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70" r:id="rId15"/>
    <p:sldId id="271" r:id="rId16"/>
    <p:sldId id="272" r:id="rId17"/>
    <p:sldId id="273" r:id="rId18"/>
    <p:sldId id="274" r:id="rId19"/>
    <p:sldId id="275" r:id="rId20"/>
    <p:sldId id="277" r:id="rId21"/>
    <p:sldId id="278" r:id="rId22"/>
    <p:sldId id="279" r:id="rId23"/>
    <p:sldId id="280" r:id="rId24"/>
    <p:sldId id="281" r:id="rId25"/>
    <p:sldId id="282" r:id="rId26"/>
  </p:sldIdLst>
  <p:sldSz cx="9144000" cy="6858000" type="screen4x3"/>
  <p:notesSz cx="6858000" cy="9144000"/>
  <p:defaultTextStyle>
    <a:defPPr>
      <a:defRPr lang="fa-IR"/>
    </a:defPPr>
    <a:lvl1pPr algn="r" rtl="1" fontAlgn="base">
      <a:spcBef>
        <a:spcPct val="0"/>
      </a:spcBef>
      <a:spcAft>
        <a:spcPct val="0"/>
      </a:spcAft>
      <a:defRPr kern="1200">
        <a:solidFill>
          <a:schemeClr val="tx1"/>
        </a:solidFill>
        <a:latin typeface="Arial" pitchFamily="34" charset="0"/>
        <a:ea typeface="Majalla UI"/>
        <a:cs typeface="Majalla UI"/>
      </a:defRPr>
    </a:lvl1pPr>
    <a:lvl2pPr marL="457200" algn="r" rtl="1" fontAlgn="base">
      <a:spcBef>
        <a:spcPct val="0"/>
      </a:spcBef>
      <a:spcAft>
        <a:spcPct val="0"/>
      </a:spcAft>
      <a:defRPr kern="1200">
        <a:solidFill>
          <a:schemeClr val="tx1"/>
        </a:solidFill>
        <a:latin typeface="Arial" pitchFamily="34" charset="0"/>
        <a:ea typeface="Majalla UI"/>
        <a:cs typeface="Majalla UI"/>
      </a:defRPr>
    </a:lvl2pPr>
    <a:lvl3pPr marL="914400" algn="r" rtl="1" fontAlgn="base">
      <a:spcBef>
        <a:spcPct val="0"/>
      </a:spcBef>
      <a:spcAft>
        <a:spcPct val="0"/>
      </a:spcAft>
      <a:defRPr kern="1200">
        <a:solidFill>
          <a:schemeClr val="tx1"/>
        </a:solidFill>
        <a:latin typeface="Arial" pitchFamily="34" charset="0"/>
        <a:ea typeface="Majalla UI"/>
        <a:cs typeface="Majalla UI"/>
      </a:defRPr>
    </a:lvl3pPr>
    <a:lvl4pPr marL="1371600" algn="r" rtl="1" fontAlgn="base">
      <a:spcBef>
        <a:spcPct val="0"/>
      </a:spcBef>
      <a:spcAft>
        <a:spcPct val="0"/>
      </a:spcAft>
      <a:defRPr kern="1200">
        <a:solidFill>
          <a:schemeClr val="tx1"/>
        </a:solidFill>
        <a:latin typeface="Arial" pitchFamily="34" charset="0"/>
        <a:ea typeface="Majalla UI"/>
        <a:cs typeface="Majalla UI"/>
      </a:defRPr>
    </a:lvl4pPr>
    <a:lvl5pPr marL="1828800" algn="r" rtl="1" fontAlgn="base">
      <a:spcBef>
        <a:spcPct val="0"/>
      </a:spcBef>
      <a:spcAft>
        <a:spcPct val="0"/>
      </a:spcAft>
      <a:defRPr kern="1200">
        <a:solidFill>
          <a:schemeClr val="tx1"/>
        </a:solidFill>
        <a:latin typeface="Arial" pitchFamily="34" charset="0"/>
        <a:ea typeface="Majalla UI"/>
        <a:cs typeface="Majalla UI"/>
      </a:defRPr>
    </a:lvl5pPr>
    <a:lvl6pPr marL="2286000" algn="r" defTabSz="914400" rtl="1" eaLnBrk="1" latinLnBrk="0" hangingPunct="1">
      <a:defRPr kern="1200">
        <a:solidFill>
          <a:schemeClr val="tx1"/>
        </a:solidFill>
        <a:latin typeface="Arial" pitchFamily="34" charset="0"/>
        <a:ea typeface="Majalla UI"/>
        <a:cs typeface="Majalla UI"/>
      </a:defRPr>
    </a:lvl6pPr>
    <a:lvl7pPr marL="2743200" algn="r" defTabSz="914400" rtl="1" eaLnBrk="1" latinLnBrk="0" hangingPunct="1">
      <a:defRPr kern="1200">
        <a:solidFill>
          <a:schemeClr val="tx1"/>
        </a:solidFill>
        <a:latin typeface="Arial" pitchFamily="34" charset="0"/>
        <a:ea typeface="Majalla UI"/>
        <a:cs typeface="Majalla UI"/>
      </a:defRPr>
    </a:lvl7pPr>
    <a:lvl8pPr marL="3200400" algn="r" defTabSz="914400" rtl="1" eaLnBrk="1" latinLnBrk="0" hangingPunct="1">
      <a:defRPr kern="1200">
        <a:solidFill>
          <a:schemeClr val="tx1"/>
        </a:solidFill>
        <a:latin typeface="Arial" pitchFamily="34" charset="0"/>
        <a:ea typeface="Majalla UI"/>
        <a:cs typeface="Majalla UI"/>
      </a:defRPr>
    </a:lvl8pPr>
    <a:lvl9pPr marL="3657600" algn="r" defTabSz="914400" rtl="1" eaLnBrk="1" latinLnBrk="0" hangingPunct="1">
      <a:defRPr kern="1200">
        <a:solidFill>
          <a:schemeClr val="tx1"/>
        </a:solidFill>
        <a:latin typeface="Arial" pitchFamily="34" charset="0"/>
        <a:ea typeface="Majalla UI"/>
        <a:cs typeface="Majalla UI"/>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2913"/>
    <a:srgbClr val="EBD3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7" d="100"/>
          <a:sy n="67" d="100"/>
        </p:scale>
        <p:origin x="105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0051E92A-28FC-4645-9068-A2D8987BF481}" type="datetimeFigureOut">
              <a:rPr lang="fa-IR"/>
              <a:pPr>
                <a:defRPr/>
              </a:pPr>
              <a:t>07/01/1445</a:t>
            </a:fld>
            <a:endParaRPr lang="fa-IR"/>
          </a:p>
        </p:txBody>
      </p:sp>
      <p:sp>
        <p:nvSpPr>
          <p:cNvPr id="5" name="Footer Placeholder 18"/>
          <p:cNvSpPr>
            <a:spLocks noGrp="1"/>
          </p:cNvSpPr>
          <p:nvPr>
            <p:ph type="ftr" sz="quarter" idx="11"/>
          </p:nvPr>
        </p:nvSpPr>
        <p:spPr/>
        <p:txBody>
          <a:bodyPr/>
          <a:lstStyle>
            <a:lvl1pPr>
              <a:defRPr/>
            </a:lvl1pPr>
          </a:lstStyle>
          <a:p>
            <a:pPr>
              <a:defRPr/>
            </a:pPr>
            <a:endParaRPr lang="fa-IR"/>
          </a:p>
        </p:txBody>
      </p:sp>
      <p:sp>
        <p:nvSpPr>
          <p:cNvPr id="6" name="Slide Number Placeholder 26"/>
          <p:cNvSpPr>
            <a:spLocks noGrp="1"/>
          </p:cNvSpPr>
          <p:nvPr>
            <p:ph type="sldNum" sz="quarter" idx="12"/>
          </p:nvPr>
        </p:nvSpPr>
        <p:spPr/>
        <p:txBody>
          <a:bodyPr/>
          <a:lstStyle>
            <a:lvl1pPr>
              <a:defRPr/>
            </a:lvl1pPr>
          </a:lstStyle>
          <a:p>
            <a:pPr>
              <a:defRPr/>
            </a:pPr>
            <a:fld id="{05C7EB86-CF6E-42E2-BC2D-3D3EACF21941}"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6AC15E9-1849-488B-B73F-668BD668E982}" type="datetimeFigureOut">
              <a:rPr lang="fa-IR"/>
              <a:pPr>
                <a:defRPr/>
              </a:pPr>
              <a:t>07/01/1445</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0554C920-BD9D-4563-9C33-9251F93DE8BB}" type="slidenum">
              <a:rPr lang="fa-IR"/>
              <a:pPr>
                <a:defRPr/>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C25E3CC-EA1C-4331-9EB0-402798739F74}" type="datetimeFigureOut">
              <a:rPr lang="fa-IR"/>
              <a:pPr>
                <a:defRPr/>
              </a:pPr>
              <a:t>07/01/1445</a:t>
            </a:fld>
            <a:endParaRPr lang="fa-IR"/>
          </a:p>
        </p:txBody>
      </p:sp>
      <p:sp>
        <p:nvSpPr>
          <p:cNvPr id="5" name="Footer Placeholder 4"/>
          <p:cNvSpPr>
            <a:spLocks noGrp="1"/>
          </p:cNvSpPr>
          <p:nvPr>
            <p:ph type="ftr" sz="quarter" idx="11"/>
          </p:nvPr>
        </p:nvSpPr>
        <p:spPr/>
        <p:txBody>
          <a:bodyPr/>
          <a:lstStyle>
            <a:lvl1pPr>
              <a:defRPr/>
            </a:lvl1pPr>
          </a:lstStyle>
          <a:p>
            <a:pPr>
              <a:defRPr/>
            </a:pPr>
            <a:endParaRPr lang="fa-IR"/>
          </a:p>
        </p:txBody>
      </p:sp>
      <p:sp>
        <p:nvSpPr>
          <p:cNvPr id="6" name="Slide Number Placeholder 5"/>
          <p:cNvSpPr>
            <a:spLocks noGrp="1"/>
          </p:cNvSpPr>
          <p:nvPr>
            <p:ph type="sldNum" sz="quarter" idx="12"/>
          </p:nvPr>
        </p:nvSpPr>
        <p:spPr/>
        <p:txBody>
          <a:bodyPr/>
          <a:lstStyle>
            <a:lvl1pPr>
              <a:defRPr/>
            </a:lvl1pPr>
          </a:lstStyle>
          <a:p>
            <a:pPr>
              <a:defRPr/>
            </a:pPr>
            <a:fld id="{C1874D19-69C4-4A19-BF4B-D17481A6316F}" type="slidenum">
              <a:rPr lang="fa-IR"/>
              <a:pPr>
                <a:defRPr/>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05E4587E-10F2-4A07-AF24-8D55BD00C546}" type="datetimeFigureOut">
              <a:rPr lang="fa-IR"/>
              <a:pPr>
                <a:defRPr/>
              </a:pPr>
              <a:t>07/01/1445</a:t>
            </a:fld>
            <a:endParaRPr lang="fa-IR"/>
          </a:p>
        </p:txBody>
      </p:sp>
      <p:sp>
        <p:nvSpPr>
          <p:cNvPr id="6" name="Footer Placeholder 21"/>
          <p:cNvSpPr>
            <a:spLocks noGrp="1"/>
          </p:cNvSpPr>
          <p:nvPr>
            <p:ph type="ftr" sz="quarter" idx="11"/>
          </p:nvPr>
        </p:nvSpPr>
        <p:spPr/>
        <p:txBody>
          <a:bodyPr/>
          <a:lstStyle>
            <a:lvl1pPr>
              <a:defRPr/>
            </a:lvl1pPr>
          </a:lstStyle>
          <a:p>
            <a:pPr>
              <a:defRPr/>
            </a:pPr>
            <a:endParaRPr lang="fa-IR"/>
          </a:p>
        </p:txBody>
      </p:sp>
      <p:sp>
        <p:nvSpPr>
          <p:cNvPr id="7" name="Slide Number Placeholder 17"/>
          <p:cNvSpPr>
            <a:spLocks noGrp="1"/>
          </p:cNvSpPr>
          <p:nvPr>
            <p:ph type="sldNum" sz="quarter" idx="12"/>
          </p:nvPr>
        </p:nvSpPr>
        <p:spPr/>
        <p:txBody>
          <a:bodyPr/>
          <a:lstStyle>
            <a:lvl1pPr>
              <a:defRPr/>
            </a:lvl1pPr>
          </a:lstStyle>
          <a:p>
            <a:pPr>
              <a:defRPr/>
            </a:pPr>
            <a:fld id="{83B231F3-2A5A-45C5-9F1D-0101A1412E1A}" type="slidenum">
              <a:rPr lang="fa-IR"/>
              <a:pPr>
                <a:defRPr/>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E622EEEF-2AB3-427F-A6F8-409ECA941D27}" type="datetimeFigureOut">
              <a:rPr lang="fa-IR"/>
              <a:pPr>
                <a:defRPr/>
              </a:pPr>
              <a:t>07/01/1445</a:t>
            </a:fld>
            <a:endParaRPr lang="fa-IR"/>
          </a:p>
        </p:txBody>
      </p:sp>
      <p:sp>
        <p:nvSpPr>
          <p:cNvPr id="8" name="Footer Placeholder 21"/>
          <p:cNvSpPr>
            <a:spLocks noGrp="1"/>
          </p:cNvSpPr>
          <p:nvPr>
            <p:ph type="ftr" sz="quarter" idx="11"/>
          </p:nvPr>
        </p:nvSpPr>
        <p:spPr/>
        <p:txBody>
          <a:bodyPr/>
          <a:lstStyle>
            <a:lvl1pPr>
              <a:defRPr/>
            </a:lvl1pPr>
          </a:lstStyle>
          <a:p>
            <a:pPr>
              <a:defRPr/>
            </a:pPr>
            <a:endParaRPr lang="fa-IR"/>
          </a:p>
        </p:txBody>
      </p:sp>
      <p:sp>
        <p:nvSpPr>
          <p:cNvPr id="9" name="Slide Number Placeholder 17"/>
          <p:cNvSpPr>
            <a:spLocks noGrp="1"/>
          </p:cNvSpPr>
          <p:nvPr>
            <p:ph type="sldNum" sz="quarter" idx="12"/>
          </p:nvPr>
        </p:nvSpPr>
        <p:spPr/>
        <p:txBody>
          <a:bodyPr/>
          <a:lstStyle>
            <a:lvl1pPr>
              <a:defRPr/>
            </a:lvl1pPr>
          </a:lstStyle>
          <a:p>
            <a:pPr>
              <a:defRPr/>
            </a:pPr>
            <a:fld id="{520FE95A-50FF-4649-B19C-BC05D3151F81}" type="slidenum">
              <a:rPr lang="fa-IR"/>
              <a:pPr>
                <a:defRPr/>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E272A66D-6379-4F4B-87C7-A216A1BFF4DF}" type="datetimeFigureOut">
              <a:rPr lang="fa-IR"/>
              <a:pPr>
                <a:defRPr/>
              </a:pPr>
              <a:t>07/01/1445</a:t>
            </a:fld>
            <a:endParaRPr lang="fa-IR"/>
          </a:p>
        </p:txBody>
      </p:sp>
      <p:sp>
        <p:nvSpPr>
          <p:cNvPr id="4" name="Footer Placeholder 21"/>
          <p:cNvSpPr>
            <a:spLocks noGrp="1"/>
          </p:cNvSpPr>
          <p:nvPr>
            <p:ph type="ftr" sz="quarter" idx="11"/>
          </p:nvPr>
        </p:nvSpPr>
        <p:spPr/>
        <p:txBody>
          <a:bodyPr/>
          <a:lstStyle>
            <a:lvl1pPr>
              <a:defRPr/>
            </a:lvl1pPr>
          </a:lstStyle>
          <a:p>
            <a:pPr>
              <a:defRPr/>
            </a:pPr>
            <a:endParaRPr lang="fa-IR"/>
          </a:p>
        </p:txBody>
      </p:sp>
      <p:sp>
        <p:nvSpPr>
          <p:cNvPr id="5" name="Slide Number Placeholder 17"/>
          <p:cNvSpPr>
            <a:spLocks noGrp="1"/>
          </p:cNvSpPr>
          <p:nvPr>
            <p:ph type="sldNum" sz="quarter" idx="12"/>
          </p:nvPr>
        </p:nvSpPr>
        <p:spPr/>
        <p:txBody>
          <a:bodyPr/>
          <a:lstStyle>
            <a:lvl1pPr>
              <a:defRPr/>
            </a:lvl1pPr>
          </a:lstStyle>
          <a:p>
            <a:pPr>
              <a:defRPr/>
            </a:pPr>
            <a:fld id="{40EBB39A-B6B9-49F3-98E7-1A6C4FD84229}" type="slidenum">
              <a:rPr lang="fa-IR"/>
              <a:pPr>
                <a:defRPr/>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06F0DBE0-8730-40C5-9F5A-283D13631D57}" type="datetimeFigureOut">
              <a:rPr lang="fa-IR"/>
              <a:pPr>
                <a:defRPr/>
              </a:pPr>
              <a:t>07/01/1445</a:t>
            </a:fld>
            <a:endParaRPr lang="fa-IR"/>
          </a:p>
        </p:txBody>
      </p:sp>
      <p:sp>
        <p:nvSpPr>
          <p:cNvPr id="3" name="Footer Placeholder 21"/>
          <p:cNvSpPr>
            <a:spLocks noGrp="1"/>
          </p:cNvSpPr>
          <p:nvPr>
            <p:ph type="ftr" sz="quarter" idx="11"/>
          </p:nvPr>
        </p:nvSpPr>
        <p:spPr/>
        <p:txBody>
          <a:bodyPr/>
          <a:lstStyle>
            <a:lvl1pPr>
              <a:defRPr/>
            </a:lvl1pPr>
          </a:lstStyle>
          <a:p>
            <a:pPr>
              <a:defRPr/>
            </a:pPr>
            <a:endParaRPr lang="fa-IR"/>
          </a:p>
        </p:txBody>
      </p:sp>
      <p:sp>
        <p:nvSpPr>
          <p:cNvPr id="4" name="Slide Number Placeholder 17"/>
          <p:cNvSpPr>
            <a:spLocks noGrp="1"/>
          </p:cNvSpPr>
          <p:nvPr>
            <p:ph type="sldNum" sz="quarter" idx="12"/>
          </p:nvPr>
        </p:nvSpPr>
        <p:spPr/>
        <p:txBody>
          <a:bodyPr/>
          <a:lstStyle>
            <a:lvl1pPr>
              <a:defRPr/>
            </a:lvl1pPr>
          </a:lstStyle>
          <a:p>
            <a:pPr>
              <a:defRPr/>
            </a:pPr>
            <a:fld id="{87924DC7-711C-4A6C-91B8-8776E4606D57}" type="slidenum">
              <a:rPr lang="fa-IR"/>
              <a:pPr>
                <a:defRPr/>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591AB7E7-E58F-46E5-BAE6-9513B8AD8F2B}" type="datetimeFigureOut">
              <a:rPr lang="fa-IR"/>
              <a:pPr>
                <a:defRPr/>
              </a:pPr>
              <a:t>07/01/1445</a:t>
            </a:fld>
            <a:endParaRPr lang="fa-IR"/>
          </a:p>
        </p:txBody>
      </p:sp>
      <p:sp>
        <p:nvSpPr>
          <p:cNvPr id="6" name="Footer Placeholder 21"/>
          <p:cNvSpPr>
            <a:spLocks noGrp="1"/>
          </p:cNvSpPr>
          <p:nvPr>
            <p:ph type="ftr" sz="quarter" idx="11"/>
          </p:nvPr>
        </p:nvSpPr>
        <p:spPr/>
        <p:txBody>
          <a:bodyPr/>
          <a:lstStyle>
            <a:lvl1pPr>
              <a:defRPr/>
            </a:lvl1pPr>
          </a:lstStyle>
          <a:p>
            <a:pPr>
              <a:defRPr/>
            </a:pPr>
            <a:endParaRPr lang="fa-IR"/>
          </a:p>
        </p:txBody>
      </p:sp>
      <p:sp>
        <p:nvSpPr>
          <p:cNvPr id="7" name="Slide Number Placeholder 17"/>
          <p:cNvSpPr>
            <a:spLocks noGrp="1"/>
          </p:cNvSpPr>
          <p:nvPr>
            <p:ph type="sldNum" sz="quarter" idx="12"/>
          </p:nvPr>
        </p:nvSpPr>
        <p:spPr/>
        <p:txBody>
          <a:bodyPr/>
          <a:lstStyle>
            <a:lvl1pPr>
              <a:defRPr/>
            </a:lvl1pPr>
          </a:lstStyle>
          <a:p>
            <a:pPr>
              <a:defRPr/>
            </a:pPr>
            <a:fld id="{9BEBDD6A-434C-49F6-B22D-152B1694AA52}" type="slidenum">
              <a:rPr lang="fa-IR"/>
              <a:pPr>
                <a:defRPr/>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91F58890-1C9D-4B0E-B1A5-3EEDFB8D644F}" type="datetimeFigureOut">
              <a:rPr lang="fa-IR"/>
              <a:pPr>
                <a:defRPr/>
              </a:pPr>
              <a:t>07/01/1445</a:t>
            </a:fld>
            <a:endParaRPr lang="fa-IR"/>
          </a:p>
        </p:txBody>
      </p:sp>
      <p:sp>
        <p:nvSpPr>
          <p:cNvPr id="10" name="Footer Placeholder 5"/>
          <p:cNvSpPr>
            <a:spLocks noGrp="1"/>
          </p:cNvSpPr>
          <p:nvPr>
            <p:ph type="ftr" sz="quarter" idx="11"/>
          </p:nvPr>
        </p:nvSpPr>
        <p:spPr/>
        <p:txBody>
          <a:bodyPr/>
          <a:lstStyle>
            <a:lvl1pPr>
              <a:defRPr/>
            </a:lvl1pPr>
          </a:lstStyle>
          <a:p>
            <a:pPr>
              <a:defRPr/>
            </a:pPr>
            <a:endParaRPr lang="fa-I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C3829398-3816-4351-A670-1C0ABEF50BDD}" type="slidenum">
              <a:rPr lang="fa-IR"/>
              <a:pPr>
                <a:defRPr/>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BC235F9A-9262-4C05-BBA4-6A99DA98D815}" type="datetimeFigureOut">
              <a:rPr lang="fa-IR"/>
              <a:pPr>
                <a:defRPr/>
              </a:pPr>
              <a:t>07/01/1445</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194FBFAC-00DC-43D8-B4CF-5A58264746B2}" type="slidenum">
              <a:rPr lang="fa-IR"/>
              <a:pPr>
                <a:defRPr/>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ED6B4074-9AD5-47FF-807B-86BD0BF19880}" type="datetimeFigureOut">
              <a:rPr lang="fa-IR"/>
              <a:pPr>
                <a:defRPr/>
              </a:pPr>
              <a:t>07/01/1445</a:t>
            </a:fld>
            <a:endParaRPr lang="fa-IR"/>
          </a:p>
        </p:txBody>
      </p:sp>
      <p:sp>
        <p:nvSpPr>
          <p:cNvPr id="5" name="Footer Placeholder 21"/>
          <p:cNvSpPr>
            <a:spLocks noGrp="1"/>
          </p:cNvSpPr>
          <p:nvPr>
            <p:ph type="ftr" sz="quarter" idx="11"/>
          </p:nvPr>
        </p:nvSpPr>
        <p:spPr/>
        <p:txBody>
          <a:bodyPr/>
          <a:lstStyle>
            <a:lvl1pPr>
              <a:defRPr/>
            </a:lvl1pPr>
          </a:lstStyle>
          <a:p>
            <a:pPr>
              <a:defRPr/>
            </a:pPr>
            <a:endParaRPr lang="fa-IR"/>
          </a:p>
        </p:txBody>
      </p:sp>
      <p:sp>
        <p:nvSpPr>
          <p:cNvPr id="6" name="Slide Number Placeholder 17"/>
          <p:cNvSpPr>
            <a:spLocks noGrp="1"/>
          </p:cNvSpPr>
          <p:nvPr>
            <p:ph type="sldNum" sz="quarter" idx="12"/>
          </p:nvPr>
        </p:nvSpPr>
        <p:spPr/>
        <p:txBody>
          <a:bodyPr/>
          <a:lstStyle>
            <a:lvl1pPr>
              <a:defRPr/>
            </a:lvl1pPr>
          </a:lstStyle>
          <a:p>
            <a:pPr>
              <a:defRPr/>
            </a:pPr>
            <a:fld id="{78531FC0-4839-43F3-A0C1-CF2EE5C4F158}" type="slidenum">
              <a:rPr lang="fa-IR"/>
              <a:pPr>
                <a:defRPr/>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lgn="l" rtl="0" fontAlgn="auto">
              <a:spcBef>
                <a:spcPts val="0"/>
              </a:spcBef>
              <a:spcAft>
                <a:spcPts val="0"/>
              </a:spcAft>
              <a:defRPr/>
            </a:pPr>
            <a:endParaRPr lang="en-US">
              <a:latin typeface="+mn-lt"/>
              <a:ea typeface="+mn-ea"/>
              <a:cs typeface="+mn-cs"/>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fld id="{9A1D2468-FA10-4FF2-8086-0694F38F044D}" type="datetimeFigureOut">
              <a:rPr lang="fa-IR"/>
              <a:pPr>
                <a:defRPr/>
              </a:pPr>
              <a:t>07/01/1445</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ea typeface="+mn-ea"/>
                <a:cs typeface="+mn-cs"/>
              </a:defRPr>
            </a:lvl1pPr>
          </a:lstStyle>
          <a:p>
            <a:pPr>
              <a:defRPr/>
            </a:pPr>
            <a:fld id="{1A50D731-C76B-4E31-8312-EE5E4B044385}" type="slidenum">
              <a:rPr lang="fa-IR"/>
              <a:pPr>
                <a:defRPr/>
              </a:pPr>
              <a:t>‹#›</a:t>
            </a:fld>
            <a:endParaRPr lang="fa-I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a typeface="+mn-ea"/>
                <a:cs typeface="+mn-cs"/>
              </a:endParaRPr>
            </a:p>
          </p:txBody>
        </p:sp>
      </p:grpSp>
    </p:spTree>
  </p:cSld>
  <p:clrMap bg1="lt1" tx1="dk1" bg2="lt2" tx2="dk2" accent1="accent1" accent2="accent2" accent3="accent3" accent4="accent4" accent5="accent5" accent6="accent6" hlink="hlink" folHlink="folHlink"/>
  <p:sldLayoutIdLst>
    <p:sldLayoutId id="2147483711" r:id="rId1"/>
    <p:sldLayoutId id="2147483703" r:id="rId2"/>
    <p:sldLayoutId id="2147483712" r:id="rId3"/>
    <p:sldLayoutId id="2147483704" r:id="rId4"/>
    <p:sldLayoutId id="2147483705" r:id="rId5"/>
    <p:sldLayoutId id="2147483706" r:id="rId6"/>
    <p:sldLayoutId id="2147483707" r:id="rId7"/>
    <p:sldLayoutId id="2147483708" r:id="rId8"/>
    <p:sldLayoutId id="2147483713" r:id="rId9"/>
    <p:sldLayoutId id="2147483709" r:id="rId10"/>
    <p:sldLayoutId id="2147483710" r:id="rId11"/>
  </p:sldLayoutIdLst>
  <p:txStyles>
    <p:titleStyle>
      <a:lvl1pPr algn="l" rtl="1" eaLnBrk="0" fontAlgn="base" hangingPunct="0">
        <a:spcBef>
          <a:spcPct val="0"/>
        </a:spcBef>
        <a:spcAft>
          <a:spcPct val="0"/>
        </a:spcAft>
        <a:defRPr sz="5000" kern="1200">
          <a:solidFill>
            <a:schemeClr val="tx2"/>
          </a:solidFill>
          <a:latin typeface="+mj-lt"/>
          <a:ea typeface="+mj-ea"/>
          <a:cs typeface="+mj-cs"/>
        </a:defRPr>
      </a:lvl1pPr>
      <a:lvl2pPr algn="l" rtl="1" eaLnBrk="0" fontAlgn="base" hangingPunct="0">
        <a:spcBef>
          <a:spcPct val="0"/>
        </a:spcBef>
        <a:spcAft>
          <a:spcPct val="0"/>
        </a:spcAft>
        <a:defRPr sz="5000">
          <a:solidFill>
            <a:schemeClr val="tx2"/>
          </a:solidFill>
          <a:latin typeface="Calibri" pitchFamily="34" charset="0"/>
          <a:cs typeface="Traditional Arabic" pitchFamily="2" charset="-78"/>
        </a:defRPr>
      </a:lvl2pPr>
      <a:lvl3pPr algn="l" rtl="1" eaLnBrk="0" fontAlgn="base" hangingPunct="0">
        <a:spcBef>
          <a:spcPct val="0"/>
        </a:spcBef>
        <a:spcAft>
          <a:spcPct val="0"/>
        </a:spcAft>
        <a:defRPr sz="5000">
          <a:solidFill>
            <a:schemeClr val="tx2"/>
          </a:solidFill>
          <a:latin typeface="Calibri" pitchFamily="34" charset="0"/>
          <a:cs typeface="Traditional Arabic" pitchFamily="2" charset="-78"/>
        </a:defRPr>
      </a:lvl3pPr>
      <a:lvl4pPr algn="l" rtl="1" eaLnBrk="0" fontAlgn="base" hangingPunct="0">
        <a:spcBef>
          <a:spcPct val="0"/>
        </a:spcBef>
        <a:spcAft>
          <a:spcPct val="0"/>
        </a:spcAft>
        <a:defRPr sz="5000">
          <a:solidFill>
            <a:schemeClr val="tx2"/>
          </a:solidFill>
          <a:latin typeface="Calibri" pitchFamily="34" charset="0"/>
          <a:cs typeface="Traditional Arabic" pitchFamily="2" charset="-78"/>
        </a:defRPr>
      </a:lvl4pPr>
      <a:lvl5pPr algn="l" rtl="1" eaLnBrk="0" fontAlgn="base" hangingPunct="0">
        <a:spcBef>
          <a:spcPct val="0"/>
        </a:spcBef>
        <a:spcAft>
          <a:spcPct val="0"/>
        </a:spcAft>
        <a:defRPr sz="5000">
          <a:solidFill>
            <a:schemeClr val="tx2"/>
          </a:solidFill>
          <a:latin typeface="Calibri" pitchFamily="34" charset="0"/>
          <a:cs typeface="Traditional Arabic" pitchFamily="2" charset="-78"/>
        </a:defRPr>
      </a:lvl5pPr>
      <a:lvl6pPr marL="457200" algn="l" rtl="1" fontAlgn="base">
        <a:spcBef>
          <a:spcPct val="0"/>
        </a:spcBef>
        <a:spcAft>
          <a:spcPct val="0"/>
        </a:spcAft>
        <a:defRPr sz="5000">
          <a:solidFill>
            <a:schemeClr val="tx2"/>
          </a:solidFill>
          <a:latin typeface="Calibri" pitchFamily="34" charset="0"/>
          <a:cs typeface="Traditional Arabic" pitchFamily="2" charset="-78"/>
        </a:defRPr>
      </a:lvl6pPr>
      <a:lvl7pPr marL="914400" algn="l" rtl="1" fontAlgn="base">
        <a:spcBef>
          <a:spcPct val="0"/>
        </a:spcBef>
        <a:spcAft>
          <a:spcPct val="0"/>
        </a:spcAft>
        <a:defRPr sz="5000">
          <a:solidFill>
            <a:schemeClr val="tx2"/>
          </a:solidFill>
          <a:latin typeface="Calibri" pitchFamily="34" charset="0"/>
          <a:cs typeface="Traditional Arabic" pitchFamily="2" charset="-78"/>
        </a:defRPr>
      </a:lvl7pPr>
      <a:lvl8pPr marL="1371600" algn="l" rtl="1" fontAlgn="base">
        <a:spcBef>
          <a:spcPct val="0"/>
        </a:spcBef>
        <a:spcAft>
          <a:spcPct val="0"/>
        </a:spcAft>
        <a:defRPr sz="5000">
          <a:solidFill>
            <a:schemeClr val="tx2"/>
          </a:solidFill>
          <a:latin typeface="Calibri" pitchFamily="34" charset="0"/>
          <a:cs typeface="Traditional Arabic" pitchFamily="2" charset="-78"/>
        </a:defRPr>
      </a:lvl8pPr>
      <a:lvl9pPr marL="1828800" algn="l" rtl="1" fontAlgn="base">
        <a:spcBef>
          <a:spcPct val="0"/>
        </a:spcBef>
        <a:spcAft>
          <a:spcPct val="0"/>
        </a:spcAft>
        <a:defRPr sz="5000">
          <a:solidFill>
            <a:schemeClr val="tx2"/>
          </a:solidFill>
          <a:latin typeface="Calibri" pitchFamily="34" charset="0"/>
          <a:cs typeface="Traditional Arabic" pitchFamily="2" charset="-78"/>
        </a:defRPr>
      </a:lvl9pPr>
    </p:titleStyle>
    <p:bodyStyle>
      <a:lvl1pPr marL="273050" indent="-273050" algn="r" rtl="1" eaLnBrk="0" fontAlgn="base" hangingPunct="0">
        <a:spcBef>
          <a:spcPct val="20000"/>
        </a:spcBef>
        <a:spcAft>
          <a:spcPct val="0"/>
        </a:spcAft>
        <a:buClr>
          <a:srgbClr val="9BBB59"/>
        </a:buClr>
        <a:buSzPct val="95000"/>
        <a:buFont typeface="Wingdings 2" pitchFamily="18" charset="2"/>
        <a:buChar char=""/>
        <a:defRPr sz="2600" kern="1200">
          <a:solidFill>
            <a:schemeClr val="tx1"/>
          </a:solidFill>
          <a:latin typeface="+mn-lt"/>
          <a:ea typeface="Majalla UI"/>
          <a:cs typeface="+mn-cs"/>
        </a:defRPr>
      </a:lvl1pPr>
      <a:lvl2pPr marL="639763" indent="-246063" algn="r" rtl="1"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ajalla UI"/>
          <a:cs typeface="+mn-cs"/>
        </a:defRPr>
      </a:lvl2pPr>
      <a:lvl3pPr marL="914400" indent="-246063" algn="r" rtl="1"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ajalla UI"/>
          <a:cs typeface="+mn-cs"/>
        </a:defRPr>
      </a:lvl3pPr>
      <a:lvl4pPr marL="1187450" indent="-209550" algn="r" rtl="1" eaLnBrk="0" fontAlgn="base" hangingPunct="0">
        <a:spcBef>
          <a:spcPct val="20000"/>
        </a:spcBef>
        <a:spcAft>
          <a:spcPct val="0"/>
        </a:spcAft>
        <a:buClr>
          <a:srgbClr val="9BBB59"/>
        </a:buClr>
        <a:buSzPct val="65000"/>
        <a:buFont typeface="Wingdings 2" pitchFamily="18" charset="2"/>
        <a:buChar char=""/>
        <a:defRPr sz="2000" kern="1200">
          <a:solidFill>
            <a:schemeClr val="tx1"/>
          </a:solidFill>
          <a:latin typeface="+mn-lt"/>
          <a:ea typeface="Majalla UI"/>
          <a:cs typeface="+mn-cs"/>
        </a:defRPr>
      </a:lvl4pPr>
      <a:lvl5pPr marL="1462088" indent="-209550" algn="r" rtl="1" eaLnBrk="0" fontAlgn="base" hangingPunct="0">
        <a:spcBef>
          <a:spcPct val="20000"/>
        </a:spcBef>
        <a:spcAft>
          <a:spcPct val="0"/>
        </a:spcAft>
        <a:buClr>
          <a:srgbClr val="8064A2"/>
        </a:buClr>
        <a:buSzPct val="65000"/>
        <a:buFont typeface="Wingdings 2" pitchFamily="18" charset="2"/>
        <a:buChar char=""/>
        <a:defRPr sz="2000" kern="1200">
          <a:solidFill>
            <a:schemeClr val="tx1"/>
          </a:solidFill>
          <a:latin typeface="+mn-lt"/>
          <a:ea typeface="Majalla UI"/>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71472" y="1857364"/>
            <a:ext cx="7715304" cy="1143008"/>
          </a:xfrm>
        </p:spPr>
        <p:style>
          <a:lnRef idx="3">
            <a:schemeClr val="lt1"/>
          </a:lnRef>
          <a:fillRef idx="1">
            <a:schemeClr val="accent3"/>
          </a:fillRef>
          <a:effectRef idx="1">
            <a:schemeClr val="accent3"/>
          </a:effectRef>
          <a:fontRef idx="minor">
            <a:schemeClr val="lt1"/>
          </a:fontRef>
        </p:style>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p>
            <a:pPr algn="ctr" eaLnBrk="1" fontAlgn="auto" hangingPunct="1">
              <a:spcAft>
                <a:spcPts val="0"/>
              </a:spcAft>
              <a:defRPr/>
            </a:pPr>
            <a: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
            </a:r>
            <a:b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br>
            <a: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
            </a:r>
            <a:b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br>
            <a: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
            </a:r>
            <a:br>
              <a:rPr lang="en-US" sz="2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br>
            <a:r>
              <a:rPr lang="en-US" sz="6000" i="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rPr>
              <a:t>Hepatitis C</a:t>
            </a:r>
            <a:endParaRPr lang="fa-IR" sz="6000" i="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Bodoni MT" pitchFamily="18" charset="0"/>
            </a:endParaRPr>
          </a:p>
        </p:txBody>
      </p:sp>
      <p:sp>
        <p:nvSpPr>
          <p:cNvPr id="3" name="Subtitle 2"/>
          <p:cNvSpPr>
            <a:spLocks noGrp="1"/>
          </p:cNvSpPr>
          <p:nvPr>
            <p:ph type="subTitle" idx="1"/>
          </p:nvPr>
        </p:nvSpPr>
        <p:spPr>
          <a:xfrm>
            <a:off x="571500" y="3357563"/>
            <a:ext cx="7854950" cy="1752600"/>
          </a:xfrm>
        </p:spPr>
        <p:txBody>
          <a:bodyPr/>
          <a:lstStyle/>
          <a:p>
            <a:pPr marR="0" algn="ctr" eaLnBrk="1" hangingPunct="1"/>
            <a:r>
              <a:rPr lang="fa-IR" sz="3000" dirty="0" smtClean="0">
                <a:solidFill>
                  <a:schemeClr val="tx2"/>
                </a:solidFill>
                <a:cs typeface="B Lotus" pitchFamily="2" charset="-78"/>
              </a:rPr>
              <a:t>پائیز </a:t>
            </a:r>
            <a:r>
              <a:rPr lang="fa-IR" sz="3000" dirty="0" smtClean="0">
                <a:solidFill>
                  <a:schemeClr val="tx2"/>
                </a:solidFill>
                <a:cs typeface="B Lotus" pitchFamily="2" charset="-78"/>
              </a:rPr>
              <a:t>1388</a:t>
            </a:r>
          </a:p>
          <a:p>
            <a:pPr marR="0" algn="ctr" eaLnBrk="1" hangingPunct="1"/>
            <a:endParaRPr lang="fa-IR" sz="3000" dirty="0" smtClean="0">
              <a:solidFill>
                <a:schemeClr val="tx2"/>
              </a:solidFill>
              <a:cs typeface="B Lotus" pitchFamily="2" charset="-78"/>
            </a:endParaRPr>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500" fill="hold"/>
                                        <p:tgtEl>
                                          <p:spTgt spid="3">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85860"/>
            <a:ext cx="8305800" cy="4929222"/>
          </a:xfrm>
        </p:spPr>
        <p:txBody>
          <a:bodyPr/>
          <a:lstStyle/>
          <a:p>
            <a:pPr algn="r" rtl="1" eaLnBrk="1" fontAlgn="auto" hangingPunct="1">
              <a:spcAft>
                <a:spcPts val="0"/>
              </a:spcAft>
              <a:defRPr/>
            </a:pPr>
            <a:r>
              <a:rPr lang="fa-IR" sz="4000" b="1" dirty="0" smtClean="0">
                <a:solidFill>
                  <a:srgbClr val="FF0000"/>
                </a:solidFill>
                <a:cs typeface="B Lotus" pitchFamily="2" charset="-78"/>
              </a:rPr>
              <a:t>هپاتیت سی ( </a:t>
            </a:r>
            <a:r>
              <a:rPr lang="en-US" sz="4000" dirty="0" smtClean="0">
                <a:solidFill>
                  <a:srgbClr val="FF0000"/>
                </a:solidFill>
                <a:cs typeface="B Lotus" pitchFamily="2" charset="-78"/>
              </a:rPr>
              <a:t>C</a:t>
            </a:r>
            <a:r>
              <a:rPr lang="en-US" sz="4000" b="1" dirty="0" smtClean="0">
                <a:solidFill>
                  <a:srgbClr val="FF0000"/>
                </a:solidFill>
                <a:cs typeface="B Lotus" pitchFamily="2" charset="-78"/>
              </a:rPr>
              <a:t> </a:t>
            </a:r>
            <a:r>
              <a:rPr lang="fa-IR" sz="4000" b="1" dirty="0" smtClean="0">
                <a:solidFill>
                  <a:srgbClr val="FF0000"/>
                </a:solidFill>
                <a:cs typeface="B Lotus" pitchFamily="2" charset="-78"/>
              </a:rPr>
              <a:t> )</a:t>
            </a:r>
            <a:r>
              <a:rPr lang="en-US" sz="4000" dirty="0" smtClean="0">
                <a:solidFill>
                  <a:schemeClr val="bg2"/>
                </a:solidFill>
                <a:cs typeface="B Lotus" pitchFamily="2" charset="-78"/>
              </a:rPr>
              <a:t/>
            </a:r>
            <a:br>
              <a:rPr lang="en-US" sz="4000" dirty="0" smtClean="0">
                <a:solidFill>
                  <a:schemeClr val="bg2"/>
                </a:solidFill>
                <a:cs typeface="B Lotus" pitchFamily="2" charset="-78"/>
              </a:rPr>
            </a:br>
            <a:r>
              <a:rPr lang="fa-IR" sz="4000" dirty="0" smtClean="0">
                <a:solidFill>
                  <a:schemeClr val="bg2"/>
                </a:solidFill>
                <a:cs typeface="B Lotus" pitchFamily="2" charset="-78"/>
              </a:rPr>
              <a:t/>
            </a:r>
            <a:br>
              <a:rPr lang="fa-IR" sz="4000" dirty="0" smtClean="0">
                <a:solidFill>
                  <a:schemeClr val="bg2"/>
                </a:solidFill>
                <a:cs typeface="B Lotus" pitchFamily="2" charset="-78"/>
              </a:rPr>
            </a:br>
            <a:r>
              <a:rPr lang="fa-IR" sz="4000" dirty="0" smtClean="0">
                <a:solidFill>
                  <a:schemeClr val="bg2"/>
                </a:solidFill>
                <a:cs typeface="B Lotus" pitchFamily="2" charset="-78"/>
              </a:rPr>
              <a:t>بر اساس آخرین آمار سازمان جهانی بهداشت ، 3% مردم دنیا آلوده به هپاتیت سی (</a:t>
            </a:r>
            <a:r>
              <a:rPr lang="en-US" sz="4000" dirty="0" smtClean="0">
                <a:solidFill>
                  <a:schemeClr val="bg2"/>
                </a:solidFill>
                <a:cs typeface="B Lotus" pitchFamily="2" charset="-78"/>
              </a:rPr>
              <a:t> C </a:t>
            </a:r>
            <a:r>
              <a:rPr lang="fa-IR" sz="4000" dirty="0" smtClean="0">
                <a:solidFill>
                  <a:schemeClr val="bg2"/>
                </a:solidFill>
                <a:cs typeface="B Lotus" pitchFamily="2" charset="-78"/>
              </a:rPr>
              <a:t>) هستند و به دلیل ابتلا به هپاتیت سی (</a:t>
            </a:r>
            <a:r>
              <a:rPr lang="en-US" sz="4000" dirty="0" smtClean="0">
                <a:solidFill>
                  <a:schemeClr val="bg2"/>
                </a:solidFill>
                <a:cs typeface="B Lotus" pitchFamily="2" charset="-78"/>
              </a:rPr>
              <a:t> C </a:t>
            </a:r>
            <a:r>
              <a:rPr lang="fa-IR" sz="4000" dirty="0" smtClean="0">
                <a:solidFill>
                  <a:schemeClr val="bg2"/>
                </a:solidFill>
                <a:cs typeface="B Lotus" pitchFamily="2" charset="-78"/>
              </a:rPr>
              <a:t>) حدود یکصد وهفتاد میلیون ناقل مزمن در آستانه ابتلا به اختلالات کبدی و سرطان کبد قراردارند. </a:t>
            </a:r>
            <a:r>
              <a:rPr lang="en-US" sz="4000" dirty="0" smtClean="0">
                <a:solidFill>
                  <a:schemeClr val="bg2"/>
                </a:solidFill>
                <a:cs typeface="B Lotus" pitchFamily="2" charset="-78"/>
              </a:rPr>
              <a:t/>
            </a:r>
            <a:br>
              <a:rPr lang="en-US" sz="4000" dirty="0" smtClean="0">
                <a:solidFill>
                  <a:schemeClr val="bg2"/>
                </a:solidFill>
                <a:cs typeface="B Lotus" pitchFamily="2" charset="-78"/>
              </a:rPr>
            </a:br>
            <a:endParaRPr lang="fa-IR" sz="4000"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2910" y="5500702"/>
            <a:ext cx="8305800" cy="1143000"/>
          </a:xfrm>
        </p:spPr>
        <p:txBody>
          <a:bodyPr>
            <a:noAutofit/>
          </a:bodyPr>
          <a:lstStyle/>
          <a:p>
            <a:pPr algn="r" rtl="1" eaLnBrk="1" fontAlgn="auto" hangingPunct="1">
              <a:spcAft>
                <a:spcPts val="0"/>
              </a:spcAft>
              <a:defRPr/>
            </a:pPr>
            <a:r>
              <a:rPr lang="fa-IR" sz="4000" b="1" i="1" dirty="0" smtClean="0">
                <a:solidFill>
                  <a:srgbClr val="FF0000"/>
                </a:solidFill>
                <a:latin typeface="Bodoni MT" pitchFamily="18" charset="0"/>
                <a:cs typeface="B Lotus" pitchFamily="2" charset="-78"/>
              </a:rPr>
              <a:t>بیماری هپاتیت سی ( </a:t>
            </a:r>
            <a:r>
              <a:rPr lang="en-US" sz="4000" b="1" i="1" dirty="0" smtClean="0">
                <a:solidFill>
                  <a:srgbClr val="FF0000"/>
                </a:solidFill>
                <a:latin typeface="Bodoni MT" pitchFamily="18" charset="0"/>
                <a:cs typeface="B Lotus" pitchFamily="2" charset="-78"/>
              </a:rPr>
              <a:t>C </a:t>
            </a:r>
            <a:r>
              <a:rPr lang="fa-IR" sz="4000" b="1" i="1" dirty="0" smtClean="0">
                <a:solidFill>
                  <a:srgbClr val="FF0000"/>
                </a:solidFill>
                <a:latin typeface="Bodoni MT" pitchFamily="18" charset="0"/>
                <a:cs typeface="B Lotus" pitchFamily="2" charset="-78"/>
              </a:rPr>
              <a:t>) چیست؟</a:t>
            </a:r>
            <a:r>
              <a:rPr lang="en-US" sz="4000" dirty="0" smtClean="0">
                <a:latin typeface="Bodoni MT" pitchFamily="18" charset="0"/>
                <a:cs typeface="B Lotus" pitchFamily="2" charset="-78"/>
              </a:rPr>
              <a:t/>
            </a:r>
            <a:br>
              <a:rPr lang="en-US" sz="4000" dirty="0" smtClean="0">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هپاتیت سی یک بیماری واگیرکبدی است که توسط ویروس هپاتیت سی ( </a:t>
            </a:r>
            <a:r>
              <a:rPr lang="en-US" sz="4000" dirty="0" smtClean="0">
                <a:solidFill>
                  <a:schemeClr val="bg2"/>
                </a:solidFill>
                <a:latin typeface="Bodoni MT" pitchFamily="18" charset="0"/>
                <a:cs typeface="B Lotus" pitchFamily="2" charset="-78"/>
              </a:rPr>
              <a:t> HCV </a:t>
            </a:r>
            <a:r>
              <a:rPr lang="fa-IR" sz="4000" dirty="0" smtClean="0">
                <a:solidFill>
                  <a:schemeClr val="bg2"/>
                </a:solidFill>
                <a:latin typeface="Bodoni MT" pitchFamily="18" charset="0"/>
                <a:cs typeface="B Lotus" pitchFamily="2" charset="-78"/>
              </a:rPr>
              <a:t>) و از طریق تماس با خون افراد آلوده منتقل می شود .</a:t>
            </a:r>
            <a:r>
              <a:rPr lang="en-US" sz="4000" dirty="0" smtClean="0">
                <a:solidFill>
                  <a:schemeClr val="bg2"/>
                </a:solidFill>
                <a:latin typeface="Bodoni MT" pitchFamily="18" charset="0"/>
                <a:cs typeface="B Lotus" pitchFamily="2" charset="-78"/>
              </a:rPr>
              <a:t/>
            </a:r>
            <a:br>
              <a:rPr lang="en-US"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بیشتر افرادی که به هپاتیت سی(</a:t>
            </a:r>
            <a:r>
              <a:rPr lang="en-US" sz="4000" dirty="0" smtClean="0">
                <a:solidFill>
                  <a:schemeClr val="bg2"/>
                </a:solidFill>
                <a:latin typeface="Bodoni MT" pitchFamily="18" charset="0"/>
                <a:cs typeface="B Lotus" pitchFamily="2" charset="-78"/>
              </a:rPr>
              <a:t>C </a:t>
            </a:r>
            <a:r>
              <a:rPr lang="fa-IR" sz="4000" dirty="0" smtClean="0">
                <a:solidFill>
                  <a:schemeClr val="bg2"/>
                </a:solidFill>
                <a:latin typeface="Bodoni MT" pitchFamily="18" charset="0"/>
                <a:cs typeface="B Lotus" pitchFamily="2" charset="-78"/>
              </a:rPr>
              <a:t> ) آلوده می شوند ویروس را تا آخر عمر به همراه دارند بعضی از این افراد احساس بیماری نمی کنند و بعضی دچار صدمه کبدی ، هپاتیت مزمن ، اختلالات کبدی و سرطان کبد می شوند </a:t>
            </a:r>
            <a:r>
              <a:rPr lang="fa-IR" sz="4000" dirty="0" smtClean="0">
                <a:latin typeface="Bodoni MT" pitchFamily="18" charset="0"/>
                <a:cs typeface="B Lotus" pitchFamily="2" charset="-78"/>
              </a:rPr>
              <a:t>.</a:t>
            </a:r>
            <a:r>
              <a:rPr lang="en-US" sz="4000" dirty="0" smtClean="0">
                <a:latin typeface="Bodoni MT" pitchFamily="18" charset="0"/>
                <a:cs typeface="B Lotus" pitchFamily="2" charset="-78"/>
              </a:rPr>
              <a:t/>
            </a:r>
            <a:br>
              <a:rPr lang="en-US" sz="4000" dirty="0" smtClean="0">
                <a:latin typeface="Bodoni MT" pitchFamily="18" charset="0"/>
                <a:cs typeface="B Lotus" pitchFamily="2" charset="-78"/>
              </a:rPr>
            </a:br>
            <a:endParaRPr lang="fa-IR" sz="4000" dirty="0">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1071546"/>
            <a:ext cx="8305800" cy="4929214"/>
          </a:xfrm>
        </p:spPr>
        <p:txBody>
          <a:bodyPr>
            <a:noAutofit/>
          </a:bodyPr>
          <a:lstStyle/>
          <a:p>
            <a:pPr algn="r" eaLnBrk="1" fontAlgn="auto" hangingPunct="1">
              <a:spcAft>
                <a:spcPts val="0"/>
              </a:spcAft>
              <a:defRPr/>
            </a:pPr>
            <a:r>
              <a:rPr lang="en-US" sz="3000" b="1" dirty="0" smtClean="0">
                <a:solidFill>
                  <a:srgbClr val="FFFF00"/>
                </a:solidFill>
                <a:cs typeface="B Lotus" pitchFamily="2" charset="-78"/>
              </a:rPr>
              <a:t>: C </a:t>
            </a:r>
            <a:r>
              <a:rPr lang="fa-IR" sz="3000" b="1" dirty="0" smtClean="0">
                <a:solidFill>
                  <a:srgbClr val="FFFF00"/>
                </a:solidFill>
                <a:cs typeface="B Lotus" pitchFamily="2" charset="-78"/>
              </a:rPr>
              <a:t>راههای انتشار ویروس هپاتیت</a:t>
            </a:r>
            <a:r>
              <a:rPr lang="en-US" sz="3000" b="1" dirty="0" smtClean="0">
                <a:solidFill>
                  <a:srgbClr val="FFFF00"/>
                </a:solidFill>
                <a:cs typeface="B Lotus" pitchFamily="2" charset="-78"/>
              </a:rPr>
              <a:t> </a:t>
            </a:r>
            <a:br>
              <a:rPr lang="en-US" sz="3000" b="1" dirty="0" smtClean="0">
                <a:solidFill>
                  <a:srgbClr val="FFFF00"/>
                </a:solidFill>
                <a:cs typeface="B Lotus" pitchFamily="2" charset="-78"/>
              </a:rPr>
            </a:br>
            <a:r>
              <a:rPr lang="en-US" sz="3500" b="1" dirty="0" smtClean="0">
                <a:cs typeface="B Lotus" pitchFamily="2" charset="-78"/>
              </a:rPr>
              <a:t/>
            </a:r>
            <a:br>
              <a:rPr lang="en-US" sz="3500" b="1" dirty="0" smtClean="0">
                <a:cs typeface="B Lotus" pitchFamily="2" charset="-78"/>
              </a:rPr>
            </a:br>
            <a:r>
              <a:rPr lang="en-US" sz="3500" b="1" dirty="0" smtClean="0">
                <a:cs typeface="B Lotus" pitchFamily="2" charset="-78"/>
              </a:rPr>
              <a:t> </a:t>
            </a:r>
            <a:r>
              <a:rPr lang="fa-IR" sz="3500" b="1" dirty="0" smtClean="0">
                <a:solidFill>
                  <a:schemeClr val="bg2"/>
                </a:solidFill>
                <a:cs typeface="B Lotus" pitchFamily="2" charset="-78"/>
              </a:rPr>
              <a:t>- استفاده از سرنگهای آلوده، بویژه در افراد معتاد به مواد مخدر تزریقی</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en-US" sz="3500" b="1" dirty="0" smtClean="0">
                <a:solidFill>
                  <a:schemeClr val="bg2"/>
                </a:solidFill>
                <a:cs typeface="B Lotus" pitchFamily="2" charset="-78"/>
              </a:rPr>
              <a:t> </a:t>
            </a:r>
            <a:r>
              <a:rPr lang="fa-IR" sz="3500" b="1" dirty="0" smtClean="0">
                <a:solidFill>
                  <a:schemeClr val="bg2"/>
                </a:solidFill>
                <a:cs typeface="B Lotus" pitchFamily="2" charset="-78"/>
              </a:rPr>
              <a:t>- سوراخ شدن بدن با هر وسیله تیز یا سوزن آلوده (مثل خالكوبی غیربهداشتی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en-US" sz="3500" b="1" dirty="0" smtClean="0">
                <a:solidFill>
                  <a:schemeClr val="bg2"/>
                </a:solidFill>
                <a:cs typeface="B Lotus" pitchFamily="2" charset="-78"/>
              </a:rPr>
              <a:t> </a:t>
            </a:r>
            <a:r>
              <a:rPr lang="fa-IR" sz="3500" b="1" dirty="0" smtClean="0">
                <a:solidFill>
                  <a:schemeClr val="bg2"/>
                </a:solidFill>
                <a:cs typeface="B Lotus" pitchFamily="2" charset="-78"/>
              </a:rPr>
              <a:t>- زخمی شدن پوست بدن در یك بخش آلوده بیمارستانی</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en-US" sz="3500" b="1" dirty="0" smtClean="0">
                <a:solidFill>
                  <a:schemeClr val="bg2"/>
                </a:solidFill>
                <a:cs typeface="B Lotus" pitchFamily="2" charset="-78"/>
              </a:rPr>
              <a:t> </a:t>
            </a:r>
            <a:r>
              <a:rPr lang="fa-IR" sz="3500" b="1" dirty="0" smtClean="0">
                <a:solidFill>
                  <a:schemeClr val="bg2"/>
                </a:solidFill>
                <a:cs typeface="B Lotus" pitchFamily="2" charset="-78"/>
              </a:rPr>
              <a:t>استفاده از لوازم شخصی به صورت مشاركتی</a:t>
            </a:r>
            <a:r>
              <a:rPr lang="en-US" sz="3500" b="1" dirty="0" smtClean="0">
                <a:cs typeface="B Lotus" pitchFamily="2" charset="-78"/>
              </a:rPr>
              <a:t/>
            </a:r>
            <a:br>
              <a:rPr lang="en-US" sz="3500" b="1" dirty="0" smtClean="0">
                <a:cs typeface="B Lotus" pitchFamily="2" charset="-78"/>
              </a:rPr>
            </a:br>
            <a:endParaRPr lang="fa-IR" sz="3500" dirty="0">
              <a:cs typeface="B Lotus" pitchFamily="2" charset="-78"/>
            </a:endParaRPr>
          </a:p>
        </p:txBody>
      </p:sp>
    </p:spTree>
  </p:cSld>
  <p:clrMapOvr>
    <a:masterClrMapping/>
  </p:clrMapOvr>
  <p:transition>
    <p:pull dir="l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571612"/>
            <a:ext cx="8305800" cy="3857644"/>
          </a:xfrm>
        </p:spPr>
        <p:txBody>
          <a:bodyPr>
            <a:noAutofit/>
          </a:bodyPr>
          <a:lstStyle/>
          <a:p>
            <a:pPr algn="r" eaLnBrk="1" fontAlgn="auto" hangingPunct="1">
              <a:spcAft>
                <a:spcPts val="0"/>
              </a:spcAft>
              <a:defRPr/>
            </a:pP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مقاربت بدون كاندوم با یك فرد آلوده</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t>
            </a:r>
            <a:r>
              <a:rPr lang="fa-IR" sz="3500" dirty="0" smtClean="0">
                <a:solidFill>
                  <a:schemeClr val="bg2"/>
                </a:solidFill>
                <a:cs typeface="B Lotus" pitchFamily="2" charset="-78"/>
              </a:rPr>
              <a:t/>
            </a:r>
            <a:br>
              <a:rPr lang="fa-IR" sz="3500" dirty="0" smtClean="0">
                <a:solidFill>
                  <a:schemeClr val="bg2"/>
                </a:solidFill>
                <a:cs typeface="B Lotus" pitchFamily="2" charset="-78"/>
              </a:rPr>
            </a:br>
            <a:r>
              <a:rPr lang="fa-IR" sz="3500" dirty="0" smtClean="0">
                <a:solidFill>
                  <a:schemeClr val="bg2"/>
                </a:solidFill>
                <a:cs typeface="B Lotus" pitchFamily="2" charset="-78"/>
              </a:rPr>
              <a:t>- دریافت فرآورده‏های خونی آلوده كه این مورد در ایران بیشتر در بیماران هموفیلی و تالاسمی دیده شده است</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en-US" sz="3500" dirty="0" smtClean="0">
                <a:solidFill>
                  <a:schemeClr val="bg2"/>
                </a:solidFill>
                <a:cs typeface="B Lotus" pitchFamily="2" charset="-78"/>
              </a:rPr>
              <a:t> </a:t>
            </a:r>
            <a:r>
              <a:rPr lang="fa-IR" sz="3500" dirty="0" smtClean="0">
                <a:solidFill>
                  <a:schemeClr val="bg2"/>
                </a:solidFill>
                <a:cs typeface="B Lotus" pitchFamily="2" charset="-78"/>
              </a:rPr>
              <a:t>- در بسیاری موارد هرگز راه انتقال ویروس مشخص نمی‏شود</a:t>
            </a:r>
            <a:endParaRPr lang="fa-IR" sz="3500" dirty="0">
              <a:solidFill>
                <a:schemeClr val="bg2"/>
              </a:solidFill>
              <a:cs typeface="B Lotus" pitchFamily="2" charset="-78"/>
            </a:endParaRPr>
          </a:p>
        </p:txBody>
      </p:sp>
    </p:spTree>
  </p:cSld>
  <p:clrMapOvr>
    <a:masterClrMapping/>
  </p:clrMapOvr>
  <p:transition>
    <p:pull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4643446"/>
            <a:ext cx="8305800" cy="1143000"/>
          </a:xfrm>
        </p:spPr>
        <p:txBody>
          <a:bodyPr>
            <a:noAutofit/>
          </a:bodyPr>
          <a:lstStyle/>
          <a:p>
            <a:pPr algn="r" rtl="1" eaLnBrk="1" fontAlgn="auto" hangingPunct="1">
              <a:spcAft>
                <a:spcPts val="0"/>
              </a:spcAft>
              <a:defRPr/>
            </a:pPr>
            <a:r>
              <a:rPr lang="fa-IR" sz="3500" dirty="0" smtClean="0">
                <a:solidFill>
                  <a:srgbClr val="FFFF00"/>
                </a:solidFill>
                <a:cs typeface="B Lotus" pitchFamily="2" charset="-78"/>
              </a:rPr>
              <a:t>چگونه خودرا از آلودگی به هپاتیت سی(</a:t>
            </a:r>
            <a:r>
              <a:rPr lang="en-US" sz="3500" dirty="0" smtClean="0">
                <a:solidFill>
                  <a:srgbClr val="FFFF00"/>
                </a:solidFill>
                <a:cs typeface="B Lotus" pitchFamily="2" charset="-78"/>
              </a:rPr>
              <a:t>C </a:t>
            </a:r>
            <a:r>
              <a:rPr lang="fa-IR" sz="3500" dirty="0" smtClean="0">
                <a:solidFill>
                  <a:srgbClr val="FFFF00"/>
                </a:solidFill>
                <a:cs typeface="B Lotus" pitchFamily="2" charset="-78"/>
              </a:rPr>
              <a:t>) محافظت کنیم ؟</a:t>
            </a:r>
            <a:r>
              <a:rPr lang="en-US" sz="3500" dirty="0" smtClean="0">
                <a:solidFill>
                  <a:srgbClr val="FFFF00"/>
                </a:solidFill>
                <a:cs typeface="B Lotus" pitchFamily="2" charset="-78"/>
              </a:rPr>
              <a:t/>
            </a:r>
            <a:br>
              <a:rPr lang="en-US" sz="3500" dirty="0" smtClean="0">
                <a:solidFill>
                  <a:srgbClr val="FFFF00"/>
                </a:solidFill>
                <a:cs typeface="B Lotus" pitchFamily="2" charset="-78"/>
              </a:rPr>
            </a:b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a:t>
            </a:r>
            <a:r>
              <a:rPr lang="fa-IR" sz="3500" dirty="0" smtClean="0">
                <a:solidFill>
                  <a:schemeClr val="bg2"/>
                </a:solidFill>
                <a:cs typeface="B Lotus" pitchFamily="2" charset="-78"/>
              </a:rPr>
              <a:t>هرگز مواد مخدر تزریقی استفاده نکنید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هرگز از سرنگ مشترک استفاده نکنید.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از مسواک ، تیغ و وسایل برنده یا وسایلی که امکان آلودگی به خون دارند به طورمشترک استفاده ننمایید.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اگر از پرسنل بهداشتی درمانی هستید ، همیشه احتیاطات همه جانبه ، از قبیل استفاده از دستکش و پیشگیری از تماس با نوک سوزن و وسایل نوک تیزرا رعایت نمایید . </a:t>
            </a:r>
            <a:r>
              <a:rPr lang="en-US" sz="3500" dirty="0" smtClean="0">
                <a:solidFill>
                  <a:schemeClr val="bg2"/>
                </a:solidFill>
                <a:cs typeface="B Lotus" pitchFamily="2" charset="-78"/>
              </a:rPr>
              <a:t/>
            </a:r>
            <a:br>
              <a:rPr lang="en-US" sz="3500" dirty="0" smtClean="0">
                <a:solidFill>
                  <a:schemeClr val="bg2"/>
                </a:solidFill>
                <a:cs typeface="B Lotus" pitchFamily="2" charset="-78"/>
              </a:rPr>
            </a:br>
            <a:endParaRPr lang="fa-IR" sz="3500" dirty="0">
              <a:solidFill>
                <a:schemeClr val="bg2"/>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4857760"/>
            <a:ext cx="8305800" cy="1143000"/>
          </a:xfrm>
        </p:spPr>
        <p:txBody>
          <a:bodyPr>
            <a:noAutofit/>
          </a:bodyPr>
          <a:lstStyle/>
          <a:p>
            <a:pPr algn="r" rtl="1" eaLnBrk="1" fontAlgn="auto" hangingPunct="1">
              <a:spcAft>
                <a:spcPts val="0"/>
              </a:spcAft>
              <a:defRPr/>
            </a:pPr>
            <a:r>
              <a:rPr lang="fa-IR" sz="3500" b="1" dirty="0" smtClean="0">
                <a:solidFill>
                  <a:srgbClr val="FFFF00"/>
                </a:solidFill>
                <a:latin typeface="Bodoni MT" pitchFamily="18" charset="0"/>
                <a:cs typeface="B Lotus" pitchFamily="2" charset="-78"/>
              </a:rPr>
              <a:t>هپاتیت سی (</a:t>
            </a:r>
            <a:r>
              <a:rPr lang="en-US" sz="3500" b="1" dirty="0" smtClean="0">
                <a:solidFill>
                  <a:srgbClr val="FFFF00"/>
                </a:solidFill>
                <a:latin typeface="Bodoni MT" pitchFamily="18" charset="0"/>
                <a:cs typeface="B Lotus" pitchFamily="2" charset="-78"/>
              </a:rPr>
              <a:t> C </a:t>
            </a:r>
            <a:r>
              <a:rPr lang="fa-IR" sz="3500" b="1" dirty="0" smtClean="0">
                <a:solidFill>
                  <a:srgbClr val="FFFF00"/>
                </a:solidFill>
                <a:latin typeface="Bodoni MT" pitchFamily="18" charset="0"/>
                <a:cs typeface="B Lotus" pitchFamily="2" charset="-78"/>
              </a:rPr>
              <a:t>) از راههای زیر منتقل نمی شود</a:t>
            </a:r>
            <a:r>
              <a:rPr lang="fa-IR" sz="3500" b="1" dirty="0" smtClean="0">
                <a:solidFill>
                  <a:schemeClr val="bg2"/>
                </a:solidFill>
                <a:latin typeface="Bodoni MT" pitchFamily="18" charset="0"/>
                <a:cs typeface="B Lotus" pitchFamily="2" charset="-78"/>
              </a:rPr>
              <a:t>:</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عطسه ، سرفه ،درآغوش گرفتن</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استفاده از ظروف و لیوان مشترک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غذا یا آب آلوده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r>
              <a:rPr lang="fa-IR" sz="3500" b="1" dirty="0" smtClean="0">
                <a:solidFill>
                  <a:schemeClr val="bg2"/>
                </a:solidFill>
                <a:cs typeface="B Lotus" pitchFamily="2" charset="-78"/>
              </a:rPr>
              <a:t/>
            </a:r>
            <a:br>
              <a:rPr lang="fa-IR" sz="3500" b="1" dirty="0" smtClean="0">
                <a:solidFill>
                  <a:schemeClr val="bg2"/>
                </a:solidFill>
                <a:cs typeface="B Lotus" pitchFamily="2" charset="-78"/>
              </a:rPr>
            </a:br>
            <a:r>
              <a:rPr lang="fa-IR" sz="3500" b="1" dirty="0" smtClean="0">
                <a:solidFill>
                  <a:schemeClr val="bg2"/>
                </a:solidFill>
                <a:cs typeface="B Lotus" pitchFamily="2" charset="-78"/>
              </a:rPr>
              <a:t>- تماس معمولی در خانه و جامعه </a:t>
            </a:r>
            <a:r>
              <a:rPr lang="en-US" sz="3500" b="1" dirty="0" smtClean="0">
                <a:solidFill>
                  <a:schemeClr val="bg2"/>
                </a:solidFill>
                <a:cs typeface="B Lotus" pitchFamily="2" charset="-78"/>
              </a:rPr>
              <a:t/>
            </a:r>
            <a:br>
              <a:rPr lang="en-US" sz="3500" b="1" dirty="0" smtClean="0">
                <a:solidFill>
                  <a:schemeClr val="bg2"/>
                </a:solidFill>
                <a:cs typeface="B Lotus" pitchFamily="2" charset="-78"/>
              </a:rPr>
            </a:br>
            <a:endParaRPr lang="fa-IR" sz="3500" b="1"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4429132"/>
            <a:ext cx="8305800" cy="1143000"/>
          </a:xfrm>
        </p:spPr>
        <p:txBody>
          <a:bodyPr>
            <a:noAutofit/>
          </a:bodyPr>
          <a:lstStyle/>
          <a:p>
            <a:pPr algn="r" rtl="1" eaLnBrk="1" fontAlgn="auto" hangingPunct="1">
              <a:spcAft>
                <a:spcPts val="0"/>
              </a:spcAft>
              <a:defRPr/>
            </a:pPr>
            <a:r>
              <a:rPr lang="fa-IR" sz="4000" b="1" dirty="0" smtClean="0">
                <a:solidFill>
                  <a:srgbClr val="FF0000"/>
                </a:solidFill>
                <a:cs typeface="B Lotus" pitchFamily="2" charset="-78"/>
              </a:rPr>
              <a:t>آیا ممکن است من هپاتیت سی (</a:t>
            </a:r>
            <a:r>
              <a:rPr lang="en-US" sz="4000" b="1" dirty="0" smtClean="0">
                <a:solidFill>
                  <a:srgbClr val="FF0000"/>
                </a:solidFill>
                <a:cs typeface="B Lotus" pitchFamily="2" charset="-78"/>
              </a:rPr>
              <a:t>C </a:t>
            </a:r>
            <a:r>
              <a:rPr lang="fa-IR" sz="4000" b="1" dirty="0" smtClean="0">
                <a:solidFill>
                  <a:srgbClr val="FF0000"/>
                </a:solidFill>
                <a:cs typeface="B Lotus" pitchFamily="2" charset="-78"/>
              </a:rPr>
              <a:t>) داشته باشم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dirty="0" smtClean="0">
                <a:solidFill>
                  <a:schemeClr val="bg2"/>
                </a:solidFill>
                <a:cs typeface="B Lotus" pitchFamily="2" charset="-78"/>
              </a:rPr>
              <a:t/>
            </a:r>
            <a:br>
              <a:rPr lang="fa-IR" sz="3500" dirty="0" smtClean="0">
                <a:solidFill>
                  <a:schemeClr val="bg2"/>
                </a:solidFill>
                <a:cs typeface="B Lotus" pitchFamily="2" charset="-78"/>
              </a:rPr>
            </a:br>
            <a:r>
              <a:rPr lang="fa-IR" sz="3500" b="1" dirty="0" smtClean="0">
                <a:solidFill>
                  <a:srgbClr val="FFFF00"/>
                </a:solidFill>
                <a:cs typeface="B Lotus" pitchFamily="2" charset="-78"/>
              </a:rPr>
              <a:t>در صورت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دریافت خون یا پیوند بافت قبل از سال 1375</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دریافت فاکتورهای انعقادی قبل از سال 1375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استفاده از سرنگ مشترک جهت تزریق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استفاده طولانی از دیالیز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تماس جنسی با افراد مشکوک یا مبتلا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500" b="1" dirty="0" smtClean="0">
                <a:solidFill>
                  <a:schemeClr val="bg2"/>
                </a:solidFill>
                <a:cs typeface="B Lotus" pitchFamily="2" charset="-78"/>
              </a:rPr>
              <a:t>... ممکن است شما نیز به بیماری مبتلاشده باشید.</a:t>
            </a:r>
            <a:endParaRPr lang="fa-IR" sz="3500"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4429132"/>
            <a:ext cx="8305800" cy="1143000"/>
          </a:xfrm>
        </p:spPr>
        <p:txBody>
          <a:bodyPr>
            <a:noAutofit/>
          </a:bodyPr>
          <a:lstStyle/>
          <a:p>
            <a:pPr algn="r" rtl="1" eaLnBrk="1" fontAlgn="auto" hangingPunct="1">
              <a:spcAft>
                <a:spcPts val="0"/>
              </a:spcAft>
              <a:defRPr/>
            </a:pPr>
            <a:r>
              <a:rPr lang="fa-IR" sz="4000" dirty="0" smtClean="0">
                <a:solidFill>
                  <a:srgbClr val="FFFF00"/>
                </a:solidFill>
                <a:latin typeface="Bodoni MT" pitchFamily="18" charset="0"/>
                <a:cs typeface="B Lotus" pitchFamily="2" charset="-78"/>
              </a:rPr>
              <a:t>درصورت شک به آلودگی هپاتیت سی (</a:t>
            </a:r>
            <a:r>
              <a:rPr lang="en-US" sz="4000" dirty="0" smtClean="0">
                <a:solidFill>
                  <a:srgbClr val="FFFF00"/>
                </a:solidFill>
                <a:latin typeface="Bodoni MT" pitchFamily="18" charset="0"/>
                <a:cs typeface="B Lotus" pitchFamily="2" charset="-78"/>
              </a:rPr>
              <a:t>C </a:t>
            </a:r>
            <a:r>
              <a:rPr lang="fa-IR" sz="4000" dirty="0" smtClean="0">
                <a:solidFill>
                  <a:srgbClr val="FFFF00"/>
                </a:solidFill>
                <a:latin typeface="Bodoni MT" pitchFamily="18" charset="0"/>
                <a:cs typeface="B Lotus" pitchFamily="2" charset="-78"/>
              </a:rPr>
              <a:t> ) چه باید بکنیم ؟</a:t>
            </a:r>
            <a:r>
              <a:rPr lang="en-US" sz="4000" dirty="0" smtClean="0">
                <a:solidFill>
                  <a:schemeClr val="bg2"/>
                </a:solidFill>
                <a:latin typeface="Bodoni MT" pitchFamily="18" charset="0"/>
                <a:cs typeface="B Lotus" pitchFamily="2" charset="-78"/>
              </a:rPr>
              <a:t/>
            </a:r>
            <a:br>
              <a:rPr lang="en-US"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
            </a:r>
            <a:br>
              <a:rPr lang="fa-IR"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
            </a:r>
            <a:br>
              <a:rPr lang="fa-IR"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مراجعه به انتقال خون جهت انجام آزمایش هپاتیت سی (</a:t>
            </a:r>
            <a:r>
              <a:rPr lang="en-US" sz="4000" dirty="0" smtClean="0">
                <a:solidFill>
                  <a:schemeClr val="bg2"/>
                </a:solidFill>
                <a:latin typeface="Bodoni MT" pitchFamily="18" charset="0"/>
                <a:cs typeface="B Lotus" pitchFamily="2" charset="-78"/>
              </a:rPr>
              <a:t>C </a:t>
            </a:r>
            <a:r>
              <a:rPr lang="fa-IR" sz="4000" dirty="0" smtClean="0">
                <a:solidFill>
                  <a:schemeClr val="bg2"/>
                </a:solidFill>
                <a:latin typeface="Bodoni MT" pitchFamily="18" charset="0"/>
                <a:cs typeface="B Lotus" pitchFamily="2" charset="-78"/>
              </a:rPr>
              <a:t> )</a:t>
            </a:r>
            <a:endParaRPr lang="fa-IR" sz="4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796746"/>
          </a:xfrm>
        </p:spPr>
        <p:txBody>
          <a:bodyPr>
            <a:noAutofit/>
          </a:bodyPr>
          <a:lstStyle/>
          <a:p>
            <a:pPr algn="r" rtl="1" eaLnBrk="1" fontAlgn="auto" hangingPunct="1">
              <a:spcAft>
                <a:spcPts val="0"/>
              </a:spcAft>
              <a:defRPr/>
            </a:pPr>
            <a:r>
              <a:rPr lang="fa-IR" sz="3500" b="1" dirty="0" smtClean="0">
                <a:solidFill>
                  <a:srgbClr val="FF0000"/>
                </a:solidFill>
                <a:cs typeface="B Lotus" pitchFamily="2" charset="-78"/>
              </a:rPr>
              <a:t>چرا باید این آزمایش را انجام دهم ؟</a:t>
            </a:r>
            <a:r>
              <a:rPr lang="en-US" sz="3500" dirty="0" smtClean="0">
                <a:solidFill>
                  <a:schemeClr val="bg2"/>
                </a:solidFill>
                <a:cs typeface="B Lotus" pitchFamily="2" charset="-78"/>
              </a:rPr>
              <a:t/>
            </a:r>
            <a:br>
              <a:rPr lang="en-US" sz="3500" dirty="0" smtClean="0">
                <a:solidFill>
                  <a:schemeClr val="bg2"/>
                </a:solidFill>
                <a:cs typeface="B Lotus" pitchFamily="2" charset="-78"/>
              </a:rPr>
            </a:br>
            <a:r>
              <a:rPr lang="fa-IR" sz="3300" dirty="0" smtClean="0">
                <a:solidFill>
                  <a:schemeClr val="bg2"/>
                </a:solidFill>
                <a:cs typeface="B Lotus" pitchFamily="2" charset="-78"/>
              </a:rPr>
              <a:t>تشخیص اولیه بسیار اهمیت دارد به دلیل اینکه شما را قادر        می کند که :</a:t>
            </a:r>
            <a:r>
              <a:rPr lang="en-US" sz="3300" dirty="0" smtClean="0">
                <a:solidFill>
                  <a:schemeClr val="bg2"/>
                </a:solidFill>
                <a:cs typeface="B Lotus" pitchFamily="2" charset="-78"/>
              </a:rPr>
              <a:t/>
            </a:r>
            <a:br>
              <a:rPr lang="en-US" sz="3300" dirty="0" smtClean="0">
                <a:solidFill>
                  <a:schemeClr val="bg2"/>
                </a:solidFill>
                <a:cs typeface="B Lotus" pitchFamily="2" charset="-78"/>
              </a:rPr>
            </a:br>
            <a:r>
              <a:rPr lang="fa-IR" sz="3300" dirty="0" smtClean="0">
                <a:solidFill>
                  <a:schemeClr val="bg2"/>
                </a:solidFill>
                <a:cs typeface="B Lotus" pitchFamily="2" charset="-78"/>
              </a:rPr>
              <a:t>- زودتر از وجود بیماری کبدی ناشی از این عفونت مطلع شده و پیگیری و درمان نمایید.</a:t>
            </a:r>
            <a:r>
              <a:rPr lang="en-US" sz="3300" dirty="0" smtClean="0">
                <a:solidFill>
                  <a:schemeClr val="bg2"/>
                </a:solidFill>
                <a:cs typeface="B Lotus" pitchFamily="2" charset="-78"/>
              </a:rPr>
              <a:t/>
            </a:r>
            <a:br>
              <a:rPr lang="en-US" sz="3300" dirty="0" smtClean="0">
                <a:solidFill>
                  <a:schemeClr val="bg2"/>
                </a:solidFill>
                <a:cs typeface="B Lotus" pitchFamily="2" charset="-78"/>
              </a:rPr>
            </a:br>
            <a:r>
              <a:rPr lang="fa-IR" sz="3300" dirty="0" smtClean="0">
                <a:solidFill>
                  <a:schemeClr val="bg2"/>
                </a:solidFill>
                <a:cs typeface="B Lotus" pitchFamily="2" charset="-78"/>
              </a:rPr>
              <a:t>- از انتقال بیماری به افراد خانواده و دیگران پیشگیری کنید . </a:t>
            </a:r>
            <a:r>
              <a:rPr lang="en-US" sz="3300" dirty="0" smtClean="0">
                <a:solidFill>
                  <a:schemeClr val="bg2"/>
                </a:solidFill>
                <a:cs typeface="B Lotus" pitchFamily="2" charset="-78"/>
              </a:rPr>
              <a:t/>
            </a:r>
            <a:br>
              <a:rPr lang="en-US" sz="3300" dirty="0" smtClean="0">
                <a:solidFill>
                  <a:schemeClr val="bg2"/>
                </a:solidFill>
                <a:cs typeface="B Lotus" pitchFamily="2" charset="-78"/>
              </a:rPr>
            </a:br>
            <a:r>
              <a:rPr lang="fa-IR" sz="3300" dirty="0" smtClean="0">
                <a:solidFill>
                  <a:schemeClr val="bg2"/>
                </a:solidFill>
                <a:cs typeface="B Lotus" pitchFamily="2" charset="-78"/>
              </a:rPr>
              <a:t>از طرف دیگر بیمارانی که از نظر ابتلا به هپاتیت سی (</a:t>
            </a:r>
            <a:r>
              <a:rPr lang="en-US" sz="3300" dirty="0" smtClean="0">
                <a:solidFill>
                  <a:schemeClr val="bg2"/>
                </a:solidFill>
                <a:cs typeface="B Lotus" pitchFamily="2" charset="-78"/>
              </a:rPr>
              <a:t>C </a:t>
            </a:r>
            <a:r>
              <a:rPr lang="fa-IR" sz="3300" dirty="0" smtClean="0">
                <a:solidFill>
                  <a:schemeClr val="bg2"/>
                </a:solidFill>
                <a:cs typeface="B Lotus" pitchFamily="2" charset="-78"/>
              </a:rPr>
              <a:t>) جزء گروه پرخطر هستند ، مانند : معتادان تزریقی ، پرسنل بهداشتی درمانی ، افراد دارای روابط آمیزشی نامشروع، در خطر ابتلا به هپاتیت ب (</a:t>
            </a:r>
            <a:r>
              <a:rPr lang="en-US" sz="3300" dirty="0" smtClean="0">
                <a:solidFill>
                  <a:schemeClr val="bg2"/>
                </a:solidFill>
                <a:cs typeface="B Lotus" pitchFamily="2" charset="-78"/>
              </a:rPr>
              <a:t>B </a:t>
            </a:r>
            <a:r>
              <a:rPr lang="fa-IR" sz="3300" dirty="0" smtClean="0">
                <a:solidFill>
                  <a:schemeClr val="bg2"/>
                </a:solidFill>
                <a:cs typeface="B Lotus" pitchFamily="2" charset="-78"/>
              </a:rPr>
              <a:t>) نیز هستند و باید جهت پیشگیری واکسن هپاتیت ب (</a:t>
            </a:r>
            <a:r>
              <a:rPr lang="en-US" sz="3300" dirty="0" smtClean="0">
                <a:solidFill>
                  <a:schemeClr val="bg2"/>
                </a:solidFill>
                <a:cs typeface="B Lotus" pitchFamily="2" charset="-78"/>
              </a:rPr>
              <a:t>B </a:t>
            </a:r>
            <a:r>
              <a:rPr lang="fa-IR" sz="3300" dirty="0" smtClean="0">
                <a:solidFill>
                  <a:schemeClr val="bg2"/>
                </a:solidFill>
                <a:cs typeface="B Lotus" pitchFamily="2" charset="-78"/>
              </a:rPr>
              <a:t>) دریافت کنند.</a:t>
            </a:r>
            <a:endParaRPr lang="fa-IR" sz="3500" dirty="0">
              <a:solidFill>
                <a:schemeClr val="bg2"/>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439556"/>
          </a:xfrm>
        </p:spPr>
        <p:txBody>
          <a:bodyPr>
            <a:noAutofit/>
          </a:bodyPr>
          <a:lstStyle/>
          <a:p>
            <a:pPr algn="r" rtl="1" eaLnBrk="1" fontAlgn="auto" hangingPunct="1">
              <a:spcAft>
                <a:spcPts val="0"/>
              </a:spcAft>
              <a:defRPr/>
            </a:pPr>
            <a:r>
              <a:rPr lang="fa-IR" sz="4000" b="1" dirty="0" smtClean="0">
                <a:solidFill>
                  <a:schemeClr val="bg2"/>
                </a:solidFill>
                <a:latin typeface="Bodoni MT" pitchFamily="18" charset="0"/>
                <a:cs typeface="B Lotus" pitchFamily="2" charset="-78"/>
              </a:rPr>
              <a:t>تا کنون واکسنی برای پیشگیری از هپاتیت سی (</a:t>
            </a:r>
            <a:r>
              <a:rPr lang="en-US" sz="4000" b="1" dirty="0" smtClean="0">
                <a:solidFill>
                  <a:schemeClr val="bg2"/>
                </a:solidFill>
                <a:latin typeface="Bodoni MT" pitchFamily="18" charset="0"/>
                <a:cs typeface="B Lotus" pitchFamily="2" charset="-78"/>
              </a:rPr>
              <a:t>C</a:t>
            </a:r>
            <a:r>
              <a:rPr lang="en-US" sz="4000" dirty="0" smtClean="0">
                <a:solidFill>
                  <a:schemeClr val="bg2"/>
                </a:solidFill>
                <a:latin typeface="Bodoni MT" pitchFamily="18" charset="0"/>
                <a:cs typeface="B Lotus" pitchFamily="2" charset="-78"/>
              </a:rPr>
              <a:t> </a:t>
            </a:r>
            <a:r>
              <a:rPr lang="fa-IR" sz="4000" b="1" dirty="0" smtClean="0">
                <a:solidFill>
                  <a:schemeClr val="bg2"/>
                </a:solidFill>
                <a:latin typeface="Bodoni MT" pitchFamily="18" charset="0"/>
                <a:cs typeface="B Lotus" pitchFamily="2" charset="-78"/>
              </a:rPr>
              <a:t>) کشف نشده است .</a:t>
            </a:r>
            <a:r>
              <a:rPr lang="en-US" sz="4000" dirty="0" smtClean="0">
                <a:solidFill>
                  <a:schemeClr val="bg2"/>
                </a:solidFill>
                <a:latin typeface="Bodoni MT" pitchFamily="18" charset="0"/>
                <a:cs typeface="B Lotus" pitchFamily="2" charset="-78"/>
              </a:rPr>
              <a:t/>
            </a:r>
            <a:br>
              <a:rPr lang="en-US" sz="4000" dirty="0" smtClean="0">
                <a:solidFill>
                  <a:schemeClr val="bg2"/>
                </a:solidFill>
                <a:latin typeface="Bodoni MT" pitchFamily="18" charset="0"/>
                <a:cs typeface="B Lotus" pitchFamily="2" charset="-78"/>
              </a:rPr>
            </a:br>
            <a:r>
              <a:rPr lang="fa-IR" sz="4000" dirty="0" smtClean="0">
                <a:solidFill>
                  <a:schemeClr val="bg2"/>
                </a:solidFill>
                <a:latin typeface="Bodoni MT" pitchFamily="18" charset="0"/>
                <a:cs typeface="B Lotus" pitchFamily="2" charset="-78"/>
              </a:rPr>
              <a:t/>
            </a:r>
            <a:br>
              <a:rPr lang="fa-IR" sz="4000" dirty="0" smtClean="0">
                <a:solidFill>
                  <a:schemeClr val="bg2"/>
                </a:solidFill>
                <a:latin typeface="Bodoni MT" pitchFamily="18" charset="0"/>
                <a:cs typeface="B Lotus" pitchFamily="2" charset="-78"/>
              </a:rPr>
            </a:br>
            <a:r>
              <a:rPr lang="fa-IR" sz="4000" b="1" dirty="0" smtClean="0">
                <a:solidFill>
                  <a:schemeClr val="bg2"/>
                </a:solidFill>
                <a:latin typeface="Bodoni MT" pitchFamily="18" charset="0"/>
                <a:cs typeface="B Lotus" pitchFamily="2" charset="-78"/>
              </a:rPr>
              <a:t>چنانچه فرد مبتلا به هپاتیت سی (</a:t>
            </a:r>
            <a:r>
              <a:rPr lang="en-US" sz="4000" b="1" dirty="0" smtClean="0">
                <a:solidFill>
                  <a:schemeClr val="bg2"/>
                </a:solidFill>
                <a:latin typeface="Bodoni MT" pitchFamily="18" charset="0"/>
                <a:cs typeface="B Lotus" pitchFamily="2" charset="-78"/>
              </a:rPr>
              <a:t>C</a:t>
            </a:r>
            <a:r>
              <a:rPr lang="en-US" sz="4000" dirty="0" smtClean="0">
                <a:solidFill>
                  <a:schemeClr val="bg2"/>
                </a:solidFill>
                <a:latin typeface="Bodoni MT" pitchFamily="18" charset="0"/>
                <a:cs typeface="B Lotus" pitchFamily="2" charset="-78"/>
              </a:rPr>
              <a:t> </a:t>
            </a:r>
            <a:r>
              <a:rPr lang="fa-IR" sz="4000" b="1" dirty="0" smtClean="0">
                <a:solidFill>
                  <a:schemeClr val="bg2"/>
                </a:solidFill>
                <a:latin typeface="Bodoni MT" pitchFamily="18" charset="0"/>
                <a:cs typeface="B Lotus" pitchFamily="2" charset="-78"/>
              </a:rPr>
              <a:t>) به مرکز بهداشتی مراجعه نماید و توسط متخصصین مربوطه تحت مراقبت قرارگیرد، می توان ازپیشرفت بیماری و بروز عوارض آن جلوگیری کرد.</a:t>
            </a:r>
            <a:r>
              <a:rPr lang="en-US" sz="4000" dirty="0" smtClean="0">
                <a:solidFill>
                  <a:schemeClr val="bg2"/>
                </a:solidFill>
                <a:cs typeface="B Lotus" pitchFamily="2" charset="-78"/>
              </a:rPr>
              <a:t/>
            </a:r>
            <a:br>
              <a:rPr lang="en-US" sz="4000" dirty="0" smtClean="0">
                <a:solidFill>
                  <a:schemeClr val="bg2"/>
                </a:solidFill>
                <a:cs typeface="B Lotus" pitchFamily="2" charset="-78"/>
              </a:rPr>
            </a:br>
            <a:endParaRPr lang="fa-IR" sz="4000" dirty="0">
              <a:solidFill>
                <a:schemeClr val="bg2"/>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928670"/>
            <a:ext cx="8305800" cy="4643470"/>
          </a:xfrm>
        </p:spPr>
        <p:txBody>
          <a:bodyPr>
            <a:normAutofit fontScale="90000"/>
          </a:bodyPr>
          <a:lstStyle/>
          <a:p>
            <a:pPr algn="r" eaLnBrk="1" fontAlgn="auto" hangingPunct="1">
              <a:spcAft>
                <a:spcPts val="0"/>
              </a:spcAft>
              <a:defRPr/>
            </a:pPr>
            <a:r>
              <a:rPr lang="fa-IR" sz="3500" b="1" dirty="0" smtClean="0">
                <a:solidFill>
                  <a:schemeClr val="bg2"/>
                </a:solidFill>
                <a:latin typeface="Bodoni MT" pitchFamily="18" charset="0"/>
                <a:cs typeface="B Lotus" pitchFamily="2" charset="-78"/>
              </a:rPr>
              <a:t>از بین بیماریهاى ویروسى، بیمارى هپاتیت یكى از شایع‌ترین‌هاست. با وجود اینكه ویروس‌هاى عامل هپاتیت همگى به بافت كبد حمله می‌کنند اما به دلیل ساختار ژنتیكى متفاوتشان </a:t>
            </a:r>
            <a:r>
              <a:rPr lang="en-US" sz="3500" dirty="0" smtClean="0">
                <a:solidFill>
                  <a:schemeClr val="bg2"/>
                </a:solidFill>
                <a:latin typeface="Bodoni MT" pitchFamily="18" charset="0"/>
                <a:cs typeface="B Lotus" pitchFamily="2" charset="-78"/>
              </a:rPr>
              <a:t>A</a:t>
            </a:r>
            <a:r>
              <a:rPr lang="fa-IR" sz="3500" dirty="0" smtClean="0">
                <a:solidFill>
                  <a:schemeClr val="bg2"/>
                </a:solidFill>
                <a:latin typeface="Bodoni MT" pitchFamily="18" charset="0"/>
                <a:cs typeface="B Lotus" pitchFamily="2" charset="-78"/>
              </a:rPr>
              <a:t>، </a:t>
            </a:r>
            <a:r>
              <a:rPr lang="en-US" sz="3500" dirty="0" smtClean="0">
                <a:solidFill>
                  <a:schemeClr val="bg2"/>
                </a:solidFill>
                <a:latin typeface="Bodoni MT" pitchFamily="18" charset="0"/>
                <a:cs typeface="B Lotus" pitchFamily="2" charset="-78"/>
              </a:rPr>
              <a:t>B</a:t>
            </a:r>
            <a:r>
              <a:rPr lang="fa-IR" sz="3500" dirty="0" smtClean="0">
                <a:solidFill>
                  <a:schemeClr val="bg2"/>
                </a:solidFill>
                <a:latin typeface="Bodoni MT" pitchFamily="18" charset="0"/>
                <a:cs typeface="B Lotus" pitchFamily="2" charset="-78"/>
              </a:rPr>
              <a:t>، </a:t>
            </a:r>
            <a:r>
              <a:rPr lang="en-US" sz="3500" dirty="0" smtClean="0">
                <a:solidFill>
                  <a:schemeClr val="bg2"/>
                </a:solidFill>
                <a:latin typeface="Bodoni MT" pitchFamily="18" charset="0"/>
                <a:cs typeface="B Lotus" pitchFamily="2" charset="-78"/>
              </a:rPr>
              <a:t>C </a:t>
            </a:r>
            <a:r>
              <a:rPr lang="fa-IR" sz="3500" dirty="0" smtClean="0">
                <a:solidFill>
                  <a:schemeClr val="bg2"/>
                </a:solidFill>
                <a:latin typeface="Bodoni MT" pitchFamily="18" charset="0"/>
                <a:cs typeface="B Lotus" pitchFamily="2" charset="-78"/>
              </a:rPr>
              <a:t>و</a:t>
            </a:r>
            <a:r>
              <a:rPr lang="en-US" sz="3500" dirty="0" smtClean="0">
                <a:solidFill>
                  <a:schemeClr val="bg2"/>
                </a:solidFill>
                <a:latin typeface="Bodoni MT" pitchFamily="18" charset="0"/>
                <a:cs typeface="B Lotus" pitchFamily="2" charset="-78"/>
              </a:rPr>
              <a:t> D </a:t>
            </a:r>
            <a:r>
              <a:rPr lang="fa-IR" sz="3500"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منجر به بروز انواع مختلف هپاتیت می شوند مثل </a:t>
            </a:r>
            <a:r>
              <a:rPr lang="en-US" sz="3500" dirty="0" smtClean="0">
                <a:solidFill>
                  <a:schemeClr val="bg2"/>
                </a:solidFill>
                <a:latin typeface="Bodoni MT" pitchFamily="18" charset="0"/>
                <a:cs typeface="B Lotus" pitchFamily="2" charset="-78"/>
              </a:rPr>
              <a:t/>
            </a:r>
            <a:br>
              <a:rPr lang="en-US" sz="3500"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t>
            </a:r>
            <a:r>
              <a:rPr lang="en-US" sz="3500" dirty="0" smtClean="0">
                <a:solidFill>
                  <a:schemeClr val="bg2"/>
                </a:solidFill>
                <a:latin typeface="Bodoni MT" pitchFamily="18" charset="0"/>
                <a:cs typeface="B Lotus" pitchFamily="2" charset="-78"/>
              </a:rPr>
              <a:t/>
            </a:r>
            <a:br>
              <a:rPr lang="en-US" sz="3500" dirty="0" smtClean="0">
                <a:solidFill>
                  <a:schemeClr val="bg2"/>
                </a:solidFill>
                <a:latin typeface="Bodoni MT" pitchFamily="18" charset="0"/>
                <a:cs typeface="B Lotus" pitchFamily="2" charset="-78"/>
              </a:rPr>
            </a:br>
            <a:r>
              <a:rPr lang="fa-IR" sz="3500" b="1" dirty="0" smtClean="0">
                <a:solidFill>
                  <a:schemeClr val="bg2"/>
                </a:solidFill>
                <a:latin typeface="Bodoni MT" pitchFamily="18" charset="0"/>
                <a:cs typeface="B Lotus" pitchFamily="2" charset="-78"/>
              </a:rPr>
              <a:t>در این میان هپاتیت سی در اغلب موارد بدون آنكه با نشانه خاصى همراه باشد كبد را آلوده مىكند و  بدون كه فرد متوجه شده باشد در مراحل پیشرفته منجر به سرطان کبد می‌شود.</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285728"/>
            <a:ext cx="8305800" cy="4868052"/>
          </a:xfrm>
        </p:spPr>
        <p:txBody>
          <a:bodyPr/>
          <a:lstStyle/>
          <a:p>
            <a:pPr algn="r" eaLnBrk="1" fontAlgn="auto" hangingPunct="1">
              <a:spcAft>
                <a:spcPts val="0"/>
              </a:spcAft>
              <a:defRPr/>
            </a:pPr>
            <a:r>
              <a:rPr lang="fa-IR" sz="3500" dirty="0" smtClean="0">
                <a:solidFill>
                  <a:schemeClr val="bg2"/>
                </a:solidFill>
                <a:cs typeface="B Lotus" pitchFamily="2" charset="-78"/>
              </a:rPr>
              <a:t>ابتلا به این بیماری از عمده‌ترین علل زمینه‌ساز پیوند کبد در جهان به شمار می‌رود. درسال گذشته میلادی نزدیک به یک میلیون مورد هپاتیت سی در سراسر جهان گزارش شد. در حال حاضر دارو یا روش درمانى مشخصى براى درمان و یا تحت كنترل در آوردن این بیمارى ویروسى وجود ندارد در درجه نخست به دلیل اینكه تا كنون روشن نبود که ویروس هپاتیت سی چطور وارد سلول سالم می‌شود.</a:t>
            </a:r>
            <a:endParaRPr lang="fa-IR" sz="3500" dirty="0">
              <a:solidFill>
                <a:schemeClr val="bg2"/>
              </a:solidFill>
              <a:cs typeface="B Lotus"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5720" y="4286256"/>
            <a:ext cx="8305800" cy="1143000"/>
          </a:xfrm>
        </p:spPr>
        <p:txBody>
          <a:bodyPr>
            <a:noAutofit/>
          </a:bodyPr>
          <a:lstStyle/>
          <a:p>
            <a:pPr algn="r" eaLnBrk="1" fontAlgn="auto" hangingPunct="1">
              <a:spcAft>
                <a:spcPts val="0"/>
              </a:spcAft>
              <a:defRPr/>
            </a:pPr>
            <a:r>
              <a:rPr lang="fa-IR" sz="3500" dirty="0" smtClean="0">
                <a:solidFill>
                  <a:schemeClr val="bg2"/>
                </a:solidFill>
                <a:latin typeface="Bodoni MT" pitchFamily="18" charset="0"/>
                <a:cs typeface="B Lotus" pitchFamily="2" charset="-78"/>
              </a:rPr>
              <a:t>متخصصان ژنتیک دانشگاه کلن در آلمان مدتهاست كه بر روى این ویروس تحقیق مىكنند. این متخصصان معتقدند حضور یا عدم حضور یک پروتئین مشخص درون سلولهای کبد،نقش مهمی در بروز بیماری هپاتیت سی بازی می‌کند. این پروتئین که آنرا (نمو ) نام گذاشته‌اند هدایت کننده یك سیگنال مشخص در سلولهای کبدی است. شناسایی این پروتئین پژوهشگران را به براى ساخت داروی كه هپاتیت سی تحت کنترل درآورد امیدوار كرده است.</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736"/>
            <a:ext cx="8305800" cy="4000528"/>
          </a:xfrm>
        </p:spPr>
        <p:txBody>
          <a:bodyPr>
            <a:noAutofit/>
          </a:bodyPr>
          <a:lstStyle/>
          <a:p>
            <a:pPr algn="r" eaLnBrk="1" fontAlgn="auto" hangingPunct="1">
              <a:spcAft>
                <a:spcPts val="0"/>
              </a:spcAft>
              <a:defRPr/>
            </a:pPr>
            <a:r>
              <a:rPr lang="en-US" sz="3500" dirty="0" err="1" smtClean="0">
                <a:solidFill>
                  <a:schemeClr val="bg2"/>
                </a:solidFill>
                <a:latin typeface="Bodoni MT" pitchFamily="18" charset="0"/>
                <a:cs typeface="B Lotus" pitchFamily="2" charset="-78"/>
              </a:rPr>
              <a:t>Nemo</a:t>
            </a:r>
            <a:r>
              <a:rPr lang="en-US" sz="3500" dirty="0" smtClean="0">
                <a:solidFill>
                  <a:schemeClr val="bg2"/>
                </a:solidFill>
                <a:latin typeface="Bodoni MT" pitchFamily="18" charset="0"/>
                <a:cs typeface="B Lotus" pitchFamily="2" charset="-78"/>
              </a:rPr>
              <a:t> </a:t>
            </a:r>
            <a:r>
              <a:rPr lang="fa-IR" sz="3500" dirty="0" smtClean="0">
                <a:solidFill>
                  <a:schemeClr val="bg2"/>
                </a:solidFill>
                <a:latin typeface="Bodoni MT" pitchFamily="18" charset="0"/>
                <a:cs typeface="B Lotus" pitchFamily="2" charset="-78"/>
              </a:rPr>
              <a:t>پروفسور مانولیس پاسپاراکیس مدیر این پروژه در مورد می‌گوید: «پروتئینى است که یک مرحله بسیار مهم را درون سلول كنترل  می‌کند. این پروتئین مثل کلیدی است که یک در مشخص را قفل مى‌كند. تصور كنید درون هر  كدام از سلولهاى كبدى درى وجود دارد كه مانع ورود عوامل خارجی به درون سلول مى‌شود. اگر این در قفل نشود سلول در برابر حمله عوامل خارجی مثل ویروس‌ها بی‌دفاع می‌ماند.»</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285860"/>
            <a:ext cx="8305800" cy="4725176"/>
          </a:xfrm>
        </p:spPr>
        <p:txBody>
          <a:bodyPr>
            <a:noAutofit/>
          </a:bodyPr>
          <a:lstStyle/>
          <a:p>
            <a:pPr algn="r" eaLnBrk="1" fontAlgn="auto" hangingPunct="1">
              <a:spcAft>
                <a:spcPts val="0"/>
              </a:spcAft>
              <a:defRPr/>
            </a:pPr>
            <a:r>
              <a:rPr lang="fa-IR" sz="3500" b="1" dirty="0" smtClean="0">
                <a:solidFill>
                  <a:schemeClr val="bg2"/>
                </a:solidFill>
                <a:latin typeface="Bodoni MT" pitchFamily="18" charset="0"/>
                <a:cs typeface="B Lotus" pitchFamily="2" charset="-78"/>
              </a:rPr>
              <a:t> عدم حضور و غیرفعال شدن این پروسه دفاعى راه را براى ورود ویروس‌هاى مختلف از جمله ویروس هپاتیت سى باز میگذارد. حمله ویروس هپاتیت سى به سلولهاى كبدى تعداد زیادى از سلولهای این اندام را از بین می برد. در نتیجه بافت كبد برای جبران سلولهای از دست رفته شروع به تقسیم پر سرعت و سلول سازی می‌کند. حالتی که در طولانی مدت منجر التهاب این بافت و بیماری مضمن كبد می‌شود. اكنون این سوال مطرح است كه چطور  و چه زمانى میتوان داروى موثر علیه هپاتیت سى تهیه كرد. </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endParaRPr lang="fa-IR" sz="3500" b="1"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643050"/>
            <a:ext cx="8305800" cy="4939490"/>
          </a:xfrm>
        </p:spPr>
        <p:txBody>
          <a:bodyPr>
            <a:noAutofit/>
          </a:bodyPr>
          <a:lstStyle/>
          <a:p>
            <a:pPr algn="r" eaLnBrk="1" fontAlgn="auto" hangingPunct="1">
              <a:lnSpc>
                <a:spcPct val="150000"/>
              </a:lnSpc>
              <a:spcAft>
                <a:spcPts val="0"/>
              </a:spcAft>
              <a:defRPr/>
            </a:pPr>
            <a:r>
              <a:rPr lang="fa-IR" sz="3000" b="1" dirty="0" smtClean="0">
                <a:solidFill>
                  <a:schemeClr val="bg2"/>
                </a:solidFill>
                <a:latin typeface="Bodoni MT" pitchFamily="18" charset="0"/>
                <a:cs typeface="B Lotus" pitchFamily="2" charset="-78"/>
              </a:rPr>
              <a:t>پروفسور پاسپاراكیس مى‌گوید: «در حال حاضر فقط مىشود امیدوار بود و احتمال داد كه در مسیر درستى هستیم. اما با قطعیت میتوانم بگویم كه بسیارى از ویروس‌ها با بلوكه كردن این پروتئین وارد سلول می‌شود. ما در مدل‌هاى آزمایشگاهى‌مان توانستیم ثابت كنیم كه غیر فعال شدن پروتئین </a:t>
            </a:r>
            <a:r>
              <a:rPr lang="en-US" sz="3000" b="1" dirty="0" smtClean="0">
                <a:solidFill>
                  <a:schemeClr val="bg2"/>
                </a:solidFill>
                <a:latin typeface="Bodoni MT" pitchFamily="18" charset="0"/>
                <a:cs typeface="B Lotus" pitchFamily="2" charset="-78"/>
              </a:rPr>
              <a:t> </a:t>
            </a:r>
            <a:r>
              <a:rPr lang="en-US" sz="3000" b="1" dirty="0" err="1" smtClean="0">
                <a:solidFill>
                  <a:schemeClr val="bg2"/>
                </a:solidFill>
                <a:latin typeface="Bodoni MT" pitchFamily="18" charset="0"/>
                <a:cs typeface="B Lotus" pitchFamily="2" charset="-78"/>
              </a:rPr>
              <a:t>Nemo</a:t>
            </a:r>
            <a:r>
              <a:rPr lang="fa-IR" sz="3000" b="1" dirty="0" smtClean="0">
                <a:solidFill>
                  <a:schemeClr val="bg2"/>
                </a:solidFill>
                <a:latin typeface="Bodoni MT" pitchFamily="18" charset="0"/>
                <a:cs typeface="B Lotus" pitchFamily="2" charset="-78"/>
              </a:rPr>
              <a:t> عامل اصلى سرطانى شدن سلولهاى  كبدى در اثر حمله ویروس  هپاتیت </a:t>
            </a:r>
            <a:r>
              <a:rPr lang="en-US" sz="3000" b="1" dirty="0" smtClean="0">
                <a:solidFill>
                  <a:schemeClr val="bg2"/>
                </a:solidFill>
                <a:latin typeface="Bodoni MT" pitchFamily="18" charset="0"/>
                <a:cs typeface="B Lotus" pitchFamily="2" charset="-78"/>
              </a:rPr>
              <a:t>C</a:t>
            </a:r>
            <a:r>
              <a:rPr lang="fa-IR" sz="3000" b="1" dirty="0" smtClean="0">
                <a:solidFill>
                  <a:schemeClr val="bg2"/>
                </a:solidFill>
                <a:latin typeface="Bodoni MT" pitchFamily="18" charset="0"/>
                <a:cs typeface="B Lotus" pitchFamily="2" charset="-78"/>
              </a:rPr>
              <a:t> است. حال باید دنبال راهى باشیم كه پروتئین غیرفعال را دوباره فعال كند.»</a:t>
            </a:r>
            <a:r>
              <a:rPr lang="en-US" sz="3000" dirty="0" smtClean="0">
                <a:solidFill>
                  <a:schemeClr val="bg2"/>
                </a:solidFill>
                <a:latin typeface="Bodoni MT" pitchFamily="18" charset="0"/>
                <a:cs typeface="B Lotus" pitchFamily="2" charset="-78"/>
              </a:rPr>
              <a:t/>
            </a:r>
            <a:br>
              <a:rPr lang="en-US" sz="3000" dirty="0" smtClean="0">
                <a:solidFill>
                  <a:schemeClr val="bg2"/>
                </a:solidFill>
                <a:latin typeface="Bodoni MT" pitchFamily="18" charset="0"/>
                <a:cs typeface="B Lotus" pitchFamily="2" charset="-78"/>
              </a:rPr>
            </a:br>
            <a:endParaRPr lang="fa-IR" sz="3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4796614"/>
          </a:xfrm>
        </p:spPr>
        <p:txBody>
          <a:bodyPr>
            <a:noAutofit/>
          </a:bodyPr>
          <a:lstStyle/>
          <a:p>
            <a:pPr algn="r" eaLnBrk="1" fontAlgn="auto" hangingPunct="1">
              <a:spcAft>
                <a:spcPts val="0"/>
              </a:spcAft>
              <a:defRPr/>
            </a:pPr>
            <a:r>
              <a:rPr lang="fa-IR" sz="4500" b="1" dirty="0" smtClean="0">
                <a:solidFill>
                  <a:srgbClr val="FF0000"/>
                </a:solidFill>
                <a:latin typeface="Bodoni MT" pitchFamily="18" charset="0"/>
                <a:cs typeface="B Lotus" pitchFamily="2" charset="-78"/>
              </a:rPr>
              <a:t>علائم بیماری هپاتیت</a:t>
            </a:r>
            <a:r>
              <a:rPr lang="en-US" sz="3000" b="1" dirty="0" smtClean="0">
                <a:solidFill>
                  <a:schemeClr val="bg2"/>
                </a:solidFill>
                <a:latin typeface="Bodoni MT" pitchFamily="18" charset="0"/>
                <a:cs typeface="B Lotus" pitchFamily="2" charset="-78"/>
              </a:rPr>
              <a:t>:</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fa-IR" sz="3000" b="1" dirty="0" smtClean="0">
                <a:solidFill>
                  <a:schemeClr val="bg2"/>
                </a:solidFill>
                <a:latin typeface="Bodoni MT" pitchFamily="18" charset="0"/>
                <a:cs typeface="B Lotus" pitchFamily="2" charset="-78"/>
              </a:rPr>
              <a:t>بیشتر مبتلایان به هپاتیت</a:t>
            </a:r>
            <a:r>
              <a:rPr lang="en-US" sz="3000" b="1" dirty="0" smtClean="0">
                <a:solidFill>
                  <a:schemeClr val="bg2"/>
                </a:solidFill>
                <a:latin typeface="Bodoni MT" pitchFamily="18" charset="0"/>
                <a:cs typeface="B Lotus" pitchFamily="2" charset="-78"/>
              </a:rPr>
              <a:t> C </a:t>
            </a:r>
            <a:r>
              <a:rPr lang="fa-IR" sz="3000" b="1" dirty="0" smtClean="0">
                <a:solidFill>
                  <a:schemeClr val="bg2"/>
                </a:solidFill>
                <a:latin typeface="Bodoni MT" pitchFamily="18" charset="0"/>
                <a:cs typeface="B Lotus" pitchFamily="2" charset="-78"/>
              </a:rPr>
              <a:t>در مراحل اولیه بیماری هیچ علامتی ندارند. برخی از بیماران علائم عمومی عفونت ویروسی را نشان می‏دهند از قبیل خستگی، درد شکم، درد عضلانی، تهوع و بی اشتهایی. در موارد پیشرفته بیماری علائم نارسایی كبد ظاهر می‌شوند كه شامل تورم شكم و اندامها، زردی و خونریزیهای گوارشی است</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fa-IR" sz="3000" b="1" dirty="0" smtClean="0">
                <a:solidFill>
                  <a:schemeClr val="bg2"/>
                </a:solidFill>
                <a:latin typeface="Bodoni MT" pitchFamily="18" charset="0"/>
                <a:cs typeface="B Lotus" pitchFamily="2" charset="-78"/>
              </a:rPr>
              <a:t>منگی و خواب آلودگی در مراحل بسیار پیشرفته دیده می‏شود</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fa-IR" sz="3000" b="1" dirty="0" smtClean="0">
                <a:solidFill>
                  <a:schemeClr val="bg2"/>
                </a:solidFill>
                <a:latin typeface="Bodoni MT" pitchFamily="18" charset="0"/>
                <a:cs typeface="B Lotus" pitchFamily="2" charset="-78"/>
              </a:rPr>
              <a:t>بیماران ممكن است خارش داشته باشند</a:t>
            </a:r>
            <a:endParaRPr lang="fa-IR" sz="3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357166"/>
            <a:ext cx="8305800" cy="5929354"/>
          </a:xfrm>
        </p:spPr>
        <p:txBody>
          <a:bodyPr>
            <a:noAutofit/>
          </a:bodyPr>
          <a:lstStyle/>
          <a:p>
            <a:pPr algn="r" eaLnBrk="1" fontAlgn="auto" hangingPunct="1">
              <a:spcAft>
                <a:spcPts val="0"/>
              </a:spcAft>
              <a:defRPr/>
            </a:pP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200" b="1" dirty="0" smtClean="0">
                <a:solidFill>
                  <a:srgbClr val="FFFF00"/>
                </a:solidFill>
                <a:latin typeface="Bodoni MT" pitchFamily="18" charset="0"/>
                <a:cs typeface="B Lotus" pitchFamily="2" charset="-78"/>
              </a:rPr>
              <a:t/>
            </a:r>
            <a:br>
              <a:rPr lang="en-US" sz="200" b="1" dirty="0" smtClean="0">
                <a:solidFill>
                  <a:srgbClr val="FFFF00"/>
                </a:solidFill>
                <a:latin typeface="Bodoni MT" pitchFamily="18" charset="0"/>
                <a:cs typeface="B Lotus" pitchFamily="2" charset="-78"/>
              </a:rPr>
            </a:br>
            <a:r>
              <a:rPr lang="en-US" sz="500" b="1" dirty="0" smtClean="0">
                <a:solidFill>
                  <a:srgbClr val="FFFF00"/>
                </a:solidFill>
                <a:latin typeface="Bodoni MT" pitchFamily="18" charset="0"/>
                <a:cs typeface="B Lotus" pitchFamily="2" charset="-78"/>
              </a:rPr>
              <a:t/>
            </a:r>
            <a:br>
              <a:rPr lang="en-US" sz="500" b="1" dirty="0" smtClean="0">
                <a:solidFill>
                  <a:srgbClr val="FFFF00"/>
                </a:solidFill>
                <a:latin typeface="Bodoni MT" pitchFamily="18" charset="0"/>
                <a:cs typeface="B Lotus" pitchFamily="2" charset="-78"/>
              </a:rPr>
            </a:br>
            <a:r>
              <a:rPr lang="fa-IR" sz="4000" b="1" dirty="0" smtClean="0">
                <a:solidFill>
                  <a:srgbClr val="FFFF00"/>
                </a:solidFill>
                <a:latin typeface="Bodoni MT" pitchFamily="18" charset="0"/>
                <a:cs typeface="B Lotus" pitchFamily="2" charset="-78"/>
              </a:rPr>
              <a:t>ویروس هپاتیت سی :</a:t>
            </a:r>
            <a:r>
              <a:rPr lang="en-US" sz="4000" b="1" dirty="0" smtClean="0">
                <a:solidFill>
                  <a:srgbClr val="FFFF00"/>
                </a:solidFill>
                <a:latin typeface="Bodoni MT" pitchFamily="18" charset="0"/>
                <a:cs typeface="B Lotus" pitchFamily="2" charset="-78"/>
              </a:rPr>
              <a:t> </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fa-IR" sz="3500" dirty="0" smtClean="0">
                <a:solidFill>
                  <a:schemeClr val="bg2"/>
                </a:solidFill>
                <a:latin typeface="Bodoni MT" pitchFamily="18" charset="0"/>
                <a:cs typeface="B Lotus" pitchFamily="2" charset="-78"/>
              </a:rPr>
              <a:t>همانطور که گفته شد عامل بیماری هپاتیت سی یك ویروس است که در مراحل اولیه ابتلا به بیماری همانند یك سرماخوردگی معمولی نمایان می‌شود. با گذشت زمان بیماری باعث ایجاد اختلالاتی در بافت کبد شده بتدریج عملکرد آنرا مختل می‌سازد. متاسفانه این ویروس در برابر سیستم ایمنی مقاومت بالایی دارد و به سختی از بین می‌رود. به همین دلیل مدت زمان زیادی بدون مشکل در بدن باقی می‌ماند و به تخریب خود ادامه می‌دهد</a:t>
            </a:r>
            <a:r>
              <a:rPr lang="en-US" sz="3500" b="1" dirty="0" smtClean="0">
                <a:solidFill>
                  <a:schemeClr val="bg2"/>
                </a:solidFill>
                <a:latin typeface="Bodoni MT" pitchFamily="18" charset="0"/>
                <a:cs typeface="B Lotus" pitchFamily="2" charset="-78"/>
              </a:rPr>
              <a:t>.</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endParaRPr lang="fa-IR" sz="3500" dirty="0">
              <a:solidFill>
                <a:schemeClr val="bg2"/>
              </a:solidFill>
              <a:latin typeface="Bodoni MT" pitchFamily="18" charset="0"/>
              <a:cs typeface="B Lotus" pitchFamily="2" charset="-78"/>
            </a:endParaRPr>
          </a:p>
        </p:txBody>
      </p:sp>
    </p:spTree>
  </p:cSld>
  <p:clrMapOvr>
    <a:masterClrMapping/>
  </p:clrMapOvr>
  <p:transition>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428604"/>
            <a:ext cx="8305800" cy="4286272"/>
          </a:xfrm>
        </p:spPr>
        <p:txBody>
          <a:bodyPr>
            <a:noAutofit/>
          </a:bodyPr>
          <a:lstStyle/>
          <a:p>
            <a:pPr algn="r" rtl="1" eaLnBrk="1" fontAlgn="auto" hangingPunct="1">
              <a:spcAft>
                <a:spcPts val="0"/>
              </a:spcAft>
              <a:defRPr/>
            </a:pPr>
            <a:r>
              <a:rPr lang="fa-IR" sz="4000" b="1" dirty="0" smtClean="0">
                <a:solidFill>
                  <a:srgbClr val="FFFF00"/>
                </a:solidFill>
                <a:latin typeface="Bodoni MT" pitchFamily="18" charset="0"/>
                <a:cs typeface="B Lotus" pitchFamily="2" charset="-78"/>
              </a:rPr>
              <a:t>هپاتیت </a:t>
            </a:r>
            <a:r>
              <a:rPr lang="en-US" sz="4000" b="1" dirty="0" smtClean="0">
                <a:solidFill>
                  <a:srgbClr val="FFFF00"/>
                </a:solidFill>
                <a:latin typeface="Bodoni MT" pitchFamily="18" charset="0"/>
                <a:cs typeface="B Lotus" pitchFamily="2" charset="-78"/>
              </a:rPr>
              <a:t>c</a:t>
            </a:r>
            <a:r>
              <a:rPr lang="fa-IR" sz="4000" b="1" dirty="0" smtClean="0">
                <a:solidFill>
                  <a:srgbClr val="FFFF00"/>
                </a:solidFill>
                <a:latin typeface="Bodoni MT" pitchFamily="18" charset="0"/>
                <a:cs typeface="B Lotus" pitchFamily="2" charset="-78"/>
              </a:rPr>
              <a:t> به کندی پیشرفت می کند.</a:t>
            </a:r>
            <a:br>
              <a:rPr lang="fa-IR" sz="4000" b="1" dirty="0" smtClean="0">
                <a:solidFill>
                  <a:srgbClr val="FFFF00"/>
                </a:solidFill>
                <a:latin typeface="Bodoni MT" pitchFamily="18" charset="0"/>
                <a:cs typeface="B Lotus" pitchFamily="2" charset="-78"/>
              </a:rPr>
            </a:br>
            <a:r>
              <a:rPr lang="fa-IR" sz="4000" b="1" dirty="0" smtClean="0">
                <a:solidFill>
                  <a:srgbClr val="FFFF00"/>
                </a:solidFill>
                <a:latin typeface="Bodoni MT" pitchFamily="18" charset="0"/>
                <a:cs typeface="B Lotus" pitchFamily="2" charset="-78"/>
              </a:rPr>
              <a:t>ویروس هپاتیت</a:t>
            </a:r>
            <a:r>
              <a:rPr lang="en-US" sz="4000" b="1" dirty="0" smtClean="0">
                <a:solidFill>
                  <a:srgbClr val="FFFF00"/>
                </a:solidFill>
                <a:latin typeface="Bodoni MT" pitchFamily="18" charset="0"/>
                <a:cs typeface="B Lotus" pitchFamily="2" charset="-78"/>
              </a:rPr>
              <a:t> C </a:t>
            </a:r>
            <a:r>
              <a:rPr lang="fa-IR" sz="4000" b="1" dirty="0" smtClean="0">
                <a:solidFill>
                  <a:srgbClr val="FFFF00"/>
                </a:solidFill>
                <a:latin typeface="Bodoni MT" pitchFamily="18" charset="0"/>
                <a:cs typeface="B Lotus" pitchFamily="2" charset="-78"/>
              </a:rPr>
              <a:t>بافت کبد را به تدریج تخریب می‌کند و این تخریب بصورت غیر قابل برگشت است و قسمت تخریب شده دیگر به حالت طبیعی بر نخواهد گشت.</a:t>
            </a:r>
            <a:r>
              <a:rPr lang="en-US" sz="4000" b="1" dirty="0" smtClean="0">
                <a:solidFill>
                  <a:srgbClr val="FFFF00"/>
                </a:solidFill>
                <a:latin typeface="Bodoni MT" pitchFamily="18" charset="0"/>
                <a:cs typeface="B Lotus" pitchFamily="2" charset="-78"/>
              </a:rPr>
              <a:t/>
            </a:r>
            <a:br>
              <a:rPr lang="en-US" sz="4000" b="1" dirty="0" smtClean="0">
                <a:solidFill>
                  <a:srgbClr val="FFFF00"/>
                </a:solidFill>
                <a:latin typeface="Bodoni MT" pitchFamily="18" charset="0"/>
                <a:cs typeface="B Lotus" pitchFamily="2" charset="-78"/>
              </a:rPr>
            </a:br>
            <a:endParaRPr lang="fa-IR" sz="4000" dirty="0">
              <a:solidFill>
                <a:srgbClr val="FFFF00"/>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8" presetClass="entr" presetSubtype="0" accel="5000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2"/>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1214422"/>
            <a:ext cx="8305800" cy="4796614"/>
          </a:xfrm>
        </p:spPr>
        <p:txBody>
          <a:bodyPr>
            <a:noAutofit/>
          </a:bodyPr>
          <a:lstStyle/>
          <a:p>
            <a:pPr algn="r" eaLnBrk="1" fontAlgn="auto" hangingPunct="1">
              <a:spcAft>
                <a:spcPts val="0"/>
              </a:spcAft>
              <a:defRPr/>
            </a:pPr>
            <a:r>
              <a:rPr lang="fa-IR" sz="4000" b="1" dirty="0" smtClean="0">
                <a:solidFill>
                  <a:srgbClr val="FF0000"/>
                </a:solidFill>
                <a:latin typeface="Bodoni MT" pitchFamily="18" charset="0"/>
                <a:cs typeface="B Lotus" pitchFamily="2" charset="-78"/>
              </a:rPr>
              <a:t>مراقبت از بیمار مبتلا :</a:t>
            </a:r>
            <a:r>
              <a:rPr lang="en-US" sz="4000" b="1" dirty="0" smtClean="0">
                <a:solidFill>
                  <a:srgbClr val="FF0000"/>
                </a:solidFill>
                <a:latin typeface="Bodoni MT" pitchFamily="18" charset="0"/>
                <a:cs typeface="B Lotus" pitchFamily="2" charset="-78"/>
              </a:rPr>
              <a:t/>
            </a:r>
            <a:br>
              <a:rPr lang="en-US" sz="4000" b="1" dirty="0" smtClean="0">
                <a:solidFill>
                  <a:srgbClr val="FF0000"/>
                </a:solidFill>
                <a:latin typeface="Bodoni MT" pitchFamily="18" charset="0"/>
                <a:cs typeface="B Lotus" pitchFamily="2" charset="-78"/>
              </a:rPr>
            </a:br>
            <a:r>
              <a:rPr lang="en-US" sz="3500" dirty="0" smtClean="0">
                <a:solidFill>
                  <a:schemeClr val="bg2"/>
                </a:solidFill>
                <a:latin typeface="Bodoni MT" pitchFamily="18" charset="0"/>
                <a:cs typeface="B Lotus" pitchFamily="2" charset="-78"/>
              </a:rPr>
              <a:t/>
            </a:r>
            <a:br>
              <a:rPr lang="en-US" sz="3500" dirty="0" smtClean="0">
                <a:solidFill>
                  <a:schemeClr val="bg2"/>
                </a:solidFill>
                <a:latin typeface="Bodoni MT" pitchFamily="18" charset="0"/>
                <a:cs typeface="B Lotus" pitchFamily="2" charset="-78"/>
              </a:rPr>
            </a:br>
            <a:r>
              <a:rPr lang="fa-IR" sz="3500" dirty="0" smtClean="0">
                <a:solidFill>
                  <a:schemeClr val="bg2"/>
                </a:solidFill>
                <a:latin typeface="Bodoni MT" pitchFamily="18" charset="0"/>
                <a:cs typeface="B Lotus" pitchFamily="2" charset="-78"/>
              </a:rPr>
              <a:t>از آنجایی که هپاتیت</a:t>
            </a:r>
            <a:r>
              <a:rPr lang="en-US" sz="3500" dirty="0" smtClean="0">
                <a:solidFill>
                  <a:schemeClr val="bg2"/>
                </a:solidFill>
                <a:latin typeface="Bodoni MT" pitchFamily="18" charset="0"/>
                <a:cs typeface="B Lotus" pitchFamily="2" charset="-78"/>
              </a:rPr>
              <a:t> </a:t>
            </a:r>
            <a:r>
              <a:rPr lang="fa-IR" sz="3500" dirty="0" smtClean="0">
                <a:solidFill>
                  <a:schemeClr val="bg2"/>
                </a:solidFill>
                <a:latin typeface="Bodoni MT" pitchFamily="18" charset="0"/>
                <a:cs typeface="B Lotus" pitchFamily="2" charset="-78"/>
              </a:rPr>
              <a:t>معمولا بدون تظاهرات بالینی می‌باشد، مبتلایان بصورت اتفاقی و به دنبال انجام آزمایشات دوره‌ای شناسایی می‌شوند. در این زمان بیمار باید هرچه زودتر به پزشك متخصص کبد مراجعه نموده و این مشکل را با وی درمیان بگذارد. در این زمان یکسری اطلاعات بهداشتی در زمینه پیشگیری و مراقبت به بیمار داده می‌شود. این اطلاعات بسیار حیاتی هستند و برای کاهش انتقال بیماری به افراد سالم الزامی است</a:t>
            </a:r>
            <a:r>
              <a:rPr lang="en-US" sz="3500" b="1" dirty="0" smtClean="0">
                <a:solidFill>
                  <a:schemeClr val="bg2"/>
                </a:solidFill>
                <a:latin typeface="Bodoni MT" pitchFamily="18" charset="0"/>
                <a:cs typeface="B Lotus" pitchFamily="2" charset="-78"/>
              </a:rPr>
              <a:t>.</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928670"/>
            <a:ext cx="8305800" cy="5653870"/>
          </a:xfrm>
        </p:spPr>
        <p:txBody>
          <a:bodyPr>
            <a:noAutofit/>
          </a:bodyPr>
          <a:lstStyle/>
          <a:p>
            <a:pPr algn="r" eaLnBrk="1" fontAlgn="auto" hangingPunct="1">
              <a:spcAft>
                <a:spcPts val="0"/>
              </a:spcAft>
              <a:defRPr/>
            </a:pPr>
            <a:r>
              <a:rPr lang="fa-IR" sz="4500" b="1" dirty="0" smtClean="0">
                <a:solidFill>
                  <a:srgbClr val="FFFF00"/>
                </a:solidFill>
                <a:latin typeface="Bodoni MT" pitchFamily="18" charset="0"/>
                <a:cs typeface="B Lotus" pitchFamily="2" charset="-78"/>
              </a:rPr>
              <a:t>درمان هپاتیت</a:t>
            </a:r>
            <a:r>
              <a:rPr lang="en-US" sz="4500" b="1" dirty="0" smtClean="0">
                <a:solidFill>
                  <a:srgbClr val="FFFF00"/>
                </a:solidFill>
                <a:latin typeface="Bodoni MT" pitchFamily="18" charset="0"/>
                <a:cs typeface="B Lotus" pitchFamily="2" charset="-78"/>
              </a:rPr>
              <a:t> </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t>
            </a:r>
            <a:r>
              <a:rPr lang="fa-IR" sz="3000" b="1" dirty="0" smtClean="0">
                <a:solidFill>
                  <a:schemeClr val="bg2"/>
                </a:solidFill>
                <a:latin typeface="Bodoni MT" pitchFamily="18" charset="0"/>
                <a:cs typeface="B Lotus" pitchFamily="2" charset="-78"/>
              </a:rPr>
              <a:t>- استراحت دادن به كبد: از هر چه كه عملکرد كبد را افزایش می‏دهد پرهیز كنید بطور مثال عدم مصرف الكل و داروهای غیر ضروری. حتی مصرف داروهای ساده مانند استامینوفن هم می‏تواند برای كبد بسیار خطرناك باشند</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t>
            </a:r>
            <a:r>
              <a:rPr lang="fa-IR" sz="3000" b="1" dirty="0" smtClean="0">
                <a:solidFill>
                  <a:schemeClr val="bg2"/>
                </a:solidFill>
                <a:latin typeface="Bodoni MT" pitchFamily="18" charset="0"/>
                <a:cs typeface="B Lotus" pitchFamily="2" charset="-78"/>
              </a:rPr>
              <a:t>- مصرف غذای متعادل: استفاده از غذای كم چرب با فیبر زیاد، میوه و سبزیجات تازه و فراوان به حفظ سلامتی کمک شایانی می‌کند</a:t>
            </a:r>
            <a:r>
              <a:rPr lang="en-US" sz="3000" b="1" dirty="0" smtClean="0">
                <a:solidFill>
                  <a:schemeClr val="bg2"/>
                </a:solidFill>
                <a:latin typeface="Bodoni MT" pitchFamily="18" charset="0"/>
                <a:cs typeface="B Lotus" pitchFamily="2" charset="-78"/>
              </a:rPr>
              <a:t/>
            </a:r>
            <a:br>
              <a:rPr lang="en-US" sz="3000" b="1" dirty="0" smtClean="0">
                <a:solidFill>
                  <a:schemeClr val="bg2"/>
                </a:solidFill>
                <a:latin typeface="Bodoni MT" pitchFamily="18" charset="0"/>
                <a:cs typeface="B Lotus" pitchFamily="2" charset="-78"/>
              </a:rPr>
            </a:br>
            <a:r>
              <a:rPr lang="en-US" sz="3000" b="1" dirty="0" smtClean="0">
                <a:solidFill>
                  <a:schemeClr val="bg2"/>
                </a:solidFill>
                <a:latin typeface="Bodoni MT" pitchFamily="18" charset="0"/>
                <a:cs typeface="B Lotus" pitchFamily="2" charset="-78"/>
              </a:rPr>
              <a:t> </a:t>
            </a:r>
            <a:r>
              <a:rPr lang="fa-IR" sz="3000" b="1" dirty="0" smtClean="0">
                <a:solidFill>
                  <a:schemeClr val="bg2"/>
                </a:solidFill>
                <a:latin typeface="Bodoni MT" pitchFamily="18" charset="0"/>
                <a:cs typeface="B Lotus" pitchFamily="2" charset="-78"/>
              </a:rPr>
              <a:t>- درمان دارویی: اینترفرون الفا 2در بعضی افراد باعث بهبود علمكرد كبد می شود. این دارو را 3 بار در هفته برای مدت 6 تا 12 ماه تزریق می‌کنیم. عوارض جانبی این دارو بدلیل تاثیر مفیدش قابل اغماض است ولی در مواردی می‏تواند بسیار جدی باشد. استفاده همزمان از داروی ضد ویروسی ریباویرین می‏تواند كمك كننده باشد</a:t>
            </a:r>
            <a:r>
              <a:rPr lang="en-US" sz="3000" b="1" dirty="0" smtClean="0">
                <a:solidFill>
                  <a:schemeClr val="bg2"/>
                </a:solidFill>
                <a:latin typeface="Bodoni MT" pitchFamily="18" charset="0"/>
                <a:cs typeface="B Lotus" pitchFamily="2" charset="-78"/>
              </a:rPr>
              <a:t>.</a:t>
            </a:r>
            <a:endParaRPr lang="fa-IR" sz="30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style.rotation</p:attrName>
                                        </p:attrNameLst>
                                      </p:cBhvr>
                                      <p:tavLst>
                                        <p:tav tm="0">
                                          <p:val>
                                            <p:fltVal val="720"/>
                                          </p:val>
                                        </p:tav>
                                        <p:tav tm="100000">
                                          <p:val>
                                            <p:fltVal val="0"/>
                                          </p:val>
                                        </p:tav>
                                      </p:tavLst>
                                    </p:anim>
                                    <p:anim calcmode="lin" valueType="num">
                                      <p:cBhvr>
                                        <p:cTn id="9" dur="500" fill="hold"/>
                                        <p:tgtEl>
                                          <p:spTgt spid="2"/>
                                        </p:tgtEl>
                                        <p:attrNameLst>
                                          <p:attrName>ppt_h</p:attrName>
                                        </p:attrNameLst>
                                      </p:cBhvr>
                                      <p:tavLst>
                                        <p:tav tm="0">
                                          <p:val>
                                            <p:fltVal val="0"/>
                                          </p:val>
                                        </p:tav>
                                        <p:tav tm="100000">
                                          <p:val>
                                            <p:strVal val="#ppt_h"/>
                                          </p:val>
                                        </p:tav>
                                      </p:tavLst>
                                    </p:anim>
                                    <p:anim calcmode="lin" valueType="num">
                                      <p:cBhvr>
                                        <p:cTn id="10" dur="5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500174"/>
            <a:ext cx="8305800" cy="4725176"/>
          </a:xfrm>
        </p:spPr>
        <p:txBody>
          <a:bodyPr>
            <a:noAutofit/>
          </a:bodyPr>
          <a:lstStyle/>
          <a:p>
            <a:pPr algn="r" eaLnBrk="1" fontAlgn="auto" hangingPunct="1">
              <a:spcAft>
                <a:spcPts val="0"/>
              </a:spcAft>
              <a:defRPr/>
            </a:pPr>
            <a:r>
              <a:rPr lang="fa-IR" sz="3500" b="1" dirty="0" smtClean="0">
                <a:solidFill>
                  <a:srgbClr val="FFFF00"/>
                </a:solidFill>
                <a:latin typeface="Bodoni MT" pitchFamily="18" charset="0"/>
                <a:cs typeface="B Lotus" pitchFamily="2" charset="-78"/>
              </a:rPr>
              <a:t>جهت پیشگیری از انتقال ویروس به موارد ذیل توجه کنید :</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fa-IR" sz="3500" b="1" dirty="0" smtClean="0">
                <a:solidFill>
                  <a:schemeClr val="bg2"/>
                </a:solidFill>
                <a:latin typeface="Bodoni MT" pitchFamily="18" charset="0"/>
                <a:cs typeface="B Lotus" pitchFamily="2" charset="-78"/>
              </a:rPr>
              <a:t>پانسمان کامل زخم و بریدگی پوست</a:t>
            </a:r>
            <a:r>
              <a:rPr lang="en-US" sz="3500" b="1"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در صورت لزوم برای پانسمان زخم از دستكش استریل استفاده کنید</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انتقال خون: در صورتیكه به این بیماری مبتلا هستید، خون یا عضوی از بدن خود را اهدا نكنید</a:t>
            </a: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r>
            <a:br>
              <a:rPr lang="en-US" sz="3500" b="1" dirty="0" smtClean="0">
                <a:solidFill>
                  <a:schemeClr val="bg2"/>
                </a:solidFill>
                <a:latin typeface="Bodoni MT" pitchFamily="18" charset="0"/>
                <a:cs typeface="B Lotus" pitchFamily="2" charset="-78"/>
              </a:rPr>
            </a:br>
            <a:r>
              <a:rPr lang="en-US" sz="3500" b="1" dirty="0" smtClean="0">
                <a:solidFill>
                  <a:schemeClr val="bg2"/>
                </a:solidFill>
                <a:latin typeface="Bodoni MT" pitchFamily="18" charset="0"/>
                <a:cs typeface="B Lotus" pitchFamily="2" charset="-78"/>
              </a:rPr>
              <a:t> </a:t>
            </a:r>
            <a:r>
              <a:rPr lang="fa-IR" sz="3500" b="1" dirty="0" smtClean="0">
                <a:solidFill>
                  <a:schemeClr val="bg2"/>
                </a:solidFill>
                <a:latin typeface="Bodoni MT" pitchFamily="18" charset="0"/>
                <a:cs typeface="B Lotus" pitchFamily="2" charset="-78"/>
              </a:rPr>
              <a:t>مراقبت از وسایل تیز و برنده: سوزن، ریش تراش، مسواك و حتی لوازم آرایشی را بطور مشترك استفاده نكنید</a:t>
            </a:r>
            <a:endParaRPr lang="fa-IR" sz="3500" b="1"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5510994"/>
          </a:xfrm>
        </p:spPr>
        <p:txBody>
          <a:bodyPr/>
          <a:lstStyle/>
          <a:p>
            <a:pPr algn="r" eaLnBrk="1" fontAlgn="auto" hangingPunct="1">
              <a:spcAft>
                <a:spcPts val="0"/>
              </a:spcAft>
              <a:defRPr/>
            </a:pPr>
            <a:r>
              <a:rPr lang="fa-IR" sz="3500" b="1" dirty="0" smtClean="0">
                <a:solidFill>
                  <a:srgbClr val="FFFF00"/>
                </a:solidFill>
                <a:latin typeface="Bodoni MT" pitchFamily="18" charset="0"/>
                <a:cs typeface="B Lotus" pitchFamily="2" charset="-78"/>
              </a:rPr>
              <a:t>ریباویرین</a:t>
            </a:r>
            <a:r>
              <a:rPr lang="en-US" sz="3500" b="1" dirty="0" smtClean="0">
                <a:solidFill>
                  <a:srgbClr val="FFFF00"/>
                </a:solidFill>
                <a:latin typeface="Bodoni MT" pitchFamily="18" charset="0"/>
                <a:cs typeface="B Lotus" pitchFamily="2" charset="-78"/>
              </a:rPr>
              <a:t/>
            </a:r>
            <a:br>
              <a:rPr lang="en-US" sz="3500" b="1" dirty="0" smtClean="0">
                <a:solidFill>
                  <a:srgbClr val="FFFF00"/>
                </a:solidFill>
                <a:latin typeface="Bodoni MT" pitchFamily="18" charset="0"/>
                <a:cs typeface="B Lotus" pitchFamily="2" charset="-78"/>
              </a:rPr>
            </a:br>
            <a:r>
              <a:rPr lang="en-US" sz="3500" b="1" dirty="0" smtClean="0">
                <a:latin typeface="Bodoni MT" pitchFamily="18" charset="0"/>
                <a:cs typeface="B Lotus" pitchFamily="2" charset="-78"/>
              </a:rPr>
              <a:t/>
            </a:r>
            <a:br>
              <a:rPr lang="en-US" sz="3500" b="1" dirty="0" smtClean="0">
                <a:latin typeface="Bodoni MT" pitchFamily="18" charset="0"/>
                <a:cs typeface="B Lotus" pitchFamily="2" charset="-78"/>
              </a:rPr>
            </a:br>
            <a:r>
              <a:rPr lang="fa-IR" sz="3500" b="1" dirty="0" smtClean="0">
                <a:solidFill>
                  <a:schemeClr val="bg2"/>
                </a:solidFill>
                <a:latin typeface="Bodoni MT" pitchFamily="18" charset="0"/>
                <a:cs typeface="B Lotus" pitchFamily="2" charset="-78"/>
              </a:rPr>
              <a:t>ریباویرین یك داروی خوراكی ضد ویروسی است مصرف همزمان آن با انترفرون در درمان هپاتیت مؤثر است. مهمترین عارضه آن از بین رفتن گلبولهای قرمز خون می‏باشد كه در ده درصد موارد منجر به قطع دارو گردیده است . بنابراین بیمار در هنگام مصرف ریباویرین در فواصل منظم باید توسط پزشك معاینه شود و آزمایشات لازم را انجام دهد. مدت مصرف این دارو 12- 6 ماه می‌باشد. این دارو نیز بسیار گران قیمت است</a:t>
            </a:r>
            <a:endParaRPr lang="fa-IR" sz="3500" dirty="0">
              <a:solidFill>
                <a:schemeClr val="bg2"/>
              </a:solidFill>
              <a:latin typeface="Bodoni MT" pitchFamily="18" charset="0"/>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400" decel="100000"/>
                                        <p:tgtEl>
                                          <p:spTgt spid="2"/>
                                        </p:tgtEl>
                                      </p:cBhvr>
                                    </p:animEffect>
                                    <p:anim calcmode="lin" valueType="num">
                                      <p:cBhvr>
                                        <p:cTn id="8" dur="400" decel="100000" fill="hold"/>
                                        <p:tgtEl>
                                          <p:spTgt spid="2"/>
                                        </p:tgtEl>
                                        <p:attrNameLst>
                                          <p:attrName>style.rotation</p:attrName>
                                        </p:attrNameLst>
                                      </p:cBhvr>
                                      <p:tavLst>
                                        <p:tav tm="0">
                                          <p:val>
                                            <p:fltVal val="-90"/>
                                          </p:val>
                                        </p:tav>
                                        <p:tav tm="100000">
                                          <p:val>
                                            <p:fltVal val="0"/>
                                          </p:val>
                                        </p:tav>
                                      </p:tavLst>
                                    </p:anim>
                                    <p:anim calcmode="lin" valueType="num">
                                      <p:cBhvr>
                                        <p:cTn id="9" dur="400" decel="100000" fill="hold"/>
                                        <p:tgtEl>
                                          <p:spTgt spid="2"/>
                                        </p:tgtEl>
                                        <p:attrNameLst>
                                          <p:attrName>ppt_x</p:attrName>
                                        </p:attrNameLst>
                                      </p:cBhvr>
                                      <p:tavLst>
                                        <p:tav tm="0">
                                          <p:val>
                                            <p:strVal val="#ppt_x+0.4"/>
                                          </p:val>
                                        </p:tav>
                                        <p:tav tm="100000">
                                          <p:val>
                                            <p:strVal val="#ppt_x-0.05"/>
                                          </p:val>
                                        </p:tav>
                                      </p:tavLst>
                                    </p:anim>
                                    <p:anim calcmode="lin" valueType="num">
                                      <p:cBhvr>
                                        <p:cTn id="10" dur="400" decel="100000" fill="hold"/>
                                        <p:tgtEl>
                                          <p:spTgt spid="2"/>
                                        </p:tgtEl>
                                        <p:attrNameLst>
                                          <p:attrName>ppt_y</p:attrName>
                                        </p:attrNameLst>
                                      </p:cBhvr>
                                      <p:tavLst>
                                        <p:tav tm="0">
                                          <p:val>
                                            <p:strVal val="#ppt_y-0.4"/>
                                          </p:val>
                                        </p:tav>
                                        <p:tav tm="100000">
                                          <p:val>
                                            <p:strVal val="#ppt_y+0.1"/>
                                          </p:val>
                                        </p:tav>
                                      </p:tavLst>
                                    </p:anim>
                                    <p:anim calcmode="lin" valueType="num">
                                      <p:cBhvr>
                                        <p:cTn id="11" dur="100" accel="100000" fill="hold">
                                          <p:stCondLst>
                                            <p:cond delay="400"/>
                                          </p:stCondLst>
                                        </p:cTn>
                                        <p:tgtEl>
                                          <p:spTgt spid="2"/>
                                        </p:tgtEl>
                                        <p:attrNameLst>
                                          <p:attrName>ppt_x</p:attrName>
                                        </p:attrNameLst>
                                      </p:cBhvr>
                                      <p:tavLst>
                                        <p:tav tm="0">
                                          <p:val>
                                            <p:strVal val="#ppt_x-0.05"/>
                                          </p:val>
                                        </p:tav>
                                        <p:tav tm="100000">
                                          <p:val>
                                            <p:strVal val="#ppt_x"/>
                                          </p:val>
                                        </p:tav>
                                      </p:tavLst>
                                    </p:anim>
                                    <p:anim calcmode="lin" valueType="num">
                                      <p:cBhvr>
                                        <p:cTn id="12" dur="100" accel="100000" fill="hold">
                                          <p:stCondLst>
                                            <p:cond delay="4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4786322"/>
            <a:ext cx="8305800" cy="1143000"/>
          </a:xfrm>
        </p:spPr>
        <p:txBody>
          <a:bodyPr>
            <a:noAutofit/>
          </a:bodyPr>
          <a:lstStyle/>
          <a:p>
            <a:pPr algn="ctr" eaLnBrk="1" fontAlgn="auto" hangingPunct="1">
              <a:spcAft>
                <a:spcPts val="0"/>
              </a:spcAft>
              <a:defRPr/>
            </a:pPr>
            <a:r>
              <a:rPr lang="fa-IR" sz="6500" dirty="0" smtClean="0">
                <a:solidFill>
                  <a:schemeClr val="tx1"/>
                </a:solidFill>
                <a:cs typeface="B Lotus" pitchFamily="2" charset="-78"/>
              </a:rPr>
              <a:t>با تشکر از حضور شما سروران گرامی </a:t>
            </a:r>
            <a:br>
              <a:rPr lang="fa-IR" sz="6500" dirty="0" smtClean="0">
                <a:solidFill>
                  <a:schemeClr val="tx1"/>
                </a:solidFill>
                <a:cs typeface="B Lotus" pitchFamily="2" charset="-78"/>
              </a:rPr>
            </a:br>
            <a:r>
              <a:rPr lang="fa-IR" sz="6500" dirty="0" smtClean="0">
                <a:solidFill>
                  <a:schemeClr val="tx1"/>
                </a:solidFill>
                <a:cs typeface="B Lotus" pitchFamily="2" charset="-78"/>
              </a:rPr>
              <a:t>وبا امید به پیشرفت روز افزون علم و دانش ایران زمین در کلیه امور به خصوص علم پزشکی</a:t>
            </a:r>
            <a:endParaRPr lang="fa-IR" sz="6500" dirty="0">
              <a:solidFill>
                <a:schemeClr val="tx1"/>
              </a:solidFill>
              <a:cs typeface="B Lotus"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ustom 2">
      <a:dk1>
        <a:sysClr val="windowText" lastClr="000000"/>
      </a:dk1>
      <a:lt1>
        <a:srgbClr val="0070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80008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Custom 2">
    <a:dk1>
      <a:sysClr val="windowText" lastClr="000000"/>
    </a:dk1>
    <a:lt1>
      <a:srgbClr val="0070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800080"/>
    </a:folHlink>
  </a:clrScheme>
</a:themeOverride>
</file>

<file path=ppt/theme/themeOverride2.xml><?xml version="1.0" encoding="utf-8"?>
<a:themeOverride xmlns:a="http://schemas.openxmlformats.org/drawingml/2006/main">
  <a:clrScheme name="Custom 2">
    <a:dk1>
      <a:sysClr val="windowText" lastClr="000000"/>
    </a:dk1>
    <a:lt1>
      <a:srgbClr val="0070C0"/>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1F497D"/>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Flow</Template>
  <TotalTime>141</TotalTime>
  <Words>510</Words>
  <Application>Microsoft Office PowerPoint</Application>
  <PresentationFormat>On-screen Show (4:3)</PresentationFormat>
  <Paragraphs>26</Paragraphs>
  <Slides>25</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B Lotus</vt:lpstr>
      <vt:lpstr>Bodoni MT</vt:lpstr>
      <vt:lpstr>Calibri</vt:lpstr>
      <vt:lpstr>Constantia</vt:lpstr>
      <vt:lpstr>Majalla UI</vt:lpstr>
      <vt:lpstr>Traditional Arabic</vt:lpstr>
      <vt:lpstr>Wingdings 2</vt:lpstr>
      <vt:lpstr>Flow</vt:lpstr>
      <vt:lpstr>   Hepatitis C</vt:lpstr>
      <vt:lpstr>هپاتیت سی ( C  )  بر اساس آخرین آمار سازمان جهانی بهداشت ، 3% مردم دنیا آلوده به هپاتیت سی ( C ) هستند و به دلیل ابتلا به هپاتیت سی ( C ) حدود یکصد وهفتاد میلیون ناقل مزمن در آستانه ابتلا به اختلالات کبدی و سرطان کبد قراردارند.  </vt:lpstr>
      <vt:lpstr>بیماری هپاتیت سی ( C ) چیست؟ هپاتیت سی یک بیماری واگیرکبدی است که توسط ویروس هپاتیت سی (  HCV ) و از طریق تماس با خون افراد آلوده منتقل می شود . بیشتر افرادی که به هپاتیت سی(C  ) آلوده می شوند ویروس را تا آخر عمر به همراه دارند بعضی از این افراد احساس بیماری نمی کنند و بعضی دچار صدمه کبدی ، هپاتیت مزمن ، اختلالات کبدی و سرطان کبد می شوند . </vt:lpstr>
      <vt:lpstr>: C راههای انتشار ویروس هپاتیت    - استفاده از سرنگهای آلوده، بویژه در افراد معتاد به مواد مخدر تزریقی  - سوراخ شدن بدن با هر وسیله تیز یا سوزن آلوده (مثل خالكوبی غیربهداشتی )  - زخمی شدن پوست بدن در یك بخش آلوده بیمارستانی  استفاده از لوازم شخصی به صورت مشاركتی </vt:lpstr>
      <vt:lpstr>     - مقاربت بدون كاندوم با یك فرد آلوده   - دریافت فرآورده‏های خونی آلوده كه این مورد در ایران بیشتر در بیماران هموفیلی و تالاسمی دیده شده است   - در بسیاری موارد هرگز راه انتقال ویروس مشخص نمی‏شود</vt:lpstr>
      <vt:lpstr>چگونه خودرا از آلودگی به هپاتیت سی(C ) محافظت کنیم ؟  - هرگز مواد مخدر تزریقی استفاده نکنید . - هرگز از سرنگ مشترک استفاده نکنید.  - از مسواک ، تیغ و وسایل برنده یا وسایلی که امکان آلودگی به خون دارند به طورمشترک استفاده ننمایید.  - اگر از پرسنل بهداشتی درمانی هستید ، همیشه احتیاطات همه جانبه ، از قبیل استفاده از دستکش و پیشگیری از تماس با نوک سوزن و وسایل نوک تیزرا رعایت نمایید .  </vt:lpstr>
      <vt:lpstr>هپاتیت سی ( C ) از راههای زیر منتقل نمی شود:  - عطسه ، سرفه ،درآغوش گرفتن  - استفاده از ظروف و لیوان مشترک   - غذا یا آب آلوده   - تماس معمولی در خانه و جامعه  </vt:lpstr>
      <vt:lpstr>آیا ممکن است من هپاتیت سی (C ) داشته باشم ؟  در صورت : - دریافت خون یا پیوند بافت قبل از سال 1375 - دریافت فاکتورهای انعقادی قبل از سال 1375  - استفاده از سرنگ مشترک جهت تزریق  - استفاده طولانی از دیالیز  - تماس جنسی با افراد مشکوک یا مبتلا  ... ممکن است شما نیز به بیماری مبتلاشده باشید.</vt:lpstr>
      <vt:lpstr>درصورت شک به آلودگی هپاتیت سی (C  ) چه باید بکنیم ؟   مراجعه به انتقال خون جهت انجام آزمایش هپاتیت سی (C  )</vt:lpstr>
      <vt:lpstr>چرا باید این آزمایش را انجام دهم ؟ تشخیص اولیه بسیار اهمیت دارد به دلیل اینکه شما را قادر        می کند که : - زودتر از وجود بیماری کبدی ناشی از این عفونت مطلع شده و پیگیری و درمان نمایید. - از انتقال بیماری به افراد خانواده و دیگران پیشگیری کنید .  از طرف دیگر بیمارانی که از نظر ابتلا به هپاتیت سی (C ) جزء گروه پرخطر هستند ، مانند : معتادان تزریقی ، پرسنل بهداشتی درمانی ، افراد دارای روابط آمیزشی نامشروع، در خطر ابتلا به هپاتیت ب (B ) نیز هستند و باید جهت پیشگیری واکسن هپاتیت ب (B ) دریافت کنند.</vt:lpstr>
      <vt:lpstr>تا کنون واکسنی برای پیشگیری از هپاتیت سی (C ) کشف نشده است .  چنانچه فرد مبتلا به هپاتیت سی (C ) به مرکز بهداشتی مراجعه نماید و توسط متخصصین مربوطه تحت مراقبت قرارگیرد، می توان ازپیشرفت بیماری و بروز عوارض آن جلوگیری کرد. </vt:lpstr>
      <vt:lpstr>از بین بیماریهاى ویروسى، بیمارى هپاتیت یكى از شایع‌ترین‌هاست. با وجود اینكه ویروس‌هاى عامل هپاتیت همگى به بافت كبد حمله می‌کنند اما به دلیل ساختار ژنتیكى متفاوتشان A، B، C و D  منجر به بروز انواع مختلف هپاتیت می شوند مثل    در این میان هپاتیت سی در اغلب موارد بدون آنكه با نشانه خاصى همراه باشد كبد را آلوده مىكند و  بدون كه فرد متوجه شده باشد در مراحل پیشرفته منجر به سرطان کبد می‌شود.</vt:lpstr>
      <vt:lpstr>ابتلا به این بیماری از عمده‌ترین علل زمینه‌ساز پیوند کبد در جهان به شمار می‌رود. درسال گذشته میلادی نزدیک به یک میلیون مورد هپاتیت سی در سراسر جهان گزارش شد. در حال حاضر دارو یا روش درمانى مشخصى براى درمان و یا تحت كنترل در آوردن این بیمارى ویروسى وجود ندارد در درجه نخست به دلیل اینكه تا كنون روشن نبود که ویروس هپاتیت سی چطور وارد سلول سالم می‌شود.</vt:lpstr>
      <vt:lpstr>متخصصان ژنتیک دانشگاه کلن در آلمان مدتهاست كه بر روى این ویروس تحقیق مىكنند. این متخصصان معتقدند حضور یا عدم حضور یک پروتئین مشخص درون سلولهای کبد،نقش مهمی در بروز بیماری هپاتیت سی بازی می‌کند. این پروتئین که آنرا (نمو ) نام گذاشته‌اند هدایت کننده یك سیگنال مشخص در سلولهای کبدی است. شناسایی این پروتئین پژوهشگران را به براى ساخت داروی كه هپاتیت سی تحت کنترل درآورد امیدوار كرده است.</vt:lpstr>
      <vt:lpstr>Nemo پروفسور مانولیس پاسپاراکیس مدیر این پروژه در مورد می‌گوید: «پروتئینى است که یک مرحله بسیار مهم را درون سلول كنترل  می‌کند. این پروتئین مثل کلیدی است که یک در مشخص را قفل مى‌كند. تصور كنید درون هر  كدام از سلولهاى كبدى درى وجود دارد كه مانع ورود عوامل خارجی به درون سلول مى‌شود. اگر این در قفل نشود سلول در برابر حمله عوامل خارجی مثل ویروس‌ها بی‌دفاع می‌ماند.»</vt:lpstr>
      <vt:lpstr> عدم حضور و غیرفعال شدن این پروسه دفاعى راه را براى ورود ویروس‌هاى مختلف از جمله ویروس هپاتیت سى باز میگذارد. حمله ویروس هپاتیت سى به سلولهاى كبدى تعداد زیادى از سلولهای این اندام را از بین می برد. در نتیجه بافت كبد برای جبران سلولهای از دست رفته شروع به تقسیم پر سرعت و سلول سازی می‌کند. حالتی که در طولانی مدت منجر التهاب این بافت و بیماری مضمن كبد می‌شود. اكنون این سوال مطرح است كه چطور  و چه زمانى میتوان داروى موثر علیه هپاتیت سى تهیه كرد.  </vt:lpstr>
      <vt:lpstr>پروفسور پاسپاراكیس مى‌گوید: «در حال حاضر فقط مىشود امیدوار بود و احتمال داد كه در مسیر درستى هستیم. اما با قطعیت میتوانم بگویم كه بسیارى از ویروس‌ها با بلوكه كردن این پروتئین وارد سلول می‌شود. ما در مدل‌هاى آزمایشگاهى‌مان توانستیم ثابت كنیم كه غیر فعال شدن پروتئین  Nemo عامل اصلى سرطانى شدن سلولهاى  كبدى در اثر حمله ویروس  هپاتیت C است. حال باید دنبال راهى باشیم كه پروتئین غیرفعال را دوباره فعال كند.» </vt:lpstr>
      <vt:lpstr>علائم بیماری هپاتیت:  بیشتر مبتلایان به هپاتیت C در مراحل اولیه بیماری هیچ علامتی ندارند. برخی از بیماران علائم عمومی عفونت ویروسی را نشان می‏دهند از قبیل خستگی، درد شکم، درد عضلانی، تهوع و بی اشتهایی. در موارد پیشرفته بیماری علائم نارسایی كبد ظاهر می‌شوند كه شامل تورم شكم و اندامها، زردی و خونریزیهای گوارشی است  منگی و خواب آلودگی در مراحل بسیار پیشرفته دیده می‏شود  بیماران ممكن است خارش داشته باشند</vt:lpstr>
      <vt:lpstr>            ویروس هپاتیت سی :  همانطور که گفته شد عامل بیماری هپاتیت سی یك ویروس است که در مراحل اولیه ابتلا به بیماری همانند یك سرماخوردگی معمولی نمایان می‌شود. با گذشت زمان بیماری باعث ایجاد اختلالاتی در بافت کبد شده بتدریج عملکرد آنرا مختل می‌سازد. متاسفانه این ویروس در برابر سیستم ایمنی مقاومت بالایی دارد و به سختی از بین می‌رود. به همین دلیل مدت زمان زیادی بدون مشکل در بدن باقی می‌ماند و به تخریب خود ادامه می‌دهد.  </vt:lpstr>
      <vt:lpstr>هپاتیت c به کندی پیشرفت می کند. ویروس هپاتیت C بافت کبد را به تدریج تخریب می‌کند و این تخریب بصورت غیر قابل برگشت است و قسمت تخریب شده دیگر به حالت طبیعی بر نخواهد گشت. </vt:lpstr>
      <vt:lpstr>مراقبت از بیمار مبتلا :  از آنجایی که هپاتیت معمولا بدون تظاهرات بالینی می‌باشد، مبتلایان بصورت اتفاقی و به دنبال انجام آزمایشات دوره‌ای شناسایی می‌شوند. در این زمان بیمار باید هرچه زودتر به پزشك متخصص کبد مراجعه نموده و این مشکل را با وی درمیان بگذارد. در این زمان یکسری اطلاعات بهداشتی در زمینه پیشگیری و مراقبت به بیمار داده می‌شود. این اطلاعات بسیار حیاتی هستند و برای کاهش انتقال بیماری به افراد سالم الزامی است.</vt:lpstr>
      <vt:lpstr>درمان هپاتیت   - استراحت دادن به كبد: از هر چه كه عملکرد كبد را افزایش می‏دهد پرهیز كنید بطور مثال عدم مصرف الكل و داروهای غیر ضروری. حتی مصرف داروهای ساده مانند استامینوفن هم می‏تواند برای كبد بسیار خطرناك باشند  - مصرف غذای متعادل: استفاده از غذای كم چرب با فیبر زیاد، میوه و سبزیجات تازه و فراوان به حفظ سلامتی کمک شایانی می‌کند  - درمان دارویی: اینترفرون الفا 2در بعضی افراد باعث بهبود علمكرد كبد می شود. این دارو را 3 بار در هفته برای مدت 6 تا 12 ماه تزریق می‌کنیم. عوارض جانبی این دارو بدلیل تاثیر مفیدش قابل اغماض است ولی در مواردی می‏تواند بسیار جدی باشد. استفاده همزمان از داروی ضد ویروسی ریباویرین می‏تواند كمك كننده باشد.</vt:lpstr>
      <vt:lpstr>جهت پیشگیری از انتقال ویروس به موارد ذیل توجه کنید :  پانسمان کامل زخم و بریدگی پوست: در صورت لزوم برای پانسمان زخم از دستكش استریل استفاده کنید   انتقال خون: در صورتیكه به این بیماری مبتلا هستید، خون یا عضوی از بدن خود را اهدا نكنید   مراقبت از وسایل تیز و برنده: سوزن، ریش تراش، مسواك و حتی لوازم آرایشی را بطور مشترك استفاده نكنید</vt:lpstr>
      <vt:lpstr>ریباویرین  ریباویرین یك داروی خوراكی ضد ویروسی است مصرف همزمان آن با انترفرون در درمان هپاتیت مؤثر است. مهمترین عارضه آن از بین رفتن گلبولهای قرمز خون می‏باشد كه در ده درصد موارد منجر به قطع دارو گردیده است . بنابراین بیمار در هنگام مصرف ریباویرین در فواصل منظم باید توسط پزشك معاینه شود و آزمایشات لازم را انجام دهد. مدت مصرف این دارو 12- 6 ماه می‌باشد. این دارو نیز بسیار گران قیمت است</vt:lpstr>
      <vt:lpstr>با تشکر از حضور شما سروران گرامی  وبا امید به پیشرفت روز افزون علم و دانش ایران زمین در کلیه امور به خصوص علم پزشکی</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Hepatitis C</dc:title>
  <dc:creator>Server</dc:creator>
  <cp:lastModifiedBy>DadeFam-43262657</cp:lastModifiedBy>
  <cp:revision>16</cp:revision>
  <dcterms:created xsi:type="dcterms:W3CDTF">2009-11-14T13:30:56Z</dcterms:created>
  <dcterms:modified xsi:type="dcterms:W3CDTF">2023-07-24T08:30:57Z</dcterms:modified>
</cp:coreProperties>
</file>