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3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fa-I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58" autoAdjust="0"/>
    <p:restoredTop sz="94660"/>
  </p:normalViewPr>
  <p:slideViewPr>
    <p:cSldViewPr>
      <p:cViewPr varScale="1">
        <p:scale>
          <a:sx n="66" d="100"/>
          <a:sy n="66" d="100"/>
        </p:scale>
        <p:origin x="-15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169256-AD50-4B31-96F2-149288889F97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862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2D169-218C-4566-BAA5-99E64012FA5F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283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B49E8-897A-4DA7-A298-DEA0E527FC4E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52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1C78A-05C9-4975-800A-010B0A4291A3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451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C0A41-E33D-4331-B49A-6C3D886B23F4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270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28279-C551-4A0A-BEA5-6B035F9A823E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712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7AEF4-52B4-4E06-BEBF-BBF56718C646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437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28DF0-6ADB-4981-9D74-C3CECCE798B9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69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3670E7-12C5-490D-8D95-7D5A2F8703EF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411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D9720-AA92-4E32-AE02-BBCD63447B2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166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42D78-BE98-4883-A302-1AE39192A3D8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454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0" eaLnBrk="1" hangingPunct="1">
              <a:defRPr sz="1400" smtClean="0"/>
            </a:lvl1pPr>
          </a:lstStyle>
          <a:p>
            <a:pPr>
              <a:defRPr/>
            </a:pPr>
            <a:fld id="{F08072D2-7233-4A70-97EB-97BC7127CA22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20212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81000" y="457200"/>
            <a:ext cx="8382000" cy="5867400"/>
          </a:xfrm>
        </p:spPr>
        <p:txBody>
          <a:bodyPr/>
          <a:lstStyle/>
          <a:p>
            <a:pPr eaLnBrk="1" hangingPunct="1"/>
            <a:r>
              <a:rPr lang="fa-IR" sz="8000" u="sng" dirty="0" smtClean="0"/>
              <a:t>هپاتیت </a:t>
            </a:r>
            <a:r>
              <a:rPr lang="en-US" sz="8000" u="sng" dirty="0" smtClean="0"/>
              <a:t>A</a:t>
            </a:r>
            <a:endParaRPr lang="en-US" sz="80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667000"/>
            <a:ext cx="69342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81000" y="457200"/>
            <a:ext cx="8382000" cy="5867400"/>
          </a:xfrm>
        </p:spPr>
        <p:txBody>
          <a:bodyPr/>
          <a:lstStyle/>
          <a:p>
            <a:pPr algn="r" eaLnBrk="1" hangingPunct="1"/>
            <a:r>
              <a:rPr lang="fa-IR" sz="2400" u="sng" smtClean="0"/>
              <a:t>هپاتیت </a:t>
            </a:r>
            <a:r>
              <a:rPr lang="en-US" sz="2400" u="sng" smtClean="0"/>
              <a:t>A</a:t>
            </a:r>
            <a:endParaRPr lang="fa-IR" sz="2400" smtClean="0"/>
          </a:p>
          <a:p>
            <a:pPr algn="r" eaLnBrk="1" hangingPunct="1"/>
            <a:r>
              <a:rPr lang="fa-IR" sz="2400" smtClean="0"/>
              <a:t>20-25٪افرادمبتلا درسراسرجهان </a:t>
            </a:r>
          </a:p>
          <a:p>
            <a:pPr algn="r" eaLnBrk="1" hangingPunct="1"/>
            <a:r>
              <a:rPr lang="fa-IR" sz="2400" smtClean="0"/>
              <a:t>قبلامعروف به هپاتیت عفونی </a:t>
            </a:r>
          </a:p>
          <a:p>
            <a:pPr algn="r" eaLnBrk="1" hangingPunct="1"/>
            <a:r>
              <a:rPr lang="fa-IR" sz="2400" smtClean="0"/>
              <a:t>دراثر</a:t>
            </a:r>
            <a:r>
              <a:rPr lang="en-US" sz="2400" smtClean="0"/>
              <a:t>RNA</a:t>
            </a:r>
            <a:r>
              <a:rPr lang="fa-IR" sz="2400" smtClean="0"/>
              <a:t>ویروسی ازخانواده انتروویروسها </a:t>
            </a:r>
          </a:p>
          <a:p>
            <a:pPr algn="r" eaLnBrk="1" hangingPunct="1"/>
            <a:r>
              <a:rPr lang="fa-IR" sz="2400" smtClean="0"/>
              <a:t>راه انتقال مدفوعی -دهانی عمدتاازطریق خوردن غذا ومایعات آلوده به ویروس </a:t>
            </a:r>
          </a:p>
          <a:p>
            <a:pPr algn="r" eaLnBrk="1" hangingPunct="1"/>
            <a:r>
              <a:rPr lang="fa-IR" sz="2400" smtClean="0"/>
              <a:t>قبل ازبروزعلایم وقبل ازناخوشی ویروس درمدفوع بیماران الوده </a:t>
            </a:r>
          </a:p>
          <a:p>
            <a:pPr algn="r" eaLnBrk="1" hangingPunct="1"/>
            <a:r>
              <a:rPr lang="fa-IR" sz="2400" smtClean="0"/>
              <a:t>دراثرعادات بهداشتی نادرست بین اعضای خانواده پخش </a:t>
            </a:r>
          </a:p>
          <a:p>
            <a:pPr algn="r" eaLnBrk="1" hangingPunct="1"/>
            <a:r>
              <a:rPr lang="fa-IR" sz="2400" smtClean="0"/>
              <a:t>شیوع:درکشورهای توسعه نیافته ومناطق پرجمعیت باسیستم دفع فاضلاب نامناسب </a:t>
            </a:r>
          </a:p>
          <a:p>
            <a:pPr algn="r" eaLnBrk="1" hangingPunct="1"/>
            <a:r>
              <a:rPr lang="fa-IR" sz="2400" smtClean="0"/>
              <a:t>درغذاخوری ها با  عدم رعایت بهداشت وخوردن صدف وآب آلوده </a:t>
            </a:r>
          </a:p>
          <a:p>
            <a:pPr algn="r" eaLnBrk="1" hangingPunct="1"/>
            <a:r>
              <a:rPr lang="fa-IR" sz="2400" smtClean="0"/>
              <a:t>بندرت ازراه ترانسفیوژن خون منتقل </a:t>
            </a:r>
          </a:p>
          <a:p>
            <a:pPr algn="r" eaLnBrk="1" hangingPunct="1"/>
            <a:r>
              <a:rPr lang="fa-IR" sz="2400" smtClean="0"/>
              <a:t>دوره ی نهفته 15-50 روز (متوسط 30روز )</a:t>
            </a:r>
          </a:p>
          <a:p>
            <a:pPr algn="r" eaLnBrk="1" hangingPunct="1"/>
            <a:r>
              <a:rPr lang="fa-IR" sz="2400" smtClean="0"/>
              <a:t> سیربیماری طولانی و4-8هفته 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04800"/>
            <a:ext cx="8229600" cy="6172200"/>
          </a:xfrm>
        </p:spPr>
        <p:txBody>
          <a:bodyPr/>
          <a:lstStyle/>
          <a:p>
            <a:pPr eaLnBrk="1" hangingPunct="1"/>
            <a:r>
              <a:rPr lang="fa-IR" sz="2400" smtClean="0"/>
              <a:t>تمام بیماران بطورکامل بهبود وبندرت بطرف نکروز حادکبدی یاهپاتیت برق آسا ودرنهایت سیروز کبدی یامرگ  ومیزان مرگ ومیر5/.٪</a:t>
            </a:r>
          </a:p>
          <a:p>
            <a:pPr eaLnBrk="1" hangingPunct="1"/>
            <a:r>
              <a:rPr lang="fa-IR" sz="2400" smtClean="0"/>
              <a:t>بیماران ناقل نیستند ودچارهپاتیت مزمن نمیشوند -پس ازشرو ع زردی احتمالابیمار آلوده کننده نیست </a:t>
            </a:r>
            <a:endParaRPr lang="fa-IR" sz="2400" b="1" i="1" u="sng" smtClean="0"/>
          </a:p>
          <a:p>
            <a:pPr eaLnBrk="1" hangingPunct="1"/>
            <a:r>
              <a:rPr lang="fa-IR" sz="2400" b="1" i="1" u="sng" smtClean="0"/>
              <a:t>تظاهرات بالینی</a:t>
            </a:r>
            <a:r>
              <a:rPr lang="fa-IR" sz="2400" smtClean="0"/>
              <a:t> </a:t>
            </a:r>
          </a:p>
          <a:p>
            <a:pPr eaLnBrk="1" hangingPunct="1"/>
            <a:r>
              <a:rPr lang="fa-IR" sz="2400" smtClean="0"/>
              <a:t>بیشتربیماران بدون علامت </a:t>
            </a:r>
          </a:p>
          <a:p>
            <a:pPr eaLnBrk="1" hangingPunct="1"/>
            <a:r>
              <a:rPr lang="fa-IR" sz="2400" smtClean="0"/>
              <a:t>درسایرموارد بصورت عفونت خفیف دستگاه تنفسی فوقانی شبیه آنفولانزا باتب مختصر </a:t>
            </a:r>
          </a:p>
          <a:p>
            <a:pPr eaLnBrk="1" hangingPunct="1"/>
            <a:r>
              <a:rPr lang="fa-IR" sz="2400" smtClean="0"/>
              <a:t>بی اشتهایی زودرس ومعمولاشدید بعلت آزادشدن سموم ازسلولهای آسیب دیده کبدی یاناتوانی سلولهای کبدی مبتلابه خنثی کردن مواد غیرطبیعی </a:t>
            </a:r>
          </a:p>
          <a:p>
            <a:pPr eaLnBrk="1" hangingPunct="1"/>
            <a:r>
              <a:rPr lang="fa-IR" sz="2400" smtClean="0"/>
              <a:t>زردی وتیرگی ادرار </a:t>
            </a:r>
          </a:p>
          <a:p>
            <a:pPr eaLnBrk="1" hangingPunct="1"/>
            <a:r>
              <a:rPr lang="fa-IR" sz="2400" smtClean="0"/>
              <a:t>سوءهاضمه مثل ناراحتی مبهم وسوزس سردل فتهوع ونفخ شکم </a:t>
            </a:r>
          </a:p>
          <a:p>
            <a:pPr eaLnBrk="1" hangingPunct="1"/>
            <a:r>
              <a:rPr lang="fa-IR" sz="2400" smtClean="0"/>
              <a:t>به بوی سیگار وبوهای  قوی تنفرشدید </a:t>
            </a:r>
          </a:p>
          <a:p>
            <a:pPr eaLnBrk="1" hangingPunct="1"/>
            <a:r>
              <a:rPr lang="fa-IR" sz="2400" smtClean="0"/>
              <a:t>پس از10روز زردی به حدکثر شدت خودرسیده وبعدفروکش میکند </a:t>
            </a:r>
          </a:p>
          <a:p>
            <a:pPr eaLnBrk="1" hangingPunct="1"/>
            <a:r>
              <a:rPr lang="fa-IR" sz="2400" smtClean="0"/>
              <a:t>هپاتیت </a:t>
            </a:r>
            <a:r>
              <a:rPr lang="en-US" sz="2400" smtClean="0"/>
              <a:t>A</a:t>
            </a:r>
            <a:r>
              <a:rPr lang="fa-IR" sz="2400" smtClean="0"/>
              <a:t>درکودکان بسیارخفیف ولی دربالغین شدیدتروسیربیماری طولانی تر 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04800"/>
            <a:ext cx="8229600" cy="6172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sz="2400" b="1" i="1" u="sng" smtClean="0"/>
              <a:t>بررسی ویافته های تشخیصی </a:t>
            </a:r>
            <a:endParaRPr lang="fa-IR" sz="2400" smtClean="0"/>
          </a:p>
          <a:p>
            <a:pPr eaLnBrk="1" hangingPunct="1">
              <a:lnSpc>
                <a:spcPct val="90000"/>
              </a:lnSpc>
            </a:pPr>
            <a:r>
              <a:rPr lang="fa-IR" sz="2400" smtClean="0"/>
              <a:t>درعرض چند روز پس ازشروع علایم کبد وطحال بزرگ وزردی تنهاعلایم </a:t>
            </a:r>
          </a:p>
          <a:p>
            <a:pPr eaLnBrk="1" hangingPunct="1">
              <a:lnSpc>
                <a:spcPct val="90000"/>
              </a:lnSpc>
            </a:pPr>
            <a:r>
              <a:rPr lang="fa-IR" sz="2400" smtClean="0"/>
              <a:t>آنتی ژن هپاتیت </a:t>
            </a:r>
            <a:r>
              <a:rPr lang="en-US" sz="2400" smtClean="0"/>
              <a:t>A</a:t>
            </a:r>
            <a:r>
              <a:rPr lang="fa-IR" sz="2400" smtClean="0"/>
              <a:t>از7-10روز قبل بیماری تا2-3 هفته بعدازبروز علایم  درمدفوع </a:t>
            </a:r>
          </a:p>
          <a:p>
            <a:pPr eaLnBrk="1" hangingPunct="1">
              <a:lnSpc>
                <a:spcPct val="90000"/>
              </a:lnSpc>
            </a:pPr>
            <a:r>
              <a:rPr lang="fa-IR" sz="2400" smtClean="0"/>
              <a:t>آنتی بادی </a:t>
            </a:r>
            <a:r>
              <a:rPr lang="en-US" sz="2400" smtClean="0"/>
              <a:t>HAV</a:t>
            </a:r>
            <a:r>
              <a:rPr lang="fa-IR" sz="2400" smtClean="0"/>
              <a:t>پس ازبروز علایم درسرم </a:t>
            </a:r>
          </a:p>
          <a:p>
            <a:pPr eaLnBrk="1" hangingPunct="1">
              <a:lnSpc>
                <a:spcPct val="90000"/>
              </a:lnSpc>
            </a:pPr>
            <a:r>
              <a:rPr lang="fa-IR" sz="2400" smtClean="0"/>
              <a:t>شناسایی زیرگروه ایمونوگلوبین تعیین عفونت حادیاقدیمی </a:t>
            </a:r>
            <a:endParaRPr lang="fa-IR" sz="2400" b="1" i="1" u="sng" smtClean="0"/>
          </a:p>
          <a:p>
            <a:pPr eaLnBrk="1" hangingPunct="1">
              <a:lnSpc>
                <a:spcPct val="90000"/>
              </a:lnSpc>
            </a:pPr>
            <a:r>
              <a:rPr lang="fa-IR" sz="2400" b="1" i="1" u="sng" smtClean="0"/>
              <a:t>پیشگیری </a:t>
            </a:r>
            <a:endParaRPr lang="fa-IR" sz="2400" smtClean="0"/>
          </a:p>
          <a:p>
            <a:pPr eaLnBrk="1" hangingPunct="1">
              <a:lnSpc>
                <a:spcPct val="90000"/>
              </a:lnSpc>
            </a:pPr>
            <a:r>
              <a:rPr lang="fa-IR" sz="2400" smtClean="0"/>
              <a:t>بالغین18سال به بالا دودوز واکسن که دوز دوم 6-12 ماه بعدازاولین دوز ومصونیت چندهفته بعدازاولین دوز تزریق </a:t>
            </a:r>
          </a:p>
          <a:p>
            <a:pPr eaLnBrk="1" hangingPunct="1">
              <a:lnSpc>
                <a:spcPct val="90000"/>
              </a:lnSpc>
            </a:pPr>
            <a:r>
              <a:rPr lang="fa-IR" sz="2400" smtClean="0"/>
              <a:t>کودکان ونوجوانان 2-18 سال سه دوز واکسن که دوز دوم یکماه ودوز سوم 6-12 ما ه بعدازاولین دوز ومصونیت تا20سال </a:t>
            </a:r>
            <a:endParaRPr lang="fa-IR" sz="2400" b="1" i="1" smtClean="0"/>
          </a:p>
          <a:p>
            <a:pPr eaLnBrk="1" hangingPunct="1">
              <a:lnSpc>
                <a:spcPct val="90000"/>
              </a:lnSpc>
            </a:pPr>
            <a:r>
              <a:rPr lang="fa-IR" sz="2400" b="1" i="1" smtClean="0"/>
              <a:t>گیرنده های واکسن :</a:t>
            </a:r>
            <a:endParaRPr lang="fa-IR" sz="2400" smtClean="0"/>
          </a:p>
          <a:p>
            <a:pPr eaLnBrk="1" hangingPunct="1">
              <a:lnSpc>
                <a:spcPct val="90000"/>
              </a:lnSpc>
            </a:pPr>
            <a:r>
              <a:rPr lang="fa-IR" sz="2400" smtClean="0"/>
              <a:t>-مسافران   به مناطقی که ازنظر بهداشتی وفاضلاب  وضعیت مناسبی ندارند </a:t>
            </a:r>
          </a:p>
          <a:p>
            <a:pPr eaLnBrk="1" hangingPunct="1">
              <a:lnSpc>
                <a:spcPct val="90000"/>
              </a:lnSpc>
            </a:pPr>
            <a:r>
              <a:rPr lang="fa-IR" sz="2400" smtClean="0"/>
              <a:t>-گروه های درمعرض خطر(مردان همجنس باز،معتادان تزریقی ،کار کنان مراکز بهداشتی وآسایشگاه ها )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04800"/>
            <a:ext cx="8229600" cy="6019800"/>
          </a:xfrm>
        </p:spPr>
        <p:txBody>
          <a:bodyPr/>
          <a:lstStyle/>
          <a:p>
            <a:pPr eaLnBrk="1" hangingPunct="1"/>
            <a:r>
              <a:rPr lang="fa-IR" sz="2400" b="1" i="1" smtClean="0"/>
              <a:t>گیرنده های ایمنوگلوبین :</a:t>
            </a:r>
            <a:endParaRPr lang="fa-IR" sz="2400" smtClean="0"/>
          </a:p>
          <a:p>
            <a:pPr eaLnBrk="1" hangingPunct="1"/>
            <a:r>
              <a:rPr lang="fa-IR" sz="2400" smtClean="0"/>
              <a:t>-در  افرادغیرواکسینه تزریق عضلانی ایمنوگلوبولین دردوره نهفتگی (2هفته بعدازتماس باآلودگی )پس مصونیت غیرفعال برای 6-8هفته که  علایم واضح بیمای فروکش </a:t>
            </a:r>
          </a:p>
          <a:p>
            <a:pPr eaLnBrk="1" hangingPunct="1"/>
            <a:r>
              <a:rPr lang="fa-IR" sz="2400" smtClean="0"/>
              <a:t>-افرادخانواده وکسانی که تماس جنسی بامبتلایان هپاتیت </a:t>
            </a:r>
            <a:r>
              <a:rPr lang="en-US" sz="2400" smtClean="0"/>
              <a:t>A</a:t>
            </a:r>
            <a:endParaRPr lang="fa-IR" sz="2400" b="1" i="1" u="sng" smtClean="0"/>
          </a:p>
          <a:p>
            <a:pPr eaLnBrk="1" hangingPunct="1"/>
            <a:r>
              <a:rPr lang="fa-IR" sz="2400" b="1" i="1" u="sng" smtClean="0"/>
              <a:t>پیشگیری اجتماعی :</a:t>
            </a:r>
            <a:endParaRPr lang="fa-IR" sz="2400" smtClean="0"/>
          </a:p>
          <a:p>
            <a:pPr eaLnBrk="1" hangingPunct="1"/>
            <a:r>
              <a:rPr lang="fa-IR" sz="2400" smtClean="0"/>
              <a:t>سیستم مناسب فاضلاب درمنزل وجامعه </a:t>
            </a:r>
          </a:p>
          <a:p>
            <a:pPr eaLnBrk="1" hangingPunct="1"/>
            <a:r>
              <a:rPr lang="fa-IR" sz="2400" smtClean="0"/>
              <a:t>رعایت دقیق بهداشت فردی </a:t>
            </a:r>
          </a:p>
          <a:p>
            <a:pPr eaLnBrk="1" hangingPunct="1"/>
            <a:r>
              <a:rPr lang="fa-IR" sz="2400" smtClean="0"/>
              <a:t>تهیه وتوزیع فر آورده های غذایی به شیوه  صحیح وسالم </a:t>
            </a:r>
          </a:p>
          <a:p>
            <a:pPr eaLnBrk="1" hangingPunct="1"/>
            <a:r>
              <a:rPr lang="fa-IR" sz="2400" smtClean="0"/>
              <a:t>نظارت بربهداشت مدارس ،خوابگاه ها پادگانها واردوگاهها </a:t>
            </a:r>
          </a:p>
          <a:p>
            <a:pPr eaLnBrk="1" hangingPunct="1"/>
            <a:r>
              <a:rPr lang="fa-IR" sz="2400" smtClean="0"/>
              <a:t>برنامه های  آموزشی بهداشت جامعه </a:t>
            </a:r>
          </a:p>
          <a:p>
            <a:pPr eaLnBrk="1" hangingPunct="1"/>
            <a:r>
              <a:rPr lang="fa-IR" sz="2400" smtClean="0"/>
              <a:t>گزارش فوری موارد هپاتیت ویروسی به مراکز بهداشتی محلی 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57200"/>
            <a:ext cx="8229600" cy="6248400"/>
          </a:xfrm>
        </p:spPr>
        <p:txBody>
          <a:bodyPr/>
          <a:lstStyle/>
          <a:p>
            <a:pPr eaLnBrk="1" hangingPunct="1"/>
            <a:r>
              <a:rPr lang="fa-IR" sz="2400" b="1" i="1" u="sng" smtClean="0"/>
              <a:t>درمان طبی :</a:t>
            </a:r>
            <a:endParaRPr lang="fa-IR" sz="2400" smtClean="0"/>
          </a:p>
          <a:p>
            <a:pPr eaLnBrk="1" hangingPunct="1"/>
            <a:r>
              <a:rPr lang="fa-IR" sz="2400" smtClean="0"/>
              <a:t>1-استراحت دربستر درمرحله حاد وصرف غذاهای مغذی ومطبوع </a:t>
            </a:r>
          </a:p>
          <a:p>
            <a:pPr eaLnBrk="1" hangingPunct="1"/>
            <a:r>
              <a:rPr lang="fa-IR" sz="2400" smtClean="0"/>
              <a:t>2-دردوره ی بی اشتهایی وعده های غذایی کوچک وبافواصل زمانی کوتاه ودرصورت لزوم گلوکز داخل وریدی </a:t>
            </a:r>
          </a:p>
          <a:p>
            <a:pPr eaLnBrk="1" hangingPunct="1"/>
            <a:r>
              <a:rPr lang="fa-IR" sz="2400" smtClean="0"/>
              <a:t>3-غذاومایعات کافی </a:t>
            </a:r>
          </a:p>
          <a:p>
            <a:pPr eaLnBrk="1" hangingPunct="1"/>
            <a:r>
              <a:rPr lang="fa-IR" sz="2400" smtClean="0"/>
              <a:t>4-مراقبت درمنزل مگردرموارد شدیدبیماری </a:t>
            </a:r>
          </a:p>
          <a:p>
            <a:pPr eaLnBrk="1" hangingPunct="1"/>
            <a:r>
              <a:rPr lang="fa-IR" sz="2400" smtClean="0"/>
              <a:t>5-آموزش های لازم به  خانواده درمورد:</a:t>
            </a:r>
          </a:p>
          <a:p>
            <a:pPr eaLnBrk="1" hangingPunct="1"/>
            <a:r>
              <a:rPr lang="fa-IR" sz="2400" smtClean="0"/>
              <a:t>رعایت دقیق بهداشت فردی وشستن دست قبل ازغذاوبعدازاجابت مزاج </a:t>
            </a:r>
          </a:p>
          <a:p>
            <a:pPr eaLnBrk="1" hangingPunct="1"/>
            <a:r>
              <a:rPr lang="fa-IR" sz="2400" smtClean="0"/>
              <a:t>رعایت اصول بهداشت محیط ،منابع آب وغذای سالم وسیستم دفع فاضلاب صحیح 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437</Words>
  <Application>Microsoft Office PowerPoint</Application>
  <PresentationFormat>On-screen Show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Default Design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</dc:creator>
  <cp:lastModifiedBy>Windows User</cp:lastModifiedBy>
  <cp:revision>11</cp:revision>
  <cp:lastPrinted>1601-01-01T00:00:00Z</cp:lastPrinted>
  <dcterms:created xsi:type="dcterms:W3CDTF">1601-01-01T00:00:00Z</dcterms:created>
  <dcterms:modified xsi:type="dcterms:W3CDTF">2020-05-28T22:41:42Z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