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66" r:id="rId3"/>
    <p:sldId id="267" r:id="rId4"/>
    <p:sldId id="268" r:id="rId5"/>
    <p:sldId id="270" r:id="rId6"/>
    <p:sldId id="271" r:id="rId7"/>
    <p:sldId id="272" r:id="rId8"/>
    <p:sldId id="273" r:id="rId9"/>
    <p:sldId id="276" r:id="rId10"/>
    <p:sldId id="277" r:id="rId11"/>
    <p:sldId id="278" r:id="rId12"/>
    <p:sldId id="279" r:id="rId13"/>
    <p:sldId id="274" r:id="rId14"/>
    <p:sldId id="275" r:id="rId15"/>
    <p:sldId id="262" r:id="rId16"/>
    <p:sldId id="280" r:id="rId17"/>
    <p:sldId id="282" r:id="rId18"/>
    <p:sldId id="28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7705AE4-C15A-41FD-A321-5B59D9BA6EA8}" type="datetimeFigureOut">
              <a:rPr lang="en-US" smtClean="0"/>
              <a:pPr/>
              <a:t>11/7/2015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B6B229C-B9EB-422C-B14E-3CE6EA98EE1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7705AE4-C15A-41FD-A321-5B59D9BA6EA8}" type="datetimeFigureOut">
              <a:rPr lang="en-US" smtClean="0"/>
              <a:pPr/>
              <a:t>11/7/2015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6B229C-B9EB-422C-B14E-3CE6EA98EE1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7705AE4-C15A-41FD-A321-5B59D9BA6EA8}" type="datetimeFigureOut">
              <a:rPr lang="en-US" smtClean="0"/>
              <a:pPr/>
              <a:t>11/7/2015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6B229C-B9EB-422C-B14E-3CE6EA98EE1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7705AE4-C15A-41FD-A321-5B59D9BA6EA8}" type="datetimeFigureOut">
              <a:rPr lang="en-US" smtClean="0"/>
              <a:pPr/>
              <a:t>11/7/2015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6B229C-B9EB-422C-B14E-3CE6EA98EE1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7705AE4-C15A-41FD-A321-5B59D9BA6EA8}" type="datetimeFigureOut">
              <a:rPr lang="en-US" smtClean="0"/>
              <a:pPr/>
              <a:t>11/7/2015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6B229C-B9EB-422C-B14E-3CE6EA98EE1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7705AE4-C15A-41FD-A321-5B59D9BA6EA8}" type="datetimeFigureOut">
              <a:rPr lang="en-US" smtClean="0"/>
              <a:pPr/>
              <a:t>11/7/2015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6B229C-B9EB-422C-B14E-3CE6EA98EE1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705AE4-C15A-41FD-A321-5B59D9BA6EA8}" type="datetimeFigureOut">
              <a:rPr lang="en-US" smtClean="0"/>
              <a:pPr/>
              <a:t>11/7/2015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6B229C-B9EB-422C-B14E-3CE6EA98EE1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7705AE4-C15A-41FD-A321-5B59D9BA6EA8}" type="datetimeFigureOut">
              <a:rPr lang="en-US" smtClean="0"/>
              <a:pPr/>
              <a:t>11/7/2015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6B229C-B9EB-422C-B14E-3CE6EA98EE1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7705AE4-C15A-41FD-A321-5B59D9BA6EA8}" type="datetimeFigureOut">
              <a:rPr lang="en-US" smtClean="0"/>
              <a:pPr/>
              <a:t>11/7/2015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3B6B229C-B9EB-422C-B14E-3CE6EA98EE13}"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7705AE4-C15A-41FD-A321-5B59D9BA6EA8}" type="datetimeFigureOut">
              <a:rPr lang="en-US" smtClean="0"/>
              <a:pPr/>
              <a:t>11/7/2015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6B229C-B9EB-422C-B14E-3CE6EA98EE1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7705AE4-C15A-41FD-A321-5B59D9BA6EA8}" type="datetimeFigureOut">
              <a:rPr lang="en-US" smtClean="0"/>
              <a:pPr/>
              <a:t>11/7/2015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6B229C-B9EB-422C-B14E-3CE6EA98EE1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7705AE4-C15A-41FD-A321-5B59D9BA6EA8}" type="datetimeFigureOut">
              <a:rPr lang="en-US" smtClean="0"/>
              <a:pPr/>
              <a:t>11/7/2015</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B6B229C-B9EB-422C-B14E-3CE6EA98EE13}"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88"/>
            <a:ext cx="8229600" cy="704850"/>
          </a:xfrm>
        </p:spPr>
        <p:txBody>
          <a:bodyPr>
            <a:normAutofit/>
          </a:bodyPr>
          <a:lstStyle/>
          <a:p>
            <a:pPr algn="ctr" eaLnBrk="1" fontAlgn="auto" hangingPunct="1">
              <a:spcAft>
                <a:spcPts val="0"/>
              </a:spcAft>
              <a:defRPr/>
            </a:pPr>
            <a:r>
              <a:rPr lang="fa-IR" sz="3600" b="1" dirty="0" smtClean="0">
                <a:solidFill>
                  <a:schemeClr val="tx1"/>
                </a:solidFill>
                <a:effectLst>
                  <a:outerShdw blurRad="38100" dist="38100" dir="2700000" algn="tl">
                    <a:srgbClr val="000000">
                      <a:alpha val="43137"/>
                    </a:srgbClr>
                  </a:outerShdw>
                </a:effectLst>
                <a:cs typeface="B Zar" pitchFamily="2" charset="-78"/>
              </a:rPr>
              <a:t>نیاز های انرژی</a:t>
            </a:r>
            <a:endParaRPr lang="fa-IR" sz="3600" b="1" dirty="0">
              <a:solidFill>
                <a:schemeClr val="tx1"/>
              </a:solidFill>
              <a:effectLst>
                <a:outerShdw blurRad="38100" dist="38100" dir="2700000" algn="tl">
                  <a:srgbClr val="000000">
                    <a:alpha val="43137"/>
                  </a:srgbClr>
                </a:outerShdw>
              </a:effectLst>
              <a:cs typeface="B Zar" pitchFamily="2" charset="-78"/>
            </a:endParaRPr>
          </a:p>
        </p:txBody>
      </p:sp>
      <p:sp>
        <p:nvSpPr>
          <p:cNvPr id="7171" name="Content Placeholder 2"/>
          <p:cNvSpPr>
            <a:spLocks noGrp="1"/>
          </p:cNvSpPr>
          <p:nvPr>
            <p:ph idx="1"/>
          </p:nvPr>
        </p:nvSpPr>
        <p:spPr>
          <a:xfrm>
            <a:off x="457200" y="1071563"/>
            <a:ext cx="8329613" cy="5572125"/>
          </a:xfrm>
        </p:spPr>
        <p:txBody>
          <a:bodyPr>
            <a:normAutofit lnSpcReduction="10000"/>
          </a:bodyPr>
          <a:lstStyle/>
          <a:p>
            <a:pPr algn="justLow" rtl="1" eaLnBrk="1" hangingPunct="1">
              <a:lnSpc>
                <a:spcPct val="150000"/>
              </a:lnSpc>
              <a:buFont typeface="Wingdings" pitchFamily="2" charset="2"/>
              <a:buChar char="ü"/>
            </a:pPr>
            <a:r>
              <a:rPr lang="fa-IR" dirty="0" smtClean="0">
                <a:cs typeface="B Zar" pitchFamily="2" charset="-78"/>
              </a:rPr>
              <a:t>رشد، ترمیم وحفظ بافت های بدن</a:t>
            </a:r>
          </a:p>
          <a:p>
            <a:pPr algn="justLow" rtl="1" eaLnBrk="1" hangingPunct="1">
              <a:lnSpc>
                <a:spcPct val="150000"/>
              </a:lnSpc>
              <a:buFont typeface="Wingdings" pitchFamily="2" charset="2"/>
              <a:buChar char="ü"/>
            </a:pPr>
            <a:r>
              <a:rPr lang="fa-IR" dirty="0" smtClean="0">
                <a:cs typeface="B Zar" pitchFamily="2" charset="-78"/>
              </a:rPr>
              <a:t>سن، جنسیت، </a:t>
            </a:r>
            <a:r>
              <a:rPr lang="fa-IR" u="sng" dirty="0" smtClean="0">
                <a:cs typeface="B Zar" pitchFamily="2" charset="-78"/>
              </a:rPr>
              <a:t>وزن</a:t>
            </a:r>
            <a:r>
              <a:rPr lang="fa-IR" dirty="0" smtClean="0">
                <a:cs typeface="B Zar" pitchFamily="2" charset="-78"/>
              </a:rPr>
              <a:t>، قد، سطح فعالیت فیزیکی، محیط، شرایط آب و هوایی، شرایط بالینی فرد</a:t>
            </a:r>
          </a:p>
          <a:p>
            <a:pPr algn="justLow" rtl="1" eaLnBrk="1" hangingPunct="1">
              <a:lnSpc>
                <a:spcPct val="150000"/>
              </a:lnSpc>
              <a:buFont typeface="Wingdings" pitchFamily="2" charset="2"/>
              <a:buChar char="ü"/>
            </a:pPr>
            <a:r>
              <a:rPr lang="en-US" sz="2400" dirty="0" smtClean="0">
                <a:latin typeface="Times New Roman" pitchFamily="18" charset="0"/>
                <a:cs typeface="Times New Roman" pitchFamily="18" charset="0"/>
              </a:rPr>
              <a:t>BEE (Basal energy expenditure)</a:t>
            </a:r>
            <a:r>
              <a:rPr lang="fa-IR" sz="2400" dirty="0" smtClean="0">
                <a:latin typeface="Times New Roman" pitchFamily="18" charset="0"/>
                <a:cs typeface="Times New Roman" pitchFamily="18" charset="0"/>
              </a:rPr>
              <a:t>: 60-70% </a:t>
            </a:r>
            <a:r>
              <a:rPr lang="en-US" sz="2400" dirty="0" smtClean="0">
                <a:latin typeface="Times New Roman" pitchFamily="18" charset="0"/>
                <a:cs typeface="Times New Roman" pitchFamily="18" charset="0"/>
              </a:rPr>
              <a:t>TEE</a:t>
            </a:r>
          </a:p>
          <a:p>
            <a:pPr algn="justLow" rtl="1" eaLnBrk="1" hangingPunct="1">
              <a:lnSpc>
                <a:spcPct val="150000"/>
              </a:lnSpc>
              <a:buFont typeface="Wingdings" pitchFamily="2" charset="2"/>
              <a:buChar char="ü"/>
            </a:pPr>
            <a:r>
              <a:rPr lang="en-US" sz="2400" dirty="0" smtClean="0">
                <a:latin typeface="Times New Roman" pitchFamily="18" charset="0"/>
                <a:cs typeface="Times New Roman" pitchFamily="18" charset="0"/>
              </a:rPr>
              <a:t>REE (Resting energy expenditure)</a:t>
            </a:r>
          </a:p>
          <a:p>
            <a:pPr algn="justLow" rtl="1" eaLnBrk="1" hangingPunct="1">
              <a:lnSpc>
                <a:spcPct val="150000"/>
              </a:lnSpc>
              <a:buFont typeface="Wingdings" pitchFamily="2" charset="2"/>
              <a:buChar char="ü"/>
            </a:pPr>
            <a:r>
              <a:rPr lang="fa-IR"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TEF (</a:t>
            </a:r>
            <a:r>
              <a:rPr lang="en-US" sz="2400" dirty="0" err="1" smtClean="0">
                <a:latin typeface="Times New Roman" pitchFamily="18" charset="0"/>
                <a:cs typeface="Times New Roman" pitchFamily="18" charset="0"/>
              </a:rPr>
              <a:t>thermic</a:t>
            </a:r>
            <a:r>
              <a:rPr lang="en-US" sz="2400" dirty="0" smtClean="0">
                <a:latin typeface="Times New Roman" pitchFamily="18" charset="0"/>
                <a:cs typeface="Times New Roman" pitchFamily="18" charset="0"/>
              </a:rPr>
              <a:t> effect of food)</a:t>
            </a:r>
          </a:p>
          <a:p>
            <a:pPr algn="justLow" rtl="1" eaLnBrk="1" hangingPunct="1">
              <a:lnSpc>
                <a:spcPct val="150000"/>
              </a:lnSpc>
              <a:buFont typeface="Wingdings" pitchFamily="2" charset="2"/>
              <a:buChar char="ü"/>
            </a:pPr>
            <a:r>
              <a:rPr lang="en-US" sz="2400" dirty="0" smtClean="0">
                <a:latin typeface="Times New Roman" pitchFamily="18" charset="0"/>
                <a:cs typeface="Times New Roman" pitchFamily="18" charset="0"/>
              </a:rPr>
              <a:t>AT (Activity thermo genesis)</a:t>
            </a:r>
          </a:p>
          <a:p>
            <a:pPr algn="justLow" rtl="1" eaLnBrk="1" hangingPunct="1">
              <a:lnSpc>
                <a:spcPct val="150000"/>
              </a:lnSpc>
              <a:buFont typeface="Wingdings" pitchFamily="2" charset="2"/>
              <a:buChar char="ü"/>
            </a:pPr>
            <a:r>
              <a:rPr lang="en-US" sz="2400" dirty="0" smtClean="0">
                <a:latin typeface="Times New Roman" pitchFamily="18" charset="0"/>
                <a:cs typeface="Times New Roman" pitchFamily="18" charset="0"/>
              </a:rPr>
              <a:t>NEAT (no exercise activity thermo genesis)</a:t>
            </a:r>
            <a:endParaRPr lang="fa-IR" sz="2400" dirty="0" smtClean="0">
              <a:latin typeface="Times New Roman" pitchFamily="18" charset="0"/>
              <a:cs typeface="Times New Roman" pitchFamily="18" charset="0"/>
            </a:endParaRPr>
          </a:p>
          <a:p>
            <a:pPr algn="justLow" rtl="1" eaLnBrk="1" hangingPunct="1">
              <a:lnSpc>
                <a:spcPct val="150000"/>
              </a:lnSpc>
              <a:buFont typeface="Wingdings" pitchFamily="2" charset="2"/>
              <a:buChar char="ü"/>
            </a:pPr>
            <a:r>
              <a:rPr lang="en-US" sz="2400" dirty="0" smtClean="0">
                <a:latin typeface="Times New Roman" pitchFamily="18" charset="0"/>
                <a:cs typeface="Times New Roman" pitchFamily="18" charset="0"/>
              </a:rPr>
              <a:t>TEE (Total energy expenditure) </a:t>
            </a:r>
            <a:endParaRPr lang="fa-IR" sz="2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a:spLocks noGrp="1"/>
          </p:cNvSpPr>
          <p:nvPr>
            <p:ph idx="1"/>
          </p:nvPr>
        </p:nvSpPr>
        <p:spPr>
          <a:xfrm>
            <a:off x="457200" y="1196975"/>
            <a:ext cx="8291513" cy="5400675"/>
          </a:xfrm>
        </p:spPr>
        <p:txBody>
          <a:bodyPr/>
          <a:lstStyle/>
          <a:p>
            <a:pPr algn="ctr" rtl="1" eaLnBrk="1" hangingPunct="1">
              <a:buFont typeface="Wingdings 2" pitchFamily="18" charset="2"/>
              <a:buNone/>
            </a:pPr>
            <a:r>
              <a:rPr lang="fa-IR" b="1" dirty="0" smtClean="0">
                <a:cs typeface="B Zar" pitchFamily="2" charset="-78"/>
              </a:rPr>
              <a:t>فاکتورهای مؤثر بر </a:t>
            </a:r>
            <a:r>
              <a:rPr lang="en-US" sz="2400" b="1" dirty="0" smtClean="0">
                <a:latin typeface="Times New Roman" pitchFamily="18" charset="0"/>
                <a:cs typeface="Times New Roman" pitchFamily="18" charset="0"/>
              </a:rPr>
              <a:t>REE</a:t>
            </a:r>
            <a:endParaRPr lang="fa-IR" sz="2400" b="1" dirty="0" smtClean="0">
              <a:latin typeface="Times New Roman" pitchFamily="18" charset="0"/>
              <a:cs typeface="Times New Roman" pitchFamily="18" charset="0"/>
            </a:endParaRPr>
          </a:p>
          <a:p>
            <a:pPr algn="justLow" rtl="1" eaLnBrk="1" hangingPunct="1">
              <a:lnSpc>
                <a:spcPct val="150000"/>
              </a:lnSpc>
              <a:buFont typeface="Wingdings" pitchFamily="2" charset="2"/>
              <a:buChar char="Ø"/>
            </a:pPr>
            <a:r>
              <a:rPr lang="fa-IR" sz="2400" dirty="0" smtClean="0">
                <a:latin typeface="Times New Roman" pitchFamily="18" charset="0"/>
                <a:cs typeface="B Zar" pitchFamily="2" charset="-78"/>
              </a:rPr>
              <a:t>سن (کاهش 1 %-2% به ازای کیلوگرم بافت بدون چربی (</a:t>
            </a:r>
            <a:r>
              <a:rPr lang="en-US" sz="2400" dirty="0" smtClean="0">
                <a:latin typeface="Times New Roman" pitchFamily="18" charset="0"/>
                <a:cs typeface="B Zar" pitchFamily="2" charset="-78"/>
              </a:rPr>
              <a:t>FFM</a:t>
            </a:r>
            <a:r>
              <a:rPr lang="fa-IR" sz="2400" dirty="0" smtClean="0">
                <a:latin typeface="Times New Roman" pitchFamily="18" charset="0"/>
                <a:cs typeface="B Zar" pitchFamily="2" charset="-78"/>
              </a:rPr>
              <a:t>) در هر دهه بعد از اواخر بلوغ)</a:t>
            </a:r>
          </a:p>
          <a:p>
            <a:pPr algn="justLow" rtl="1" eaLnBrk="1" hangingPunct="1">
              <a:lnSpc>
                <a:spcPct val="150000"/>
              </a:lnSpc>
              <a:buFont typeface="Wingdings" pitchFamily="2" charset="2"/>
              <a:buChar char="Ø"/>
            </a:pPr>
            <a:r>
              <a:rPr lang="fa-IR" sz="2400" dirty="0" smtClean="0">
                <a:latin typeface="Times New Roman" pitchFamily="18" charset="0"/>
                <a:cs typeface="B Zar" pitchFamily="2" charset="-78"/>
              </a:rPr>
              <a:t>جنسیت (5-10% بالاتر در مردان)</a:t>
            </a:r>
          </a:p>
          <a:p>
            <a:pPr algn="justLow" rtl="1" eaLnBrk="1" hangingPunct="1">
              <a:lnSpc>
                <a:spcPct val="150000"/>
              </a:lnSpc>
              <a:buFont typeface="Wingdings" pitchFamily="2" charset="2"/>
              <a:buChar char="Ø"/>
            </a:pPr>
            <a:r>
              <a:rPr lang="fa-IR" sz="2400" dirty="0" smtClean="0">
                <a:latin typeface="Times New Roman" pitchFamily="18" charset="0"/>
                <a:cs typeface="B Zar" pitchFamily="2" charset="-78"/>
              </a:rPr>
              <a:t>ترکیب بدن (هر چه توده بدون چربی بیشتر باشد میزان </a:t>
            </a:r>
            <a:r>
              <a:rPr lang="en-US" sz="2400" dirty="0" smtClean="0">
                <a:latin typeface="Times New Roman" pitchFamily="18" charset="0"/>
                <a:cs typeface="B Zar" pitchFamily="2" charset="-78"/>
              </a:rPr>
              <a:t>REE</a:t>
            </a:r>
            <a:r>
              <a:rPr lang="fa-IR" sz="2400" dirty="0" smtClean="0">
                <a:latin typeface="Times New Roman" pitchFamily="18" charset="0"/>
                <a:cs typeface="B Zar" pitchFamily="2" charset="-78"/>
              </a:rPr>
              <a:t> بالاتر است)</a:t>
            </a:r>
          </a:p>
          <a:p>
            <a:pPr algn="justLow" rtl="1" eaLnBrk="1" hangingPunct="1">
              <a:lnSpc>
                <a:spcPct val="150000"/>
              </a:lnSpc>
              <a:buFont typeface="Wingdings" pitchFamily="2" charset="2"/>
              <a:buChar char="Ø"/>
            </a:pPr>
            <a:r>
              <a:rPr lang="fa-IR" sz="2400" dirty="0" smtClean="0">
                <a:latin typeface="Times New Roman" pitchFamily="18" charset="0"/>
                <a:cs typeface="B Zar" pitchFamily="2" charset="-78"/>
              </a:rPr>
              <a:t>اندازه بدن (هر چه سطح بدن بیشتر باشد میزان </a:t>
            </a:r>
            <a:r>
              <a:rPr lang="en-US" sz="2400" dirty="0" smtClean="0">
                <a:latin typeface="Times New Roman" pitchFamily="18" charset="0"/>
                <a:cs typeface="B Zar" pitchFamily="2" charset="-78"/>
              </a:rPr>
              <a:t>REE</a:t>
            </a:r>
            <a:r>
              <a:rPr lang="fa-IR" sz="2400" dirty="0" smtClean="0">
                <a:latin typeface="Times New Roman" pitchFamily="18" charset="0"/>
                <a:cs typeface="B Zar" pitchFamily="2" charset="-78"/>
              </a:rPr>
              <a:t> بیشتر است)</a:t>
            </a:r>
          </a:p>
          <a:p>
            <a:pPr algn="justLow" rtl="1" eaLnBrk="1" hangingPunct="1">
              <a:lnSpc>
                <a:spcPct val="150000"/>
              </a:lnSpc>
              <a:buFont typeface="Wingdings" pitchFamily="2" charset="2"/>
              <a:buChar char="Ø"/>
            </a:pPr>
            <a:r>
              <a:rPr lang="fa-IR" sz="2400" dirty="0" smtClean="0">
                <a:latin typeface="Times New Roman" pitchFamily="18" charset="0"/>
                <a:cs typeface="B Zar" pitchFamily="2" charset="-78"/>
              </a:rPr>
              <a:t>آب و هوا (5-20% </a:t>
            </a:r>
            <a:r>
              <a:rPr lang="en-US" sz="2400" dirty="0" smtClean="0">
                <a:latin typeface="Times New Roman" pitchFamily="18" charset="0"/>
                <a:cs typeface="B Zar" pitchFamily="2" charset="-78"/>
              </a:rPr>
              <a:t>REE</a:t>
            </a:r>
            <a:r>
              <a:rPr lang="fa-IR" sz="2400" dirty="0" smtClean="0">
                <a:latin typeface="Times New Roman" pitchFamily="18" charset="0"/>
                <a:cs typeface="B Zar" pitchFamily="2" charset="-78"/>
              </a:rPr>
              <a:t> بیشتر در آب و هوای گرمسیری)</a:t>
            </a:r>
          </a:p>
          <a:p>
            <a:pPr algn="justLow" rtl="1" eaLnBrk="1" hangingPunct="1">
              <a:lnSpc>
                <a:spcPct val="150000"/>
              </a:lnSpc>
              <a:buFont typeface="Wingdings" pitchFamily="2" charset="2"/>
              <a:buChar char="Ø"/>
            </a:pPr>
            <a:r>
              <a:rPr lang="fa-IR" sz="2400" dirty="0" smtClean="0">
                <a:latin typeface="Times New Roman" pitchFamily="18" charset="0"/>
                <a:cs typeface="B Zar" pitchFamily="2" charset="-78"/>
              </a:rPr>
              <a:t>وضعیت هورمونی بدن</a:t>
            </a:r>
          </a:p>
          <a:p>
            <a:pPr algn="justLow" rtl="1" eaLnBrk="1" hangingPunct="1">
              <a:lnSpc>
                <a:spcPct val="150000"/>
              </a:lnSpc>
              <a:buFont typeface="Wingdings" pitchFamily="2" charset="2"/>
              <a:buChar char="Ø"/>
            </a:pPr>
            <a:r>
              <a:rPr lang="fa-IR" sz="2400" dirty="0" smtClean="0">
                <a:latin typeface="Times New Roman" pitchFamily="18" charset="0"/>
                <a:cs typeface="B Zar" pitchFamily="2" charset="-78"/>
              </a:rPr>
              <a:t>عوامل موثر دیگر: تب، مصرف کافئین و قهوه، نیکوتین و..</a:t>
            </a:r>
          </a:p>
          <a:p>
            <a:pPr algn="justLow" rtl="1" eaLnBrk="1" hangingPunct="1">
              <a:buFont typeface="Wingdings" pitchFamily="2" charset="2"/>
              <a:buChar char="Ø"/>
            </a:pPr>
            <a:endParaRPr lang="fa-IR" sz="2400" b="1" dirty="0" smtClean="0">
              <a:latin typeface="Times New Roman" pitchFamily="18" charset="0"/>
              <a:cs typeface="B Zar" pitchFamily="2" charset="-78"/>
            </a:endParaRPr>
          </a:p>
        </p:txBody>
      </p:sp>
      <p:sp>
        <p:nvSpPr>
          <p:cNvPr id="4" name="Title 1"/>
          <p:cNvSpPr>
            <a:spLocks noGrp="1"/>
          </p:cNvSpPr>
          <p:nvPr>
            <p:ph type="title"/>
          </p:nvPr>
        </p:nvSpPr>
        <p:spPr>
          <a:xfrm>
            <a:off x="457200" y="404813"/>
            <a:ext cx="8229600" cy="650875"/>
          </a:xfrm>
        </p:spPr>
        <p:txBody>
          <a:bodyPr>
            <a:normAutofit/>
          </a:bodyPr>
          <a:lstStyle/>
          <a:p>
            <a:pPr algn="ctr" eaLnBrk="1" fontAlgn="auto" hangingPunct="1">
              <a:spcAft>
                <a:spcPts val="0"/>
              </a:spcAft>
              <a:defRPr/>
            </a:pPr>
            <a:r>
              <a:rPr lang="fa-IR" sz="3600" b="1" dirty="0" smtClean="0">
                <a:solidFill>
                  <a:schemeClr val="tx1"/>
                </a:solidFill>
                <a:effectLst>
                  <a:outerShdw blurRad="38100" dist="38100" dir="2700000" algn="tl">
                    <a:srgbClr val="000000">
                      <a:alpha val="43137"/>
                    </a:srgbClr>
                  </a:outerShdw>
                </a:effectLst>
                <a:cs typeface="B Zar" pitchFamily="2" charset="-78"/>
              </a:rPr>
              <a:t>انرژی</a:t>
            </a:r>
            <a:endParaRPr lang="fa-IR" sz="3600" b="1" dirty="0">
              <a:solidFill>
                <a:schemeClr val="tx1"/>
              </a:solidFill>
              <a:effectLst>
                <a:outerShdw blurRad="38100" dist="38100" dir="2700000" algn="tl">
                  <a:srgbClr val="000000">
                    <a:alpha val="43137"/>
                  </a:srgbClr>
                </a:outerShdw>
              </a:effectLst>
              <a:cs typeface="B Za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p:cNvSpPr>
            <a:spLocks noGrp="1"/>
          </p:cNvSpPr>
          <p:nvPr>
            <p:ph idx="1"/>
          </p:nvPr>
        </p:nvSpPr>
        <p:spPr>
          <a:xfrm>
            <a:off x="457200" y="1935163"/>
            <a:ext cx="8258175" cy="3851275"/>
          </a:xfrm>
        </p:spPr>
        <p:txBody>
          <a:bodyPr/>
          <a:lstStyle/>
          <a:p>
            <a:pPr algn="r" rtl="1" eaLnBrk="1" hangingPunct="1">
              <a:lnSpc>
                <a:spcPct val="150000"/>
              </a:lnSpc>
              <a:buFont typeface="Wingdings" pitchFamily="2" charset="2"/>
              <a:buChar char="ü"/>
            </a:pPr>
            <a:r>
              <a:rPr lang="fa-IR" dirty="0" smtClean="0">
                <a:cs typeface="B Zar" pitchFamily="2" charset="-78"/>
              </a:rPr>
              <a:t>کالری متری مستقیم</a:t>
            </a:r>
          </a:p>
          <a:p>
            <a:pPr algn="r" rtl="1" eaLnBrk="1" hangingPunct="1">
              <a:lnSpc>
                <a:spcPct val="150000"/>
              </a:lnSpc>
              <a:buFont typeface="Wingdings" pitchFamily="2" charset="2"/>
              <a:buChar char="ü"/>
            </a:pPr>
            <a:r>
              <a:rPr lang="fa-IR" dirty="0" smtClean="0">
                <a:cs typeface="B Zar" pitchFamily="2" charset="-78"/>
              </a:rPr>
              <a:t>کالری متری غیرمستقیم</a:t>
            </a:r>
          </a:p>
          <a:p>
            <a:pPr algn="r" rtl="1" eaLnBrk="1" hangingPunct="1">
              <a:lnSpc>
                <a:spcPct val="150000"/>
              </a:lnSpc>
              <a:buFont typeface="Wingdings" pitchFamily="2" charset="2"/>
              <a:buChar char="ü"/>
            </a:pPr>
            <a:r>
              <a:rPr lang="en-US" sz="2400" dirty="0" smtClean="0">
                <a:latin typeface="Times New Roman" pitchFamily="18" charset="0"/>
                <a:cs typeface="Times New Roman" pitchFamily="18" charset="0"/>
              </a:rPr>
              <a:t>Doubly Labeled Water</a:t>
            </a:r>
            <a:r>
              <a:rPr lang="fa-IR"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(DLW)</a:t>
            </a:r>
            <a:endParaRPr lang="fa-IR" sz="2400" dirty="0" smtClean="0">
              <a:latin typeface="Times New Roman" pitchFamily="18" charset="0"/>
              <a:cs typeface="Times New Roman" pitchFamily="18" charset="0"/>
            </a:endParaRPr>
          </a:p>
          <a:p>
            <a:pPr algn="r" rtl="1" eaLnBrk="1" hangingPunct="1">
              <a:lnSpc>
                <a:spcPct val="150000"/>
              </a:lnSpc>
              <a:buFont typeface="Wingdings" pitchFamily="2" charset="2"/>
              <a:buChar char="ü"/>
            </a:pPr>
            <a:r>
              <a:rPr lang="fa-IR" dirty="0" smtClean="0">
                <a:cs typeface="B Zar" pitchFamily="2" charset="-78"/>
              </a:rPr>
              <a:t>پرسشنامه های فعالیت فیزیکی</a:t>
            </a:r>
          </a:p>
          <a:p>
            <a:pPr algn="r" rtl="1" eaLnBrk="1" hangingPunct="1">
              <a:lnSpc>
                <a:spcPct val="150000"/>
              </a:lnSpc>
              <a:buFont typeface="Wingdings" pitchFamily="2" charset="2"/>
              <a:buChar char="ü"/>
            </a:pPr>
            <a:r>
              <a:rPr lang="fa-IR" dirty="0" smtClean="0">
                <a:cs typeface="B Zar" pitchFamily="2" charset="-78"/>
              </a:rPr>
              <a:t>فرمول های هریس بندکیت و </a:t>
            </a:r>
            <a:r>
              <a:rPr lang="en-US" sz="2400" dirty="0" err="1" smtClean="0">
                <a:latin typeface="Times New Roman" pitchFamily="18" charset="0"/>
                <a:cs typeface="Times New Roman" pitchFamily="18" charset="0"/>
              </a:rPr>
              <a:t>Meflin</a:t>
            </a:r>
            <a:endParaRPr lang="fa-IR" sz="2400" dirty="0" smtClean="0">
              <a:latin typeface="Times New Roman" pitchFamily="18" charset="0"/>
              <a:cs typeface="Times New Roman" pitchFamily="18" charset="0"/>
            </a:endParaRPr>
          </a:p>
          <a:p>
            <a:pPr algn="r" rtl="1" eaLnBrk="1" hangingPunct="1">
              <a:lnSpc>
                <a:spcPct val="150000"/>
              </a:lnSpc>
              <a:buFont typeface="Wingdings" pitchFamily="2" charset="2"/>
              <a:buChar char="ü"/>
            </a:pPr>
            <a:endParaRPr lang="fa-IR" dirty="0" smtClean="0">
              <a:cs typeface="B Zar" pitchFamily="2" charset="-78"/>
            </a:endParaRPr>
          </a:p>
        </p:txBody>
      </p:sp>
      <p:sp>
        <p:nvSpPr>
          <p:cNvPr id="4" name="Title 1"/>
          <p:cNvSpPr>
            <a:spLocks noGrp="1"/>
          </p:cNvSpPr>
          <p:nvPr>
            <p:ph type="title"/>
          </p:nvPr>
        </p:nvSpPr>
        <p:spPr>
          <a:xfrm>
            <a:off x="457200" y="849313"/>
            <a:ext cx="8229600" cy="650875"/>
          </a:xfrm>
        </p:spPr>
        <p:txBody>
          <a:bodyPr>
            <a:normAutofit/>
          </a:bodyPr>
          <a:lstStyle/>
          <a:p>
            <a:pPr algn="ctr" rtl="1" eaLnBrk="1" fontAlgn="auto" hangingPunct="1">
              <a:spcAft>
                <a:spcPts val="0"/>
              </a:spcAft>
              <a:defRPr/>
            </a:pPr>
            <a:r>
              <a:rPr lang="fa-IR" sz="3600" b="1" dirty="0" smtClean="0">
                <a:solidFill>
                  <a:schemeClr val="tx1"/>
                </a:solidFill>
                <a:effectLst>
                  <a:outerShdw blurRad="38100" dist="38100" dir="2700000" algn="tl">
                    <a:srgbClr val="000000">
                      <a:alpha val="43137"/>
                    </a:srgbClr>
                  </a:outerShdw>
                </a:effectLst>
                <a:cs typeface="B Zar" pitchFamily="2" charset="-78"/>
              </a:rPr>
              <a:t>روش های سنجش انرژی</a:t>
            </a:r>
            <a:endParaRPr lang="fa-IR" sz="3600" b="1" dirty="0">
              <a:solidFill>
                <a:schemeClr val="tx1"/>
              </a:solidFill>
              <a:effectLst>
                <a:outerShdw blurRad="38100" dist="38100" dir="2700000" algn="tl">
                  <a:srgbClr val="000000">
                    <a:alpha val="43137"/>
                  </a:srgbClr>
                </a:outerShdw>
              </a:effectLst>
              <a:cs typeface="B Zar"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1071563"/>
            <a:ext cx="8229600" cy="776287"/>
          </a:xfrm>
        </p:spPr>
        <p:txBody>
          <a:bodyPr/>
          <a:lstStyle/>
          <a:p>
            <a:pPr algn="ctr" eaLnBrk="1" hangingPunct="1">
              <a:defRPr/>
            </a:pPr>
            <a:r>
              <a:rPr lang="fa-IR"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کربوهیدرات </a:t>
            </a:r>
          </a:p>
        </p:txBody>
      </p:sp>
      <p:sp>
        <p:nvSpPr>
          <p:cNvPr id="10243" name="Content Placeholder 2"/>
          <p:cNvSpPr>
            <a:spLocks noGrp="1"/>
          </p:cNvSpPr>
          <p:nvPr>
            <p:ph idx="1"/>
          </p:nvPr>
        </p:nvSpPr>
        <p:spPr>
          <a:xfrm>
            <a:off x="142875" y="1935163"/>
            <a:ext cx="8858250" cy="4389437"/>
          </a:xfrm>
        </p:spPr>
        <p:txBody>
          <a:bodyPr/>
          <a:lstStyle/>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منبع اصلی انرژی بدن انسان است و توسط گیاهان تولید می شود.</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45_65% انرژی بدن را شامل می شود.</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به شکل مونوساکارید، پلی ساکارید، الیگو ساکارید و فیبرها وجود دارد.</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مونوساکارید ها مثل گلوکز، فروکتوز و گالاکتوز</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فروکتوز قند میوه ها است و جزو شیرین ترین قند ها است.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1071563"/>
            <a:ext cx="8229600" cy="776287"/>
          </a:xfrm>
        </p:spPr>
        <p:txBody>
          <a:bodyPr/>
          <a:lstStyle/>
          <a:p>
            <a:pPr algn="ctr" eaLnBrk="1" hangingPunct="1">
              <a:defRPr/>
            </a:pPr>
            <a:r>
              <a:rPr lang="fa-IR"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کربوهیدرات </a:t>
            </a:r>
          </a:p>
        </p:txBody>
      </p:sp>
      <p:sp>
        <p:nvSpPr>
          <p:cNvPr id="10243" name="Content Placeholder 2"/>
          <p:cNvSpPr>
            <a:spLocks noGrp="1"/>
          </p:cNvSpPr>
          <p:nvPr>
            <p:ph idx="1"/>
          </p:nvPr>
        </p:nvSpPr>
        <p:spPr>
          <a:xfrm>
            <a:off x="142875" y="1935163"/>
            <a:ext cx="8858250" cy="4389437"/>
          </a:xfrm>
        </p:spPr>
        <p:txBody>
          <a:bodyPr/>
          <a:lstStyle/>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رژیم های غنی از فروکتوز مثل شکر و شربت های شیرین شده که خطرات چاقی را زیاد کرده و با خطر سندرم متابولیک و دیابت مرتبط هستند.</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گالاکتوز قند شیر است و باید در بدن به گلوکز تبدیل شود. نوزادانی که با عدم توانایی متابولیزه کردن گالاکتوز هستند مبتلا به گالاکتوزومی هستند. (عقب ماندگی ذهنی در آنها شایع است).</a:t>
            </a: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1071563"/>
            <a:ext cx="8229600" cy="776287"/>
          </a:xfrm>
        </p:spPr>
        <p:txBody>
          <a:bodyPr/>
          <a:lstStyle/>
          <a:p>
            <a:pPr algn="ctr" eaLnBrk="1" hangingPunct="1">
              <a:defRPr/>
            </a:pPr>
            <a:r>
              <a:rPr lang="fa-IR"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کربوهیدرات </a:t>
            </a:r>
          </a:p>
        </p:txBody>
      </p:sp>
      <p:sp>
        <p:nvSpPr>
          <p:cNvPr id="10243" name="Content Placeholder 2"/>
          <p:cNvSpPr>
            <a:spLocks noGrp="1"/>
          </p:cNvSpPr>
          <p:nvPr>
            <p:ph idx="1"/>
          </p:nvPr>
        </p:nvSpPr>
        <p:spPr>
          <a:xfrm>
            <a:off x="142875" y="1935163"/>
            <a:ext cx="8858250" cy="4389437"/>
          </a:xfrm>
        </p:spPr>
        <p:txBody>
          <a:bodyPr>
            <a:normAutofit fontScale="92500" lnSpcReduction="20000"/>
          </a:bodyPr>
          <a:lstStyle/>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بیشترین دی ساکارید های مصرفی بدن مثل لاکتوز، ساکارز و مالتوز هستند.</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پلی ساکارید ها با بیشتر از ده واحد مونوساکارید می باشند و انواع مختلفی دارند.</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پلی ساکارید گیاهی مثل نشاسته (آمیلوز و آمیلوپکتین)</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گلیکوژنی که در بدن انسان وجود دارد.</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ذخیره کربوهیدرات در بدن نهایتا 18 ساعت باقی می ماند اما چربی ها تا 2 ماه در بدن باقی می مانند.</a:t>
            </a: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533400"/>
            <a:ext cx="8229600" cy="776287"/>
          </a:xfrm>
        </p:spPr>
        <p:txBody>
          <a:bodyPr/>
          <a:lstStyle/>
          <a:p>
            <a:pPr algn="ctr" eaLnBrk="1" hangingPunct="1">
              <a:defRPr/>
            </a:pPr>
            <a:r>
              <a:rPr lang="fa-IR"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کربوهیدرات </a:t>
            </a:r>
          </a:p>
        </p:txBody>
      </p:sp>
      <p:sp>
        <p:nvSpPr>
          <p:cNvPr id="10243" name="Content Placeholder 2"/>
          <p:cNvSpPr>
            <a:spLocks noGrp="1"/>
          </p:cNvSpPr>
          <p:nvPr>
            <p:ph idx="1"/>
          </p:nvPr>
        </p:nvSpPr>
        <p:spPr>
          <a:xfrm>
            <a:off x="142875" y="1524001"/>
            <a:ext cx="8858250" cy="4800600"/>
          </a:xfrm>
        </p:spPr>
        <p:txBody>
          <a:bodyPr>
            <a:normAutofit fontScale="85000" lnSpcReduction="20000"/>
          </a:bodyPr>
          <a:lstStyle/>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مقدار کربوهیدرات توصیه شده در هر فرد سالم 45_65% است.</a:t>
            </a:r>
            <a:endParaRPr lang="en-US" dirty="0" smtClean="0">
              <a:latin typeface="Times New Roman" pitchFamily="18" charset="0"/>
              <a:cs typeface="Times New Roman" pitchFamily="18" charset="0"/>
            </a:endParaRP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کربوهیدرات ها برای جذب حتما باید به مونوساکارید (گلوکز) تجزیه شوند.</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تمام سلول ها بدن در تمام شبانه روز برای انجام فعالیت ها نیاز به گلوکز دارند.</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در بدن بصورت گلیکوژن ذخیره می شود.</a:t>
            </a:r>
          </a:p>
          <a:p>
            <a:pPr algn="justLow" rtl="1" eaLnBrk="1" hangingPunct="1">
              <a:lnSpc>
                <a:spcPct val="200000"/>
              </a:lnSpc>
              <a:buFont typeface="Wingdings" pitchFamily="2" charset="2"/>
              <a:buChar char="Ø"/>
            </a:pPr>
            <a:r>
              <a:rPr lang="fa-IR" dirty="0" smtClean="0">
                <a:latin typeface="Times New Roman" pitchFamily="18" charset="0"/>
                <a:cs typeface="Times New Roman" pitchFamily="18" charset="0"/>
              </a:rPr>
              <a:t>مغز و سلول های عصبی نمی توانند گلوکز را ذخیره کنند</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درشت ملکول هایی با پیوند های پیچیده که غیر قابل هضم برای بدن می باشند تحت عنوان فیبرهای رژیمی هستند.</a:t>
            </a: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381000" y="228600"/>
            <a:ext cx="8229600" cy="776287"/>
          </a:xfrm>
        </p:spPr>
        <p:txBody>
          <a:bodyPr/>
          <a:lstStyle/>
          <a:p>
            <a:pPr algn="ctr" eaLnBrk="1" hangingPunct="1">
              <a:defRPr/>
            </a:pPr>
            <a:r>
              <a:rPr lang="fa-IR"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کربوهیدرات </a:t>
            </a:r>
          </a:p>
        </p:txBody>
      </p:sp>
      <p:sp>
        <p:nvSpPr>
          <p:cNvPr id="10243" name="Content Placeholder 2"/>
          <p:cNvSpPr>
            <a:spLocks noGrp="1"/>
          </p:cNvSpPr>
          <p:nvPr>
            <p:ph idx="1"/>
          </p:nvPr>
        </p:nvSpPr>
        <p:spPr>
          <a:xfrm>
            <a:off x="142875" y="1066801"/>
            <a:ext cx="8858250" cy="5257800"/>
          </a:xfrm>
        </p:spPr>
        <p:txBody>
          <a:bodyPr>
            <a:normAutofit fontScale="77500" lnSpcReduction="20000"/>
          </a:bodyPr>
          <a:lstStyle/>
          <a:p>
            <a:pPr algn="justLow" rtl="1">
              <a:lnSpc>
                <a:spcPct val="200000"/>
              </a:lnSpc>
              <a:buFont typeface="Wingdings" pitchFamily="2" charset="2"/>
              <a:buChar char="Ø"/>
            </a:pPr>
            <a:r>
              <a:rPr lang="fa-IR" dirty="0" smtClean="0">
                <a:latin typeface="Times New Roman" pitchFamily="18" charset="0"/>
                <a:cs typeface="Times New Roman" pitchFamily="18" charset="0"/>
              </a:rPr>
              <a:t>انواه فیبرها (کاهنده چربی):</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حلالیت کمتر در آب:زمان عبور غذا را در دستگاه گوارش کاهش می دهند. (توصیه برای افراد دارای یبوست)</a:t>
            </a:r>
            <a:endParaRPr lang="en-US" dirty="0" smtClean="0">
              <a:latin typeface="Times New Roman" pitchFamily="18" charset="0"/>
              <a:cs typeface="Times New Roman" pitchFamily="18" charset="0"/>
            </a:endParaRPr>
          </a:p>
          <a:p>
            <a:pPr algn="justLow" rtl="1">
              <a:lnSpc>
                <a:spcPct val="200000"/>
              </a:lnSpc>
              <a:buFont typeface="Wingdings" pitchFamily="2" charset="2"/>
              <a:buChar char="Ø"/>
            </a:pPr>
            <a:r>
              <a:rPr lang="fa-IR" dirty="0" smtClean="0">
                <a:latin typeface="Times New Roman" pitchFamily="18" charset="0"/>
                <a:cs typeface="Times New Roman" pitchFamily="18" charset="0"/>
              </a:rPr>
              <a:t>حلالیت بیشتر: سرعت عبور مواد غذایی را کاهش می دهد و باعث کنترل اسهال می شود. </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فیبرهای عملکردی:عوامل کاهنده کلسترول خون و جذب ویتامین های محلول در چربی</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اثر فیبرها در کاهش کلسترول خون: فیبرها به اسیدهای صفراوی متصل می شوند و مانع باز جذب اسیدهای صفراوی در دستگاه گوارش می شوند و در نتیجه دستگاه گوارش و سیستم کبدی جهت ساختن اسیدهای صفراوی به اجبار از کلسترول بدن استفاده می کنند و باعث کاعش کلسترول خون می شوند.</a:t>
            </a: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a:bodyPr>
          <a:lstStyle/>
          <a:p>
            <a:pPr algn="r" rtl="1"/>
            <a:r>
              <a:rPr lang="fa-IR" sz="2400" b="1" dirty="0" smtClean="0">
                <a:latin typeface="Arial" pitchFamily="34" charset="0"/>
                <a:cs typeface="Arial" pitchFamily="34" charset="0"/>
              </a:rPr>
              <a:t>اندیس گلاسیمیک: میزان افزایش قند خون پس از مصرف کربوهیدرات ها</a:t>
            </a:r>
            <a:r>
              <a:rPr lang="fa-IR" sz="2400" dirty="0" smtClean="0">
                <a:latin typeface="Arial" pitchFamily="34" charset="0"/>
                <a:cs typeface="Arial" pitchFamily="34" charset="0"/>
              </a:rPr>
              <a:t/>
            </a:r>
            <a:br>
              <a:rPr lang="fa-IR" sz="2400" dirty="0" smtClean="0">
                <a:latin typeface="Arial" pitchFamily="34" charset="0"/>
                <a:cs typeface="Arial" pitchFamily="34" charset="0"/>
              </a:rPr>
            </a:br>
            <a:endParaRPr lang="en-US" sz="2400" dirty="0">
              <a:latin typeface="Arial" pitchFamily="34" charset="0"/>
              <a:cs typeface="Arial" pitchFamily="34" charset="0"/>
            </a:endParaRPr>
          </a:p>
        </p:txBody>
      </p:sp>
      <p:pic>
        <p:nvPicPr>
          <p:cNvPr id="4" name="Picture 16" descr="0305"/>
          <p:cNvPicPr>
            <a:picLocks noGrp="1" noChangeAspect="1" noChangeArrowheads="1"/>
          </p:cNvPicPr>
          <p:nvPr>
            <p:ph idx="1"/>
          </p:nvPr>
        </p:nvPicPr>
        <p:blipFill>
          <a:blip r:embed="rId2" cstate="print"/>
          <a:srcRect/>
          <a:stretch>
            <a:fillRect/>
          </a:stretch>
        </p:blipFill>
        <p:spPr bwMode="auto">
          <a:xfrm>
            <a:off x="2667000" y="2667000"/>
            <a:ext cx="6156293" cy="4191000"/>
          </a:xfrm>
          <a:prstGeom prst="rect">
            <a:avLst/>
          </a:prstGeom>
          <a:noFill/>
          <a:ln w="9525">
            <a:noFill/>
            <a:miter lim="800000"/>
            <a:headEnd/>
            <a:tailEnd/>
          </a:ln>
        </p:spPr>
      </p:pic>
      <p:sp>
        <p:nvSpPr>
          <p:cNvPr id="6" name="Rectangle 5"/>
          <p:cNvSpPr/>
          <p:nvPr/>
        </p:nvSpPr>
        <p:spPr>
          <a:xfrm>
            <a:off x="381000" y="1600200"/>
            <a:ext cx="4572000" cy="369332"/>
          </a:xfrm>
          <a:prstGeom prst="rect">
            <a:avLst/>
          </a:prstGeom>
        </p:spPr>
        <p:txBody>
          <a:bodyPr wrap="square">
            <a:spAutoFit/>
          </a:bodyPr>
          <a:lstStyle/>
          <a:p>
            <a:r>
              <a:rPr lang="en-US" dirty="0" smtClean="0">
                <a:latin typeface="Comic Sans MS" pitchFamily="66" charset="0"/>
              </a:rPr>
              <a:t> GI number, </a:t>
            </a:r>
            <a:r>
              <a:rPr lang="en-US" sz="1400" dirty="0" smtClean="0">
                <a:latin typeface="Comic Sans MS" pitchFamily="66" charset="0"/>
                <a:sym typeface="Wingdings" pitchFamily="2" charset="2"/>
              </a:rPr>
              <a:t>   </a:t>
            </a:r>
            <a:r>
              <a:rPr lang="en-US" dirty="0" smtClean="0">
                <a:latin typeface="Comic Sans MS" pitchFamily="66" charset="0"/>
              </a:rPr>
              <a:t> blood sugar response</a:t>
            </a:r>
            <a:endParaRPr lang="en-US" dirty="0"/>
          </a:p>
        </p:txBody>
      </p:sp>
      <p:sp>
        <p:nvSpPr>
          <p:cNvPr id="7" name="AutoShape 1029"/>
          <p:cNvSpPr>
            <a:spLocks noChangeArrowheads="1"/>
          </p:cNvSpPr>
          <p:nvPr/>
        </p:nvSpPr>
        <p:spPr bwMode="auto">
          <a:xfrm>
            <a:off x="1752600" y="1524000"/>
            <a:ext cx="304800" cy="419100"/>
          </a:xfrm>
          <a:prstGeom prst="upArrow">
            <a:avLst>
              <a:gd name="adj1" fmla="val 50000"/>
              <a:gd name="adj2" fmla="val 34375"/>
            </a:avLst>
          </a:prstGeom>
          <a:solidFill>
            <a:srgbClr val="FF0000"/>
          </a:solidFill>
          <a:ln w="3175">
            <a:noFill/>
            <a:miter lim="800000"/>
            <a:headEnd/>
            <a:tailEnd/>
          </a:ln>
        </p:spPr>
        <p:txBody>
          <a:bodyPr vert="eaVert" wrap="none" anchor="ctr"/>
          <a:lstStyle/>
          <a:p>
            <a:endParaRPr lang="fa-IR">
              <a:latin typeface="Calibri" pitchFamily="34" charset="0"/>
            </a:endParaRPr>
          </a:p>
        </p:txBody>
      </p:sp>
      <p:sp>
        <p:nvSpPr>
          <p:cNvPr id="8" name="AutoShape 1029"/>
          <p:cNvSpPr>
            <a:spLocks noChangeArrowheads="1"/>
          </p:cNvSpPr>
          <p:nvPr/>
        </p:nvSpPr>
        <p:spPr bwMode="auto">
          <a:xfrm>
            <a:off x="304800" y="1524000"/>
            <a:ext cx="304800" cy="419100"/>
          </a:xfrm>
          <a:prstGeom prst="upArrow">
            <a:avLst>
              <a:gd name="adj1" fmla="val 50000"/>
              <a:gd name="adj2" fmla="val 34375"/>
            </a:avLst>
          </a:prstGeom>
          <a:solidFill>
            <a:srgbClr val="FF0000"/>
          </a:solidFill>
          <a:ln w="3175">
            <a:noFill/>
            <a:miter lim="800000"/>
            <a:headEnd/>
            <a:tailEnd/>
          </a:ln>
        </p:spPr>
        <p:txBody>
          <a:bodyPr vert="eaVert" wrap="none" anchor="ctr"/>
          <a:lstStyle/>
          <a:p>
            <a:endParaRPr lang="fa-IR">
              <a:latin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1752600" y="2514600"/>
            <a:ext cx="6477000" cy="2743200"/>
          </a:xfrm>
          <a:prstGeom prst="rect">
            <a:avLst/>
          </a:prstGeom>
          <a:noFill/>
          <a:ln w="9525">
            <a:noFill/>
            <a:miter lim="800000"/>
            <a:headEnd/>
            <a:tailEnd/>
          </a:ln>
        </p:spPr>
        <p:txBody>
          <a:bodyPr/>
          <a:lstStyle/>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ساختار شیمیایی کربوهیدرات </a:t>
            </a:r>
          </a:p>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فرآیند جذب</a:t>
            </a:r>
          </a:p>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اندازه ذره ماده غذایی</a:t>
            </a:r>
          </a:p>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ترکیب و زمان مصرف وعده غذایی گذشته</a:t>
            </a:r>
          </a:p>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تاثیر اثر جذب چربی، فیبر و یا پروتئین ها</a:t>
            </a:r>
            <a:endParaRPr lang="en-US" sz="2400" dirty="0">
              <a:latin typeface="Arial" pitchFamily="34" charset="0"/>
              <a:cs typeface="Arial" pitchFamily="34" charset="0"/>
            </a:endParaRPr>
          </a:p>
        </p:txBody>
      </p:sp>
      <p:sp>
        <p:nvSpPr>
          <p:cNvPr id="5" name="Title 1"/>
          <p:cNvSpPr>
            <a:spLocks noGrp="1"/>
          </p:cNvSpPr>
          <p:nvPr>
            <p:ph type="title"/>
          </p:nvPr>
        </p:nvSpPr>
        <p:spPr>
          <a:xfrm>
            <a:off x="457200" y="704088"/>
            <a:ext cx="8229600" cy="1143000"/>
          </a:xfrm>
        </p:spPr>
        <p:txBody>
          <a:bodyPr anchor="t">
            <a:normAutofit/>
          </a:bodyPr>
          <a:lstStyle/>
          <a:p>
            <a:pPr algn="r" rtl="1"/>
            <a:r>
              <a:rPr lang="fa-IR" sz="2400" b="1" dirty="0" smtClean="0">
                <a:latin typeface="Arial" pitchFamily="34" charset="0"/>
                <a:cs typeface="Arial" pitchFamily="34" charset="0"/>
              </a:rPr>
              <a:t>عوامل موثر بر شاخص گلایسمیک</a:t>
            </a:r>
            <a:r>
              <a:rPr lang="fa-IR" sz="2400" dirty="0" smtClean="0">
                <a:latin typeface="Arial" pitchFamily="34" charset="0"/>
                <a:cs typeface="Arial" pitchFamily="34" charset="0"/>
              </a:rPr>
              <a:t/>
            </a:r>
            <a:br>
              <a:rPr lang="fa-IR" sz="2400" dirty="0" smtClean="0">
                <a:latin typeface="Arial" pitchFamily="34" charset="0"/>
                <a:cs typeface="Arial" pitchFamily="34" charset="0"/>
              </a:rPr>
            </a:br>
            <a:endParaRPr lang="en-US" sz="2400"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457200" y="1828800"/>
            <a:ext cx="8305800" cy="4114800"/>
          </a:xfrm>
          <a:prstGeom prst="rect">
            <a:avLst/>
          </a:prstGeom>
          <a:noFill/>
          <a:ln w="9525">
            <a:noFill/>
            <a:miter lim="800000"/>
            <a:headEnd/>
            <a:tailEnd/>
          </a:ln>
        </p:spPr>
        <p:txBody>
          <a:bodyPr/>
          <a:lstStyle/>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چربی و روغن تری گلیسریدهایی با میزان مختلف از اسیدهای چرب اشباع و غیر اشباع</a:t>
            </a:r>
          </a:p>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چربی-عموما در دمای اتاق بصورت جامد هستند و میزان اسید چرب اشباع بالایی دارند.</a:t>
            </a:r>
          </a:p>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روغن- عموما در دمای اتاق بصورت مایع هستند. </a:t>
            </a:r>
          </a:p>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در یک رژیم غذایی نباید بیشتر از 30% کالری از چربی/روغن تامین شود.</a:t>
            </a:r>
          </a:p>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اسید چرب اشباع باید کمتر از 10% کالری را تامین کند.</a:t>
            </a:r>
          </a:p>
          <a:p>
            <a:pPr marL="571500" indent="-571500" algn="r" rtl="1">
              <a:spcBef>
                <a:spcPct val="20000"/>
              </a:spcBef>
              <a:buFont typeface="Wingdings" pitchFamily="2" charset="2"/>
              <a:buAutoNum type="arabicPeriod"/>
            </a:pPr>
            <a:r>
              <a:rPr lang="fa-IR" sz="2400" dirty="0" smtClean="0">
                <a:latin typeface="Arial" pitchFamily="34" charset="0"/>
                <a:cs typeface="Arial" pitchFamily="34" charset="0"/>
              </a:rPr>
              <a:t>اسید های چرب تک اشباعی باید کمتر از 10-20% از رژیم غذایی را تامین کند.</a:t>
            </a:r>
          </a:p>
          <a:p>
            <a:pPr marL="571500" indent="-571500" algn="r" rtl="1">
              <a:spcBef>
                <a:spcPct val="20000"/>
              </a:spcBef>
              <a:buFont typeface="Wingdings" pitchFamily="2" charset="2"/>
              <a:buAutoNum type="arabicPeriod"/>
            </a:pPr>
            <a:endParaRPr lang="fa-IR" sz="2400" dirty="0" smtClean="0">
              <a:latin typeface="Arial" pitchFamily="34" charset="0"/>
              <a:cs typeface="Arial" pitchFamily="34" charset="0"/>
            </a:endParaRPr>
          </a:p>
        </p:txBody>
      </p:sp>
      <p:sp>
        <p:nvSpPr>
          <p:cNvPr id="5" name="Title 1"/>
          <p:cNvSpPr>
            <a:spLocks noGrp="1"/>
          </p:cNvSpPr>
          <p:nvPr>
            <p:ph type="title"/>
          </p:nvPr>
        </p:nvSpPr>
        <p:spPr>
          <a:xfrm>
            <a:off x="381000" y="609600"/>
            <a:ext cx="8229600" cy="776287"/>
          </a:xfrm>
        </p:spPr>
        <p:txBody>
          <a:bodyPr/>
          <a:lstStyle/>
          <a:p>
            <a:pPr algn="ctr" eaLnBrk="1" hangingPunct="1">
              <a:defRPr/>
            </a:pPr>
            <a:r>
              <a:rPr lang="fa-IR"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چربی و روغن ها </a:t>
            </a:r>
          </a:p>
        </p:txBody>
      </p:sp>
      <p:sp>
        <p:nvSpPr>
          <p:cNvPr id="6" name="Rectangle 3"/>
          <p:cNvSpPr txBox="1">
            <a:spLocks noChangeArrowheads="1"/>
          </p:cNvSpPr>
          <p:nvPr/>
        </p:nvSpPr>
        <p:spPr bwMode="auto">
          <a:xfrm>
            <a:off x="1066800" y="4648200"/>
            <a:ext cx="8077200" cy="2209800"/>
          </a:xfrm>
          <a:prstGeom prst="rect">
            <a:avLst/>
          </a:prstGeom>
          <a:noFill/>
          <a:ln w="9525">
            <a:noFill/>
            <a:miter lim="800000"/>
            <a:headEnd/>
            <a:tailEnd/>
          </a:ln>
        </p:spPr>
        <p:txBody>
          <a:bodyPr/>
          <a:lstStyle/>
          <a:p>
            <a:pPr marL="571500" indent="-571500" algn="r" rtl="1">
              <a:spcBef>
                <a:spcPct val="20000"/>
              </a:spcBef>
              <a:buFont typeface="Wingdings" pitchFamily="2" charset="2"/>
              <a:buAutoNum type="arabicPeriod"/>
            </a:pPr>
            <a:endParaRPr lang="fa-IR" sz="2400" dirty="0" smtClean="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600200"/>
            <a:ext cx="8229600" cy="3505200"/>
          </a:xfrm>
        </p:spPr>
        <p:txBody>
          <a:bodyPr/>
          <a:lstStyle/>
          <a:p>
            <a:pPr algn="just" rtl="1">
              <a:lnSpc>
                <a:spcPct val="90000"/>
              </a:lnSpc>
            </a:pPr>
            <a:r>
              <a:rPr lang="fa-IR" altLang="en-US" sz="2800" dirty="0" smtClean="0">
                <a:cs typeface="B Zar" pitchFamily="2" charset="-78"/>
              </a:rPr>
              <a:t>ر</a:t>
            </a:r>
            <a:r>
              <a:rPr lang="ar-SA" altLang="en-US" sz="2800" dirty="0" smtClean="0">
                <a:cs typeface="B Zar" pitchFamily="2" charset="-78"/>
              </a:rPr>
              <a:t>ژ</a:t>
            </a:r>
            <a:r>
              <a:rPr lang="fa-IR" altLang="en-US" sz="2800" dirty="0" smtClean="0">
                <a:cs typeface="B Zar" pitchFamily="2" charset="-78"/>
              </a:rPr>
              <a:t>يمهاي غذايي پر چربي با سرطان، چاقي ،ديابت و بيماريهاي قلبي – عروقي مرتبط هستند.</a:t>
            </a:r>
          </a:p>
          <a:p>
            <a:pPr algn="just" rtl="1">
              <a:lnSpc>
                <a:spcPct val="90000"/>
              </a:lnSpc>
            </a:pPr>
            <a:r>
              <a:rPr lang="ar-SA" altLang="en-US" sz="2800" dirty="0" smtClean="0">
                <a:cs typeface="B Zar" pitchFamily="2" charset="-78"/>
              </a:rPr>
              <a:t>ا</a:t>
            </a:r>
            <a:r>
              <a:rPr lang="fa-IR" altLang="en-US" sz="2800" dirty="0" smtClean="0">
                <a:cs typeface="B Zar" pitchFamily="2" charset="-78"/>
              </a:rPr>
              <a:t>ضافه وزن و چاقي در بسياري از كشورها به </a:t>
            </a:r>
            <a:r>
              <a:rPr lang="ar-SA" altLang="en-US" sz="2800" dirty="0" smtClean="0">
                <a:cs typeface="B Zar" pitchFamily="2" charset="-78"/>
              </a:rPr>
              <a:t>ي</a:t>
            </a:r>
            <a:r>
              <a:rPr lang="fa-IR" altLang="en-US" sz="2800" dirty="0" smtClean="0">
                <a:cs typeface="B Zar" pitchFamily="2" charset="-78"/>
              </a:rPr>
              <a:t>ك اپيدمي تبديل شده است.</a:t>
            </a:r>
          </a:p>
          <a:p>
            <a:pPr algn="just" rtl="1">
              <a:lnSpc>
                <a:spcPct val="90000"/>
              </a:lnSpc>
            </a:pPr>
            <a:r>
              <a:rPr lang="ar-SA" altLang="en-US" sz="2800" dirty="0" smtClean="0">
                <a:cs typeface="B Zar" pitchFamily="2" charset="-78"/>
              </a:rPr>
              <a:t>د</a:t>
            </a:r>
            <a:r>
              <a:rPr lang="fa-IR" altLang="en-US" sz="2800" dirty="0" smtClean="0">
                <a:cs typeface="B Zar" pitchFamily="2" charset="-78"/>
              </a:rPr>
              <a:t>ر ايالات متحده حدود 65 درصد مردم اضافه وزن دارند</a:t>
            </a:r>
            <a:r>
              <a:rPr lang="ar-SA" altLang="en-US" sz="2800" dirty="0" smtClean="0">
                <a:cs typeface="B Zar" pitchFamily="2" charset="-78"/>
              </a:rPr>
              <a:t>(</a:t>
            </a:r>
            <a:r>
              <a:rPr lang="en-US" altLang="en-US" sz="2800" dirty="0" smtClean="0">
                <a:cs typeface="B Zar" pitchFamily="2" charset="-78"/>
              </a:rPr>
              <a:t>BMI&gt;25</a:t>
            </a:r>
            <a:r>
              <a:rPr lang="fa-IR" altLang="en-US" sz="2800" dirty="0" smtClean="0">
                <a:cs typeface="B Zar" pitchFamily="2" charset="-78"/>
              </a:rPr>
              <a:t> ) و حدود 23 درصد مردم مبتلا به چاقي هستند(</a:t>
            </a:r>
            <a:r>
              <a:rPr lang="en-US" altLang="en-US" sz="2800" dirty="0" smtClean="0">
                <a:cs typeface="B Zar" pitchFamily="2" charset="-78"/>
              </a:rPr>
              <a:t>BMI&gt;30</a:t>
            </a:r>
            <a:r>
              <a:rPr lang="fa-IR" altLang="en-US" sz="2800" dirty="0" smtClean="0">
                <a:cs typeface="B Zar" pitchFamily="2" charset="-78"/>
              </a:rPr>
              <a:t> ).</a:t>
            </a:r>
          </a:p>
          <a:p>
            <a:pPr algn="just" rtl="1">
              <a:lnSpc>
                <a:spcPct val="90000"/>
              </a:lnSpc>
            </a:pPr>
            <a:r>
              <a:rPr lang="en-US" altLang="en-US" sz="2800" dirty="0" smtClean="0">
                <a:cs typeface="B Zar" pitchFamily="2" charset="-78"/>
              </a:rPr>
              <a:t>RDA</a:t>
            </a:r>
            <a:r>
              <a:rPr lang="fa-IR" altLang="en-US" sz="2800" dirty="0" smtClean="0">
                <a:cs typeface="B Zar" pitchFamily="2" charset="-78"/>
              </a:rPr>
              <a:t> چربي 30 درصد كل كالري مصرفي است در حاليكه مصرف متداول چربي در بسياري ازكشورها نزديك 38 درصد است.</a:t>
            </a:r>
            <a:endParaRPr lang="en-US" altLang="en-US" sz="2800" dirty="0" smtClean="0">
              <a:cs typeface="B Zar" pitchFamily="2" charset="-78"/>
            </a:endParaRPr>
          </a:p>
          <a:p>
            <a:pPr algn="r" rtl="1"/>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1071563"/>
            <a:ext cx="8229600" cy="776287"/>
          </a:xfrm>
        </p:spPr>
        <p:txBody>
          <a:bodyPr/>
          <a:lstStyle/>
          <a:p>
            <a:pPr algn="ctr" eaLnBrk="1" hangingPunct="1">
              <a:defRPr/>
            </a:pPr>
            <a:r>
              <a:rPr lang="fa-IR"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پروتئین ها </a:t>
            </a:r>
          </a:p>
        </p:txBody>
      </p:sp>
      <p:sp>
        <p:nvSpPr>
          <p:cNvPr id="10243" name="Content Placeholder 2"/>
          <p:cNvSpPr>
            <a:spLocks noGrp="1"/>
          </p:cNvSpPr>
          <p:nvPr>
            <p:ph idx="1"/>
          </p:nvPr>
        </p:nvSpPr>
        <p:spPr>
          <a:xfrm>
            <a:off x="142875" y="1935163"/>
            <a:ext cx="8858250" cy="4389437"/>
          </a:xfrm>
        </p:spPr>
        <p:txBody>
          <a:bodyPr>
            <a:normAutofit/>
          </a:bodyPr>
          <a:lstStyle/>
          <a:p>
            <a:pPr algn="justLow" rtl="1">
              <a:lnSpc>
                <a:spcPct val="200000"/>
              </a:lnSpc>
              <a:buFont typeface="Wingdings" pitchFamily="2" charset="2"/>
              <a:buChar char="Ø"/>
            </a:pPr>
            <a:r>
              <a:rPr lang="fa-IR" dirty="0" smtClean="0">
                <a:latin typeface="Times New Roman" pitchFamily="18" charset="0"/>
                <a:cs typeface="Times New Roman" pitchFamily="18" charset="0"/>
              </a:rPr>
              <a:t>در ساختمان خود دارای گروه نیتروژن هستند.</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از کنارهم قرار گرفتن اسیدهای آمینه پروتئین تشکیل می شود.</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دارای سوخت و ساز بسیار بالایی هستند 10 تا 15% انرژی بدن صرف سوخت و ساز پروتئین ها می شود.</a:t>
            </a:r>
          </a:p>
          <a:p>
            <a:pPr algn="justLow" rtl="1">
              <a:lnSpc>
                <a:spcPct val="200000"/>
              </a:lnSpc>
              <a:buFont typeface="Wingdings" pitchFamily="2" charset="2"/>
              <a:buChar char="Ø"/>
            </a:pPr>
            <a:endParaRPr lang="fa-IR" dirty="0" smtClean="0">
              <a:latin typeface="Times New Roman" pitchFamily="18" charset="0"/>
              <a:cs typeface="Times New Roman" pitchFamily="18" charset="0"/>
            </a:endParaRPr>
          </a:p>
          <a:p>
            <a:pPr algn="justLow" rtl="1">
              <a:lnSpc>
                <a:spcPct val="200000"/>
              </a:lnSpc>
              <a:buNone/>
            </a:pPr>
            <a:endParaRPr lang="fa-IR" dirty="0" smtClean="0">
              <a:latin typeface="Times New Roman" pitchFamily="18" charset="0"/>
              <a:cs typeface="Times New Roman" pitchFamily="18" charset="0"/>
            </a:endParaRP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304800" y="304800"/>
            <a:ext cx="8229600" cy="776287"/>
          </a:xfrm>
        </p:spPr>
        <p:txBody>
          <a:bodyPr/>
          <a:lstStyle/>
          <a:p>
            <a:pPr algn="ctr" eaLnBrk="1" hangingPunct="1">
              <a:defRPr/>
            </a:pPr>
            <a:r>
              <a:rPr lang="fa-IR"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پروتئین ها </a:t>
            </a:r>
          </a:p>
        </p:txBody>
      </p:sp>
      <p:sp>
        <p:nvSpPr>
          <p:cNvPr id="10243" name="Content Placeholder 2"/>
          <p:cNvSpPr>
            <a:spLocks noGrp="1"/>
          </p:cNvSpPr>
          <p:nvPr>
            <p:ph idx="1"/>
          </p:nvPr>
        </p:nvSpPr>
        <p:spPr>
          <a:xfrm>
            <a:off x="3352800" y="1143000"/>
            <a:ext cx="5505450" cy="4389437"/>
          </a:xfrm>
        </p:spPr>
        <p:txBody>
          <a:bodyPr>
            <a:normAutofit/>
          </a:bodyPr>
          <a:lstStyle/>
          <a:p>
            <a:pPr algn="justLow" rtl="1">
              <a:lnSpc>
                <a:spcPct val="200000"/>
              </a:lnSpc>
              <a:buFont typeface="Wingdings" pitchFamily="2" charset="2"/>
              <a:buChar char="Ø"/>
            </a:pPr>
            <a:r>
              <a:rPr lang="fa-IR" dirty="0" smtClean="0">
                <a:latin typeface="Times New Roman" pitchFamily="18" charset="0"/>
                <a:cs typeface="Times New Roman" pitchFamily="18" charset="0"/>
              </a:rPr>
              <a:t>غذاهای تامین کننده اسیدهای آمینه ضروری:</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غلات و حبوبات</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لبنیات و غلات</a:t>
            </a:r>
          </a:p>
          <a:p>
            <a:pPr algn="justLow" rtl="1">
              <a:lnSpc>
                <a:spcPct val="200000"/>
              </a:lnSpc>
              <a:buFont typeface="Wingdings" pitchFamily="2" charset="2"/>
              <a:buChar char="Ø"/>
            </a:pPr>
            <a:r>
              <a:rPr lang="fa-IR" dirty="0" smtClean="0">
                <a:latin typeface="Times New Roman" pitchFamily="18" charset="0"/>
                <a:cs typeface="Times New Roman" pitchFamily="18" charset="0"/>
              </a:rPr>
              <a:t>حبوبات و دانه ها</a:t>
            </a:r>
          </a:p>
          <a:p>
            <a:pPr algn="justLow" rtl="1">
              <a:lnSpc>
                <a:spcPct val="200000"/>
              </a:lnSpc>
              <a:buFont typeface="Wingdings" pitchFamily="2" charset="2"/>
              <a:buChar char="Ø"/>
            </a:pPr>
            <a:endParaRPr lang="fa-IR" dirty="0" smtClean="0">
              <a:latin typeface="Times New Roman" pitchFamily="18" charset="0"/>
              <a:cs typeface="Times New Roman" pitchFamily="18" charset="0"/>
            </a:endParaRPr>
          </a:p>
          <a:p>
            <a:pPr algn="justLow" rtl="1">
              <a:lnSpc>
                <a:spcPct val="200000"/>
              </a:lnSpc>
              <a:buNone/>
            </a:pPr>
            <a:endParaRPr lang="fa-IR" dirty="0" smtClean="0">
              <a:latin typeface="Times New Roman" pitchFamily="18" charset="0"/>
              <a:cs typeface="Times New Roman" pitchFamily="18" charset="0"/>
            </a:endParaRPr>
          </a:p>
          <a:p>
            <a:pPr algn="justLow" rtl="1" eaLnBrk="1" hangingPunct="1">
              <a:lnSpc>
                <a:spcPct val="200000"/>
              </a:lnSpc>
              <a:buFont typeface="Wingdings" pitchFamily="2" charset="2"/>
              <a:buChar char="Ø"/>
            </a:pPr>
            <a:endParaRPr lang="fa-IR" dirty="0" smtClean="0">
              <a:latin typeface="Times New Roman" pitchFamily="18" charset="0"/>
              <a:cs typeface="Times New Roman" pitchFamily="18" charset="0"/>
            </a:endParaRPr>
          </a:p>
        </p:txBody>
      </p:sp>
      <p:pic>
        <p:nvPicPr>
          <p:cNvPr id="4" name="Picture 3" descr="Untitled1.jpg"/>
          <p:cNvPicPr>
            <a:picLocks noChangeAspect="1"/>
          </p:cNvPicPr>
          <p:nvPr/>
        </p:nvPicPr>
        <p:blipFill>
          <a:blip r:embed="rId2" cstate="print"/>
          <a:srcRect/>
          <a:stretch>
            <a:fillRect/>
          </a:stretch>
        </p:blipFill>
        <p:spPr bwMode="auto">
          <a:xfrm>
            <a:off x="304800" y="2057400"/>
            <a:ext cx="5105400" cy="4433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600" y="609600"/>
            <a:ext cx="7696200" cy="5539978"/>
          </a:xfrm>
          <a:prstGeom prst="rect">
            <a:avLst/>
          </a:prstGeom>
        </p:spPr>
        <p:txBody>
          <a:bodyPr>
            <a:spAutoFit/>
          </a:bodyPr>
          <a:lstStyle/>
          <a:p>
            <a:pPr algn="r" rtl="1" fontAlgn="auto">
              <a:spcBef>
                <a:spcPts val="0"/>
              </a:spcBef>
              <a:spcAft>
                <a:spcPts val="0"/>
              </a:spcAft>
              <a:defRPr/>
            </a:pPr>
            <a:r>
              <a:rPr lang="ar-SA" sz="2400" b="1" dirty="0">
                <a:solidFill>
                  <a:srgbClr val="000000"/>
                </a:solidFill>
                <a:latin typeface="Arial" pitchFamily="34" charset="0"/>
                <a:ea typeface="Times New Roman" pitchFamily="18" charset="0"/>
                <a:cs typeface="Arial" pitchFamily="34" charset="0"/>
              </a:rPr>
              <a:t>اصلاح کیفیت پروتئین ها</a:t>
            </a:r>
            <a:endParaRPr lang="en-US" sz="2400" dirty="0">
              <a:latin typeface="Arial" pitchFamily="34" charset="0"/>
              <a:ea typeface="Times New Roman" pitchFamily="18" charset="0"/>
              <a:cs typeface="Arial" pitchFamily="34" charset="0"/>
            </a:endParaRPr>
          </a:p>
          <a:p>
            <a:pPr algn="just" rtl="1" fontAlgn="auto">
              <a:spcBef>
                <a:spcPts val="0"/>
              </a:spcBef>
              <a:spcAft>
                <a:spcPts val="0"/>
              </a:spcAft>
              <a:defRPr/>
            </a:pPr>
            <a:r>
              <a:rPr lang="fa-IR" sz="2400" dirty="0">
                <a:solidFill>
                  <a:srgbClr val="000000"/>
                </a:solidFill>
                <a:latin typeface="Arial" pitchFamily="34" charset="0"/>
                <a:ea typeface="Times New Roman" pitchFamily="18" charset="0"/>
                <a:cs typeface="Arial" pitchFamily="34" charset="0"/>
              </a:rPr>
              <a:t>برخی انواع </a:t>
            </a:r>
            <a:r>
              <a:rPr lang="ar-SA" sz="2400" dirty="0">
                <a:solidFill>
                  <a:srgbClr val="000000"/>
                </a:solidFill>
                <a:latin typeface="Arial" pitchFamily="34" charset="0"/>
                <a:ea typeface="Times New Roman" pitchFamily="18" charset="0"/>
                <a:cs typeface="Arial" pitchFamily="34" charset="0"/>
              </a:rPr>
              <a:t>پروتئین </a:t>
            </a:r>
            <a:r>
              <a:rPr lang="fa-IR" sz="2400" dirty="0">
                <a:solidFill>
                  <a:srgbClr val="000000"/>
                </a:solidFill>
                <a:latin typeface="Arial" pitchFamily="34" charset="0"/>
                <a:ea typeface="Times New Roman" pitchFamily="18" charset="0"/>
                <a:cs typeface="Arial" pitchFamily="34" charset="0"/>
              </a:rPr>
              <a:t>ها دارای </a:t>
            </a:r>
            <a:r>
              <a:rPr lang="ar-SA" sz="2400" dirty="0">
                <a:solidFill>
                  <a:srgbClr val="000000"/>
                </a:solidFill>
                <a:latin typeface="Arial" pitchFamily="34" charset="0"/>
                <a:ea typeface="Times New Roman" pitchFamily="18" charset="0"/>
                <a:cs typeface="Arial" pitchFamily="34" charset="0"/>
              </a:rPr>
              <a:t>انواع اسید</a:t>
            </a:r>
            <a:r>
              <a:rPr lang="fa-IR" sz="2400" dirty="0">
                <a:solidFill>
                  <a:srgbClr val="000000"/>
                </a:solidFill>
                <a:latin typeface="Arial" pitchFamily="34" charset="0"/>
                <a:ea typeface="Times New Roman" pitchFamily="18" charset="0"/>
                <a:cs typeface="Arial" pitchFamily="34" charset="0"/>
              </a:rPr>
              <a:t>های</a:t>
            </a:r>
            <a:r>
              <a:rPr lang="ar-SA" sz="2400" dirty="0">
                <a:solidFill>
                  <a:srgbClr val="000000"/>
                </a:solidFill>
                <a:latin typeface="Arial" pitchFamily="34" charset="0"/>
                <a:ea typeface="Times New Roman" pitchFamily="18" charset="0"/>
                <a:cs typeface="Arial" pitchFamily="34" charset="0"/>
              </a:rPr>
              <a:t> آمینه ضروری </a:t>
            </a:r>
            <a:r>
              <a:rPr lang="fa-IR" sz="2400" dirty="0">
                <a:solidFill>
                  <a:srgbClr val="000000"/>
                </a:solidFill>
                <a:latin typeface="Arial" pitchFamily="34" charset="0"/>
                <a:ea typeface="Times New Roman" pitchFamily="18" charset="0"/>
                <a:cs typeface="Arial" pitchFamily="34" charset="0"/>
              </a:rPr>
              <a:t>بوده</a:t>
            </a:r>
            <a:r>
              <a:rPr lang="ar-SA" sz="2400" dirty="0">
                <a:solidFill>
                  <a:srgbClr val="000000"/>
                </a:solidFill>
                <a:latin typeface="Arial" pitchFamily="34" charset="0"/>
                <a:ea typeface="Times New Roman" pitchFamily="18" charset="0"/>
                <a:cs typeface="Arial" pitchFamily="34" charset="0"/>
              </a:rPr>
              <a:t> ولی </a:t>
            </a:r>
            <a:r>
              <a:rPr lang="fa-IR" sz="2400" dirty="0">
                <a:solidFill>
                  <a:srgbClr val="000000"/>
                </a:solidFill>
                <a:latin typeface="Arial" pitchFamily="34" charset="0"/>
                <a:ea typeface="Times New Roman" pitchFamily="18" charset="0"/>
                <a:cs typeface="Arial" pitchFamily="34" charset="0"/>
              </a:rPr>
              <a:t>ممکن است </a:t>
            </a:r>
            <a:r>
              <a:rPr lang="ar-SA" sz="2400" dirty="0">
                <a:solidFill>
                  <a:srgbClr val="000000"/>
                </a:solidFill>
                <a:latin typeface="Arial" pitchFamily="34" charset="0"/>
                <a:ea typeface="Times New Roman" pitchFamily="18" charset="0"/>
                <a:cs typeface="Arial" pitchFamily="34" charset="0"/>
              </a:rPr>
              <a:t>میزان یکی از آنها نسبتا کم </a:t>
            </a:r>
            <a:r>
              <a:rPr lang="fa-IR" sz="2400" dirty="0">
                <a:solidFill>
                  <a:srgbClr val="000000"/>
                </a:solidFill>
                <a:latin typeface="Arial" pitchFamily="34" charset="0"/>
                <a:ea typeface="Times New Roman" pitchFamily="18" charset="0"/>
                <a:cs typeface="Arial" pitchFamily="34" charset="0"/>
              </a:rPr>
              <a:t>باشد. چنین پروتئین هایی </a:t>
            </a:r>
            <a:r>
              <a:rPr lang="ar-SA" sz="2400" dirty="0">
                <a:solidFill>
                  <a:srgbClr val="000000"/>
                </a:solidFill>
                <a:latin typeface="Arial" pitchFamily="34" charset="0"/>
                <a:ea typeface="Times New Roman" pitchFamily="18" charset="0"/>
                <a:cs typeface="Arial" pitchFamily="34" charset="0"/>
              </a:rPr>
              <a:t>نسوج بدن را ترمیم می نمایند </a:t>
            </a:r>
            <a:r>
              <a:rPr lang="fa-IR" sz="2400" dirty="0">
                <a:solidFill>
                  <a:srgbClr val="000000"/>
                </a:solidFill>
                <a:latin typeface="Arial" pitchFamily="34" charset="0"/>
                <a:ea typeface="Times New Roman" pitchFamily="18" charset="0"/>
                <a:cs typeface="Arial" pitchFamily="34" charset="0"/>
              </a:rPr>
              <a:t>اما</a:t>
            </a:r>
            <a:r>
              <a:rPr lang="ar-SA" sz="2400" dirty="0">
                <a:solidFill>
                  <a:srgbClr val="000000"/>
                </a:solidFill>
                <a:latin typeface="Arial" pitchFamily="34" charset="0"/>
                <a:ea typeface="Times New Roman" pitchFamily="18" charset="0"/>
                <a:cs typeface="Arial" pitchFamily="34" charset="0"/>
              </a:rPr>
              <a:t> رشد کافی تامین نخواهد شد. این پروتئین ها را </a:t>
            </a:r>
            <a:r>
              <a:rPr lang="en-US" sz="2400" dirty="0">
                <a:latin typeface="Arial" pitchFamily="34" charset="0"/>
                <a:cs typeface="Arial" pitchFamily="34" charset="0"/>
              </a:rPr>
              <a:t>incomplete </a:t>
            </a:r>
            <a:r>
              <a:rPr lang="fa-IR" sz="2400" dirty="0" smtClean="0">
                <a:latin typeface="Arial" pitchFamily="34" charset="0"/>
                <a:cs typeface="Arial" pitchFamily="34" charset="0"/>
              </a:rPr>
              <a:t> </a:t>
            </a:r>
            <a:r>
              <a:rPr lang="ar-SA" sz="2400" dirty="0" smtClean="0">
                <a:solidFill>
                  <a:srgbClr val="000000"/>
                </a:solidFill>
                <a:latin typeface="Arial" pitchFamily="34" charset="0"/>
                <a:ea typeface="Times New Roman" pitchFamily="18" charset="0"/>
                <a:cs typeface="Arial" pitchFamily="34" charset="0"/>
              </a:rPr>
              <a:t>می </a:t>
            </a:r>
            <a:r>
              <a:rPr lang="ar-SA" sz="2400" dirty="0">
                <a:solidFill>
                  <a:srgbClr val="000000"/>
                </a:solidFill>
                <a:latin typeface="Arial" pitchFamily="34" charset="0"/>
                <a:ea typeface="Times New Roman" pitchFamily="18" charset="0"/>
                <a:cs typeface="Arial" pitchFamily="34" charset="0"/>
              </a:rPr>
              <a:t>نامند. اسید آمینه ای که به مقدار کم وجود دارد اس</a:t>
            </a:r>
            <a:r>
              <a:rPr lang="fa-IR" sz="2400" dirty="0">
                <a:solidFill>
                  <a:srgbClr val="000000"/>
                </a:solidFill>
                <a:latin typeface="Arial" pitchFamily="34" charset="0"/>
                <a:ea typeface="Times New Roman" pitchFamily="18" charset="0"/>
                <a:cs typeface="Arial" pitchFamily="34" charset="0"/>
              </a:rPr>
              <a:t>ی</a:t>
            </a:r>
            <a:r>
              <a:rPr lang="ar-SA" sz="2400" dirty="0">
                <a:solidFill>
                  <a:srgbClr val="000000"/>
                </a:solidFill>
                <a:latin typeface="Arial" pitchFamily="34" charset="0"/>
                <a:ea typeface="Times New Roman" pitchFamily="18" charset="0"/>
                <a:cs typeface="Arial" pitchFamily="34" charset="0"/>
              </a:rPr>
              <a:t>د آمینه محدود کننده</a:t>
            </a:r>
            <a:r>
              <a:rPr lang="en-US" sz="2400" dirty="0">
                <a:solidFill>
                  <a:srgbClr val="000000"/>
                </a:solidFill>
                <a:latin typeface="Arial" pitchFamily="34" charset="0"/>
                <a:ea typeface="Times New Roman" pitchFamily="18" charset="0"/>
                <a:cs typeface="Arial" pitchFamily="34" charset="0"/>
              </a:rPr>
              <a:t> (limiting amino acids)</a:t>
            </a:r>
            <a:r>
              <a:rPr lang="ar-SA" sz="2400" dirty="0">
                <a:solidFill>
                  <a:srgbClr val="000000"/>
                </a:solidFill>
                <a:latin typeface="Arial" pitchFamily="34" charset="0"/>
                <a:ea typeface="Times New Roman" pitchFamily="18" charset="0"/>
                <a:cs typeface="Arial" pitchFamily="34" charset="0"/>
              </a:rPr>
              <a:t> می نامند.</a:t>
            </a:r>
            <a:r>
              <a:rPr lang="en-US" sz="2400" dirty="0">
                <a:solidFill>
                  <a:srgbClr val="000000"/>
                </a:solidFill>
                <a:latin typeface="Arial" pitchFamily="34" charset="0"/>
                <a:ea typeface="Times New Roman" pitchFamily="18" charset="0"/>
                <a:cs typeface="Arial" pitchFamily="34" charset="0"/>
              </a:rPr>
              <a:t>  </a:t>
            </a:r>
            <a:r>
              <a:rPr lang="fa-IR" sz="2400" dirty="0">
                <a:solidFill>
                  <a:srgbClr val="000000"/>
                </a:solidFill>
                <a:latin typeface="Arial" pitchFamily="34" charset="0"/>
                <a:ea typeface="Times New Roman" pitchFamily="18" charset="0"/>
                <a:cs typeface="Arial" pitchFamily="34" charset="0"/>
              </a:rPr>
              <a:t>مثل اسید امینه آرژنین در کازئین و متیونین در ماهی و تخم مرغ.</a:t>
            </a:r>
            <a:endParaRPr lang="fa-IR" sz="2400" dirty="0">
              <a:latin typeface="Arial" pitchFamily="34" charset="0"/>
              <a:cs typeface="Arial" pitchFamily="34" charset="0"/>
            </a:endParaRPr>
          </a:p>
          <a:p>
            <a:pPr algn="just" rtl="1" fontAlgn="auto">
              <a:spcBef>
                <a:spcPts val="0"/>
              </a:spcBef>
              <a:spcAft>
                <a:spcPts val="0"/>
              </a:spcAft>
              <a:defRPr/>
            </a:pPr>
            <a:r>
              <a:rPr lang="ar-SA" sz="2400" dirty="0">
                <a:solidFill>
                  <a:srgbClr val="000000"/>
                </a:solidFill>
                <a:latin typeface="Arial" pitchFamily="34" charset="0"/>
                <a:ea typeface="Times New Roman" pitchFamily="18" charset="0"/>
                <a:cs typeface="Arial" pitchFamily="34" charset="0"/>
              </a:rPr>
              <a:t>مخلوط کردن دو نوع پروتئین گیاهی یا افزودن مقدار کمی پروتئین حیوانی به یک پروتئین غیر کامل باعث بالا رفتن ارزش بیولوژیکی آن می شود.به طور مثال از ترکیب گندم که فاقد لیزین ، ترئونین و تریپتوفان است با لوبیای سویا که فقط فاقد متیونین است، مخلوطی حاصل می شود که حاوی تمام اسیدهای آمینه ضروری است.یا مصرف مقداری شیر با فراورده های گندم الگوی اسیدهای </a:t>
            </a:r>
            <a:r>
              <a:rPr lang="fa-IR" sz="2400" dirty="0">
                <a:solidFill>
                  <a:srgbClr val="000000"/>
                </a:solidFill>
                <a:latin typeface="Arial" pitchFamily="34" charset="0"/>
                <a:ea typeface="Times New Roman" pitchFamily="18" charset="0"/>
                <a:cs typeface="Arial" pitchFamily="34" charset="0"/>
              </a:rPr>
              <a:t>آ</a:t>
            </a:r>
            <a:r>
              <a:rPr lang="ar-SA" sz="2400" dirty="0">
                <a:solidFill>
                  <a:srgbClr val="000000"/>
                </a:solidFill>
                <a:latin typeface="Arial" pitchFamily="34" charset="0"/>
                <a:ea typeface="Times New Roman" pitchFamily="18" charset="0"/>
                <a:cs typeface="Arial" pitchFamily="34" charset="0"/>
              </a:rPr>
              <a:t>مینه ضروری در گندم را اصلاح می کند و موجب بالا رفتن ارزش بیولوژیکی پروتئین گندم می شود.</a:t>
            </a:r>
            <a:endParaRPr lang="fa-IR" sz="2400" dirty="0">
              <a:solidFill>
                <a:srgbClr val="000000"/>
              </a:solidFill>
              <a:latin typeface="Arial" pitchFamily="34" charset="0"/>
              <a:ea typeface="Times New Roman" pitchFamily="18" charset="0"/>
              <a:cs typeface="Arial" pitchFamily="34" charset="0"/>
            </a:endParaRPr>
          </a:p>
          <a:p>
            <a:pPr algn="r" rtl="1" fontAlgn="auto">
              <a:spcBef>
                <a:spcPts val="0"/>
              </a:spcBef>
              <a:spcAft>
                <a:spcPts val="0"/>
              </a:spcAft>
              <a:defRPr/>
            </a:pPr>
            <a:endParaRPr lang="en-US" dirty="0">
              <a:solidFill>
                <a:srgbClr val="000000"/>
              </a:solidFill>
              <a:latin typeface="+mn-lt"/>
              <a:ea typeface="Times New Roman" pitchFamily="18" charset="0"/>
              <a:cs typeface="B Lotus"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itle 1"/>
          <p:cNvSpPr>
            <a:spLocks noGrp="1"/>
          </p:cNvSpPr>
          <p:nvPr>
            <p:ph type="title"/>
          </p:nvPr>
        </p:nvSpPr>
        <p:spPr>
          <a:xfrm>
            <a:off x="457200" y="533400"/>
            <a:ext cx="8229600" cy="1143000"/>
          </a:xfrm>
        </p:spPr>
        <p:txBody>
          <a:bodyPr>
            <a:normAutofit fontScale="90000"/>
          </a:bodyPr>
          <a:lstStyle/>
          <a:p>
            <a:pPr algn="ctr" rtl="1"/>
            <a:r>
              <a:rPr lang="fa-IR" sz="3600" b="1" dirty="0" smtClean="0"/>
              <a:t>عدم تحمل گلوتن (بیماري سلیاك)</a:t>
            </a:r>
            <a:r>
              <a:rPr lang="fa-IR" b="1" dirty="0" smtClean="0"/>
              <a:t/>
            </a:r>
            <a:br>
              <a:rPr lang="fa-IR" b="1" dirty="0" smtClean="0"/>
            </a:br>
            <a:endParaRPr lang="en-US" dirty="0" smtClean="0"/>
          </a:p>
        </p:txBody>
      </p:sp>
      <p:sp>
        <p:nvSpPr>
          <p:cNvPr id="137219" name="Content Placeholder 2"/>
          <p:cNvSpPr>
            <a:spLocks noGrp="1"/>
          </p:cNvSpPr>
          <p:nvPr>
            <p:ph idx="1"/>
          </p:nvPr>
        </p:nvSpPr>
        <p:spPr>
          <a:xfrm>
            <a:off x="457200" y="1524000"/>
            <a:ext cx="8229600" cy="4800600"/>
          </a:xfrm>
        </p:spPr>
        <p:txBody>
          <a:bodyPr/>
          <a:lstStyle/>
          <a:p>
            <a:pPr algn="just" rtl="1"/>
            <a:r>
              <a:rPr lang="fa-IR" sz="2800" dirty="0" smtClean="0">
                <a:cs typeface="B Zar" pitchFamily="2" charset="-78"/>
              </a:rPr>
              <a:t>به آن آنتروپاتی گلوتن نیز اطلاق می شود</a:t>
            </a:r>
            <a:r>
              <a:rPr lang="en-US" sz="2800" dirty="0" smtClean="0">
                <a:cs typeface="B Zar" pitchFamily="2" charset="-78"/>
              </a:rPr>
              <a:t>.</a:t>
            </a:r>
            <a:endParaRPr lang="fa-IR" sz="2800" dirty="0" smtClean="0">
              <a:cs typeface="B Zar" pitchFamily="2" charset="-78"/>
            </a:endParaRPr>
          </a:p>
          <a:p>
            <a:pPr algn="just" rtl="1"/>
            <a:r>
              <a:rPr lang="fa-IR" sz="2800" dirty="0" smtClean="0">
                <a:cs typeface="B Zar" pitchFamily="2" charset="-78"/>
              </a:rPr>
              <a:t>یکی از اختلالات ارثی سیستم ایمنی بدن است که در اثر آسیب مخاط روده کوچک در پی مصرف گلوتن ایجاد می شود. در نتیجه جذب موادمغذي و ویتامینها نیز مختل می گردد. این بیماری در نتیجه تولید</a:t>
            </a:r>
            <a:br>
              <a:rPr lang="fa-IR" sz="2800" dirty="0" smtClean="0">
                <a:cs typeface="B Zar" pitchFamily="2" charset="-78"/>
              </a:rPr>
            </a:br>
            <a:r>
              <a:rPr lang="fa-IR" sz="2800" dirty="0" smtClean="0">
                <a:cs typeface="B Zar" pitchFamily="2" charset="-78"/>
              </a:rPr>
              <a:t>آنتی باديهاي </a:t>
            </a:r>
            <a:r>
              <a:rPr lang="en-US" sz="2800" dirty="0" err="1" smtClean="0">
                <a:cs typeface="B Zar" pitchFamily="2" charset="-78"/>
              </a:rPr>
              <a:t>IgA</a:t>
            </a:r>
            <a:r>
              <a:rPr lang="en-US" sz="2800" dirty="0" smtClean="0">
                <a:cs typeface="B Zar" pitchFamily="2" charset="-78"/>
              </a:rPr>
              <a:t> </a:t>
            </a:r>
            <a:r>
              <a:rPr lang="fa-IR" sz="2800" dirty="0" smtClean="0">
                <a:cs typeface="B Zar" pitchFamily="2" charset="-78"/>
              </a:rPr>
              <a:t>و</a:t>
            </a:r>
            <a:r>
              <a:rPr lang="en-US" sz="2800" dirty="0" err="1" smtClean="0">
                <a:cs typeface="B Zar" pitchFamily="2" charset="-78"/>
              </a:rPr>
              <a:t>IgG</a:t>
            </a:r>
            <a:r>
              <a:rPr lang="en-US" sz="2800" dirty="0" smtClean="0">
                <a:cs typeface="B Zar" pitchFamily="2" charset="-78"/>
              </a:rPr>
              <a:t> </a:t>
            </a:r>
            <a:r>
              <a:rPr lang="fa-IR" sz="2800" dirty="0" smtClean="0">
                <a:cs typeface="B Zar" pitchFamily="2" charset="-78"/>
              </a:rPr>
              <a:t> در واکنش به گلوتن ایجاد می شود.</a:t>
            </a:r>
          </a:p>
          <a:p>
            <a:pPr algn="just" rtl="1"/>
            <a:r>
              <a:rPr lang="fa-IR" sz="2800" dirty="0" smtClean="0">
                <a:cs typeface="B Zar" pitchFamily="2" charset="-78"/>
              </a:rPr>
              <a:t>با توجه به اینکه آنزیم لاکتاز از نوک پرزهای روده ترشح می شود لذا در اثر ازبین رفتن پرزها آنزیم لاکتاز ترشح نشده و بیماری عدم تحمل لاکتوز را به همراه دارد.</a:t>
            </a:r>
            <a:endParaRPr lang="en-US" sz="2800" dirty="0" smtClean="0">
              <a:cs typeface="B Zar" pitchFamily="2" charset="-78"/>
            </a:endParaRPr>
          </a:p>
          <a:p>
            <a:pPr algn="r" rtl="1"/>
            <a:endParaRPr lang="en-US" dirty="0" smtClean="0"/>
          </a:p>
        </p:txBody>
      </p:sp>
      <p:sp>
        <p:nvSpPr>
          <p:cNvPr id="4" name="Slide Number Placeholder 3"/>
          <p:cNvSpPr>
            <a:spLocks noGrp="1"/>
          </p:cNvSpPr>
          <p:nvPr>
            <p:ph type="sldNum" sz="quarter" idx="12"/>
          </p:nvPr>
        </p:nvSpPr>
        <p:spPr/>
        <p:txBody>
          <a:bodyPr/>
          <a:lstStyle/>
          <a:p>
            <a:pPr>
              <a:defRPr/>
            </a:pPr>
            <a:fld id="{A7BC0865-A553-4AFE-87F1-94F6E4EB2853}" type="slidenum">
              <a:rPr lang="en-US" smtClean="0"/>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Content Placeholder 2"/>
          <p:cNvSpPr>
            <a:spLocks noGrp="1"/>
          </p:cNvSpPr>
          <p:nvPr>
            <p:ph idx="1"/>
          </p:nvPr>
        </p:nvSpPr>
        <p:spPr>
          <a:xfrm>
            <a:off x="457200" y="609600"/>
            <a:ext cx="8229600" cy="4525963"/>
          </a:xfrm>
        </p:spPr>
        <p:txBody>
          <a:bodyPr>
            <a:normAutofit lnSpcReduction="10000"/>
          </a:bodyPr>
          <a:lstStyle/>
          <a:p>
            <a:pPr algn="just" rtl="1" eaLnBrk="1" hangingPunct="1"/>
            <a:r>
              <a:rPr lang="ar-SA" sz="2800" smtClean="0">
                <a:cs typeface="B Zar" pitchFamily="2" charset="-78"/>
              </a:rPr>
              <a:t>اساس درمان بیماری سلیاک، رژیم غذایی فاقد گلوتن است که در آن کلیه مواد غذایی حاوی گلوتن حذف می‌شوند.</a:t>
            </a:r>
            <a:endParaRPr lang="fa-IR" sz="2800" smtClean="0">
              <a:cs typeface="B Zar" pitchFamily="2" charset="-78"/>
            </a:endParaRPr>
          </a:p>
          <a:p>
            <a:pPr algn="just" rtl="1" eaLnBrk="1" hangingPunct="1"/>
            <a:r>
              <a:rPr lang="ar-SA" sz="2800" smtClean="0">
                <a:cs typeface="B Zar" pitchFamily="2" charset="-78"/>
              </a:rPr>
              <a:t> در بیشتر افراد، رعایت رژیم ذکر شده سبب توقف علائم می‌شود، به دنبال رعایت رژیم بدون گلوتن، آسیب‌های ایجاد شده در روده کوچک ترمیم و از ایجاد آسیب‌های بیشتر پیش‌گیری می‌شود.</a:t>
            </a:r>
            <a:endParaRPr lang="fa-IR" sz="2800" smtClean="0">
              <a:cs typeface="B Zar" pitchFamily="2" charset="-78"/>
            </a:endParaRPr>
          </a:p>
          <a:p>
            <a:pPr algn="just" rtl="1" eaLnBrk="1" hangingPunct="1"/>
            <a:r>
              <a:rPr lang="ar-SA" sz="2800" smtClean="0">
                <a:cs typeface="B Zar" pitchFamily="2" charset="-78"/>
              </a:rPr>
              <a:t> ترمیم پرزهای روده کوچک از زمان آغاز رعایت رژیم فاقد گلوتن شروع می‌شود و زمان دوره بهبودی، به طور معمول </a:t>
            </a:r>
            <a:r>
              <a:rPr lang="fa-IR" sz="2800" smtClean="0">
                <a:cs typeface="B Zar" pitchFamily="2" charset="-78"/>
              </a:rPr>
              <a:t>۳</a:t>
            </a:r>
            <a:r>
              <a:rPr lang="ar-SA" sz="2800" smtClean="0">
                <a:cs typeface="B Zar" pitchFamily="2" charset="-78"/>
              </a:rPr>
              <a:t> تا </a:t>
            </a:r>
            <a:r>
              <a:rPr lang="fa-IR" sz="2800" smtClean="0">
                <a:cs typeface="B Zar" pitchFamily="2" charset="-78"/>
              </a:rPr>
              <a:t>۶</a:t>
            </a:r>
            <a:r>
              <a:rPr lang="ar-SA" sz="2800" smtClean="0">
                <a:cs typeface="B Zar" pitchFamily="2" charset="-78"/>
              </a:rPr>
              <a:t> ماه خواهد بود، که البته این دوره در بزرگسالان به </a:t>
            </a:r>
            <a:r>
              <a:rPr lang="fa-IR" sz="2800" smtClean="0">
                <a:cs typeface="B Zar" pitchFamily="2" charset="-78"/>
              </a:rPr>
              <a:t>۲</a:t>
            </a:r>
            <a:r>
              <a:rPr lang="ar-SA" sz="2800" smtClean="0">
                <a:cs typeface="B Zar" pitchFamily="2" charset="-78"/>
              </a:rPr>
              <a:t> سال هم می‌رسد</a:t>
            </a:r>
            <a:r>
              <a:rPr lang="en-US" sz="2800" smtClean="0">
                <a:cs typeface="B Zar" pitchFamily="2" charset="-78"/>
              </a:rPr>
              <a:t>.</a:t>
            </a:r>
            <a:endParaRPr lang="fa-IR" sz="2800" smtClean="0">
              <a:cs typeface="B Zar" pitchFamily="2" charset="-78"/>
            </a:endParaRPr>
          </a:p>
          <a:p>
            <a:pPr algn="just" rtl="1" eaLnBrk="1" hangingPunct="1"/>
            <a:endParaRPr lang="fa-IR" sz="2800" smtClean="0">
              <a:cs typeface="B Zar" pitchFamily="2" charset="-78"/>
            </a:endParaRPr>
          </a:p>
          <a:p>
            <a:pPr algn="just" rtl="1" eaLnBrk="1" hangingPunct="1"/>
            <a:r>
              <a:rPr lang="ar-SA" sz="2800" smtClean="0">
                <a:solidFill>
                  <a:srgbClr val="FF0000"/>
                </a:solidFill>
                <a:cs typeface="B Zar" pitchFamily="2" charset="-78"/>
              </a:rPr>
              <a:t>رژیم فاقد گلوتن، نیاز همیشگی فرد مبتلا به سلیاک است.</a:t>
            </a:r>
            <a:endParaRPr lang="en-US" sz="2800" smtClean="0">
              <a:solidFill>
                <a:srgbClr val="FF0000"/>
              </a:solidFill>
              <a:cs typeface="B Zar" pitchFamily="2" charset="-78"/>
            </a:endParaRPr>
          </a:p>
          <a:p>
            <a:pPr algn="r" rtl="1"/>
            <a:endParaRPr lang="en-US" smtClean="0"/>
          </a:p>
        </p:txBody>
      </p:sp>
      <p:sp>
        <p:nvSpPr>
          <p:cNvPr id="3" name="Slide Number Placeholder 2"/>
          <p:cNvSpPr>
            <a:spLocks noGrp="1"/>
          </p:cNvSpPr>
          <p:nvPr>
            <p:ph type="sldNum" sz="quarter" idx="12"/>
          </p:nvPr>
        </p:nvSpPr>
        <p:spPr/>
        <p:txBody>
          <a:bodyPr/>
          <a:lstStyle/>
          <a:p>
            <a:pPr>
              <a:defRPr/>
            </a:pPr>
            <a:fld id="{2E0B1FF4-D139-455F-B713-D95B5C5A0E9B}" type="slidenum">
              <a:rPr lang="en-US" smtClean="0"/>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7" name="Content Placeholder 2"/>
          <p:cNvSpPr>
            <a:spLocks noGrp="1"/>
          </p:cNvSpPr>
          <p:nvPr>
            <p:ph idx="1"/>
          </p:nvPr>
        </p:nvSpPr>
        <p:spPr>
          <a:xfrm>
            <a:off x="457200" y="1219200"/>
            <a:ext cx="8229600" cy="5105400"/>
          </a:xfrm>
        </p:spPr>
        <p:txBody>
          <a:bodyPr/>
          <a:lstStyle/>
          <a:p>
            <a:pPr algn="just" rtl="1"/>
            <a:r>
              <a:rPr lang="fa-IR" dirty="0" smtClean="0">
                <a:cs typeface="B Zar" pitchFamily="2" charset="-78"/>
              </a:rPr>
              <a:t>حبوبات شامل کمپلکسی از کربوهیدراتها هستند ( فیبر رژیمی، نشاسته مقاوم ، الیگوساکاریدها) ، پروتئین زیادی دارند و ترکیب اسیدهای آمینه مطلوب و لیزین بالایی دارند. حاوی ویتامین و املاح مناسب ( ویتامین </a:t>
            </a:r>
            <a:r>
              <a:rPr lang="en-US" dirty="0" smtClean="0">
                <a:cs typeface="B Zar" pitchFamily="2" charset="-78"/>
              </a:rPr>
              <a:t>B</a:t>
            </a:r>
            <a:r>
              <a:rPr lang="fa-IR" dirty="0" smtClean="0">
                <a:cs typeface="B Zar" pitchFamily="2" charset="-78"/>
              </a:rPr>
              <a:t>، فولاتها، آهن) ،آنتی اکسیدانهای قوی و پلی فنلهای مناسب می باشند. همچنین گلوتن ندارند و اندیس گلیسمسک پایینی دارند و مناسب افراد دیابتی، بیماریهای قلبی و مبتلایان بیماری سلیاک هستند.</a:t>
            </a:r>
            <a:endParaRPr lang="en-US" dirty="0" smtClean="0">
              <a:cs typeface="B Zar" pitchFamily="2" charset="-78"/>
            </a:endParaRPr>
          </a:p>
          <a:p>
            <a:pPr algn="r" rtl="1"/>
            <a:endParaRPr lang="en-US" dirty="0" smtClean="0"/>
          </a:p>
        </p:txBody>
      </p:sp>
      <p:sp>
        <p:nvSpPr>
          <p:cNvPr id="4" name="Slide Number Placeholder 3"/>
          <p:cNvSpPr>
            <a:spLocks noGrp="1"/>
          </p:cNvSpPr>
          <p:nvPr>
            <p:ph type="sldNum" sz="quarter" idx="12"/>
          </p:nvPr>
        </p:nvSpPr>
        <p:spPr/>
        <p:txBody>
          <a:bodyPr/>
          <a:lstStyle/>
          <a:p>
            <a:pPr>
              <a:defRPr/>
            </a:pPr>
            <a:fld id="{E3171D11-EC6B-47EA-AAD8-1CF7D53ADEEA}" type="slidenum">
              <a:rPr lang="en-US" smtClean="0"/>
              <a:pPr>
                <a:defRPr/>
              </a:pPr>
              <a:t>18</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456</TotalTime>
  <Words>1287</Words>
  <Application>Microsoft Office PowerPoint</Application>
  <PresentationFormat>On-screen Show (4:3)</PresentationFormat>
  <Paragraphs>99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Flow</vt:lpstr>
      <vt:lpstr>نیاز های انرژی</vt:lpstr>
      <vt:lpstr>انرژی</vt:lpstr>
      <vt:lpstr>روش های سنجش انرژی</vt:lpstr>
      <vt:lpstr>کربوهیدرات </vt:lpstr>
      <vt:lpstr>کربوهیدرات </vt:lpstr>
      <vt:lpstr>کربوهیدرات </vt:lpstr>
      <vt:lpstr>کربوهیدرات </vt:lpstr>
      <vt:lpstr>کربوهیدرات </vt:lpstr>
      <vt:lpstr>اندیس گلاسیمیک: میزان افزایش قند خون پس از مصرف کربوهیدرات ها </vt:lpstr>
      <vt:lpstr>عوامل موثر بر شاخص گلایسمیک </vt:lpstr>
      <vt:lpstr>چربی و روغن ها </vt:lpstr>
      <vt:lpstr>Slide 12</vt:lpstr>
      <vt:lpstr>پروتئین ها </vt:lpstr>
      <vt:lpstr>پروتئین ها </vt:lpstr>
      <vt:lpstr>Slide 15</vt:lpstr>
      <vt:lpstr>عدم تحمل گلوتن (بیماري سلیاك) </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pc</dc:creator>
  <cp:lastModifiedBy>pc</cp:lastModifiedBy>
  <cp:revision>39</cp:revision>
  <dcterms:created xsi:type="dcterms:W3CDTF">2015-04-06T06:26:40Z</dcterms:created>
  <dcterms:modified xsi:type="dcterms:W3CDTF">2015-11-07T09:43:31Z</dcterms:modified>
</cp:coreProperties>
</file>