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71" r:id="rId2"/>
    <p:sldId id="256" r:id="rId3"/>
    <p:sldId id="266" r:id="rId4"/>
    <p:sldId id="267" r:id="rId5"/>
    <p:sldId id="268" r:id="rId6"/>
    <p:sldId id="257" r:id="rId7"/>
    <p:sldId id="258" r:id="rId8"/>
    <p:sldId id="264" r:id="rId9"/>
    <p:sldId id="260" r:id="rId10"/>
    <p:sldId id="261" r:id="rId11"/>
    <p:sldId id="265" r:id="rId12"/>
    <p:sldId id="262" r:id="rId13"/>
    <p:sldId id="263" r:id="rId14"/>
    <p:sldId id="270" r:id="rId15"/>
    <p:sldId id="269" r:id="rId16"/>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4FBBB24A-56A6-4F94-90D4-16285DF7692C}" type="datetimeFigureOut">
              <a:rPr lang="fa-IR" smtClean="0"/>
              <a:pPr/>
              <a:t>23/09/1441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19057591-47E8-47F1-9B72-F83D93053A95}" type="slidenum">
              <a:rPr lang="fa-IR" smtClean="0"/>
              <a:pPr/>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4FBBB24A-56A6-4F94-90D4-16285DF7692C}" type="datetimeFigureOut">
              <a:rPr lang="fa-IR" smtClean="0"/>
              <a:pPr/>
              <a:t>23/09/1441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19057591-47E8-47F1-9B72-F83D93053A95}"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FBBB24A-56A6-4F94-90D4-16285DF7692C}" type="datetimeFigureOut">
              <a:rPr lang="fa-IR" smtClean="0"/>
              <a:pPr/>
              <a:t>23/09/1441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19057591-47E8-47F1-9B72-F83D93053A95}" type="slidenum">
              <a:rPr lang="fa-IR" smtClean="0"/>
              <a:pPr/>
              <a:t>‹#›</a:t>
            </a:fld>
            <a:endParaRPr lang="fa-I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4FBBB24A-56A6-4F94-90D4-16285DF7692C}" type="datetimeFigureOut">
              <a:rPr lang="fa-IR" smtClean="0"/>
              <a:pPr/>
              <a:t>23/09/1441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19057591-47E8-47F1-9B72-F83D93053A95}"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4FBBB24A-56A6-4F94-90D4-16285DF7692C}" type="datetimeFigureOut">
              <a:rPr lang="fa-IR" smtClean="0"/>
              <a:pPr/>
              <a:t>23/09/1441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19057591-47E8-47F1-9B72-F83D93053A95}"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4FBBB24A-56A6-4F94-90D4-16285DF7692C}" type="datetimeFigureOut">
              <a:rPr lang="fa-IR" smtClean="0"/>
              <a:pPr/>
              <a:t>23/09/1441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19057591-47E8-47F1-9B72-F83D93053A95}"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FBBB24A-56A6-4F94-90D4-16285DF7692C}" type="datetimeFigureOut">
              <a:rPr lang="fa-IR" smtClean="0"/>
              <a:pPr/>
              <a:t>23/09/1441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19057591-47E8-47F1-9B72-F83D93053A95}"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FBBB24A-56A6-4F94-90D4-16285DF7692C}" type="datetimeFigureOut">
              <a:rPr lang="fa-IR" smtClean="0"/>
              <a:pPr/>
              <a:t>23/09/1441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19057591-47E8-47F1-9B72-F83D93053A95}"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FBBB24A-56A6-4F94-90D4-16285DF7692C}" type="datetimeFigureOut">
              <a:rPr lang="fa-IR" smtClean="0"/>
              <a:pPr/>
              <a:t>23/09/1441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19057591-47E8-47F1-9B72-F83D93053A95}" type="slidenum">
              <a:rPr lang="fa-IR" smtClean="0"/>
              <a:pPr/>
              <a:t>‹#›</a:t>
            </a:fld>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4FBBB24A-56A6-4F94-90D4-16285DF7692C}" type="datetimeFigureOut">
              <a:rPr lang="fa-IR" smtClean="0"/>
              <a:pPr/>
              <a:t>23/09/1441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19057591-47E8-47F1-9B72-F83D93053A95}"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4FBBB24A-56A6-4F94-90D4-16285DF7692C}" type="datetimeFigureOut">
              <a:rPr lang="fa-IR" smtClean="0"/>
              <a:pPr/>
              <a:t>23/09/1441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19057591-47E8-47F1-9B72-F83D93053A95}"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4FBBB24A-56A6-4F94-90D4-16285DF7692C}" type="datetimeFigureOut">
              <a:rPr lang="fa-IR" smtClean="0"/>
              <a:pPr/>
              <a:t>23/09/1441</a:t>
            </a:fld>
            <a:endParaRPr lang="fa-I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19057591-47E8-47F1-9B72-F83D93053A95}" type="slidenum">
              <a:rPr lang="fa-IR" smtClean="0"/>
              <a:pPr/>
              <a:t>‹#›</a:t>
            </a:fld>
            <a:endParaRPr lang="fa-I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20249788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b="1" dirty="0" smtClean="0"/>
              <a:t>نورگیری در معماری سنتی</a:t>
            </a:r>
            <a:r>
              <a:rPr lang="fa-IR" dirty="0" smtClean="0"/>
              <a:t/>
            </a:r>
            <a:br>
              <a:rPr lang="fa-IR" dirty="0" smtClean="0"/>
            </a:br>
            <a:endParaRPr lang="fa-IR" dirty="0"/>
          </a:p>
        </p:txBody>
      </p:sp>
      <p:sp>
        <p:nvSpPr>
          <p:cNvPr id="4" name="Rectangle 3"/>
          <p:cNvSpPr/>
          <p:nvPr/>
        </p:nvSpPr>
        <p:spPr>
          <a:xfrm>
            <a:off x="2286000" y="1412776"/>
            <a:ext cx="4572000" cy="646331"/>
          </a:xfrm>
          <a:prstGeom prst="rect">
            <a:avLst/>
          </a:prstGeom>
        </p:spPr>
        <p:txBody>
          <a:bodyPr wrap="square">
            <a:spAutoFit/>
          </a:bodyPr>
          <a:lstStyle/>
          <a:p>
            <a:r>
              <a:rPr lang="fa-IR" dirty="0"/>
              <a:t/>
            </a:r>
            <a:br>
              <a:rPr lang="fa-IR" dirty="0"/>
            </a:b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fontScale="92500" lnSpcReduction="10000"/>
          </a:bodyPr>
          <a:lstStyle/>
          <a:p>
            <a:r>
              <a:rPr lang="fa-IR" dirty="0"/>
              <a:t>زیبایی که به چشم می‏آید از پرتو نور و روشنایی است وگرنه در تاریکی،زیبایی مفهومی ندارد</a:t>
            </a:r>
            <a:endParaRPr lang="en-US" dirty="0"/>
          </a:p>
          <a:p>
            <a:r>
              <a:rPr lang="fa-IR" dirty="0"/>
              <a:t>نور جدا از نقشی که در جهت روشنایی‏بخشیدن به داخل‏ ساختمان به عهده دارد در ارتباط با تزئینات معماری اسلامی نیز حائز اهمیت است.چون تزئین در معماری ایران در تمام ادوار صرف‏نظر از دقت و ظرفت آن،نمودار روشنی و شادی نیز می‏باشد.هنرمند اسلامی در تزئینات بنا از عناصری استفاده‏ می‏کند تا بتواند به هدف نورپردازی خود جامه عمل بپوشاند،از جمله استفاده از مقرنس که گونه‏ای جلب و پخش نور به درجات‏ دقیق و باریک است.</a:t>
            </a:r>
            <a:endParaRPr lang="en-US" dirty="0"/>
          </a:p>
          <a:p>
            <a:endParaRPr lang="fa-I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fontScale="92500" lnSpcReduction="10000"/>
          </a:bodyPr>
          <a:lstStyle/>
          <a:p>
            <a:r>
              <a:rPr lang="fa-IR" dirty="0"/>
              <a:t>مقدار نور مورد احتیاج ما در فضاهای مختلف تفاوت می‏کند و بستگی به نوع استفاده از فضا و کارکرد آن دارد.بعضی از فضاها احتمالا در روز و یا فقط در شب مورد استفاده قرار می‏گیرند،لذا می‏بایست این مسائل را در موقع انتخاب نور برای‏ فضای مورد نظر مورد توجه قرار داد،مقدار تابش نور خورشید را می‏توان توسط پرده،نوع شیشه و بزرگی و کوچکی پنجره‏ تنظیم کرد.ساعات تابش نور خورشید در روز،معین است و تغییری در ساعات تابش و جهت آن نمی‏توان داد،ولی نور مصنوعی را می‏توان به طور دلخواه در جهت‏های مختلفی تنظیم‏ کرد که در ساعات مختلف قابل استفاده باشد</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fontScale="70000" lnSpcReduction="20000"/>
          </a:bodyPr>
          <a:lstStyle/>
          <a:p>
            <a:r>
              <a:rPr lang="fa-IR" dirty="0"/>
              <a:t>اولین تاریخی که ما از آن اطلاع‏ داریم سدهء سوم هزاره چهارم ق.م می‏باشد که در آن زمان جهت‏ کسب نور و سایه از ایجاد اختلاف سطح در دیواره‏های خارجی‏ استفاده می‏کردند.در</a:t>
            </a:r>
            <a:endParaRPr lang="en-US" dirty="0"/>
          </a:p>
          <a:p>
            <a:r>
              <a:rPr lang="fa-IR" dirty="0"/>
              <a:t>در اصل از خصوصیات سبک پارسی،تعبیه سایبان و آفتابگیر منطقی و ضروری برای ساختمانهاست.در این دوره از اصل اختلاف سطح،جهت جذب نور بداخل استفاده می‏شد.</a:t>
            </a:r>
            <a:endParaRPr lang="en-US" dirty="0"/>
          </a:p>
          <a:p>
            <a:r>
              <a:rPr lang="fa-IR" dirty="0"/>
              <a:t>در فصول مختلف سال هرخانه به مقدار لازم از آفتاب و روشنایی استفاده نماید</a:t>
            </a:r>
            <a:endParaRPr lang="en-US" dirty="0"/>
          </a:p>
          <a:p>
            <a:r>
              <a:rPr lang="fa-IR" dirty="0"/>
              <a:t>نور در واقع حکم یک راهنما را در فضاها و مسیرهای ورودی و خروجی عاری از نور و فضاهای تاریک دارد.نور در معماری به منظور کشیده تر نشان دادن ارتفاع یک حجم می توان با ایجاد برآمدگی هایی باریک و بلند ، سایه های عمود و طویل ایجاد کرد تا نما کشیده تر به نظر آید و یا اینکه برای نمایش بخش های شاخص بنا همانند ورودی ها می توان با ایجاد حفره هایی عمیق بر روی حجم، بخش های مورد نظر را با سایه مشخص نمود.نور در داخل سازه نشان دهندة هویت و رنگ است.</a:t>
            </a:r>
            <a:endParaRPr lang="en-US" dirty="0"/>
          </a:p>
          <a:p>
            <a:endParaRPr lang="fa-I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lgn="ctr" rtl="1">
              <a:spcBef>
                <a:spcPct val="0"/>
              </a:spcBef>
            </a:pPr>
            <a:r>
              <a:rPr lang="en-US" dirty="0" smtClean="0"/>
              <a:t/>
            </a:r>
            <a:br>
              <a:rPr lang="en-US" dirty="0" smtClean="0"/>
            </a:br>
            <a:endParaRPr lang="fa-IR" dirty="0"/>
          </a:p>
        </p:txBody>
      </p:sp>
      <p:sp>
        <p:nvSpPr>
          <p:cNvPr id="3" name="Content Placeholder 2"/>
          <p:cNvSpPr>
            <a:spLocks noGrp="1"/>
          </p:cNvSpPr>
          <p:nvPr>
            <p:ph idx="1"/>
          </p:nvPr>
        </p:nvSpPr>
        <p:spPr/>
        <p:txBody>
          <a:bodyPr/>
          <a:lstStyle/>
          <a:p>
            <a:r>
              <a:rPr lang="fa-IR" dirty="0" smtClean="0"/>
              <a:t>گروه </a:t>
            </a:r>
            <a:r>
              <a:rPr lang="fa-IR" dirty="0"/>
              <a:t>اول به عنوان کنترل کننده های نور مانند انواع سایه بان ها و دسته دوم نورگیر ها.</a:t>
            </a:r>
            <a:br>
              <a:rPr lang="fa-IR" dirty="0"/>
            </a:br>
            <a:endParaRPr lang="en-US" dirty="0"/>
          </a:p>
          <a:p>
            <a:endParaRPr lang="fa-I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a:bodyPr>
          <a:lstStyle/>
          <a:p>
            <a:pPr>
              <a:buNone/>
            </a:pPr>
            <a:r>
              <a:rPr lang="fa-IR" dirty="0" smtClean="0"/>
              <a:t>کنترل کننده های نور:گروه </a:t>
            </a:r>
            <a:r>
              <a:rPr lang="fa-IR" dirty="0"/>
              <a:t>اول نقش تنظیم نور وارد شده به داخل بنا را به عهده دارند و به دو دسته تقسیم می شوند: دسته اول آنهایی که جزو بنا هستند مانند </a:t>
            </a:r>
            <a:r>
              <a:rPr lang="fa-IR" dirty="0" smtClean="0"/>
              <a:t>رواق .دسته دوم آنهایی که به بنا افزوده شده و گاهی حالت تزئینی دارند مثل پرده. عناصری مانند رواق، پرده، تابش بند، سایه بان ها، سرادق و ساباط قرار دارد که نقش کنترل کننده نور و تنظیم آن برای ورود به داخل بنا را به عهده دارند.</a:t>
            </a:r>
          </a:p>
          <a:p>
            <a:pPr lvl="1"/>
            <a:r>
              <a:rPr lang="fa-IR" dirty="0" smtClean="0"/>
              <a:t>. </a:t>
            </a:r>
            <a:endParaRPr lang="fa-I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r>
              <a:rPr lang="fa-IR" dirty="0" smtClean="0"/>
              <a:t>نورگیرها:</a:t>
            </a:r>
          </a:p>
          <a:p>
            <a:r>
              <a:rPr lang="fa-IR" dirty="0" smtClean="0"/>
              <a:t>عناصری که به عنوان نورگیرها مطرح می شوند نام های مختلفی دارند ولی همه نورگیر هستند و عبارتند از: روزن، شباک، در و پنجره مشبک، جام خانه، هورنو، ارسی، روشندان، فریز و خوون، گلجام، پالکانه، فنزر، پاچنگ و تهرانی</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18058"/>
          </a:xfrm>
        </p:spPr>
        <p:txBody>
          <a:bodyPr>
            <a:normAutofit fontScale="90000"/>
          </a:bodyPr>
          <a:lstStyle/>
          <a:p>
            <a:endParaRPr lang="fa-IR" dirty="0"/>
          </a:p>
        </p:txBody>
      </p:sp>
      <p:sp>
        <p:nvSpPr>
          <p:cNvPr id="3" name="Content Placeholder 2"/>
          <p:cNvSpPr>
            <a:spLocks noGrp="1"/>
          </p:cNvSpPr>
          <p:nvPr>
            <p:ph idx="1"/>
          </p:nvPr>
        </p:nvSpPr>
        <p:spPr>
          <a:xfrm>
            <a:off x="457200" y="1052736"/>
            <a:ext cx="8229600" cy="5472608"/>
          </a:xfrm>
        </p:spPr>
        <p:txBody>
          <a:bodyPr>
            <a:normAutofit fontScale="47500" lnSpcReduction="20000"/>
          </a:bodyPr>
          <a:lstStyle/>
          <a:p>
            <a:r>
              <a:rPr lang="fa-IR" b="1" dirty="0"/>
              <a:t>کنترل‏کننده‏های نور</a:t>
            </a:r>
            <a:endParaRPr lang="en-US" dirty="0"/>
          </a:p>
          <a:p>
            <a:r>
              <a:rPr lang="fa-IR" dirty="0"/>
              <a:t>رواق:فضایی است مشتمل بر سقف و ستون که حداقل در یک‏ طرف مسدود باشد و انسان را از تماس با بارش وتابش نور آفتاب مصون می‏دارد و در مناطقی که شدت نور و حرارت‏ خورشید زیاد باشد نور مناسب و ملایمی را به داخل عبور می‏دهد و در این صورت روشنایی از طریق غیر مستقیم یا باواسطه خواهیم داشت.</a:t>
            </a:r>
            <a:endParaRPr lang="en-US" dirty="0"/>
          </a:p>
          <a:p>
            <a:r>
              <a:rPr lang="fa-IR" dirty="0"/>
              <a:t>تابش بند:تابش بند تا تووش بند یا آفتاب‏شکن تیغه‏هایی به‏ عرض 6 الی 18 سانتی‏متر است که گاهی ارتفاعی تا حدود 5 متر دارد و با کمک گچ و نی آنها را می‏ساختند.معمولا در بالای در و پنجره کلافی می‏کشیدند که در واقع تابش بند افقی بوده و اصطلاحا به آن سرسایه می‏گفتند و توسط آن ورود آفتاب به‏ درون فضا را کنترل می‏کردند.</a:t>
            </a:r>
            <a:endParaRPr lang="en-US" dirty="0"/>
          </a:p>
          <a:p>
            <a:r>
              <a:rPr lang="fa-IR" dirty="0"/>
              <a:t>سایه‏بانها:ایجاد سایه بر روی پنجره‏ها از تابش مستقیم آفتاب‏ به سطح پنجره جلوگیری کرده و در نتیجه حرارت ایجاد شده‏ ناشی از تابش آفتاب در فضای پشت آن به مقدار قابل ملاحظه‏ای‏ کاهش می‏یابد.سایه‏بانها ممکن است اثرات گوناگونی از قبیل‏ کنترل تابش مستقیم آفتاب به داخل،کنترل نور و تهویه طبیعی‏ داشته باشند.کارایی سایه‏بانها متفاوت بوده و به رنگ و محل‏ نصب آنها نسبت به پنجره و همچنین شرایط تهویه طبیعی در ساختمان بستگی دارد.سایه‏بانها به انواع ثابت،متحرک و همچنین سایه‏بانهای طبیعی مثل درختان تقسیم می‏شوند.</a:t>
            </a:r>
            <a:endParaRPr lang="en-US" dirty="0"/>
          </a:p>
          <a:p>
            <a:r>
              <a:rPr lang="fa-IR" dirty="0"/>
              <a:t>سرادق:سایه‏بان بر سراکه پرده آن بر خرپاهایی که بر بالای سرا نشانیده بودند کشیده می‏شد و بدین‏ترتیب مانع تابش تند خورشید به درون سرا می‏شد.</a:t>
            </a:r>
            <a:endParaRPr lang="en-US" dirty="0"/>
          </a:p>
          <a:p>
            <a:r>
              <a:rPr lang="fa-IR" dirty="0"/>
              <a:t>ساباط:کوچه‏ای سرپوشیده که هم در شهرهای گرمسیری و هم‏ سردسیری به چشم می‏خورد.در شهرهای گرمسیری مجبور بودند کوچه را تنگ و دیوار را بلند بگیرند و برای ایجاد سایه‏ ساباط می‏گذاشتند.</a:t>
            </a:r>
            <a:endParaRPr lang="en-US" dirty="0"/>
          </a:p>
          <a:p>
            <a:r>
              <a:rPr lang="fa-IR" dirty="0"/>
              <a:t>پرده:استفاده از پرده‏های ضخیم برای جلوگیری و تنظیم نور خورشید برای ورود به ساختمان از دوره صفویه معمول بوده و همچنین در دوره قاجار نیز از آن استفاده می‏شد.این پرده‏ها معمولا از جنس کرباس و یا ابریشم بوده و به صورت یک‏لا و دولا استفاده می‏شدند و به طور معمول در جلو ایوانها و یا پنجره‏ها وارسی‏ها نصب می‏شد.بالا کشیدن این پرده‏ها توسط قرقره و بندهایی بوده که به طور هماهنگ تمام قسمتهای آن‏ها را یکنواخت‏ جمع کرده است چون این پرده‏ها معمولا ضخیم و سنگین بوده </a:t>
            </a:r>
            <a:endParaRPr lang="en-US" dirty="0"/>
          </a:p>
          <a:p>
            <a:r>
              <a:rPr lang="fa-IR" dirty="0"/>
              <a:t>و غیر از این نمی‏شد آنها را بالا کشید.</a:t>
            </a:r>
            <a:endParaRPr lang="en-US" dirty="0"/>
          </a:p>
          <a:p>
            <a:endParaRPr lang="fa-I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8018"/>
          </a:xfrm>
        </p:spPr>
        <p:txBody>
          <a:bodyPr>
            <a:normAutofit fontScale="90000"/>
          </a:bodyPr>
          <a:lstStyle/>
          <a:p>
            <a:endParaRPr lang="fa-IR" dirty="0"/>
          </a:p>
        </p:txBody>
      </p:sp>
      <p:sp>
        <p:nvSpPr>
          <p:cNvPr id="3" name="Content Placeholder 2"/>
          <p:cNvSpPr>
            <a:spLocks noGrp="1"/>
          </p:cNvSpPr>
          <p:nvPr>
            <p:ph idx="1"/>
          </p:nvPr>
        </p:nvSpPr>
        <p:spPr>
          <a:xfrm>
            <a:off x="457200" y="548680"/>
            <a:ext cx="8229600" cy="6120680"/>
          </a:xfrm>
        </p:spPr>
        <p:txBody>
          <a:bodyPr>
            <a:normAutofit fontScale="32500" lnSpcReduction="20000"/>
          </a:bodyPr>
          <a:lstStyle/>
          <a:p>
            <a:r>
              <a:rPr lang="fa-IR" b="1" dirty="0" smtClean="0"/>
              <a:t>نورگیرها</a:t>
            </a:r>
          </a:p>
          <a:p>
            <a:endParaRPr lang="fa-IR" b="1" dirty="0"/>
          </a:p>
          <a:p>
            <a:endParaRPr lang="fa-IR" b="1" dirty="0" smtClean="0"/>
          </a:p>
          <a:p>
            <a:endParaRPr lang="en-US" dirty="0"/>
          </a:p>
          <a:p>
            <a:r>
              <a:rPr lang="fa-IR" dirty="0"/>
              <a:t>شباک:هوای متغیر ایران،آقتاب تند و روشن،باد و باران،توفان‏ و گردباد و عقاید خاص ملی و مذهبی ایجاب می‏کرده که‏ ساختمان علاوه بر دو پنجره،پرده‏ای یا شباکی برای حفاظت‏ درون بنا داشته باشد.درون ساختمان با روزنها و پنجره‏های‏ چوبی یا گچی و پرده محفوظ می‏شد و بیرون آنرا با شبکه‏های‏ سفالی یا کاشی می‏پوشاندند،این شبکه‏ها شدت نور را گرفته و نور ضعیف‏تری از لابه‏لای آن ایجاد می‏شود.انحراف پرتوهای‏ نور در اثر برخورد با کنارهای منقوش شبکه پخش نور شده و به یکنواختی و پخش روشنایی کمک می‏کرد.ضمنا علی‏رغم آنکه تمام فضای بیرون از داخل به راحتی قابل رویت‏ بود از بیرون هیچ‏گونه دیدی در طول روز به داخل نداشت.</a:t>
            </a:r>
            <a:endParaRPr lang="en-US" dirty="0"/>
          </a:p>
          <a:p>
            <a:r>
              <a:rPr lang="fa-IR" b="1" dirty="0"/>
              <a:t>در و پنجره‏های مشبک</a:t>
            </a:r>
            <a:endParaRPr lang="en-US" dirty="0"/>
          </a:p>
          <a:p>
            <a:r>
              <a:rPr lang="fa-IR" dirty="0"/>
              <a:t>پنجره معمولا برای دادن نور،جریان هوا و رویت مناظر بیرون‏ بدون بر هم زدن خلوت اهل خانه است.در مناطقی که نور خورشید شدید است،پنجره باید متناسب با شدت نور ساخته‏ شود.پنجره‏های مشبک تعادلی بین نور خارج و داخل ایجاد می‏کند،تعادلی که وقتی از داخل نگاه کرده شود جلوی نور شدید آفتاب را می‏گیرد و مانع خسته شدن چشم در مقابل نور شدید خارج می‏شود.طرحهایی که در ساختن پنجره‏های مشبک به کار برده می‏شود اغلب به گونه‏ای است که نور داخل اتاق را تنظیم‏ می‏کند.پنجره‏های مشبک نور شدید خارج را بخش کرده و آنرا تعدیل می‏کنند و وقتی نور بیرون شدید نیست همه آن را به داخل‏ اتاق عبور می‏دهند.گاهی برای در و پنجره‏های مشبک شیشه نیز به کار برده می‏شود.(به درهای مشبک،در و پنجره گفته‏ می‏شود)در و پنجره و روزنهای مشبک چوبی،سفالین و گچین‏ در زمستان با کاغذ روغن زده مسدود و در تابستانها باز می‏شد.</a:t>
            </a:r>
            <a:endParaRPr lang="en-US" dirty="0"/>
          </a:p>
          <a:p>
            <a:r>
              <a:rPr lang="fa-IR" b="1" dirty="0"/>
              <a:t>روزن</a:t>
            </a:r>
            <a:endParaRPr lang="en-US" dirty="0"/>
          </a:p>
          <a:p>
            <a:r>
              <a:rPr lang="fa-IR" dirty="0"/>
              <a:t>روزن و پنجره را نمی‏توان از هم تفکیک کرد.در واقع روزن را می‏توان یک پنجره کوچک دانست که معمولا در بالای در و گاهی‏ در دو سوی آن برای گرفتن روشنایی و تأمین هوای آزاد برای‏ فضاهای بسته به کار می‏رفته است.به عبارت دیگر روزن به‏ سوراخهایی اطلاق می‏گیرد که در کلاله و یا شانه طاقها تعبیه‏ می‏شده است.روزن گاهی با چوب و گاه با گچ و سفال ساخته‏ می‏شده و اغلب ثابت بوده است.در بناهایی که دارای بافت‏ مرکزی و درونگرا بودند و از سقف هشتی یا از نقطه‏ای دیگر نور کافی برای هشتی تامین می‏شد،در بالای در ورودی روزن قرار می‏دادند.</a:t>
            </a:r>
            <a:endParaRPr lang="en-US" dirty="0"/>
          </a:p>
          <a:p>
            <a:r>
              <a:rPr lang="fa-IR" b="1" dirty="0"/>
              <a:t>ارسی</a:t>
            </a:r>
            <a:endParaRPr lang="en-US" dirty="0"/>
          </a:p>
          <a:p>
            <a:r>
              <a:rPr lang="fa-IR" dirty="0"/>
              <a:t>ارسی پنجره مشبکی است که به جای گشتن روی پاشنه گرد،بالا می‏رود و در محفظه‏ای که در نظر گرفته شده جای می‏گیرد. ارسی معمولا در اشکوب کوشکها و پیشان و رواق ساختمانهای‏ سردسیری دیده می‏شود.نقش شبکه‏ای ارسی،معمولا مانند پنجره و روزنهای چوبی است.</a:t>
            </a:r>
            <a:endParaRPr lang="en-US" dirty="0"/>
          </a:p>
          <a:p>
            <a:r>
              <a:rPr lang="fa-IR" b="1" dirty="0"/>
              <a:t>جامخانه</a:t>
            </a:r>
            <a:endParaRPr lang="en-US" dirty="0"/>
          </a:p>
          <a:p>
            <a:r>
              <a:rPr lang="fa-IR" dirty="0"/>
              <a:t>در کلاله گنبدها و کلمبه‏های گرمابه‏ها و غلامخانهء رباطها و رسته‏ها و بازارها هنوز هم روزنهایی وجود دارد که با چند حلقه‏ سفالین به صورت قبه یا کپهء برجسته‏ای درآمده‏اند.در این‏ قسمت حلقه‏های سفالین را در کنار هم چیده‏اند و در زمستانها جامهای گرد شیشه‏ای مانند ته قرابه در میان حلقه‏ها کار می‏گذارند و تابستانها یک یا کلیه آنها را برمی‏دارند،امروزه هم‏ برای روشنایی سرپوشیده‏هایی که به مناسبت فصل باید گاهی‏ سرد و گاهی گرم باشد مناسب‏ترین وسیله است و بر فراز بام‏ گرمابه‏ها جای خود را حفظ کرده است.</a:t>
            </a:r>
            <a:endParaRPr lang="en-US" dirty="0"/>
          </a:p>
          <a:p>
            <a:r>
              <a:rPr lang="fa-IR" b="1" dirty="0"/>
              <a:t>هورنو</a:t>
            </a:r>
            <a:endParaRPr lang="en-US" dirty="0"/>
          </a:p>
          <a:p>
            <a:r>
              <a:rPr lang="fa-IR" dirty="0"/>
              <a:t>به نورگیر بالای سقف گفته می‏شود.چون در نزدیکیهای تیزهء گنبد امکان اجرا به صورت بقیهء قسمتها میسر نیست.لذا در نزدیکیهای تیزه،سوراخ را پر نمی‏کنند تا در بالای طاق کار نور رسانی را انجام دهد.مثلا در پوشش بازارها اکثرا سوراخ هورنو باز است تا عمل روشنایی و تهویه صورت پذیرد.</a:t>
            </a:r>
            <a:endParaRPr lang="en-US" dirty="0"/>
          </a:p>
          <a:p>
            <a:r>
              <a:rPr lang="fa-IR" b="1" dirty="0"/>
              <a:t>روشندان</a:t>
            </a:r>
            <a:endParaRPr lang="en-US" dirty="0"/>
          </a:p>
          <a:p>
            <a:r>
              <a:rPr lang="fa-IR" dirty="0"/>
              <a:t>در بناهایی که استفاده از پنجره در دیوارها ممکن نبوده مثل‏ بازارها و سایر بناهای عمومی،معماران در قسمت«خورشیدی‏ کاربندی»روزنهایی ایجاد کرده‏اند که عبور نور مناسب و تهویه‏ را به بهترین وجه میسر می‏ساخته است و به آن روشندان‏ می‏گویند.روشندانها معمولا به شکل یک کلاه‏فرنگی بوده و عمود سنندج،خانه آصف وزیری،دوره قاجاریه ارسی با شبکه‏ها شیشه‏ای</a:t>
            </a:r>
            <a:endParaRPr lang="en-US" dirty="0"/>
          </a:p>
          <a:p>
            <a:r>
              <a:rPr lang="fa-IR" dirty="0"/>
              <a:t>بر قسمت خورشیدی کاربندی ساخته می‏شوند و برخی از آنها دارای شیشه بوده،بعضی از آنها زمینه چندضلعی دارد،مثل‏ روشندان حوضخانه کاخ هشت‏بهشت اصفهان.</a:t>
            </a:r>
            <a:endParaRPr lang="en-US" dirty="0"/>
          </a:p>
          <a:p>
            <a:endParaRPr lang="fa-I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30026"/>
          </a:xfrm>
        </p:spPr>
        <p:txBody>
          <a:bodyPr>
            <a:normAutofit fontScale="90000"/>
          </a:bodyPr>
          <a:lstStyle/>
          <a:p>
            <a:endParaRPr lang="fa-IR" dirty="0"/>
          </a:p>
        </p:txBody>
      </p:sp>
      <p:sp>
        <p:nvSpPr>
          <p:cNvPr id="3" name="Content Placeholder 2"/>
          <p:cNvSpPr>
            <a:spLocks noGrp="1"/>
          </p:cNvSpPr>
          <p:nvPr>
            <p:ph idx="1"/>
          </p:nvPr>
        </p:nvSpPr>
        <p:spPr>
          <a:xfrm>
            <a:off x="457200" y="764704"/>
            <a:ext cx="8229600" cy="5361459"/>
          </a:xfrm>
        </p:spPr>
        <p:txBody>
          <a:bodyPr>
            <a:normAutofit fontScale="40000" lnSpcReduction="20000"/>
          </a:bodyPr>
          <a:lstStyle/>
          <a:p>
            <a:r>
              <a:rPr lang="fa-IR" b="1" dirty="0" smtClean="0"/>
              <a:t>فریز و خوون در ساختمان:</a:t>
            </a:r>
            <a:endParaRPr lang="en-US" dirty="0" smtClean="0"/>
          </a:p>
          <a:p>
            <a:r>
              <a:rPr lang="fa-IR" dirty="0" smtClean="0"/>
              <a:t>خوون یک نقش تزئینی است که با تکه‏های آجر تراشیده و موازییک آنرا پدید آورده‏اند،آن‏گاه روی آنرا با خاک و سریشم و رنگهایی که در آب حل کرده‏اند به رنگهای گوناگون رنگرزی‏ می‏کنند و در پیشانی ساختمان،میانه ستونها و«فریز در»چیده‏ می‏شود.برای ورود روشنایی و هوا به اتاقها لوحه‏های گچین را سوراخ کرده و نقشهایی پدید آورده و آن لوحه‏ها را در بالای‏ درها و پنجره‏ها می‏نشانیدند.</a:t>
            </a:r>
            <a:endParaRPr lang="en-US" dirty="0" smtClean="0"/>
          </a:p>
          <a:p>
            <a:r>
              <a:rPr lang="fa-IR" b="1" dirty="0" smtClean="0"/>
              <a:t>گلجام</a:t>
            </a:r>
            <a:endParaRPr lang="en-US" dirty="0" smtClean="0"/>
          </a:p>
          <a:p>
            <a:r>
              <a:rPr lang="fa-IR" dirty="0" smtClean="0"/>
              <a:t>شیشه‏های کوچک و رنگینی که در داخل گچ کار می‏گذاشتند و آن‏ را در بالاترین قسمت اطاق تعبیه می‏کردند تا نور رسانی به داخل‏ بنا را تامین کند.به شبکه گچی و آلات شیشه‏ای که در بالای در استفاده می‏شد،نیز گلجام می‏گویند.</a:t>
            </a:r>
            <a:endParaRPr lang="en-US" dirty="0" smtClean="0"/>
          </a:p>
          <a:p>
            <a:r>
              <a:rPr lang="fa-IR" b="1" dirty="0" smtClean="0"/>
              <a:t>پالکانه</a:t>
            </a:r>
            <a:endParaRPr lang="en-US" dirty="0" smtClean="0"/>
          </a:p>
          <a:p>
            <a:r>
              <a:rPr lang="fa-IR" dirty="0" smtClean="0"/>
              <a:t>به پنجره‏های پیش‏آمده در ایوان یا بالکنی که طرارفش پنجره‏ باشد پالکانه می‏گفتند.بعضی از پالکانه‏ها به صورت پنجره‏های‏ بیرون زده از نمای اصلی ساخته شده و با شیشه‏های کوچک‏ تزئین شده‏اند.</a:t>
            </a:r>
            <a:endParaRPr lang="en-US" dirty="0" smtClean="0"/>
          </a:p>
          <a:p>
            <a:r>
              <a:rPr lang="fa-IR" b="1" dirty="0" smtClean="0"/>
              <a:t>پاچنگ</a:t>
            </a:r>
            <a:endParaRPr lang="en-US" dirty="0" smtClean="0"/>
          </a:p>
          <a:p>
            <a:r>
              <a:rPr lang="fa-IR" dirty="0" smtClean="0"/>
              <a:t>پنجره یا روزنی که پای آن بسته است و به زمین نمی‏رسد.</a:t>
            </a:r>
            <a:endParaRPr lang="en-US" dirty="0" smtClean="0"/>
          </a:p>
          <a:p>
            <a:r>
              <a:rPr lang="fa-IR" b="1" dirty="0" smtClean="0"/>
              <a:t>پاچلاقی</a:t>
            </a:r>
            <a:endParaRPr lang="en-US" dirty="0" smtClean="0"/>
          </a:p>
          <a:p>
            <a:r>
              <a:rPr lang="fa-IR" dirty="0" smtClean="0"/>
              <a:t>ترکیبی از در و پنجره که قسمت در آن تا پایین باز می‏شود و بقیهء آن به صورت پنجره باقی می‏ماند.</a:t>
            </a:r>
            <a:endParaRPr lang="en-US" dirty="0" smtClean="0"/>
          </a:p>
          <a:p>
            <a:r>
              <a:rPr lang="fa-IR" b="1" dirty="0" smtClean="0"/>
              <a:t>باجه</a:t>
            </a:r>
            <a:endParaRPr lang="en-US" dirty="0" smtClean="0"/>
          </a:p>
          <a:p>
            <a:r>
              <a:rPr lang="fa-IR" dirty="0" smtClean="0"/>
              <a:t>نوعی پنجره است.</a:t>
            </a:r>
            <a:endParaRPr lang="en-US" dirty="0" smtClean="0"/>
          </a:p>
          <a:p>
            <a:r>
              <a:rPr lang="fa-IR" b="1" dirty="0" smtClean="0"/>
              <a:t>تهرانی</a:t>
            </a:r>
            <a:endParaRPr lang="en-US" dirty="0" smtClean="0"/>
          </a:p>
          <a:p>
            <a:r>
              <a:rPr lang="fa-IR" dirty="0" smtClean="0"/>
              <a:t>تالار رو به آفتاب که ارسی داشته باشد.</a:t>
            </a:r>
            <a:endParaRPr lang="en-US" dirty="0" smtClean="0"/>
          </a:p>
          <a:p>
            <a:r>
              <a:rPr lang="fa-IR" b="1" dirty="0" smtClean="0"/>
              <a:t>سنگ مرمر</a:t>
            </a:r>
            <a:endParaRPr lang="en-US" dirty="0" smtClean="0"/>
          </a:p>
          <a:p>
            <a:r>
              <a:rPr lang="fa-IR" dirty="0" smtClean="0"/>
              <a:t>استفاده از این‏گونه سنگ برای نورگیری در بنا و شبستانهای‏ زیرزمینی به علت فقدان نور صورت می‏گرفت و قسمتی از سنگ‏ فرش حیاط از سنگ مرمر بود تا نور وارد شبستان در زیرزمین‏ شود.</a:t>
            </a:r>
            <a:endParaRPr lang="en-US" dirty="0" smtClean="0"/>
          </a:p>
          <a:p>
            <a:r>
              <a:rPr lang="fa-IR" b="1" dirty="0" smtClean="0"/>
              <a:t>کاربندی و مقرنس</a:t>
            </a:r>
            <a:endParaRPr lang="en-US" dirty="0" smtClean="0"/>
          </a:p>
          <a:p>
            <a:r>
              <a:rPr lang="fa-IR" dirty="0" smtClean="0"/>
              <a:t>در فضاهایی که نورگیری و در نتیجه روشنایی فضا از طریق‏ سقف انجام می‏شود.نور به طور مستقیم وارد فضا شده و فقط بخشی از آن را روشن می‏نماید.کاربندی و مقرنس به غیر از زیبایی برای بهره‏گیری هرچه بیشتر از نور خورشید نیز استفاده‏ می‏شود.بدین‏ترتیب که موجب می‏شود در جهات مختلف از مسیر خود منحرف شده و آن را به صورت پخش شده به داخل‏ راه می‏دهد،در این صورت در داخل بنا روشنایی یکنواخت و غیر متمرکزی خواهیم داشت.که حجم بیشتری را در بر می‏گیرد.</a:t>
            </a:r>
            <a:endParaRPr lang="en-US" dirty="0" smtClean="0"/>
          </a:p>
          <a:p>
            <a:endParaRPr lang="fa-I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fontScale="47500" lnSpcReduction="20000"/>
          </a:bodyPr>
          <a:lstStyle/>
          <a:p>
            <a:r>
              <a:rPr lang="fa-IR" b="1" dirty="0"/>
              <a:t>نقش هشتی در نور رسانی به بنا.</a:t>
            </a:r>
            <a:endParaRPr lang="en-US" dirty="0"/>
          </a:p>
          <a:p>
            <a:r>
              <a:rPr lang="fa-IR" dirty="0"/>
              <a:t>بعد از ورود به ساختمان به علت شدید بودن نور در بیرون‏ می‏بایست نور شکسته شود،تا داخل ساختمان حالت نامطلوبی‏ از نظر وارد شوند نداشته باشد.یکی از عوامل مهم معماری در تقسیم و شکست شدت نور،هشتیهای ورودی هستند که گرد و یا چندضلعی ساخته می‏شدند.در بالای هشتی معمولا نورگیری‏ وجود دارد که نور متمرکز ملایمی را در ساعات مختلف روز به‏ داخل انتقال می‏دهد،به کار بردن این شیوه برای تنظیم و متعادل‏ کردن نور و حرارت از ویژگیهای معماری سنتی،به‏ویژه در حاشیه کویر است.</a:t>
            </a:r>
            <a:endParaRPr lang="en-US" dirty="0"/>
          </a:p>
          <a:p>
            <a:r>
              <a:rPr lang="fa-IR" dirty="0"/>
              <a:t>انواع طاقها،قوسها و فیلپوشها نیز در چگونگی نورگیری در داخل بنا سهم به‏سزایی دارند.وجود فیلپوش منجر به ایجاد 3 منطقه متمایز ساختمانی در قسمت گنبدها شده است.منطقه سوم‏ همان گنبد اصلی است که گاهی در محورهای آن پنجره‏های‏ کوچکی باز می‏شد و به نورگیری بنا کمک می‏کرد.ابداع شیوه‏ طاق و تویزه باعث شد تا بار سقف مستقیما بر روی جرزها عمل‏ کند و دیوارها و طاقها سبک شده و آنها را شکافته و پنجره در آن‏ قرار دهند و بدین‏طریق نور فراوان و غیرمستقیم حاصل شود طاقهای آهنگ نیز یا دارای پنجره‏های جانبی است و یا در بالای‏ آنها گنبدهای کوچکی با پنجره تعبیه شده است.در طاق چهار بخش نیز که از تقاطع دو«طاق آهنگ»هم ارتفاع و هم‏عرض‏ حاصل می‏شود نیز می‏توان روزنه‏های وسیعی ایجاد کرد.</a:t>
            </a:r>
            <a:endParaRPr lang="en-US" dirty="0"/>
          </a:p>
          <a:p>
            <a:r>
              <a:rPr lang="fa-IR" dirty="0"/>
              <a:t>طاق گهواره‏ای نیز به معمار اجازه می‏دهد که در فاصله میان‏ دو قوس پنجره تعبیه کرده و روشنایی طبیعی داخل بنا را ایجاد کند.عمل نورگیری در بناهای مختلف به اشکال گوناگونی‏ صورت می‏گرفت.از جمله اینکه در حمامها از طریق روزنه‏های‏ متعدد و یا جامخانه‏ها بر حسب درونگرا یا برونگرا بودن، نورگیری متفاوت بود.</a:t>
            </a:r>
            <a:endParaRPr lang="en-US" dirty="0"/>
          </a:p>
          <a:p>
            <a:r>
              <a:rPr lang="fa-IR" dirty="0"/>
              <a:t>هرچند که نور خورشید همیشه برای ایجاد روشنایی طبیعی‏ در یک ساختمان مورد نیاز است اما از آنجا که این نور سرانجام‏ به حرارت تبدیل می‏شود باید میزان تابش مورد نیاز برای هر ساختمان با توجه به نوع ساختمان و شرایط اقلیمی آن تامین‏ شود.چون اهمیت تابش آفتاب به نوع اقلیم منطقه و فصول‏ مختلف سال بستگی دارد.در شرایط سرد حداکثر انرژی‏ خورشیدی مورد نیاز بوده و ساختمان باید درجهتی هوا گرم‏ است جهت ساختمان باید به نحوی باشد که شدت آفتاب در دیوارهای آن به حداقل رسیده و نیز امکان نفوذ مستقیم اشعه‏ خورشید به فضاهای داخلی وجود نداشته باشد.به همین دلیل </a:t>
            </a:r>
            <a:endParaRPr lang="en-US" dirty="0"/>
          </a:p>
          <a:p>
            <a:r>
              <a:rPr lang="fa-IR" dirty="0"/>
              <a:t>نموه نورپردازی بنا در اقلیم‏های مختلف مثل گرم و خشک و حاشیه کویر و اقلیم گرم و مرطوب و سردسیر با هم متفاوت است‏ و هرکدام در این مناطق بر حسب اقلیم خاص خود نحوهء نورگیری و نورپردازی خاص را می‏طلبد.</a:t>
            </a:r>
            <a:endParaRPr lang="en-US" dirty="0"/>
          </a:p>
          <a:p>
            <a:endParaRPr lang="fa-IR"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fontScale="70000" lnSpcReduction="20000"/>
          </a:bodyPr>
          <a:lstStyle/>
          <a:p>
            <a:r>
              <a:rPr lang="fa-IR" b="1" dirty="0"/>
              <a:t>ابزار و وسایل روشنایی</a:t>
            </a:r>
            <a:endParaRPr lang="en-US" dirty="0"/>
          </a:p>
          <a:p>
            <a:r>
              <a:rPr lang="fa-IR" dirty="0"/>
              <a:t>بعد از به پایان رسیدن روشنایی روز،انسان در تاریکی شب نیز نیازمند نور بوده است.لذا پس از استقرار دائم و تشکیل شهرها و ساخت خانه‏های مسکونی وجود یک وسیله به عنوان عامل نور مصنوعی که بتوان آن را از جایی به جایی حمل کرده؛و یا اینکه‏ بتوان از آن در هرجایی از ساختمان استفاده کرده حس شد. بنابراین از این زمان تامین نور مصنوعی با وسایلی که عوامل‏ نوری نامیده می‏شوند آغاز شد و بشر به ساخت وسایل‏ گوناگونی در این زمینه روی آورد.این وسایل که در مجموع‏ وسایل روشنایی نامیده می‏شوند جهت تاکمین نور مصنوعی‏ برای روشنایی‏بخشیدن محیط اطراف در هنگام تاریکی شب‏ بودند این وسایل عبارت بودند از:پیه‏سوزها،شمعدانها، چراغدانها،پایه چراغها،قندیلها،فانوسها،مشعلها،شمعها و چراغهای روغنی که در مورد هریک از ابزار و وسایل روشنائی‏ توضیح کاملی در پایان‏نامه مزبور ارائه شده است.</a:t>
            </a:r>
            <a:endParaRPr lang="en-US" dirty="0"/>
          </a:p>
          <a:p>
            <a:r>
              <a:rPr lang="fa-IR" dirty="0"/>
              <a:t> </a:t>
            </a:r>
            <a:endParaRPr lang="en-US" dirty="0"/>
          </a:p>
          <a:p>
            <a:endParaRPr lang="fa-I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r>
              <a:rPr lang="ar-SA" smtClean="0"/>
              <a:t>نورهای مصنوعی به دو دسته نورهای کاربردی و نورهای تزیینی تقسیم می شوند</a:t>
            </a:r>
            <a:endParaRPr lang="fa-I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30026"/>
          </a:xfrm>
        </p:spPr>
        <p:txBody>
          <a:bodyPr>
            <a:normAutofit fontScale="90000"/>
          </a:bodyPr>
          <a:lstStyle/>
          <a:p>
            <a:endParaRPr lang="fa-IR" dirty="0"/>
          </a:p>
        </p:txBody>
      </p:sp>
      <p:sp>
        <p:nvSpPr>
          <p:cNvPr id="3" name="Content Placeholder 2"/>
          <p:cNvSpPr>
            <a:spLocks noGrp="1"/>
          </p:cNvSpPr>
          <p:nvPr>
            <p:ph idx="1"/>
          </p:nvPr>
        </p:nvSpPr>
        <p:spPr/>
        <p:txBody>
          <a:bodyPr>
            <a:normAutofit fontScale="70000" lnSpcReduction="20000"/>
          </a:bodyPr>
          <a:lstStyle/>
          <a:p>
            <a:r>
              <a:rPr lang="ar-SA" b="1" dirty="0" smtClean="0"/>
              <a:t>وسایل رووشنایی در نگارگری</a:t>
            </a:r>
            <a:endParaRPr lang="en-US" dirty="0" smtClean="0"/>
          </a:p>
          <a:p>
            <a:r>
              <a:rPr lang="ar-SA" dirty="0" smtClean="0"/>
              <a:t>در این بخش انواع وسایل روشنایی که نام برده شد در مینیاتورها قابل جستجو بوده و به وضوح قابل مشاهده و همچنین قابل دسته‏بندی هستند.انواع قندیلها،پیه‏سوزها، شمعدانها،چراغهای روغنی،مشعلها در مینیاتورها به تصویر کشیده شده‏اند.حتی نمونه‏هایی که در حال حاضر در دسترس ما نیستند نیز در آنها به چشم می‏خورد،این وسایل در نگارگری از تنوع چشمگیری برخوردارند و می‏توان با دقت در آنها با نحوه‏ کاربرد آنها،مکان استفاده،چگونگی استفاده و همینطور که گفته‏ شد با انواع آنها آشنا شد و شاید با توجه به آنها ابهاماتی که در زمینه چگونگی کاربرد واستفاده و همچنین اهمیت آنها وجود دارد برطرف ساخت.بعنوان مثال کاربرد مشعلها را در گذرها، کنار درها و پشت‏بامها می‏توان تشخیص داد.همچنین استفاده از حفاظ مخصوصی بصورت قفس که بر روی آن پرده شفافی‏ جهت جلوگیری از خاموش شمع و افزایش نور آن کشیده می‏شد و تنها در مینیاتور با آن برخورد می‏کنیم،یا نوع مخصوصی از یک چراغ که از سقف آویزان می‏شد و نمونه ابتدایی از یک لوستر می‏باشد.بر روی تمامی این وسایل،انواع تزئینات نقش شده و در واقع ضبط و ثبت نقاش از این وسایل در نقاشی بسیار دقیق و ظریف می‏باشد.</a:t>
            </a:r>
            <a:endParaRPr lang="en-US" dirty="0" smtClean="0"/>
          </a:p>
          <a:p>
            <a:endParaRPr lang="fa-IR"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91</TotalTime>
  <Words>3122</Words>
  <Application>Microsoft Office PowerPoint</Application>
  <PresentationFormat>On-screen Show (4:3)</PresentationFormat>
  <Paragraphs>72</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بنام خدا</vt:lpstr>
      <vt:lpstr>نورگیری در معماری سنتی </vt:lpstr>
      <vt:lpstr>PowerPoint Presentation</vt:lpstr>
      <vt:lpstr>PowerPoint Presentation</vt:lpstr>
      <vt:lpstr>PowerPoint Presentation</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NPSoft.ir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NPSoft</dc:creator>
  <cp:lastModifiedBy>Windows User</cp:lastModifiedBy>
  <cp:revision>12</cp:revision>
  <dcterms:created xsi:type="dcterms:W3CDTF">2015-03-29T19:04:32Z</dcterms:created>
  <dcterms:modified xsi:type="dcterms:W3CDTF">2020-05-15T01:53:28Z</dcterms:modified>
</cp:coreProperties>
</file>