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71" autoAdjust="0"/>
    <p:restoredTop sz="94660"/>
  </p:normalViewPr>
  <p:slideViewPr>
    <p:cSldViewPr snapToGrid="0">
      <p:cViewPr varScale="1">
        <p:scale>
          <a:sx n="73" d="100"/>
          <a:sy n="73" d="100"/>
        </p:scale>
        <p:origin x="66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52034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6034" y="-326571"/>
            <a:ext cx="11353155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72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درس دوم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72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نواحی انسانی چگونه پدید می آید؟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/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3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561095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5809" y="2034020"/>
            <a:ext cx="1185793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الف) زبان: مهم ترین شاخص فرهنگی که زبان مشترک در میان افراد بشر وحدت ایجاد می کند.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زبان ماندارین چینی: 853 میلیون نفر با آن تکلم می کنند.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زبان انگلیسی: زبان رسمی و اداری در 50 کشور جهان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زبان عربی: زبان قرآن وزبان رسمی حدود 20 کشور</a:t>
            </a:r>
            <a:endParaRPr lang="fa-IR" sz="2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87934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5809" y="2034020"/>
            <a:ext cx="1185793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به آن دسته از زبان های دنیا که یک ریشه اصلی دارند: خانواده زبانی</a:t>
            </a:r>
          </a:p>
          <a:p>
            <a:pPr algn="r" rtl="1">
              <a:lnSpc>
                <a:spcPct val="200000"/>
              </a:lnSpc>
            </a:pPr>
            <a:endParaRPr lang="fa-IR" sz="2400" b="1" dirty="0"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مهم ترین خانواده های زبانی جهان: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1- هند و اروپا: 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بزرگترین و گسترده ترین گروه های زبانی دنیاست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یکی از شاخه های آن: هند و ایران</a:t>
            </a:r>
            <a:endParaRPr lang="fa-IR" sz="2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048377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5809" y="2034020"/>
            <a:ext cx="1185793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سامی و حامی </a:t>
            </a:r>
            <a:r>
              <a:rPr lang="fa-IR" sz="2400" b="1" smtClean="0">
                <a:solidFill>
                  <a:srgbClr val="FF0000"/>
                </a:solidFill>
                <a:cs typeface="B Nazanin" panose="00000400000000000000" pitchFamily="2" charset="-78"/>
              </a:rPr>
              <a:t>(آفرو- </a:t>
            </a: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آسیا ئیک):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زبان سامی: </a:t>
            </a:r>
            <a:r>
              <a:rPr lang="fa-IR" sz="2400" b="1" dirty="0" smtClean="0">
                <a:cs typeface="B Nazanin" panose="00000400000000000000" pitchFamily="2" charset="-78"/>
              </a:rPr>
              <a:t>زبان مردم عرب و یهود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>
                <a:solidFill>
                  <a:srgbClr val="FF0000"/>
                </a:solidFill>
                <a:cs typeface="B Nazanin" panose="00000400000000000000" pitchFamily="2" charset="-78"/>
              </a:rPr>
              <a:t>زبان حامی</a:t>
            </a: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: </a:t>
            </a:r>
            <a:r>
              <a:rPr lang="fa-IR" sz="2400" b="1" dirty="0" smtClean="0">
                <a:cs typeface="B Nazanin" panose="00000400000000000000" pitchFamily="2" charset="-78"/>
              </a:rPr>
              <a:t>زبان </a:t>
            </a:r>
            <a:r>
              <a:rPr lang="fa-IR" sz="2400" b="1" dirty="0">
                <a:cs typeface="B Nazanin" panose="00000400000000000000" pitchFamily="2" charset="-78"/>
              </a:rPr>
              <a:t>بعضی از مردم شمال آفریقا </a:t>
            </a:r>
          </a:p>
          <a:p>
            <a:pPr algn="r" rtl="1">
              <a:lnSpc>
                <a:spcPct val="200000"/>
              </a:lnSpc>
            </a:pPr>
            <a:endParaRPr lang="fa-IR" sz="24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آسیای شرقی: </a:t>
            </a:r>
            <a:r>
              <a:rPr lang="fa-IR" sz="2400" b="1" dirty="0" smtClean="0">
                <a:cs typeface="B Nazanin" panose="00000400000000000000" pitchFamily="2" charset="-78"/>
              </a:rPr>
              <a:t>زبان مردم زرد پوست ناحیه ی آسیای شرقی</a:t>
            </a:r>
            <a:endParaRPr lang="fa-IR" sz="2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107428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5809" y="2034020"/>
            <a:ext cx="1185793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ب) دین : از مرزهای سیاسی ، نژادی، زبانی و اقتصادی فراتر رفته و گسترش آن ها تابع هیچ یک از این عوامل نیست.</a:t>
            </a:r>
          </a:p>
          <a:p>
            <a:pPr algn="r" rtl="1">
              <a:lnSpc>
                <a:spcPct val="200000"/>
              </a:lnSpc>
            </a:pPr>
            <a:endParaRPr lang="fa-IR" sz="2400" b="1" dirty="0"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ادیان متکی بر یکتاپرستی: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دین اسلام: </a:t>
            </a:r>
            <a:r>
              <a:rPr lang="fa-IR" sz="2400" b="1" dirty="0" smtClean="0">
                <a:cs typeface="B Nazanin" panose="00000400000000000000" pitchFamily="2" charset="-78"/>
              </a:rPr>
              <a:t>علاوه بر آسیا و آفریقا در سایر قاره ها پراکنده شده اند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دارای دو مذهب بزرگ : </a:t>
            </a:r>
            <a:r>
              <a:rPr lang="fa-IR" sz="2400" b="1" dirty="0" smtClean="0">
                <a:cs typeface="B Nazanin" panose="00000400000000000000" pitchFamily="2" charset="-78"/>
              </a:rPr>
              <a:t>تشیع و تسنن</a:t>
            </a:r>
            <a:endParaRPr lang="fa-IR" sz="2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433497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5809" y="2034020"/>
            <a:ext cx="1185793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مسیحیت: </a:t>
            </a:r>
            <a:r>
              <a:rPr lang="fa-IR" sz="2400" b="1" dirty="0" smtClean="0">
                <a:cs typeface="B Nazanin" panose="00000400000000000000" pitchFamily="2" charset="-78"/>
              </a:rPr>
              <a:t>در آسیا ظهور کرد اما شمار پیروان آن در قاره ی اروپا- آمریکا- استرالیا و نیوزلند و آفریقای جنوبی بیشتر است و دارای سه مذهب کاتولیک- پروتستان- ارتوکس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یهود: </a:t>
            </a:r>
            <a:r>
              <a:rPr lang="fa-IR" sz="2400" b="1" dirty="0" smtClean="0">
                <a:cs typeface="B Nazanin" panose="00000400000000000000" pitchFamily="2" charset="-78"/>
              </a:rPr>
              <a:t>پیروان آن به صورت پراکنده در شهرها و نواحی بازرگانی زندگی می کند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زرتشت</a:t>
            </a:r>
            <a:endParaRPr lang="fa-IR" sz="24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99946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5809" y="2034020"/>
            <a:ext cx="1185793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دین بودیایی و برهمایی: </a:t>
            </a:r>
            <a:r>
              <a:rPr lang="fa-IR" sz="2400" b="1" dirty="0" smtClean="0">
                <a:cs typeface="B Nazanin" panose="00000400000000000000" pitchFamily="2" charset="-78"/>
              </a:rPr>
              <a:t>بیشتر در محدوده قاره آسیا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شاخه های دین بودا: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مذهب کنفوسیوس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مذهب تااویی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دین برهما: </a:t>
            </a:r>
            <a:r>
              <a:rPr lang="fa-IR" sz="2400" b="1" dirty="0" smtClean="0">
                <a:cs typeface="B Nazanin" panose="00000400000000000000" pitchFamily="2" charset="-78"/>
              </a:rPr>
              <a:t>در شبه قاره هند</a:t>
            </a:r>
            <a:endParaRPr lang="fa-IR" sz="2400" b="1" dirty="0">
              <a:cs typeface="B Nazanin" panose="00000400000000000000" pitchFamily="2" charset="-78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9399494" y="4572000"/>
            <a:ext cx="753035" cy="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5815851" y="4028666"/>
            <a:ext cx="34648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پیروان آن بیشتر چینی هستند</a:t>
            </a:r>
            <a:endParaRPr lang="fa-IR" sz="2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262666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5809" y="2034020"/>
            <a:ext cx="1185793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تاثیر دین در چشم اندازهای فرهنگی: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هر یک از گروه های دینی با توجه: به تعالیم دینی خود نتیجه: تاثیر ویژه ای بر محیط پیرامون خود می گذراند.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گسترش شهرهای زیارتگاهی               با تعداد پیروان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اهمیت مذهبی شهرهای مذهبی            جهت انجام فرائض مذهبی                     توسعه ی اقتصادی</a:t>
            </a:r>
            <a:endParaRPr lang="fa-IR" sz="2400" b="1" dirty="0">
              <a:cs typeface="B Nazanin" panose="00000400000000000000" pitchFamily="2" charset="-78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8081682" y="4028666"/>
            <a:ext cx="753035" cy="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5460692" y="3397724"/>
            <a:ext cx="3464859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متناسب</a:t>
            </a:r>
            <a:endParaRPr lang="fa-IR" sz="2000" b="1" dirty="0">
              <a:cs typeface="B Nazanin" panose="00000400000000000000" pitchFamily="2" charset="-78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7938246" y="4732396"/>
            <a:ext cx="753035" cy="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4217893" y="4732396"/>
            <a:ext cx="753035" cy="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1506069" y="4068314"/>
            <a:ext cx="3464859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سبب</a:t>
            </a:r>
            <a:endParaRPr lang="fa-IR" sz="20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006854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8915" y="1449244"/>
            <a:ext cx="1185793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پ) عوامل اقتصادی و تاثیر آن در شکل گیری نواحی گوناگون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محصولات کشاورزی مختلف               ایجاد نواحی گوناگون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استخراج نوعی از منابع معدنی یا تولید یک کالا</a:t>
            </a:r>
          </a:p>
          <a:p>
            <a:pPr algn="r" rtl="1">
              <a:lnSpc>
                <a:spcPct val="200000"/>
              </a:lnSpc>
            </a:pPr>
            <a:endParaRPr lang="fa-IR" sz="2400" b="1" dirty="0"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شیوه های تجارت و بازرگانی            (مثل بازار شناور در بانکوک)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عامل ثروت یا فقر(توسعه یافتگی و توسعه نیافتگی)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سازمان ها و اتحادیه های اقتصادی و تجاری که موجب به هم پیوستن کشورهای عضو می شود.</a:t>
            </a:r>
            <a:endParaRPr lang="fa-IR" sz="2400" b="1" dirty="0">
              <a:cs typeface="B Nazanin" panose="00000400000000000000" pitchFamily="2" charset="-78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8145622" y="2699920"/>
            <a:ext cx="753035" cy="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6154270" y="3482569"/>
            <a:ext cx="753035" cy="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2689411" y="3167098"/>
            <a:ext cx="3464859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ناحیه نفت خیز اطراف خلیج فارس</a:t>
            </a:r>
            <a:endParaRPr lang="fa-IR" sz="2000" b="1" dirty="0">
              <a:cs typeface="B Nazanin" panose="00000400000000000000" pitchFamily="2" charset="-78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6378386" y="3482569"/>
            <a:ext cx="528919" cy="41949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2962832" y="3563514"/>
            <a:ext cx="3464859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ناحیه بوت: مس</a:t>
            </a:r>
            <a:endParaRPr lang="fa-IR" sz="2000" b="1" dirty="0">
              <a:cs typeface="B Nazanin" panose="00000400000000000000" pitchFamily="2" charset="-78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6754904" y="3484198"/>
            <a:ext cx="152401" cy="782561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-26894" y="3983002"/>
            <a:ext cx="680420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ناحیه آسیای جنوب شرقی : تولید وسایل صوتی و تصویری و ابزارهای برقی</a:t>
            </a:r>
            <a:endParaRPr lang="fa-IR" sz="2000" b="1" dirty="0">
              <a:cs typeface="B Nazanin" panose="00000400000000000000" pitchFamily="2" charset="-78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8257681" y="4896273"/>
            <a:ext cx="753035" cy="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49271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027468"/>
            <a:ext cx="1185793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مرزهای ناحیه: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تعیین مرزهای نواحی طبیعی آسان تر از نواحی فرهنگی و انسانی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مرزهایی که روی نقشه ترسیم می شوند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کانون ناحیه: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هر ناحیه جغرافیایی دارای کانون است.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اگر از کانون یک ناحیه جغرافیایی به اطراف آن حرکت کنیم: از ویژگی های آن ناحیه کاسته می شود.</a:t>
            </a:r>
            <a:endParaRPr lang="fa-IR" sz="2400" b="1" dirty="0">
              <a:cs typeface="B Nazanin" panose="00000400000000000000" pitchFamily="2" charset="-78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6882520" y="3953217"/>
            <a:ext cx="753035" cy="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3417661" y="3553287"/>
            <a:ext cx="3464859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قرارداری</a:t>
            </a:r>
            <a:endParaRPr lang="fa-IR" sz="2000" b="1" dirty="0">
              <a:cs typeface="B Nazanin" panose="00000400000000000000" pitchFamily="2" charset="-78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7106636" y="3974484"/>
            <a:ext cx="528919" cy="41949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3536576" y="3953217"/>
            <a:ext cx="3464859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متغیر</a:t>
            </a:r>
            <a:endParaRPr lang="fa-IR" sz="20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98354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027468"/>
            <a:ext cx="1185793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کانون ناحیه: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هر ناحیه جغرافیایی دارای کانونی است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اگر از کانون یک ناحیه جغرافیایی به اطراف آن حرکت کنیم: از ویژگی آن ناحیه کاسته </a:t>
            </a:r>
            <a:endParaRPr lang="fa-IR" sz="2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132801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987127"/>
            <a:ext cx="1185793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روش های جدید ناحیه بندی: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روش های جدید ناحیه بندی شامل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1- نقشه کشی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2- تفسیر عکس های هوایی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3- سیستم اطلاعات جغرافیایی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4- روش های آماری و ریاضی</a:t>
            </a:r>
            <a:endParaRPr lang="fa-IR" sz="2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204942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9597" y="2027468"/>
            <a:ext cx="1185793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در نواحی دارای یک دین مشترک معمولاً سبک ....................... و شهرسازی شبیه هم و با  ناحیه مجاور متفاوت است.(خرداد 94)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هر یک از ادیان زیر در کدام کشور پیروان زیادی دارد؟      تااویی                   شینتو                برهما(خرداد 94)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زبان ماندارین چینی از شاخه های کدام خانواده زبانی محسوب می شود؟(شهریور 94)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1)هند و اروپایی                        2)هند و ایرانی                            3)سامی  و حامی                  4)آسیایی شرقی</a:t>
            </a:r>
            <a:endParaRPr lang="fa-IR" sz="2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987391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33364" y="2581835"/>
            <a:ext cx="36038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solidFill>
                  <a:srgbClr val="C00000"/>
                </a:solidFill>
                <a:cs typeface="B Titr" panose="00000700000000000000" pitchFamily="2" charset="-78"/>
              </a:rPr>
              <a:t>پایان</a:t>
            </a:r>
            <a:endParaRPr lang="en-US" sz="96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694814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1594</TotalTime>
  <Words>595</Words>
  <Application>Microsoft Office PowerPoint</Application>
  <PresentationFormat>Widescreen</PresentationFormat>
  <Paragraphs>70</Paragraphs>
  <Slides>15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133</cp:revision>
  <dcterms:created xsi:type="dcterms:W3CDTF">2015-07-06T05:06:21Z</dcterms:created>
  <dcterms:modified xsi:type="dcterms:W3CDTF">2018-04-21T06:01:20Z</dcterms:modified>
</cp:coreProperties>
</file>