
<file path=[Content_Types].xml><?xml version="1.0" encoding="utf-8"?>
<Types xmlns="http://schemas.openxmlformats.org/package/2006/content-types"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notesMasterIdLst>
    <p:notesMasterId r:id="rId26"/>
  </p:notesMasterIdLst>
  <p:sldIdLst>
    <p:sldId id="256" r:id="rId2"/>
    <p:sldId id="435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6" r:id="rId20"/>
    <p:sldId id="273" r:id="rId21"/>
    <p:sldId id="274" r:id="rId22"/>
    <p:sldId id="275" r:id="rId23"/>
    <p:sldId id="434" r:id="rId24"/>
    <p:sldId id="433" r:id="rId25"/>
  </p:sldIdLst>
  <p:sldSz cx="9144000" cy="6858000" type="screen4x3"/>
  <p:notesSz cx="6858000" cy="9144000"/>
  <p:defaultTextStyle>
    <a:defPPr>
      <a:defRPr lang="ar-SA"/>
    </a:defPPr>
    <a:lvl1pPr algn="r" rtl="1" fontAlgn="base">
      <a:spcBef>
        <a:spcPct val="0"/>
      </a:spcBef>
      <a:spcAft>
        <a:spcPct val="0"/>
      </a:spcAft>
      <a:defRPr sz="2400" b="1" u="sng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r" rtl="1" fontAlgn="base">
      <a:spcBef>
        <a:spcPct val="0"/>
      </a:spcBef>
      <a:spcAft>
        <a:spcPct val="0"/>
      </a:spcAft>
      <a:defRPr sz="2400" b="1" u="sng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r" rtl="1" fontAlgn="base">
      <a:spcBef>
        <a:spcPct val="0"/>
      </a:spcBef>
      <a:spcAft>
        <a:spcPct val="0"/>
      </a:spcAft>
      <a:defRPr sz="2400" b="1" u="sng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r" rtl="1" fontAlgn="base">
      <a:spcBef>
        <a:spcPct val="0"/>
      </a:spcBef>
      <a:spcAft>
        <a:spcPct val="0"/>
      </a:spcAft>
      <a:defRPr sz="2400" b="1" u="sng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r" rtl="1" fontAlgn="base">
      <a:spcBef>
        <a:spcPct val="0"/>
      </a:spcBef>
      <a:spcAft>
        <a:spcPct val="0"/>
      </a:spcAft>
      <a:defRPr sz="2400" b="1" u="sng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sz="2400" b="1" u="sng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sz="2400" b="1" u="sng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sz="2400" b="1" u="sng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sz="2400" b="1" u="sng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FF"/>
    <a:srgbClr val="33CCFF"/>
    <a:srgbClr val="000066"/>
    <a:srgbClr val="FFFF00"/>
    <a:srgbClr val="FF3300"/>
    <a:srgbClr val="0066CC"/>
    <a:srgbClr val="008080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4956" autoAdjust="0"/>
    <p:restoredTop sz="94660"/>
  </p:normalViewPr>
  <p:slideViewPr>
    <p:cSldViewPr>
      <p:cViewPr varScale="1">
        <p:scale>
          <a:sx n="74" d="100"/>
          <a:sy n="74" d="100"/>
        </p:scale>
        <p:origin x="1284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76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b="0" u="none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676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1588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 b="0" u="none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662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676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3676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388620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b="0" u="none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676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1588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 b="0" u="none"/>
            </a:lvl1pPr>
          </a:lstStyle>
          <a:p>
            <a:fld id="{EA6E74F0-B932-43A6-8F7F-86EC7EA86D7F}" type="slidenum">
              <a:rPr lang="fa-IR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5495459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r" rtl="1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r" rtl="1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r" rtl="1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r" rtl="1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r" rtl="1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fa-I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8B3D66D-3C42-41A1-801B-F6F33DFD5D02}" type="slidenum">
              <a:rPr lang="fa-IR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71304520"/>
      </p:ext>
    </p:extLst>
  </p:cSld>
  <p:clrMapOvr>
    <a:masterClrMapping/>
  </p:clrMapOvr>
  <p:transition spd="slow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CB4CD69-7E3B-48CD-9F0A-5D8C536B62E7}" type="slidenum">
              <a:rPr lang="fa-IR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13798634"/>
      </p:ext>
    </p:extLst>
  </p:cSld>
  <p:clrMapOvr>
    <a:masterClrMapping/>
  </p:clrMapOvr>
  <p:transition spd="slow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E58F867-0ED1-4CBA-BCDD-5CDA6D5B9533}" type="slidenum">
              <a:rPr lang="fa-IR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2375444"/>
      </p:ext>
    </p:extLst>
  </p:cSld>
  <p:clrMapOvr>
    <a:masterClrMapping/>
  </p:clrMapOvr>
  <p:transition spd="slow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0825" y="1844675"/>
            <a:ext cx="4038600" cy="39608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41825" y="1844675"/>
            <a:ext cx="4038600" cy="39608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30AF518-E33E-4500-B757-B270E6E9454D}" type="slidenum">
              <a:rPr lang="fa-IR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95526783"/>
      </p:ext>
    </p:extLst>
  </p:cSld>
  <p:clrMapOvr>
    <a:masterClrMapping/>
  </p:clrMapOvr>
  <p:transition spd="slow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AEA68E4-19CD-4100-8CE5-56CE37AAB7F1}" type="slidenum">
              <a:rPr lang="fa-IR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0560960"/>
      </p:ext>
    </p:extLst>
  </p:cSld>
  <p:clrMapOvr>
    <a:masterClrMapping/>
  </p:clrMapOvr>
  <p:transition spd="slow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3194F72-7A4F-4609-91B9-A77B9B2D3FDE}" type="slidenum">
              <a:rPr lang="fa-IR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83186030"/>
      </p:ext>
    </p:extLst>
  </p:cSld>
  <p:clrMapOvr>
    <a:masterClrMapping/>
  </p:clrMapOvr>
  <p:transition spd="slow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9F296C5-4296-4DB2-BBEC-6171346549ED}" type="slidenum">
              <a:rPr lang="fa-IR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4276022"/>
      </p:ext>
    </p:extLst>
  </p:cSld>
  <p:clrMapOvr>
    <a:masterClrMapping/>
  </p:clrMapOvr>
  <p:transition spd="slow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BA68E10-5F00-441E-A20E-4D53CDDC3BAE}" type="slidenum">
              <a:rPr lang="fa-IR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0596841"/>
      </p:ext>
    </p:extLst>
  </p:cSld>
  <p:clrMapOvr>
    <a:masterClrMapping/>
  </p:clrMapOvr>
  <p:transition spd="slow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fa-IR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18B4D3B-9CD9-4F76-A743-459706859F71}" type="slidenum">
              <a:rPr lang="fa-IR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83884882"/>
      </p:ext>
    </p:extLst>
  </p:cSld>
  <p:clrMapOvr>
    <a:masterClrMapping/>
  </p:clrMapOvr>
  <p:transition spd="slow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75219B8-181D-4F2E-8129-9C6F506400BD}" type="slidenum">
              <a:rPr lang="fa-IR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68206304"/>
      </p:ext>
    </p:extLst>
  </p:cSld>
  <p:clrMapOvr>
    <a:masterClrMapping/>
  </p:clrMapOvr>
  <p:transition spd="slow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423025" y="476250"/>
            <a:ext cx="2057400" cy="53292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0825" y="476250"/>
            <a:ext cx="6019800" cy="53292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B1EC21E-1D7A-4DFE-AB18-6B8AA2B5D2F9}" type="slidenum">
              <a:rPr lang="fa-IR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46372724"/>
      </p:ext>
    </p:extLst>
  </p:cSld>
  <p:clrMapOvr>
    <a:masterClrMapping/>
  </p:clrMapOvr>
  <p:transition spd="slow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8FAC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50825" y="476250"/>
            <a:ext cx="8229600" cy="1143000"/>
          </a:xfrm>
          <a:prstGeom prst="rect">
            <a:avLst/>
          </a:prstGeom>
          <a:solidFill>
            <a:srgbClr val="B8FAC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US" alt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50825" y="1844675"/>
            <a:ext cx="8229600" cy="3960813"/>
          </a:xfrm>
          <a:prstGeom prst="rect">
            <a:avLst/>
          </a:prstGeom>
          <a:gradFill rotWithShape="1">
            <a:gsLst>
              <a:gs pos="0">
                <a:srgbClr val="B8FAC3"/>
              </a:gs>
              <a:gs pos="100000">
                <a:srgbClr val="BEFAC8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  <a:endParaRPr lang="en-US" altLang="en-US" smtClean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348038" y="6237288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2000" u="none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Titr" pitchFamily="2" charset="-78"/>
              </a:defRPr>
            </a:lvl1pPr>
          </a:lstStyle>
          <a:p>
            <a:fld id="{27295AB7-3766-4EF2-B5A6-D06634E5E2D6}" type="slidenum">
              <a:rPr lang="fa-IR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spd="slow">
    <p:random/>
  </p:transition>
  <p:timing>
    <p:tnLst>
      <p:par>
        <p:cTn id="1" dur="indefinite" restart="never" nodeType="tmRoot"/>
      </p:par>
    </p:tnLst>
  </p:timing>
  <p:hf hdr="0" ftr="0" dt="0"/>
  <p:txStyles>
    <p:titleStyle>
      <a:lvl1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cs typeface="B Titr" pitchFamily="2" charset="-78"/>
        </a:defRPr>
      </a:lvl2pPr>
      <a:lvl3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cs typeface="B Titr" pitchFamily="2" charset="-78"/>
        </a:defRPr>
      </a:lvl3pPr>
      <a:lvl4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cs typeface="B Titr" pitchFamily="2" charset="-78"/>
        </a:defRPr>
      </a:lvl4pPr>
      <a:lvl5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cs typeface="B Titr" pitchFamily="2" charset="-78"/>
        </a:defRPr>
      </a:lvl5pPr>
      <a:lvl6pPr marL="457200"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cs typeface="B Titr" pitchFamily="2" charset="-78"/>
        </a:defRPr>
      </a:lvl6pPr>
      <a:lvl7pPr marL="914400"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cs typeface="B Titr" pitchFamily="2" charset="-78"/>
        </a:defRPr>
      </a:lvl7pPr>
      <a:lvl8pPr marL="1371600"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cs typeface="B Titr" pitchFamily="2" charset="-78"/>
        </a:defRPr>
      </a:lvl8pPr>
      <a:lvl9pPr marL="1828800"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cs typeface="B Titr" pitchFamily="2" charset="-78"/>
        </a:defRPr>
      </a:lvl9pPr>
    </p:titleStyle>
    <p:bodyStyle>
      <a:lvl1pPr marL="342900" indent="-342900" algn="r" rtl="1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a-IR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eaLnBrk="0" hangingPunct="0"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0FFDF57C-B60B-4FF3-A7C4-72ED82F78327}" type="slidenum">
              <a:rPr lang="fa-IR" altLang="en-US" sz="2000" u="none">
                <a:solidFill>
                  <a:srgbClr val="FF3300"/>
                </a:solidFill>
                <a:cs typeface="B Titr" pitchFamily="2" charset="-78"/>
              </a:rPr>
              <a:pPr eaLnBrk="1" hangingPunct="1"/>
              <a:t>1</a:t>
            </a:fld>
            <a:endParaRPr lang="en-US" altLang="en-US" sz="2000" u="none">
              <a:solidFill>
                <a:srgbClr val="FF3300"/>
              </a:solidFill>
              <a:cs typeface="B Titr" pitchFamily="2" charset="-78"/>
            </a:endParaRPr>
          </a:p>
        </p:txBody>
      </p:sp>
      <p:sp>
        <p:nvSpPr>
          <p:cNvPr id="2051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11188" y="1958975"/>
            <a:ext cx="7772400" cy="2622550"/>
          </a:xfrm>
        </p:spPr>
        <p:txBody>
          <a:bodyPr/>
          <a:lstStyle/>
          <a:p>
            <a:pPr algn="r" eaLnBrk="1" hangingPunct="1"/>
            <a:r>
              <a:rPr lang="fa-IR" altLang="en-US" sz="3200" smtClean="0">
                <a:solidFill>
                  <a:srgbClr val="0000FF"/>
                </a:solidFill>
              </a:rPr>
              <a:t>به نام خداوند جان آفرين</a:t>
            </a:r>
            <a:br>
              <a:rPr lang="fa-IR" altLang="en-US" sz="3200" smtClean="0">
                <a:solidFill>
                  <a:srgbClr val="0000FF"/>
                </a:solidFill>
              </a:rPr>
            </a:br>
            <a:r>
              <a:rPr lang="fa-IR" altLang="en-US" sz="3200" smtClean="0">
                <a:solidFill>
                  <a:srgbClr val="0000FF"/>
                </a:solidFill>
              </a:rPr>
              <a:t/>
            </a:r>
            <a:br>
              <a:rPr lang="fa-IR" altLang="en-US" sz="3200" smtClean="0">
                <a:solidFill>
                  <a:srgbClr val="0000FF"/>
                </a:solidFill>
              </a:rPr>
            </a:br>
            <a:r>
              <a:rPr lang="fa-IR" altLang="en-US" sz="3200" smtClean="0">
                <a:solidFill>
                  <a:srgbClr val="0000FF"/>
                </a:solidFill>
              </a:rPr>
              <a:t>                                                 حكيم سخن بر زبان آفرين</a:t>
            </a:r>
            <a:endParaRPr lang="en-US" altLang="en-US" sz="3200" smtClean="0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eaLnBrk="0" hangingPunct="0"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A162CE22-C840-49C0-A6EC-C1450335F987}" type="slidenum">
              <a:rPr lang="fa-IR" altLang="en-US" sz="2000" u="none">
                <a:solidFill>
                  <a:srgbClr val="FF3300"/>
                </a:solidFill>
                <a:cs typeface="B Titr" pitchFamily="2" charset="-78"/>
              </a:rPr>
              <a:pPr eaLnBrk="1" hangingPunct="1"/>
              <a:t>2</a:t>
            </a:fld>
            <a:endParaRPr lang="en-US" altLang="en-US" sz="2000" u="none">
              <a:solidFill>
                <a:srgbClr val="FF3300"/>
              </a:solidFill>
              <a:cs typeface="B Titr" pitchFamily="2" charset="-78"/>
            </a:endParaRPr>
          </a:p>
        </p:txBody>
      </p:sp>
      <p:sp>
        <p:nvSpPr>
          <p:cNvPr id="3075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11188" y="2060575"/>
            <a:ext cx="7772400" cy="2622550"/>
          </a:xfrm>
        </p:spPr>
        <p:txBody>
          <a:bodyPr/>
          <a:lstStyle/>
          <a:p>
            <a:pPr eaLnBrk="1" hangingPunct="1"/>
            <a:r>
              <a:rPr lang="fa-IR" altLang="en-US" sz="3200" dirty="0" smtClean="0"/>
              <a:t/>
            </a:r>
            <a:br>
              <a:rPr lang="fa-IR" altLang="en-US" sz="3200" dirty="0" smtClean="0"/>
            </a:br>
            <a:r>
              <a:rPr lang="fa-IR" altLang="en-US" sz="3200" dirty="0" smtClean="0"/>
              <a:t> </a:t>
            </a:r>
            <a:br>
              <a:rPr lang="fa-IR" altLang="en-US" sz="3200" dirty="0" smtClean="0"/>
            </a:br>
            <a:r>
              <a:rPr lang="fa-IR" altLang="en-US" sz="3200" dirty="0" smtClean="0"/>
              <a:t> </a:t>
            </a:r>
            <a:r>
              <a:rPr lang="fa-IR" altLang="en-US" sz="4000" dirty="0" smtClean="0">
                <a:solidFill>
                  <a:srgbClr val="FF0000"/>
                </a:solidFill>
              </a:rPr>
              <a:t>نمونه سؤالات ادبيات سوم راهنمايي</a:t>
            </a:r>
            <a:br>
              <a:rPr lang="fa-IR" altLang="en-US" sz="4000" dirty="0" smtClean="0">
                <a:solidFill>
                  <a:srgbClr val="FF0000"/>
                </a:solidFill>
              </a:rPr>
            </a:br>
            <a:r>
              <a:rPr lang="fa-IR" altLang="en-US" sz="4000" dirty="0" smtClean="0">
                <a:solidFill>
                  <a:srgbClr val="FF0000"/>
                </a:solidFill>
              </a:rPr>
              <a:t/>
            </a:r>
            <a:br>
              <a:rPr lang="fa-IR" altLang="en-US" sz="4000" dirty="0" smtClean="0">
                <a:solidFill>
                  <a:srgbClr val="FF0000"/>
                </a:solidFill>
              </a:rPr>
            </a:br>
            <a:r>
              <a:rPr lang="fa-IR" altLang="en-US" sz="3200" dirty="0" smtClean="0"/>
              <a:t> </a:t>
            </a:r>
            <a:r>
              <a:rPr lang="fa-IR" altLang="en-US" sz="3200" dirty="0" smtClean="0"/>
              <a:t/>
            </a:r>
            <a:br>
              <a:rPr lang="fa-IR" altLang="en-US" sz="3200" dirty="0" smtClean="0"/>
            </a:br>
            <a:endParaRPr lang="en-US" altLang="en-US" sz="3200" dirty="0" smtClean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eaLnBrk="0" hangingPunct="0"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55D11D4A-6E42-42BD-9449-E99DC6EE261F}" type="slidenum">
              <a:rPr lang="fa-IR" altLang="en-US" sz="2000" u="none">
                <a:solidFill>
                  <a:srgbClr val="FF3300"/>
                </a:solidFill>
                <a:cs typeface="B Titr" pitchFamily="2" charset="-78"/>
              </a:rPr>
              <a:pPr eaLnBrk="1" hangingPunct="1"/>
              <a:t>3</a:t>
            </a:fld>
            <a:endParaRPr lang="en-US" altLang="en-US" sz="2000" u="none">
              <a:solidFill>
                <a:srgbClr val="FF3300"/>
              </a:solidFill>
              <a:cs typeface="B Titr" pitchFamily="2" charset="-78"/>
            </a:endParaRPr>
          </a:p>
        </p:txBody>
      </p:sp>
      <p:sp>
        <p:nvSpPr>
          <p:cNvPr id="4099" name="Rectangle 4"/>
          <p:cNvSpPr>
            <a:spLocks noGrp="1" noChangeArrowheads="1"/>
          </p:cNvSpPr>
          <p:nvPr>
            <p:ph type="ctrTitle"/>
          </p:nvPr>
        </p:nvSpPr>
        <p:spPr>
          <a:xfrm>
            <a:off x="0" y="692150"/>
            <a:ext cx="8893175" cy="4103688"/>
          </a:xfrm>
        </p:spPr>
        <p:txBody>
          <a:bodyPr/>
          <a:lstStyle/>
          <a:p>
            <a:pPr algn="r" eaLnBrk="1" hangingPunct="1"/>
            <a:r>
              <a:rPr lang="fa-IR" altLang="en-US" sz="4000" smtClean="0"/>
              <a:t/>
            </a:r>
            <a:br>
              <a:rPr lang="fa-IR" altLang="en-US" sz="4000" smtClean="0"/>
            </a:br>
            <a:r>
              <a:rPr lang="fa-IR" altLang="en-US" sz="2800" smtClean="0">
                <a:solidFill>
                  <a:srgbClr val="0070C0"/>
                </a:solidFill>
              </a:rPr>
              <a:t>1.  با توجّه به بیت </a:t>
            </a:r>
            <a:br>
              <a:rPr lang="fa-IR" altLang="en-US" sz="2800" smtClean="0">
                <a:solidFill>
                  <a:srgbClr val="0070C0"/>
                </a:solidFill>
              </a:rPr>
            </a:br>
            <a:r>
              <a:rPr lang="fa-IR" altLang="en-US" sz="2000" smtClean="0">
                <a:solidFill>
                  <a:srgbClr val="0070C0"/>
                </a:solidFill>
              </a:rPr>
              <a:t> </a:t>
            </a:r>
            <a:r>
              <a:rPr lang="fa-IR" altLang="en-US" sz="2000" smtClean="0">
                <a:solidFill>
                  <a:srgbClr val="FF0000"/>
                </a:solidFill>
              </a:rPr>
              <a:t>«گل عزیز است غنیمت شمریدش صحبت       که به باغ آمد از این راه و از آن خواهد شد»</a:t>
            </a:r>
            <a:r>
              <a:rPr lang="fa-IR" altLang="en-US" sz="2000" smtClean="0">
                <a:solidFill>
                  <a:srgbClr val="FF66FF"/>
                </a:solidFill>
              </a:rPr>
              <a:t> </a:t>
            </a:r>
            <a:r>
              <a:rPr lang="fa-IR" altLang="en-US" sz="2000" smtClean="0">
                <a:solidFill>
                  <a:srgbClr val="0070C0"/>
                </a:solidFill>
              </a:rPr>
              <a:t/>
            </a:r>
            <a:br>
              <a:rPr lang="fa-IR" altLang="en-US" sz="2000" smtClean="0">
                <a:solidFill>
                  <a:srgbClr val="0070C0"/>
                </a:solidFill>
              </a:rPr>
            </a:br>
            <a:r>
              <a:rPr lang="fa-IR" altLang="en-US" sz="2000" smtClean="0">
                <a:solidFill>
                  <a:srgbClr val="0070C0"/>
                </a:solidFill>
              </a:rPr>
              <a:t> </a:t>
            </a:r>
            <a:r>
              <a:rPr lang="fa-IR" altLang="en-US" sz="2800" smtClean="0">
                <a:solidFill>
                  <a:srgbClr val="0070C0"/>
                </a:solidFill>
              </a:rPr>
              <a:t>کدام گزینه صحیح نیست؟</a:t>
            </a:r>
            <a:br>
              <a:rPr lang="fa-IR" altLang="en-US" sz="2800" smtClean="0">
                <a:solidFill>
                  <a:srgbClr val="0070C0"/>
                </a:solidFill>
              </a:rPr>
            </a:br>
            <a:r>
              <a:rPr lang="fa-IR" altLang="en-US" sz="2800" smtClean="0">
                <a:solidFill>
                  <a:srgbClr val="0070C0"/>
                </a:solidFill>
              </a:rPr>
              <a:t/>
            </a:r>
            <a:br>
              <a:rPr lang="fa-IR" altLang="en-US" sz="2800" smtClean="0">
                <a:solidFill>
                  <a:srgbClr val="0070C0"/>
                </a:solidFill>
              </a:rPr>
            </a:br>
            <a:r>
              <a:rPr lang="fa-IR" altLang="en-US" sz="2400" smtClean="0">
                <a:solidFill>
                  <a:srgbClr val="0070C0"/>
                </a:solidFill>
              </a:rPr>
              <a:t> الف) عزیز : مسند      ب) گل : نهاد    ج) باغ : متمّم           د) صحبت : نهاد</a:t>
            </a:r>
            <a:endParaRPr lang="en-US" altLang="en-US" sz="3600" smtClean="0">
              <a:solidFill>
                <a:srgbClr val="0070C0"/>
              </a:solidFill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eaLnBrk="0" hangingPunct="0"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7032D1FF-3A86-422E-8AB6-E020FE066BCA}" type="slidenum">
              <a:rPr lang="fa-IR" altLang="en-US" sz="2000" u="none">
                <a:solidFill>
                  <a:srgbClr val="FF3300"/>
                </a:solidFill>
                <a:cs typeface="B Titr" pitchFamily="2" charset="-78"/>
              </a:rPr>
              <a:pPr eaLnBrk="1" hangingPunct="1"/>
              <a:t>4</a:t>
            </a:fld>
            <a:endParaRPr lang="en-US" altLang="en-US" sz="2000" u="none">
              <a:solidFill>
                <a:srgbClr val="FF3300"/>
              </a:solidFill>
              <a:cs typeface="B Titr" pitchFamily="2" charset="-78"/>
            </a:endParaRPr>
          </a:p>
        </p:txBody>
      </p:sp>
      <p:sp>
        <p:nvSpPr>
          <p:cNvPr id="5123" name="Rectangle 4"/>
          <p:cNvSpPr>
            <a:spLocks noGrp="1" noChangeArrowheads="1"/>
          </p:cNvSpPr>
          <p:nvPr>
            <p:ph type="ctrTitle"/>
          </p:nvPr>
        </p:nvSpPr>
        <p:spPr>
          <a:xfrm>
            <a:off x="323850" y="833438"/>
            <a:ext cx="7989888" cy="2882900"/>
          </a:xfrm>
        </p:spPr>
        <p:txBody>
          <a:bodyPr/>
          <a:lstStyle/>
          <a:p>
            <a:pPr algn="r" eaLnBrk="1" hangingPunct="1"/>
            <a:r>
              <a:rPr lang="fa-IR" altLang="en-US" sz="2400" smtClean="0">
                <a:solidFill>
                  <a:srgbClr val="0070C0"/>
                </a:solidFill>
              </a:rPr>
              <a:t>                       </a:t>
            </a:r>
            <a:br>
              <a:rPr lang="fa-IR" altLang="en-US" sz="2400" smtClean="0">
                <a:solidFill>
                  <a:srgbClr val="0070C0"/>
                </a:solidFill>
              </a:rPr>
            </a:br>
            <a:r>
              <a:rPr lang="fa-IR" altLang="en-US" sz="2400" smtClean="0">
                <a:solidFill>
                  <a:srgbClr val="0070C0"/>
                </a:solidFill>
              </a:rPr>
              <a:t> 2. کدام گزینه با بقیه هم خانواده نیست ؟ </a:t>
            </a:r>
            <a:br>
              <a:rPr lang="fa-IR" altLang="en-US" sz="2400" smtClean="0">
                <a:solidFill>
                  <a:srgbClr val="0070C0"/>
                </a:solidFill>
              </a:rPr>
            </a:br>
            <a:r>
              <a:rPr lang="fa-IR" altLang="en-US" sz="2400" smtClean="0">
                <a:solidFill>
                  <a:srgbClr val="0070C0"/>
                </a:solidFill>
              </a:rPr>
              <a:t/>
            </a:r>
            <a:br>
              <a:rPr lang="fa-IR" altLang="en-US" sz="2400" smtClean="0">
                <a:solidFill>
                  <a:srgbClr val="0070C0"/>
                </a:solidFill>
              </a:rPr>
            </a:br>
            <a:r>
              <a:rPr lang="fa-IR" altLang="en-US" sz="2400" smtClean="0">
                <a:solidFill>
                  <a:srgbClr val="0070C0"/>
                </a:solidFill>
              </a:rPr>
              <a:t> </a:t>
            </a:r>
            <a:br>
              <a:rPr lang="fa-IR" altLang="en-US" sz="2400" smtClean="0">
                <a:solidFill>
                  <a:srgbClr val="0070C0"/>
                </a:solidFill>
              </a:rPr>
            </a:br>
            <a:r>
              <a:rPr lang="fa-IR" altLang="en-US" sz="2400" smtClean="0">
                <a:solidFill>
                  <a:srgbClr val="0070C0"/>
                </a:solidFill>
              </a:rPr>
              <a:t>        الف)  ممنوع          ب)  نعمت            ج)  انعام         د)  منعم </a:t>
            </a:r>
            <a:endParaRPr lang="en-US" altLang="en-US" sz="2400" smtClean="0">
              <a:solidFill>
                <a:srgbClr val="0070C0"/>
              </a:solidFill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eaLnBrk="0" hangingPunct="0"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85542D8F-61E7-4BBF-A3E2-92A0FEE2D645}" type="slidenum">
              <a:rPr lang="fa-IR" altLang="en-US" sz="2000" u="none">
                <a:solidFill>
                  <a:srgbClr val="FF3300"/>
                </a:solidFill>
                <a:cs typeface="B Titr" pitchFamily="2" charset="-78"/>
              </a:rPr>
              <a:pPr eaLnBrk="1" hangingPunct="1"/>
              <a:t>5</a:t>
            </a:fld>
            <a:endParaRPr lang="en-US" altLang="en-US" sz="2000" u="none">
              <a:solidFill>
                <a:srgbClr val="FF3300"/>
              </a:solidFill>
              <a:cs typeface="B Titr" pitchFamily="2" charset="-78"/>
            </a:endParaRPr>
          </a:p>
        </p:txBody>
      </p:sp>
      <p:sp>
        <p:nvSpPr>
          <p:cNvPr id="7172" name="Rectangle 4"/>
          <p:cNvSpPr>
            <a:spLocks noGrp="1" noChangeArrowheads="1"/>
          </p:cNvSpPr>
          <p:nvPr>
            <p:ph type="ctrTitle"/>
          </p:nvPr>
        </p:nvSpPr>
        <p:spPr>
          <a:xfrm>
            <a:off x="1762125" y="908050"/>
            <a:ext cx="6842125" cy="4392613"/>
          </a:xfrm>
        </p:spPr>
        <p:txBody>
          <a:bodyPr/>
          <a:lstStyle/>
          <a:p>
            <a:pPr algn="r" eaLnBrk="1" hangingPunct="1"/>
            <a:r>
              <a:rPr lang="fa-IR" altLang="en-US" sz="360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Jadid" pitchFamily="2" charset="-78"/>
              </a:rPr>
              <a:t/>
            </a:r>
            <a:br>
              <a:rPr lang="fa-IR" altLang="en-US" sz="360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Jadid" pitchFamily="2" charset="-78"/>
              </a:rPr>
            </a:br>
            <a:r>
              <a:rPr lang="fa-IR" altLang="en-US" sz="2400" smtClean="0">
                <a:solidFill>
                  <a:srgbClr val="0070C0"/>
                </a:solidFill>
              </a:rPr>
              <a:t/>
            </a:r>
            <a:br>
              <a:rPr lang="fa-IR" altLang="en-US" sz="2400" smtClean="0">
                <a:solidFill>
                  <a:srgbClr val="0070C0"/>
                </a:solidFill>
              </a:rPr>
            </a:br>
            <a:r>
              <a:rPr lang="fa-IR" altLang="en-US" sz="2400" smtClean="0">
                <a:solidFill>
                  <a:srgbClr val="0070C0"/>
                </a:solidFill>
              </a:rPr>
              <a:t>3. در مصراع </a:t>
            </a:r>
            <a:r>
              <a:rPr lang="fa-IR" altLang="en-US" sz="2400" smtClean="0">
                <a:solidFill>
                  <a:srgbClr val="FF0000"/>
                </a:solidFill>
              </a:rPr>
              <a:t>« گشت غمناک دل و جان عقاب »</a:t>
            </a:r>
            <a:r>
              <a:rPr lang="fa-IR" altLang="en-US" sz="2400" smtClean="0">
                <a:solidFill>
                  <a:srgbClr val="0070C0"/>
                </a:solidFill>
              </a:rPr>
              <a:t/>
            </a:r>
            <a:br>
              <a:rPr lang="fa-IR" altLang="en-US" sz="2400" smtClean="0">
                <a:solidFill>
                  <a:srgbClr val="0070C0"/>
                </a:solidFill>
              </a:rPr>
            </a:br>
            <a:r>
              <a:rPr lang="fa-IR" altLang="en-US" sz="2400" smtClean="0">
                <a:solidFill>
                  <a:srgbClr val="0070C0"/>
                </a:solidFill>
              </a:rPr>
              <a:t> نقش کدام واژه درست نوشته نشده است ؟</a:t>
            </a:r>
            <a:br>
              <a:rPr lang="fa-IR" altLang="en-US" sz="2400" smtClean="0">
                <a:solidFill>
                  <a:srgbClr val="0070C0"/>
                </a:solidFill>
              </a:rPr>
            </a:br>
            <a:r>
              <a:rPr lang="fa-IR" altLang="en-US" sz="2400" smtClean="0">
                <a:solidFill>
                  <a:srgbClr val="0070C0"/>
                </a:solidFill>
              </a:rPr>
              <a:t/>
            </a:r>
            <a:br>
              <a:rPr lang="fa-IR" altLang="en-US" sz="2400" smtClean="0">
                <a:solidFill>
                  <a:srgbClr val="0070C0"/>
                </a:solidFill>
              </a:rPr>
            </a:br>
            <a:r>
              <a:rPr lang="fa-IR" altLang="en-US" sz="2400" smtClean="0">
                <a:solidFill>
                  <a:srgbClr val="0070C0"/>
                </a:solidFill>
              </a:rPr>
              <a:t>   الف)  دل : نهاد</a:t>
            </a:r>
            <a:br>
              <a:rPr lang="fa-IR" altLang="en-US" sz="2400" smtClean="0">
                <a:solidFill>
                  <a:srgbClr val="0070C0"/>
                </a:solidFill>
              </a:rPr>
            </a:br>
            <a:r>
              <a:rPr lang="fa-IR" altLang="en-US" sz="2400" smtClean="0">
                <a:solidFill>
                  <a:srgbClr val="0070C0"/>
                </a:solidFill>
              </a:rPr>
              <a:t>   ب) غمناک : مسند</a:t>
            </a:r>
            <a:br>
              <a:rPr lang="fa-IR" altLang="en-US" sz="2400" smtClean="0">
                <a:solidFill>
                  <a:srgbClr val="0070C0"/>
                </a:solidFill>
              </a:rPr>
            </a:br>
            <a:r>
              <a:rPr lang="fa-IR" altLang="en-US" sz="2400" smtClean="0">
                <a:solidFill>
                  <a:srgbClr val="0070C0"/>
                </a:solidFill>
              </a:rPr>
              <a:t>   ج)  عقاب : مضاف الیه</a:t>
            </a:r>
            <a:br>
              <a:rPr lang="fa-IR" altLang="en-US" sz="2400" smtClean="0">
                <a:solidFill>
                  <a:srgbClr val="0070C0"/>
                </a:solidFill>
              </a:rPr>
            </a:br>
            <a:r>
              <a:rPr lang="fa-IR" altLang="en-US" sz="2400" smtClean="0">
                <a:solidFill>
                  <a:srgbClr val="0070C0"/>
                </a:solidFill>
              </a:rPr>
              <a:t>   د)  گشت : متمم</a:t>
            </a:r>
            <a:endParaRPr lang="en-US" altLang="en-US" sz="2400" smtClean="0">
              <a:solidFill>
                <a:srgbClr val="0070C0"/>
              </a:solidFill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eaLnBrk="0" hangingPunct="0"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1186BFA2-B3A6-472E-88B4-29207652840A}" type="slidenum">
              <a:rPr lang="fa-IR" altLang="en-US" sz="2000" u="none">
                <a:solidFill>
                  <a:srgbClr val="FF3300"/>
                </a:solidFill>
                <a:cs typeface="B Titr" pitchFamily="2" charset="-78"/>
              </a:rPr>
              <a:pPr eaLnBrk="1" hangingPunct="1"/>
              <a:t>6</a:t>
            </a:fld>
            <a:endParaRPr lang="en-US" altLang="en-US" sz="2000" u="none">
              <a:solidFill>
                <a:srgbClr val="FF3300"/>
              </a:solidFill>
              <a:cs typeface="B Titr" pitchFamily="2" charset="-78"/>
            </a:endParaRPr>
          </a:p>
        </p:txBody>
      </p:sp>
      <p:sp>
        <p:nvSpPr>
          <p:cNvPr id="7171" name="Rectangle 4"/>
          <p:cNvSpPr>
            <a:spLocks noGrp="1" noChangeArrowheads="1"/>
          </p:cNvSpPr>
          <p:nvPr>
            <p:ph type="ctrTitle"/>
          </p:nvPr>
        </p:nvSpPr>
        <p:spPr>
          <a:xfrm>
            <a:off x="250825" y="2130425"/>
            <a:ext cx="8642350" cy="2019300"/>
          </a:xfrm>
        </p:spPr>
        <p:txBody>
          <a:bodyPr/>
          <a:lstStyle/>
          <a:p>
            <a:pPr algn="r" eaLnBrk="1" hangingPunct="1"/>
            <a:r>
              <a:rPr lang="fa-IR" altLang="en-US" sz="2400" smtClean="0">
                <a:solidFill>
                  <a:srgbClr val="0070C0"/>
                </a:solidFill>
              </a:rPr>
              <a:t/>
            </a:r>
            <a:br>
              <a:rPr lang="fa-IR" altLang="en-US" sz="2400" smtClean="0">
                <a:solidFill>
                  <a:srgbClr val="0070C0"/>
                </a:solidFill>
              </a:rPr>
            </a:br>
            <a:r>
              <a:rPr lang="fa-IR" altLang="en-US" sz="2400" smtClean="0">
                <a:solidFill>
                  <a:srgbClr val="0070C0"/>
                </a:solidFill>
              </a:rPr>
              <a:t>4. در کدام واژه بن ماضی به کار رفته است ؟ </a:t>
            </a:r>
            <a:br>
              <a:rPr lang="fa-IR" altLang="en-US" sz="2400" smtClean="0">
                <a:solidFill>
                  <a:srgbClr val="0070C0"/>
                </a:solidFill>
              </a:rPr>
            </a:br>
            <a:r>
              <a:rPr lang="fa-IR" altLang="en-US" sz="2400" smtClean="0">
                <a:solidFill>
                  <a:srgbClr val="0070C0"/>
                </a:solidFill>
              </a:rPr>
              <a:t/>
            </a:r>
            <a:br>
              <a:rPr lang="fa-IR" altLang="en-US" sz="2400" smtClean="0">
                <a:solidFill>
                  <a:srgbClr val="0070C0"/>
                </a:solidFill>
              </a:rPr>
            </a:br>
            <a:r>
              <a:rPr lang="fa-IR" altLang="en-US" sz="2400" smtClean="0">
                <a:solidFill>
                  <a:srgbClr val="0070C0"/>
                </a:solidFill>
              </a:rPr>
              <a:t/>
            </a:r>
            <a:br>
              <a:rPr lang="fa-IR" altLang="en-US" sz="2400" smtClean="0">
                <a:solidFill>
                  <a:srgbClr val="0070C0"/>
                </a:solidFill>
              </a:rPr>
            </a:br>
            <a:r>
              <a:rPr lang="fa-IR" altLang="en-US" sz="2400" smtClean="0">
                <a:solidFill>
                  <a:srgbClr val="0070C0"/>
                </a:solidFill>
              </a:rPr>
              <a:t>     الف) پرستار          ب)  خوانش          ج)  گرفتار         د)  ميرا </a:t>
            </a:r>
            <a:endParaRPr lang="en-US" altLang="en-US" sz="2400" smtClean="0">
              <a:solidFill>
                <a:srgbClr val="0070C0"/>
              </a:solidFill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eaLnBrk="0" hangingPunct="0"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2FC8F7A1-C64E-482D-B3B0-37B6576A09BA}" type="slidenum">
              <a:rPr lang="fa-IR" altLang="en-US" sz="2000" u="none">
                <a:solidFill>
                  <a:srgbClr val="FF3300"/>
                </a:solidFill>
                <a:cs typeface="B Titr" pitchFamily="2" charset="-78"/>
              </a:rPr>
              <a:pPr eaLnBrk="1" hangingPunct="1"/>
              <a:t>7</a:t>
            </a:fld>
            <a:endParaRPr lang="en-US" altLang="en-US" sz="2000" u="none">
              <a:solidFill>
                <a:srgbClr val="FF3300"/>
              </a:solidFill>
              <a:cs typeface="B Titr" pitchFamily="2" charset="-78"/>
            </a:endParaRPr>
          </a:p>
        </p:txBody>
      </p:sp>
      <p:sp>
        <p:nvSpPr>
          <p:cNvPr id="8195" name="Rectangle 4"/>
          <p:cNvSpPr>
            <a:spLocks noGrp="1" noChangeArrowheads="1"/>
          </p:cNvSpPr>
          <p:nvPr>
            <p:ph type="ctrTitle"/>
          </p:nvPr>
        </p:nvSpPr>
        <p:spPr>
          <a:xfrm>
            <a:off x="539750" y="1196975"/>
            <a:ext cx="7993063" cy="3024188"/>
          </a:xfrm>
        </p:spPr>
        <p:txBody>
          <a:bodyPr/>
          <a:lstStyle/>
          <a:p>
            <a:pPr algn="r" eaLnBrk="1" hangingPunct="1"/>
            <a:r>
              <a:rPr lang="fa-IR" altLang="en-US" sz="2400" smtClean="0">
                <a:solidFill>
                  <a:srgbClr val="0070C0"/>
                </a:solidFill>
              </a:rPr>
              <a:t>5. بن مضارع کدام مصدر نادرست است ؟  </a:t>
            </a:r>
            <a:br>
              <a:rPr lang="fa-IR" altLang="en-US" sz="2400" smtClean="0">
                <a:solidFill>
                  <a:srgbClr val="0070C0"/>
                </a:solidFill>
              </a:rPr>
            </a:br>
            <a:r>
              <a:rPr lang="fa-IR" altLang="en-US" sz="2400" smtClean="0">
                <a:solidFill>
                  <a:srgbClr val="0070C0"/>
                </a:solidFill>
              </a:rPr>
              <a:t/>
            </a:r>
            <a:br>
              <a:rPr lang="fa-IR" altLang="en-US" sz="2400" smtClean="0">
                <a:solidFill>
                  <a:srgbClr val="0070C0"/>
                </a:solidFill>
              </a:rPr>
            </a:br>
            <a:r>
              <a:rPr lang="fa-IR" altLang="en-US" sz="2400" smtClean="0">
                <a:solidFill>
                  <a:srgbClr val="0070C0"/>
                </a:solidFill>
              </a:rPr>
              <a:t>الف)خفتن : خواب                 ب)بخشيدن : بخش         </a:t>
            </a:r>
            <a:br>
              <a:rPr lang="fa-IR" altLang="en-US" sz="2400" smtClean="0">
                <a:solidFill>
                  <a:srgbClr val="0070C0"/>
                </a:solidFill>
              </a:rPr>
            </a:br>
            <a:r>
              <a:rPr lang="fa-IR" altLang="en-US" sz="2400" smtClean="0">
                <a:solidFill>
                  <a:srgbClr val="0070C0"/>
                </a:solidFill>
              </a:rPr>
              <a:t>ج) دیدن : بین                          د)آموختن: بياموز </a:t>
            </a:r>
            <a:br>
              <a:rPr lang="fa-IR" altLang="en-US" sz="2400" smtClean="0">
                <a:solidFill>
                  <a:srgbClr val="0070C0"/>
                </a:solidFill>
              </a:rPr>
            </a:br>
            <a:endParaRPr lang="en-US" altLang="en-US" sz="2400" smtClean="0">
              <a:solidFill>
                <a:srgbClr val="0070C0"/>
              </a:solidFill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eaLnBrk="0" hangingPunct="0"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9E9648E1-36E7-4280-837D-E1A4B6A4AAF5}" type="slidenum">
              <a:rPr lang="fa-IR" altLang="en-US" sz="2000" u="none">
                <a:solidFill>
                  <a:srgbClr val="FF3300"/>
                </a:solidFill>
                <a:cs typeface="B Titr" pitchFamily="2" charset="-78"/>
              </a:rPr>
              <a:pPr eaLnBrk="1" hangingPunct="1"/>
              <a:t>8</a:t>
            </a:fld>
            <a:endParaRPr lang="en-US" altLang="en-US" sz="2000" u="none">
              <a:solidFill>
                <a:srgbClr val="FF3300"/>
              </a:solidFill>
              <a:cs typeface="B Titr" pitchFamily="2" charset="-78"/>
            </a:endParaRPr>
          </a:p>
        </p:txBody>
      </p:sp>
      <p:sp>
        <p:nvSpPr>
          <p:cNvPr id="9219" name="Rectangle 4"/>
          <p:cNvSpPr>
            <a:spLocks noGrp="1" noChangeArrowheads="1"/>
          </p:cNvSpPr>
          <p:nvPr>
            <p:ph type="ctrTitle"/>
          </p:nvPr>
        </p:nvSpPr>
        <p:spPr>
          <a:xfrm>
            <a:off x="323850" y="1484313"/>
            <a:ext cx="8424863" cy="2116137"/>
          </a:xfrm>
        </p:spPr>
        <p:txBody>
          <a:bodyPr/>
          <a:lstStyle/>
          <a:p>
            <a:pPr algn="r" eaLnBrk="1" hangingPunct="1"/>
            <a:r>
              <a:rPr lang="fa-IR" altLang="en-US" sz="2400" smtClean="0">
                <a:solidFill>
                  <a:srgbClr val="0070C0"/>
                </a:solidFill>
              </a:rPr>
              <a:t>6.  ساختمان واژه های  </a:t>
            </a:r>
            <a:br>
              <a:rPr lang="fa-IR" altLang="en-US" sz="2400" smtClean="0">
                <a:solidFill>
                  <a:srgbClr val="0070C0"/>
                </a:solidFill>
              </a:rPr>
            </a:br>
            <a:r>
              <a:rPr lang="fa-IR" altLang="en-US" sz="2400" smtClean="0">
                <a:solidFill>
                  <a:srgbClr val="FF0000"/>
                </a:solidFill>
              </a:rPr>
              <a:t>« خط کشی ، مهمان ، گیره » </a:t>
            </a:r>
            <a:r>
              <a:rPr lang="fa-IR" altLang="en-US" sz="2400" smtClean="0">
                <a:solidFill>
                  <a:srgbClr val="0070C0"/>
                </a:solidFill>
              </a:rPr>
              <a:t/>
            </a:r>
            <a:br>
              <a:rPr lang="fa-IR" altLang="en-US" sz="2400" smtClean="0">
                <a:solidFill>
                  <a:srgbClr val="0070C0"/>
                </a:solidFill>
              </a:rPr>
            </a:br>
            <a:r>
              <a:rPr lang="fa-IR" altLang="en-US" sz="2400" smtClean="0">
                <a:solidFill>
                  <a:srgbClr val="0070C0"/>
                </a:solidFill>
              </a:rPr>
              <a:t>در کدام گزینه به ترتیب درست نوشته شده است ؟</a:t>
            </a:r>
            <a:br>
              <a:rPr lang="fa-IR" altLang="en-US" sz="2400" smtClean="0">
                <a:solidFill>
                  <a:srgbClr val="0070C0"/>
                </a:solidFill>
              </a:rPr>
            </a:br>
            <a:r>
              <a:rPr lang="fa-IR" altLang="en-US" sz="2400" smtClean="0">
                <a:solidFill>
                  <a:srgbClr val="0070C0"/>
                </a:solidFill>
              </a:rPr>
              <a:t/>
            </a:r>
            <a:br>
              <a:rPr lang="fa-IR" altLang="en-US" sz="2400" smtClean="0">
                <a:solidFill>
                  <a:srgbClr val="0070C0"/>
                </a:solidFill>
              </a:rPr>
            </a:br>
            <a:r>
              <a:rPr lang="fa-IR" altLang="en-US" sz="2400" smtClean="0">
                <a:solidFill>
                  <a:srgbClr val="0070C0"/>
                </a:solidFill>
              </a:rPr>
              <a:t>الف) مشتق مرکب – ساده - مشتق                 ب)   مرکب - ساده -  ساده    </a:t>
            </a:r>
            <a:br>
              <a:rPr lang="fa-IR" altLang="en-US" sz="2400" smtClean="0">
                <a:solidFill>
                  <a:srgbClr val="0070C0"/>
                </a:solidFill>
              </a:rPr>
            </a:br>
            <a:r>
              <a:rPr lang="fa-IR" altLang="en-US" sz="2400" smtClean="0">
                <a:solidFill>
                  <a:srgbClr val="0070C0"/>
                </a:solidFill>
              </a:rPr>
              <a:t> ج)  مشتق مرکب – ساده - ساده                    د) مرکب –   مشتق  - مشتق </a:t>
            </a:r>
            <a:endParaRPr lang="en-US" altLang="en-US" sz="2400" smtClean="0">
              <a:solidFill>
                <a:srgbClr val="0070C0"/>
              </a:solidFill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eaLnBrk="0" hangingPunct="0"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247C0091-9BC3-49AC-BF73-654384B2C59C}" type="slidenum">
              <a:rPr lang="fa-IR" altLang="en-US" sz="2000" u="none">
                <a:solidFill>
                  <a:srgbClr val="FF3300"/>
                </a:solidFill>
                <a:cs typeface="B Titr" pitchFamily="2" charset="-78"/>
              </a:rPr>
              <a:pPr eaLnBrk="1" hangingPunct="1"/>
              <a:t>9</a:t>
            </a:fld>
            <a:endParaRPr lang="en-US" altLang="en-US" sz="2000" u="none">
              <a:solidFill>
                <a:srgbClr val="FF3300"/>
              </a:solidFill>
              <a:cs typeface="B Titr" pitchFamily="2" charset="-78"/>
            </a:endParaRPr>
          </a:p>
        </p:txBody>
      </p:sp>
      <p:sp>
        <p:nvSpPr>
          <p:cNvPr id="10243" name="Rectangle 4"/>
          <p:cNvSpPr>
            <a:spLocks noGrp="1" noChangeArrowheads="1"/>
          </p:cNvSpPr>
          <p:nvPr>
            <p:ph type="ctrTitle"/>
          </p:nvPr>
        </p:nvSpPr>
        <p:spPr>
          <a:xfrm>
            <a:off x="250825" y="2420938"/>
            <a:ext cx="8569325" cy="1871662"/>
          </a:xfrm>
        </p:spPr>
        <p:txBody>
          <a:bodyPr/>
          <a:lstStyle/>
          <a:p>
            <a:pPr algn="r">
              <a:lnSpc>
                <a:spcPct val="115000"/>
              </a:lnSpc>
            </a:pPr>
            <a:r>
              <a:rPr lang="fa-IR" altLang="en-US" sz="2400" smtClean="0">
                <a:solidFill>
                  <a:srgbClr val="0070C0"/>
                </a:solidFill>
              </a:rPr>
              <a:t>7. کدام یک از واژه های زیر درست معنی  شده است؟</a:t>
            </a:r>
            <a:br>
              <a:rPr lang="fa-IR" altLang="en-US" sz="2400" smtClean="0">
                <a:solidFill>
                  <a:srgbClr val="0070C0"/>
                </a:solidFill>
              </a:rPr>
            </a:br>
            <a:r>
              <a:rPr lang="en-US" altLang="en-US" sz="2400" smtClean="0">
                <a:solidFill>
                  <a:srgbClr val="0070C0"/>
                </a:solidFill>
              </a:rPr>
              <a:t/>
            </a:r>
            <a:br>
              <a:rPr lang="en-US" altLang="en-US" sz="2400" smtClean="0">
                <a:solidFill>
                  <a:srgbClr val="0070C0"/>
                </a:solidFill>
              </a:rPr>
            </a:br>
            <a:r>
              <a:rPr lang="fa-IR" altLang="en-US" sz="2400" smtClean="0">
                <a:solidFill>
                  <a:srgbClr val="0070C0"/>
                </a:solidFill>
              </a:rPr>
              <a:t>الف) نصرت : یاری              ب) خرقه: لباس درويشان      </a:t>
            </a:r>
            <a:br>
              <a:rPr lang="fa-IR" altLang="en-US" sz="2400" smtClean="0">
                <a:solidFill>
                  <a:srgbClr val="0070C0"/>
                </a:solidFill>
              </a:rPr>
            </a:br>
            <a:r>
              <a:rPr lang="fa-IR" altLang="en-US" sz="2400" smtClean="0">
                <a:solidFill>
                  <a:srgbClr val="0070C0"/>
                </a:solidFill>
              </a:rPr>
              <a:t>ج) برنَوَشتند: برچیدند              د) ثنا : روشنایی </a:t>
            </a:r>
            <a:endParaRPr lang="en-US" altLang="en-US" sz="2400" smtClean="0">
              <a:solidFill>
                <a:srgbClr val="0070C0"/>
              </a:solidFill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eaLnBrk="0" hangingPunct="0"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E743014A-3F22-4F48-B61F-BD60CA1942A9}" type="slidenum">
              <a:rPr lang="fa-IR" altLang="en-US" sz="2000" u="none">
                <a:solidFill>
                  <a:srgbClr val="FF3300"/>
                </a:solidFill>
                <a:cs typeface="B Titr" pitchFamily="2" charset="-78"/>
              </a:rPr>
              <a:pPr eaLnBrk="1" hangingPunct="1"/>
              <a:t>10</a:t>
            </a:fld>
            <a:endParaRPr lang="en-US" altLang="en-US" sz="2000" u="none">
              <a:solidFill>
                <a:srgbClr val="FF3300"/>
              </a:solidFill>
              <a:cs typeface="B Titr" pitchFamily="2" charset="-78"/>
            </a:endParaRPr>
          </a:p>
        </p:txBody>
      </p:sp>
      <p:sp>
        <p:nvSpPr>
          <p:cNvPr id="11267" name="Rectangle 4"/>
          <p:cNvSpPr>
            <a:spLocks noGrp="1" noChangeArrowheads="1"/>
          </p:cNvSpPr>
          <p:nvPr>
            <p:ph type="ctrTitle"/>
          </p:nvPr>
        </p:nvSpPr>
        <p:spPr>
          <a:xfrm>
            <a:off x="539750" y="1268413"/>
            <a:ext cx="7772400" cy="4968875"/>
          </a:xfrm>
        </p:spPr>
        <p:txBody>
          <a:bodyPr/>
          <a:lstStyle/>
          <a:p>
            <a:pPr algn="r">
              <a:lnSpc>
                <a:spcPct val="115000"/>
              </a:lnSpc>
            </a:pPr>
            <a:r>
              <a:rPr lang="fa-IR" altLang="en-US" sz="2800" smtClean="0">
                <a:solidFill>
                  <a:srgbClr val="0070C0"/>
                </a:solidFill>
              </a:rPr>
              <a:t>8. در بیت :</a:t>
            </a:r>
            <a:br>
              <a:rPr lang="fa-IR" altLang="en-US" sz="2800" smtClean="0">
                <a:solidFill>
                  <a:srgbClr val="0070C0"/>
                </a:solidFill>
              </a:rPr>
            </a:br>
            <a:r>
              <a:rPr lang="fa-IR" altLang="en-US" sz="2400" smtClean="0">
                <a:solidFill>
                  <a:srgbClr val="FF0000"/>
                </a:solidFill>
              </a:rPr>
              <a:t>پرسش تشنگی را تو آبی، جوابی       ریگ های بیابان تو را می شناسند»</a:t>
            </a:r>
            <a:br>
              <a:rPr lang="fa-IR" altLang="en-US" sz="2400" smtClean="0">
                <a:solidFill>
                  <a:srgbClr val="FF0000"/>
                </a:solidFill>
              </a:rPr>
            </a:br>
            <a:r>
              <a:rPr lang="fa-IR" altLang="en-US" sz="2800" smtClean="0">
                <a:solidFill>
                  <a:srgbClr val="FF0000"/>
                </a:solidFill>
              </a:rPr>
              <a:t> </a:t>
            </a:r>
            <a:r>
              <a:rPr lang="fa-IR" altLang="en-US" sz="2800" smtClean="0">
                <a:solidFill>
                  <a:srgbClr val="0070C0"/>
                </a:solidFill>
              </a:rPr>
              <a:t>کدام آریه ی ادبی وجود ندارد؟</a:t>
            </a:r>
            <a:br>
              <a:rPr lang="fa-IR" altLang="en-US" sz="2800" smtClean="0">
                <a:solidFill>
                  <a:srgbClr val="0070C0"/>
                </a:solidFill>
              </a:rPr>
            </a:br>
            <a:r>
              <a:rPr lang="en-US" altLang="en-US" sz="2800" smtClean="0">
                <a:solidFill>
                  <a:srgbClr val="0070C0"/>
                </a:solidFill>
              </a:rPr>
              <a:t/>
            </a:r>
            <a:br>
              <a:rPr lang="en-US" altLang="en-US" sz="2800" smtClean="0">
                <a:solidFill>
                  <a:srgbClr val="0070C0"/>
                </a:solidFill>
              </a:rPr>
            </a:br>
            <a:r>
              <a:rPr lang="fa-IR" altLang="en-US" sz="2800" smtClean="0">
                <a:solidFill>
                  <a:srgbClr val="0070C0"/>
                </a:solidFill>
              </a:rPr>
              <a:t>الف) طباق               ب)  مراعات نظیر             </a:t>
            </a:r>
            <a:br>
              <a:rPr lang="fa-IR" altLang="en-US" sz="2800" smtClean="0">
                <a:solidFill>
                  <a:srgbClr val="0070C0"/>
                </a:solidFill>
              </a:rPr>
            </a:br>
            <a:r>
              <a:rPr lang="fa-IR" altLang="en-US" sz="2800" smtClean="0">
                <a:solidFill>
                  <a:srgbClr val="0070C0"/>
                </a:solidFill>
              </a:rPr>
              <a:t> ج) تشخیص             د) تلمیح </a:t>
            </a:r>
            <a:r>
              <a:rPr lang="en-US" altLang="en-US" sz="2800" smtClean="0">
                <a:solidFill>
                  <a:srgbClr val="0070C0"/>
                </a:solidFill>
              </a:rPr>
              <a:t/>
            </a:r>
            <a:br>
              <a:rPr lang="en-US" altLang="en-US" sz="2800" smtClean="0">
                <a:solidFill>
                  <a:srgbClr val="0070C0"/>
                </a:solidFill>
              </a:rPr>
            </a:br>
            <a:endParaRPr lang="en-US" altLang="en-US" sz="2800" smtClean="0">
              <a:solidFill>
                <a:srgbClr val="0070C0"/>
              </a:solidFill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eaLnBrk="0" hangingPunct="0"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C5082745-1FD1-473E-BD42-A749FC67A02F}" type="slidenum">
              <a:rPr lang="fa-IR" altLang="en-US" sz="2000" u="none">
                <a:solidFill>
                  <a:srgbClr val="FF3300"/>
                </a:solidFill>
                <a:cs typeface="B Titr" pitchFamily="2" charset="-78"/>
              </a:rPr>
              <a:pPr eaLnBrk="1" hangingPunct="1"/>
              <a:t>11</a:t>
            </a:fld>
            <a:endParaRPr lang="en-US" altLang="en-US" sz="2000" u="none">
              <a:solidFill>
                <a:srgbClr val="FF3300"/>
              </a:solidFill>
              <a:cs typeface="B Titr" pitchFamily="2" charset="-78"/>
            </a:endParaRPr>
          </a:p>
        </p:txBody>
      </p:sp>
      <p:sp>
        <p:nvSpPr>
          <p:cNvPr id="12291" name="Rectangle 4"/>
          <p:cNvSpPr>
            <a:spLocks noGrp="1" noChangeArrowheads="1"/>
          </p:cNvSpPr>
          <p:nvPr>
            <p:ph type="ctrTitle"/>
          </p:nvPr>
        </p:nvSpPr>
        <p:spPr>
          <a:xfrm>
            <a:off x="0" y="1196975"/>
            <a:ext cx="8820150" cy="2403475"/>
          </a:xfrm>
        </p:spPr>
        <p:txBody>
          <a:bodyPr/>
          <a:lstStyle/>
          <a:p>
            <a:pPr algn="r" eaLnBrk="1" hangingPunct="1"/>
            <a:r>
              <a:rPr lang="fa-IR" altLang="en-US" sz="2400" smtClean="0">
                <a:solidFill>
                  <a:srgbClr val="0070C0"/>
                </a:solidFill>
              </a:rPr>
              <a:t>9. در کدام گزینه کلمه ی شب نهاد است؟</a:t>
            </a:r>
            <a:br>
              <a:rPr lang="fa-IR" altLang="en-US" sz="2400" smtClean="0">
                <a:solidFill>
                  <a:srgbClr val="0070C0"/>
                </a:solidFill>
              </a:rPr>
            </a:br>
            <a:r>
              <a:rPr lang="fa-IR" altLang="en-US" sz="2400" smtClean="0">
                <a:solidFill>
                  <a:srgbClr val="0070C0"/>
                </a:solidFill>
              </a:rPr>
              <a:t/>
            </a:r>
            <a:br>
              <a:rPr lang="fa-IR" altLang="en-US" sz="2400" smtClean="0">
                <a:solidFill>
                  <a:srgbClr val="0070C0"/>
                </a:solidFill>
              </a:rPr>
            </a:br>
            <a:r>
              <a:rPr lang="fa-IR" altLang="en-US" sz="2400" smtClean="0">
                <a:solidFill>
                  <a:srgbClr val="0070C0"/>
                </a:solidFill>
              </a:rPr>
              <a:t/>
            </a:r>
            <a:br>
              <a:rPr lang="fa-IR" altLang="en-US" sz="2400" smtClean="0">
                <a:solidFill>
                  <a:srgbClr val="0070C0"/>
                </a:solidFill>
              </a:rPr>
            </a:br>
            <a:r>
              <a:rPr lang="fa-IR" altLang="en-US" sz="2400" smtClean="0">
                <a:solidFill>
                  <a:srgbClr val="0070C0"/>
                </a:solidFill>
              </a:rPr>
              <a:t>الف) تا شب نرود صبح پدیدار نباشد             ب) روز و شب را می شمارم روز و شب  </a:t>
            </a:r>
            <a:br>
              <a:rPr lang="fa-IR" altLang="en-US" sz="2400" smtClean="0">
                <a:solidFill>
                  <a:srgbClr val="0070C0"/>
                </a:solidFill>
              </a:rPr>
            </a:br>
            <a:r>
              <a:rPr lang="fa-IR" altLang="en-US" sz="2400" smtClean="0">
                <a:solidFill>
                  <a:srgbClr val="0070C0"/>
                </a:solidFill>
              </a:rPr>
              <a:t>ج) شبی یاد دارم که چشمم نخفت                 د) روز و شب را همچو خود مجنون کنم </a:t>
            </a:r>
            <a:endParaRPr lang="en-US" altLang="en-US" sz="2400" smtClean="0">
              <a:solidFill>
                <a:srgbClr val="0070C0"/>
              </a:solidFill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eaLnBrk="0" hangingPunct="0"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7CAACE93-465D-478C-8BC4-CE37B6640B79}" type="slidenum">
              <a:rPr lang="fa-IR" altLang="en-US" sz="2000" u="none">
                <a:solidFill>
                  <a:srgbClr val="FF3300"/>
                </a:solidFill>
                <a:cs typeface="B Titr" pitchFamily="2" charset="-78"/>
              </a:rPr>
              <a:pPr eaLnBrk="1" hangingPunct="1"/>
              <a:t>12</a:t>
            </a:fld>
            <a:endParaRPr lang="en-US" altLang="en-US" sz="2000" u="none">
              <a:solidFill>
                <a:srgbClr val="FF3300"/>
              </a:solidFill>
              <a:cs typeface="B Titr" pitchFamily="2" charset="-78"/>
            </a:endParaRPr>
          </a:p>
        </p:txBody>
      </p:sp>
      <p:sp>
        <p:nvSpPr>
          <p:cNvPr id="13315" name="Rectangle 4"/>
          <p:cNvSpPr>
            <a:spLocks noGrp="1" noChangeArrowheads="1"/>
          </p:cNvSpPr>
          <p:nvPr>
            <p:ph type="ctrTitle"/>
          </p:nvPr>
        </p:nvSpPr>
        <p:spPr>
          <a:xfrm>
            <a:off x="395288" y="836613"/>
            <a:ext cx="8208962" cy="4392612"/>
          </a:xfrm>
        </p:spPr>
        <p:txBody>
          <a:bodyPr/>
          <a:lstStyle/>
          <a:p>
            <a:pPr algn="r" eaLnBrk="1" hangingPunct="1"/>
            <a:r>
              <a:rPr lang="fa-IR" altLang="en-US" sz="2400" smtClean="0"/>
              <a:t/>
            </a:r>
            <a:br>
              <a:rPr lang="fa-IR" altLang="en-US" sz="2400" smtClean="0"/>
            </a:br>
            <a:r>
              <a:rPr lang="fa-IR" altLang="en-US" sz="2400" smtClean="0">
                <a:solidFill>
                  <a:srgbClr val="0070C0"/>
                </a:solidFill>
              </a:rPr>
              <a:t>10. در کدام گزینه حذف صورت گرفته است ؟</a:t>
            </a:r>
            <a:br>
              <a:rPr lang="fa-IR" altLang="en-US" sz="2400" smtClean="0">
                <a:solidFill>
                  <a:srgbClr val="0070C0"/>
                </a:solidFill>
              </a:rPr>
            </a:br>
            <a:r>
              <a:rPr lang="fa-IR" altLang="en-US" sz="2400" smtClean="0">
                <a:solidFill>
                  <a:srgbClr val="0070C0"/>
                </a:solidFill>
              </a:rPr>
              <a:t/>
            </a:r>
            <a:br>
              <a:rPr lang="fa-IR" altLang="en-US" sz="2400" smtClean="0">
                <a:solidFill>
                  <a:srgbClr val="0070C0"/>
                </a:solidFill>
              </a:rPr>
            </a:br>
            <a:r>
              <a:rPr lang="fa-IR" altLang="en-US" sz="2400" smtClean="0">
                <a:solidFill>
                  <a:srgbClr val="0070C0"/>
                </a:solidFill>
              </a:rPr>
              <a:t/>
            </a:r>
            <a:br>
              <a:rPr lang="fa-IR" altLang="en-US" sz="2400" smtClean="0">
                <a:solidFill>
                  <a:srgbClr val="0070C0"/>
                </a:solidFill>
              </a:rPr>
            </a:br>
            <a:r>
              <a:rPr lang="fa-IR" altLang="en-US" sz="2400" smtClean="0">
                <a:solidFill>
                  <a:srgbClr val="0070C0"/>
                </a:solidFill>
              </a:rPr>
              <a:t>الف) اوّل آن که تکبّر از من دفع شود، دوم آن که دل تو خوش شود.     </a:t>
            </a:r>
            <a:br>
              <a:rPr lang="fa-IR" altLang="en-US" sz="2400" smtClean="0">
                <a:solidFill>
                  <a:srgbClr val="0070C0"/>
                </a:solidFill>
              </a:rPr>
            </a:br>
            <a:r>
              <a:rPr lang="fa-IR" altLang="en-US" sz="2400" smtClean="0">
                <a:solidFill>
                  <a:srgbClr val="0070C0"/>
                </a:solidFill>
              </a:rPr>
              <a:t>ب) سلمان بر لشکری امیر بود.  </a:t>
            </a:r>
            <a:br>
              <a:rPr lang="fa-IR" altLang="en-US" sz="2400" smtClean="0">
                <a:solidFill>
                  <a:srgbClr val="0070C0"/>
                </a:solidFill>
              </a:rPr>
            </a:br>
            <a:r>
              <a:rPr lang="fa-IR" altLang="en-US" sz="2400" smtClean="0">
                <a:solidFill>
                  <a:srgbClr val="0070C0"/>
                </a:solidFill>
              </a:rPr>
              <a:t>ج) این توبره ی کاه بر دار و به لشکرگاه سلمان بر، سلمان برداشت.      </a:t>
            </a:r>
            <a:br>
              <a:rPr lang="fa-IR" altLang="en-US" sz="2400" smtClean="0">
                <a:solidFill>
                  <a:srgbClr val="0070C0"/>
                </a:solidFill>
              </a:rPr>
            </a:br>
            <a:r>
              <a:rPr lang="fa-IR" altLang="en-US" sz="2400" smtClean="0">
                <a:solidFill>
                  <a:srgbClr val="0070C0"/>
                </a:solidFill>
              </a:rPr>
              <a:t>د) شب ها بر گونه ها اشک می نشست. </a:t>
            </a:r>
            <a:endParaRPr lang="en-US" altLang="en-US" sz="2400" smtClean="0">
              <a:solidFill>
                <a:srgbClr val="0070C0"/>
              </a:solidFill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eaLnBrk="0" hangingPunct="0"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3E8C3D85-C0AC-46E5-A82E-0A2F2E625E4D}" type="slidenum">
              <a:rPr lang="fa-IR" altLang="en-US" sz="2000" u="none">
                <a:solidFill>
                  <a:srgbClr val="FF3300"/>
                </a:solidFill>
                <a:cs typeface="B Titr" pitchFamily="2" charset="-78"/>
              </a:rPr>
              <a:pPr eaLnBrk="1" hangingPunct="1"/>
              <a:t>13</a:t>
            </a:fld>
            <a:endParaRPr lang="en-US" altLang="en-US" sz="2000" u="none">
              <a:solidFill>
                <a:srgbClr val="FF3300"/>
              </a:solidFill>
              <a:cs typeface="B Titr" pitchFamily="2" charset="-78"/>
            </a:endParaRPr>
          </a:p>
        </p:txBody>
      </p:sp>
      <p:sp>
        <p:nvSpPr>
          <p:cNvPr id="14339" name="Rectangle 4"/>
          <p:cNvSpPr>
            <a:spLocks noGrp="1" noChangeArrowheads="1"/>
          </p:cNvSpPr>
          <p:nvPr>
            <p:ph type="ctrTitle"/>
          </p:nvPr>
        </p:nvSpPr>
        <p:spPr>
          <a:xfrm>
            <a:off x="395288" y="1125538"/>
            <a:ext cx="8280400" cy="4248150"/>
          </a:xfrm>
        </p:spPr>
        <p:txBody>
          <a:bodyPr/>
          <a:lstStyle/>
          <a:p>
            <a:pPr algn="r" eaLnBrk="1" hangingPunct="1"/>
            <a:r>
              <a:rPr lang="fa-IR" altLang="en-US" sz="2800" smtClean="0">
                <a:solidFill>
                  <a:srgbClr val="0070C0"/>
                </a:solidFill>
              </a:rPr>
              <a:t/>
            </a:r>
            <a:br>
              <a:rPr lang="fa-IR" altLang="en-US" sz="2800" smtClean="0">
                <a:solidFill>
                  <a:srgbClr val="0070C0"/>
                </a:solidFill>
              </a:rPr>
            </a:br>
            <a:r>
              <a:rPr lang="fa-IR" altLang="en-US" sz="3200" smtClean="0">
                <a:solidFill>
                  <a:srgbClr val="0070C0"/>
                </a:solidFill>
              </a:rPr>
              <a:t>11. با توجّه به بیت</a:t>
            </a:r>
            <a:br>
              <a:rPr lang="fa-IR" altLang="en-US" sz="3200" smtClean="0">
                <a:solidFill>
                  <a:srgbClr val="0070C0"/>
                </a:solidFill>
              </a:rPr>
            </a:br>
            <a:r>
              <a:rPr lang="fa-IR" altLang="en-US" sz="2000" smtClean="0">
                <a:solidFill>
                  <a:srgbClr val="FF0000"/>
                </a:solidFill>
              </a:rPr>
              <a:t>«در آسمان سینه ی من ابر بغض خفت      اینک صفای لاله و ریحان گرفته است»  </a:t>
            </a:r>
            <a:r>
              <a:rPr lang="fa-IR" altLang="en-US" sz="2000" smtClean="0">
                <a:solidFill>
                  <a:srgbClr val="0070C0"/>
                </a:solidFill>
              </a:rPr>
              <a:t/>
            </a:r>
            <a:br>
              <a:rPr lang="fa-IR" altLang="en-US" sz="2000" smtClean="0">
                <a:solidFill>
                  <a:srgbClr val="0070C0"/>
                </a:solidFill>
              </a:rPr>
            </a:br>
            <a:r>
              <a:rPr lang="fa-IR" altLang="en-US" sz="3200" smtClean="0">
                <a:solidFill>
                  <a:srgbClr val="0070C0"/>
                </a:solidFill>
              </a:rPr>
              <a:t>کدام گزینه صحیح نیست؟</a:t>
            </a:r>
            <a:br>
              <a:rPr lang="fa-IR" altLang="en-US" sz="3200" smtClean="0">
                <a:solidFill>
                  <a:srgbClr val="0070C0"/>
                </a:solidFill>
              </a:rPr>
            </a:br>
            <a:r>
              <a:rPr lang="fa-IR" altLang="en-US" sz="3200" smtClean="0">
                <a:solidFill>
                  <a:srgbClr val="0070C0"/>
                </a:solidFill>
              </a:rPr>
              <a:t/>
            </a:r>
            <a:br>
              <a:rPr lang="fa-IR" altLang="en-US" sz="3200" smtClean="0">
                <a:solidFill>
                  <a:srgbClr val="0070C0"/>
                </a:solidFill>
              </a:rPr>
            </a:br>
            <a:r>
              <a:rPr lang="fa-IR" altLang="en-US" sz="3200" smtClean="0">
                <a:solidFill>
                  <a:srgbClr val="0070C0"/>
                </a:solidFill>
              </a:rPr>
              <a:t> الف)  صفا : مسند         ب)  ابربغض : نهاد          </a:t>
            </a:r>
            <a:br>
              <a:rPr lang="fa-IR" altLang="en-US" sz="3200" smtClean="0">
                <a:solidFill>
                  <a:srgbClr val="0070C0"/>
                </a:solidFill>
              </a:rPr>
            </a:br>
            <a:r>
              <a:rPr lang="fa-IR" altLang="en-US" sz="3200" smtClean="0">
                <a:solidFill>
                  <a:srgbClr val="0070C0"/>
                </a:solidFill>
              </a:rPr>
              <a:t>ج) آسمان  : متمّم         د)  من : مضاف ٌ الیه </a:t>
            </a:r>
            <a:br>
              <a:rPr lang="fa-IR" altLang="en-US" sz="3200" smtClean="0">
                <a:solidFill>
                  <a:srgbClr val="0070C0"/>
                </a:solidFill>
              </a:rPr>
            </a:br>
            <a:r>
              <a:rPr lang="fa-IR" altLang="en-US" sz="3200" smtClean="0">
                <a:solidFill>
                  <a:srgbClr val="0070C0"/>
                </a:solidFill>
              </a:rPr>
              <a:t> </a:t>
            </a:r>
            <a:endParaRPr lang="en-US" altLang="en-US" sz="2800" smtClean="0">
              <a:solidFill>
                <a:srgbClr val="0070C0"/>
              </a:solidFill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eaLnBrk="0" hangingPunct="0"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E1907DB1-7897-4716-A0A8-EEE865E6A835}" type="slidenum">
              <a:rPr lang="fa-IR" altLang="en-US" sz="2000" u="none">
                <a:solidFill>
                  <a:srgbClr val="FF3300"/>
                </a:solidFill>
                <a:cs typeface="B Titr" pitchFamily="2" charset="-78"/>
              </a:rPr>
              <a:pPr eaLnBrk="1" hangingPunct="1"/>
              <a:t>14</a:t>
            </a:fld>
            <a:endParaRPr lang="en-US" altLang="en-US" sz="2000" u="none">
              <a:solidFill>
                <a:srgbClr val="FF3300"/>
              </a:solidFill>
              <a:cs typeface="B Titr" pitchFamily="2" charset="-78"/>
            </a:endParaRPr>
          </a:p>
        </p:txBody>
      </p:sp>
      <p:sp>
        <p:nvSpPr>
          <p:cNvPr id="25604" name="Rectangle 4"/>
          <p:cNvSpPr>
            <a:spLocks noGrp="1" noChangeArrowheads="1"/>
          </p:cNvSpPr>
          <p:nvPr>
            <p:ph type="ctrTitle"/>
          </p:nvPr>
        </p:nvSpPr>
        <p:spPr>
          <a:xfrm>
            <a:off x="323850" y="981075"/>
            <a:ext cx="8424863" cy="4535488"/>
          </a:xfrm>
        </p:spPr>
        <p:txBody>
          <a:bodyPr/>
          <a:lstStyle/>
          <a:p>
            <a:pPr algn="r" eaLnBrk="1" hangingPunct="1"/>
            <a:r>
              <a:rPr lang="fa-IR" altLang="en-US" sz="2800" smtClean="0">
                <a:solidFill>
                  <a:srgbClr val="0066CC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12</a:t>
            </a:r>
            <a:r>
              <a:rPr lang="fa-IR" altLang="en-US" sz="2800" smtClean="0">
                <a:solidFill>
                  <a:srgbClr val="0066CC"/>
                </a:solidFill>
              </a:rPr>
              <a:t>. با توجّه به بیت</a:t>
            </a:r>
            <a:r>
              <a:rPr lang="fa-IR" altLang="en-US" sz="2800" smtClean="0">
                <a:solidFill>
                  <a:srgbClr val="0070C0"/>
                </a:solidFill>
              </a:rPr>
              <a:t/>
            </a:r>
            <a:br>
              <a:rPr lang="fa-IR" altLang="en-US" sz="2800" smtClean="0">
                <a:solidFill>
                  <a:srgbClr val="0070C0"/>
                </a:solidFill>
              </a:rPr>
            </a:br>
            <a:r>
              <a:rPr lang="fa-IR" altLang="en-US" sz="2400" smtClean="0">
                <a:solidFill>
                  <a:srgbClr val="FF0000"/>
                </a:solidFill>
              </a:rPr>
              <a:t>«در آسمان سینه ی من ابر بغض خفت      اینک صفای لاله و ریحان گرفته است» </a:t>
            </a:r>
            <a:r>
              <a:rPr lang="fa-IR" altLang="en-US" sz="2800" smtClean="0">
                <a:solidFill>
                  <a:srgbClr val="0070C0"/>
                </a:solidFill>
              </a:rPr>
              <a:t/>
            </a:r>
            <a:br>
              <a:rPr lang="fa-IR" altLang="en-US" sz="2800" smtClean="0">
                <a:solidFill>
                  <a:srgbClr val="0070C0"/>
                </a:solidFill>
              </a:rPr>
            </a:br>
            <a:r>
              <a:rPr lang="fa-IR" altLang="en-US" sz="2800" smtClean="0">
                <a:solidFill>
                  <a:srgbClr val="0070C0"/>
                </a:solidFill>
              </a:rPr>
              <a:t> کدام آرایه نیست؟ </a:t>
            </a:r>
            <a:br>
              <a:rPr lang="fa-IR" altLang="en-US" sz="2800" smtClean="0">
                <a:solidFill>
                  <a:srgbClr val="0070C0"/>
                </a:solidFill>
              </a:rPr>
            </a:br>
            <a:r>
              <a:rPr lang="fa-IR" altLang="en-US" sz="2800" smtClean="0">
                <a:solidFill>
                  <a:srgbClr val="0070C0"/>
                </a:solidFill>
              </a:rPr>
              <a:t/>
            </a:r>
            <a:br>
              <a:rPr lang="fa-IR" altLang="en-US" sz="2800" smtClean="0">
                <a:solidFill>
                  <a:srgbClr val="0070C0"/>
                </a:solidFill>
              </a:rPr>
            </a:br>
            <a:r>
              <a:rPr lang="fa-IR" altLang="en-US" sz="2800" smtClean="0">
                <a:solidFill>
                  <a:srgbClr val="0070C0"/>
                </a:solidFill>
              </a:rPr>
              <a:t>الف) طباق                         ب)  مراعات نظیر              </a:t>
            </a:r>
            <a:br>
              <a:rPr lang="fa-IR" altLang="en-US" sz="2800" smtClean="0">
                <a:solidFill>
                  <a:srgbClr val="0070C0"/>
                </a:solidFill>
              </a:rPr>
            </a:br>
            <a:r>
              <a:rPr lang="fa-IR" altLang="en-US" sz="2800" smtClean="0">
                <a:solidFill>
                  <a:srgbClr val="0070C0"/>
                </a:solidFill>
              </a:rPr>
              <a:t>ج) تشخیص                         د) تشبیه</a:t>
            </a: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eaLnBrk="0" hangingPunct="0"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2885FE9B-6F89-46A5-9AE6-D0A1F56F927D}" type="slidenum">
              <a:rPr lang="fa-IR" altLang="en-US" sz="2000" u="none">
                <a:solidFill>
                  <a:srgbClr val="FF3300"/>
                </a:solidFill>
                <a:cs typeface="B Titr" pitchFamily="2" charset="-78"/>
              </a:rPr>
              <a:pPr eaLnBrk="1" hangingPunct="1"/>
              <a:t>15</a:t>
            </a:fld>
            <a:endParaRPr lang="en-US" altLang="en-US" sz="2000" u="none">
              <a:solidFill>
                <a:srgbClr val="FF3300"/>
              </a:solidFill>
              <a:cs typeface="B Titr" pitchFamily="2" charset="-78"/>
            </a:endParaRPr>
          </a:p>
        </p:txBody>
      </p:sp>
      <p:sp>
        <p:nvSpPr>
          <p:cNvPr id="27653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611188" y="1628775"/>
            <a:ext cx="8064500" cy="3816350"/>
          </a:xfrm>
          <a:solidFill>
            <a:srgbClr val="B8FAC3"/>
          </a:solidFill>
        </p:spPr>
        <p:txBody>
          <a:bodyPr/>
          <a:lstStyle/>
          <a:p>
            <a:pPr algn="r" eaLnBrk="1" hangingPunct="1">
              <a:lnSpc>
                <a:spcPct val="90000"/>
              </a:lnSpc>
            </a:pPr>
            <a:r>
              <a:rPr lang="fa-IR" altLang="en-US" sz="2800" smtClean="0">
                <a:solidFill>
                  <a:srgbClr val="0070C0"/>
                </a:solidFill>
              </a:rPr>
              <a:t>13. در کدام گزینه حذف صورت نگرفته است ؟</a:t>
            </a:r>
          </a:p>
          <a:p>
            <a:pPr algn="r" eaLnBrk="1" hangingPunct="1">
              <a:lnSpc>
                <a:spcPct val="90000"/>
              </a:lnSpc>
            </a:pPr>
            <a:endParaRPr lang="fa-IR" altLang="en-US" sz="2800" smtClean="0">
              <a:solidFill>
                <a:srgbClr val="0070C0"/>
              </a:solidFill>
            </a:endParaRPr>
          </a:p>
          <a:p>
            <a:pPr algn="r" eaLnBrk="1" hangingPunct="1">
              <a:lnSpc>
                <a:spcPct val="90000"/>
              </a:lnSpc>
            </a:pPr>
            <a:r>
              <a:rPr lang="fa-IR" altLang="en-US" sz="2800" smtClean="0">
                <a:solidFill>
                  <a:srgbClr val="0070C0"/>
                </a:solidFill>
              </a:rPr>
              <a:t>الف) به نام خداوند جان و خرد.                 </a:t>
            </a:r>
          </a:p>
          <a:p>
            <a:pPr algn="r" eaLnBrk="1" hangingPunct="1">
              <a:lnSpc>
                <a:spcPct val="90000"/>
              </a:lnSpc>
            </a:pPr>
            <a:r>
              <a:rPr lang="fa-IR" altLang="en-US" sz="2800" smtClean="0">
                <a:solidFill>
                  <a:srgbClr val="0070C0"/>
                </a:solidFill>
              </a:rPr>
              <a:t>ب) نه ثنای تو را زبان.  </a:t>
            </a:r>
          </a:p>
          <a:p>
            <a:pPr algn="r" eaLnBrk="1" hangingPunct="1">
              <a:lnSpc>
                <a:spcPct val="90000"/>
              </a:lnSpc>
            </a:pPr>
            <a:r>
              <a:rPr lang="fa-IR" altLang="en-US" sz="2800" smtClean="0">
                <a:solidFill>
                  <a:srgbClr val="0070C0"/>
                </a:solidFill>
              </a:rPr>
              <a:t>ج) لب ها تشنه بودند و دل ها به انتظار         </a:t>
            </a:r>
          </a:p>
          <a:p>
            <a:pPr algn="r" eaLnBrk="1" hangingPunct="1">
              <a:lnSpc>
                <a:spcPct val="90000"/>
              </a:lnSpc>
            </a:pPr>
            <a:r>
              <a:rPr lang="fa-IR" altLang="en-US" sz="2800" smtClean="0">
                <a:solidFill>
                  <a:srgbClr val="0070C0"/>
                </a:solidFill>
              </a:rPr>
              <a:t>د) سپاس باد یزدان دانا و توانا را </a:t>
            </a:r>
            <a:endParaRPr lang="en-US" altLang="en-US" sz="2800" smtClean="0">
              <a:solidFill>
                <a:srgbClr val="0070C0"/>
              </a:solidFill>
            </a:endParaRPr>
          </a:p>
        </p:txBody>
      </p:sp>
    </p:spTree>
  </p:cSld>
  <p:clrMapOvr>
    <a:masterClrMapping/>
  </p:clrMapOvr>
  <p:transition spd="slow">
    <p:random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eaLnBrk="0" hangingPunct="0"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41BBE04B-8DE9-4371-8C2D-E7FAC9AA4582}" type="slidenum">
              <a:rPr lang="fa-IR" altLang="en-US" sz="2000" u="none">
                <a:solidFill>
                  <a:srgbClr val="FF3300"/>
                </a:solidFill>
                <a:cs typeface="B Titr" pitchFamily="2" charset="-78"/>
              </a:rPr>
              <a:pPr eaLnBrk="1" hangingPunct="1"/>
              <a:t>16</a:t>
            </a:fld>
            <a:endParaRPr lang="en-US" altLang="en-US" sz="2000" u="none">
              <a:solidFill>
                <a:srgbClr val="FF3300"/>
              </a:solidFill>
              <a:cs typeface="B Titr" pitchFamily="2" charset="-78"/>
            </a:endParaRPr>
          </a:p>
        </p:txBody>
      </p:sp>
      <p:sp>
        <p:nvSpPr>
          <p:cNvPr id="17411" name="Rectangle 4"/>
          <p:cNvSpPr>
            <a:spLocks noGrp="1" noChangeArrowheads="1"/>
          </p:cNvSpPr>
          <p:nvPr>
            <p:ph type="ctrTitle"/>
          </p:nvPr>
        </p:nvSpPr>
        <p:spPr>
          <a:xfrm>
            <a:off x="611188" y="1125538"/>
            <a:ext cx="7772400" cy="3527425"/>
          </a:xfrm>
        </p:spPr>
        <p:txBody>
          <a:bodyPr/>
          <a:lstStyle/>
          <a:p>
            <a:pPr algn="r" eaLnBrk="1" hangingPunct="1"/>
            <a:r>
              <a:rPr lang="fa-IR" altLang="en-US" sz="2800" smtClean="0">
                <a:solidFill>
                  <a:srgbClr val="0070C0"/>
                </a:solidFill>
              </a:rPr>
              <a:t/>
            </a:r>
            <a:br>
              <a:rPr lang="fa-IR" altLang="en-US" sz="2800" smtClean="0">
                <a:solidFill>
                  <a:srgbClr val="0070C0"/>
                </a:solidFill>
              </a:rPr>
            </a:br>
            <a:r>
              <a:rPr lang="fa-IR" altLang="en-US" sz="2800" smtClean="0">
                <a:solidFill>
                  <a:srgbClr val="0070C0"/>
                </a:solidFill>
              </a:rPr>
              <a:t>14. کدام یک از واژه های زیر نادرست معنی  شده است؟ </a:t>
            </a:r>
            <a:br>
              <a:rPr lang="fa-IR" altLang="en-US" sz="2800" smtClean="0">
                <a:solidFill>
                  <a:srgbClr val="0070C0"/>
                </a:solidFill>
              </a:rPr>
            </a:br>
            <a:r>
              <a:rPr lang="fa-IR" altLang="en-US" sz="2800" smtClean="0">
                <a:solidFill>
                  <a:srgbClr val="0070C0"/>
                </a:solidFill>
              </a:rPr>
              <a:t/>
            </a:r>
            <a:br>
              <a:rPr lang="fa-IR" altLang="en-US" sz="2800" smtClean="0">
                <a:solidFill>
                  <a:srgbClr val="0070C0"/>
                </a:solidFill>
              </a:rPr>
            </a:br>
            <a:r>
              <a:rPr lang="fa-IR" altLang="en-US" sz="2800" smtClean="0">
                <a:solidFill>
                  <a:srgbClr val="0070C0"/>
                </a:solidFill>
              </a:rPr>
              <a:t>الف) تداعی: برخورد              ب) قریحه : ذوق        </a:t>
            </a:r>
            <a:br>
              <a:rPr lang="fa-IR" altLang="en-US" sz="2800" smtClean="0">
                <a:solidFill>
                  <a:srgbClr val="0070C0"/>
                </a:solidFill>
              </a:rPr>
            </a:br>
            <a:r>
              <a:rPr lang="fa-IR" altLang="en-US" sz="2800" smtClean="0">
                <a:solidFill>
                  <a:srgbClr val="0070C0"/>
                </a:solidFill>
              </a:rPr>
              <a:t>ج) سپهر: آسمان                       د) ملحق: متّصل</a:t>
            </a:r>
          </a:p>
        </p:txBody>
      </p:sp>
    </p:spTree>
  </p:cSld>
  <p:clrMapOvr>
    <a:masterClrMapping/>
  </p:clrMapOvr>
  <p:transition spd="slow">
    <p:random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eaLnBrk="0" hangingPunct="0"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C8CC319D-D9D2-43B9-B2F3-455C78159C4A}" type="slidenum">
              <a:rPr lang="fa-IR" altLang="en-US" sz="2000" u="none">
                <a:solidFill>
                  <a:srgbClr val="FF3300"/>
                </a:solidFill>
                <a:cs typeface="B Titr" pitchFamily="2" charset="-78"/>
              </a:rPr>
              <a:pPr eaLnBrk="1" hangingPunct="1"/>
              <a:t>17</a:t>
            </a:fld>
            <a:endParaRPr lang="en-US" altLang="en-US" sz="2000" u="none">
              <a:solidFill>
                <a:srgbClr val="FF3300"/>
              </a:solidFill>
              <a:cs typeface="B Titr" pitchFamily="2" charset="-78"/>
            </a:endParaRPr>
          </a:p>
        </p:txBody>
      </p:sp>
      <p:sp>
        <p:nvSpPr>
          <p:cNvPr id="18435" name="Rectangle 4"/>
          <p:cNvSpPr>
            <a:spLocks noGrp="1" noChangeArrowheads="1"/>
          </p:cNvSpPr>
          <p:nvPr>
            <p:ph type="ctrTitle"/>
          </p:nvPr>
        </p:nvSpPr>
        <p:spPr>
          <a:xfrm>
            <a:off x="415925" y="981075"/>
            <a:ext cx="7772400" cy="4392613"/>
          </a:xfrm>
        </p:spPr>
        <p:txBody>
          <a:bodyPr/>
          <a:lstStyle/>
          <a:p>
            <a:pPr algn="r" eaLnBrk="1" hangingPunct="1"/>
            <a:r>
              <a:rPr lang="fa-IR" altLang="en-US" sz="2800" smtClean="0">
                <a:solidFill>
                  <a:srgbClr val="0070C0"/>
                </a:solidFill>
              </a:rPr>
              <a:t>15. ساختمان واژه های</a:t>
            </a:r>
            <a:br>
              <a:rPr lang="fa-IR" altLang="en-US" sz="2800" smtClean="0">
                <a:solidFill>
                  <a:srgbClr val="0070C0"/>
                </a:solidFill>
              </a:rPr>
            </a:br>
            <a:r>
              <a:rPr lang="fa-IR" altLang="en-US" sz="2800" smtClean="0">
                <a:solidFill>
                  <a:srgbClr val="FF0000"/>
                </a:solidFill>
              </a:rPr>
              <a:t>« قافله، شاهنامه، بی هنر » </a:t>
            </a:r>
            <a:r>
              <a:rPr lang="fa-IR" altLang="en-US" sz="2800" smtClean="0">
                <a:solidFill>
                  <a:srgbClr val="0070C0"/>
                </a:solidFill>
              </a:rPr>
              <a:t/>
            </a:r>
            <a:br>
              <a:rPr lang="fa-IR" altLang="en-US" sz="2800" smtClean="0">
                <a:solidFill>
                  <a:srgbClr val="0070C0"/>
                </a:solidFill>
              </a:rPr>
            </a:br>
            <a:r>
              <a:rPr lang="fa-IR" altLang="en-US" sz="2800" smtClean="0">
                <a:solidFill>
                  <a:srgbClr val="0070C0"/>
                </a:solidFill>
              </a:rPr>
              <a:t>درکدام گزینه به ترتیب درست نوشته شده است ؟</a:t>
            </a:r>
            <a:br>
              <a:rPr lang="fa-IR" altLang="en-US" sz="2800" smtClean="0">
                <a:solidFill>
                  <a:srgbClr val="0070C0"/>
                </a:solidFill>
              </a:rPr>
            </a:br>
            <a:r>
              <a:rPr lang="fa-IR" altLang="en-US" sz="2800" smtClean="0">
                <a:solidFill>
                  <a:srgbClr val="0070C0"/>
                </a:solidFill>
              </a:rPr>
              <a:t/>
            </a:r>
            <a:br>
              <a:rPr lang="fa-IR" altLang="en-US" sz="2800" smtClean="0">
                <a:solidFill>
                  <a:srgbClr val="0070C0"/>
                </a:solidFill>
              </a:rPr>
            </a:br>
            <a:r>
              <a:rPr lang="fa-IR" altLang="en-US" sz="2800" smtClean="0">
                <a:solidFill>
                  <a:srgbClr val="0070C0"/>
                </a:solidFill>
              </a:rPr>
              <a:t>الف) مشتق مرکب – ساده - مشتق                </a:t>
            </a:r>
            <a:br>
              <a:rPr lang="fa-IR" altLang="en-US" sz="2800" smtClean="0">
                <a:solidFill>
                  <a:srgbClr val="0070C0"/>
                </a:solidFill>
              </a:rPr>
            </a:br>
            <a:r>
              <a:rPr lang="fa-IR" altLang="en-US" sz="2800" smtClean="0">
                <a:solidFill>
                  <a:srgbClr val="0070C0"/>
                </a:solidFill>
              </a:rPr>
              <a:t>ب)   مرکب - مرکب -  ساده          </a:t>
            </a:r>
            <a:br>
              <a:rPr lang="fa-IR" altLang="en-US" sz="2800" smtClean="0">
                <a:solidFill>
                  <a:srgbClr val="0070C0"/>
                </a:solidFill>
              </a:rPr>
            </a:br>
            <a:r>
              <a:rPr lang="fa-IR" altLang="en-US" sz="2800" smtClean="0">
                <a:solidFill>
                  <a:srgbClr val="0070C0"/>
                </a:solidFill>
              </a:rPr>
              <a:t>ج)  مشتق مرکب – ساده - ساده                   </a:t>
            </a:r>
            <a:br>
              <a:rPr lang="fa-IR" altLang="en-US" sz="2800" smtClean="0">
                <a:solidFill>
                  <a:srgbClr val="0070C0"/>
                </a:solidFill>
              </a:rPr>
            </a:br>
            <a:r>
              <a:rPr lang="fa-IR" altLang="en-US" sz="2800" smtClean="0">
                <a:solidFill>
                  <a:srgbClr val="0070C0"/>
                </a:solidFill>
              </a:rPr>
              <a:t>د) ساده –   مرکب  - مشتق </a:t>
            </a:r>
            <a:endParaRPr lang="en-US" altLang="en-US" sz="2800" smtClean="0">
              <a:solidFill>
                <a:srgbClr val="0070C0"/>
              </a:solidFill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eaLnBrk="0" hangingPunct="0"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342FEAF1-060E-4C97-B82B-0DC7282BCFF5}" type="slidenum">
              <a:rPr lang="fa-IR" altLang="en-US" sz="2000" u="none">
                <a:solidFill>
                  <a:srgbClr val="FF3300"/>
                </a:solidFill>
                <a:cs typeface="B Titr" pitchFamily="2" charset="-78"/>
              </a:rPr>
              <a:pPr eaLnBrk="1" hangingPunct="1"/>
              <a:t>18</a:t>
            </a:fld>
            <a:endParaRPr lang="en-US" altLang="en-US" sz="2000" u="none">
              <a:solidFill>
                <a:srgbClr val="FF3300"/>
              </a:solidFill>
              <a:cs typeface="B Titr" pitchFamily="2" charset="-78"/>
            </a:endParaRPr>
          </a:p>
        </p:txBody>
      </p:sp>
      <p:sp>
        <p:nvSpPr>
          <p:cNvPr id="33797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468313" y="2349500"/>
            <a:ext cx="8207375" cy="2447925"/>
          </a:xfrm>
          <a:solidFill>
            <a:srgbClr val="B8FAC3"/>
          </a:solidFill>
        </p:spPr>
        <p:txBody>
          <a:bodyPr/>
          <a:lstStyle/>
          <a:p>
            <a:pPr algn="r" eaLnBrk="1" hangingPunct="1">
              <a:defRPr/>
            </a:pPr>
            <a:r>
              <a:rPr lang="fa-IR" sz="2800" dirty="0" smtClean="0">
                <a:solidFill>
                  <a:srgbClr val="0070C0"/>
                </a:solidFill>
                <a:latin typeface="+mj-lt"/>
                <a:ea typeface="+mj-ea"/>
                <a:cs typeface="+mj-cs"/>
              </a:rPr>
              <a:t>16. در </a:t>
            </a:r>
            <a:r>
              <a:rPr lang="fa-IR" sz="2800" dirty="0">
                <a:solidFill>
                  <a:srgbClr val="0070C0"/>
                </a:solidFill>
                <a:latin typeface="+mj-lt"/>
                <a:ea typeface="+mj-ea"/>
                <a:cs typeface="+mj-cs"/>
              </a:rPr>
              <a:t>کدام واژه بن ماضی به کار نرفته است ؟  </a:t>
            </a:r>
            <a:endParaRPr lang="fa-IR" sz="2800" dirty="0" smtClean="0">
              <a:solidFill>
                <a:srgbClr val="0070C0"/>
              </a:solidFill>
              <a:latin typeface="+mj-lt"/>
              <a:ea typeface="+mj-ea"/>
              <a:cs typeface="+mj-cs"/>
            </a:endParaRPr>
          </a:p>
          <a:p>
            <a:pPr algn="r" eaLnBrk="1" hangingPunct="1">
              <a:defRPr/>
            </a:pPr>
            <a:endParaRPr lang="fa-IR" sz="2800" dirty="0">
              <a:solidFill>
                <a:srgbClr val="0070C0"/>
              </a:solidFill>
              <a:latin typeface="+mj-lt"/>
              <a:ea typeface="+mj-ea"/>
              <a:cs typeface="+mj-cs"/>
            </a:endParaRPr>
          </a:p>
          <a:p>
            <a:pPr algn="r" eaLnBrk="1" hangingPunct="1">
              <a:defRPr/>
            </a:pPr>
            <a:r>
              <a:rPr lang="fa-IR" sz="2800" dirty="0" smtClean="0">
                <a:solidFill>
                  <a:srgbClr val="0070C0"/>
                </a:solidFill>
                <a:latin typeface="+mj-lt"/>
                <a:ea typeface="+mj-ea"/>
                <a:cs typeface="+mj-cs"/>
              </a:rPr>
              <a:t>الف</a:t>
            </a:r>
            <a:r>
              <a:rPr lang="fa-IR" sz="2800" dirty="0">
                <a:solidFill>
                  <a:srgbClr val="0070C0"/>
                </a:solidFill>
                <a:latin typeface="+mj-lt"/>
                <a:ea typeface="+mj-ea"/>
                <a:cs typeface="+mj-cs"/>
              </a:rPr>
              <a:t>) آموزگار         </a:t>
            </a:r>
            <a:r>
              <a:rPr lang="fa-IR" sz="2800" dirty="0" smtClean="0">
                <a:solidFill>
                  <a:srgbClr val="0070C0"/>
                </a:solidFill>
                <a:latin typeface="+mj-lt"/>
                <a:ea typeface="+mj-ea"/>
                <a:cs typeface="+mj-cs"/>
              </a:rPr>
              <a:t>            </a:t>
            </a:r>
            <a:r>
              <a:rPr lang="fa-IR" sz="2800" dirty="0">
                <a:solidFill>
                  <a:srgbClr val="0070C0"/>
                </a:solidFill>
                <a:latin typeface="+mj-lt"/>
                <a:ea typeface="+mj-ea"/>
                <a:cs typeface="+mj-cs"/>
              </a:rPr>
              <a:t>ب)  پروردگار           </a:t>
            </a:r>
            <a:endParaRPr lang="fa-IR" sz="2800" dirty="0" smtClean="0">
              <a:solidFill>
                <a:srgbClr val="0070C0"/>
              </a:solidFill>
              <a:latin typeface="+mj-lt"/>
              <a:ea typeface="+mj-ea"/>
              <a:cs typeface="+mj-cs"/>
            </a:endParaRPr>
          </a:p>
          <a:p>
            <a:pPr algn="r" eaLnBrk="1" hangingPunct="1">
              <a:defRPr/>
            </a:pPr>
            <a:r>
              <a:rPr lang="fa-IR" sz="2800" dirty="0" smtClean="0">
                <a:solidFill>
                  <a:srgbClr val="0070C0"/>
                </a:solidFill>
                <a:latin typeface="+mj-lt"/>
                <a:ea typeface="+mj-ea"/>
                <a:cs typeface="+mj-cs"/>
              </a:rPr>
              <a:t>ج</a:t>
            </a:r>
            <a:r>
              <a:rPr lang="fa-IR" sz="2800" dirty="0">
                <a:solidFill>
                  <a:srgbClr val="0070C0"/>
                </a:solidFill>
                <a:latin typeface="+mj-lt"/>
                <a:ea typeface="+mj-ea"/>
                <a:cs typeface="+mj-cs"/>
              </a:rPr>
              <a:t>)  بریده        </a:t>
            </a:r>
            <a:r>
              <a:rPr lang="fa-IR" sz="2800" dirty="0" smtClean="0">
                <a:solidFill>
                  <a:srgbClr val="0070C0"/>
                </a:solidFill>
                <a:latin typeface="+mj-lt"/>
                <a:ea typeface="+mj-ea"/>
                <a:cs typeface="+mj-cs"/>
              </a:rPr>
              <a:t>                    </a:t>
            </a:r>
            <a:r>
              <a:rPr lang="fa-IR" sz="2800" dirty="0">
                <a:solidFill>
                  <a:srgbClr val="0070C0"/>
                </a:solidFill>
                <a:latin typeface="+mj-lt"/>
                <a:ea typeface="+mj-ea"/>
                <a:cs typeface="+mj-cs"/>
              </a:rPr>
              <a:t>د)  خواستگار</a:t>
            </a: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eaLnBrk="0" hangingPunct="0"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09A4AFFE-AAAE-4012-A0AC-39D8D14EB3CD}" type="slidenum">
              <a:rPr lang="fa-IR" altLang="en-US" sz="2000" u="none">
                <a:solidFill>
                  <a:srgbClr val="FF3300"/>
                </a:solidFill>
                <a:cs typeface="B Titr" pitchFamily="2" charset="-78"/>
              </a:rPr>
              <a:pPr eaLnBrk="1" hangingPunct="1"/>
              <a:t>19</a:t>
            </a:fld>
            <a:endParaRPr lang="en-US" altLang="en-US" sz="2000" u="none">
              <a:solidFill>
                <a:srgbClr val="FF3300"/>
              </a:solidFill>
              <a:cs typeface="B Titr" pitchFamily="2" charset="-78"/>
            </a:endParaRPr>
          </a:p>
        </p:txBody>
      </p:sp>
      <p:sp>
        <p:nvSpPr>
          <p:cNvPr id="41989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1403350" y="1989138"/>
            <a:ext cx="7200900" cy="3168650"/>
          </a:xfrm>
          <a:solidFill>
            <a:srgbClr val="B8FAC3"/>
          </a:solidFill>
        </p:spPr>
        <p:txBody>
          <a:bodyPr/>
          <a:lstStyle/>
          <a:p>
            <a:pPr algn="r" eaLnBrk="1" hangingPunct="1">
              <a:defRPr/>
            </a:pPr>
            <a:r>
              <a:rPr lang="fa-IR" sz="2800" dirty="0" smtClean="0">
                <a:solidFill>
                  <a:srgbClr val="0070C0"/>
                </a:solidFill>
                <a:latin typeface="+mj-lt"/>
                <a:ea typeface="+mj-ea"/>
                <a:cs typeface="+mj-cs"/>
              </a:rPr>
              <a:t>17. </a:t>
            </a:r>
            <a:r>
              <a:rPr lang="fa-IR" sz="2800" dirty="0">
                <a:solidFill>
                  <a:srgbClr val="0070C0"/>
                </a:solidFill>
                <a:latin typeface="+mj-lt"/>
                <a:ea typeface="+mj-ea"/>
                <a:cs typeface="+mj-cs"/>
              </a:rPr>
              <a:t>کدام گزینه با بقیه هم خانواده نیست ؟  </a:t>
            </a:r>
            <a:endParaRPr lang="fa-IR" sz="2800" dirty="0" smtClean="0">
              <a:solidFill>
                <a:srgbClr val="0070C0"/>
              </a:solidFill>
              <a:latin typeface="+mj-lt"/>
              <a:ea typeface="+mj-ea"/>
              <a:cs typeface="+mj-cs"/>
            </a:endParaRPr>
          </a:p>
          <a:p>
            <a:pPr algn="r" eaLnBrk="1" hangingPunct="1">
              <a:defRPr/>
            </a:pPr>
            <a:r>
              <a:rPr lang="fa-IR" sz="2800" dirty="0" smtClean="0">
                <a:solidFill>
                  <a:srgbClr val="0070C0"/>
                </a:solidFill>
                <a:latin typeface="+mj-lt"/>
                <a:ea typeface="+mj-ea"/>
                <a:cs typeface="+mj-cs"/>
              </a:rPr>
              <a:t>   </a:t>
            </a:r>
            <a:endParaRPr lang="fa-IR" sz="2800" dirty="0">
              <a:solidFill>
                <a:srgbClr val="0070C0"/>
              </a:solidFill>
              <a:latin typeface="+mj-lt"/>
              <a:ea typeface="+mj-ea"/>
              <a:cs typeface="+mj-cs"/>
            </a:endParaRPr>
          </a:p>
          <a:p>
            <a:pPr algn="r" eaLnBrk="1" hangingPunct="1">
              <a:defRPr/>
            </a:pPr>
            <a:r>
              <a:rPr lang="fa-IR" sz="2800" dirty="0" smtClean="0">
                <a:solidFill>
                  <a:srgbClr val="0070C0"/>
                </a:solidFill>
                <a:latin typeface="+mj-lt"/>
                <a:ea typeface="+mj-ea"/>
                <a:cs typeface="+mj-cs"/>
              </a:rPr>
              <a:t>الف</a:t>
            </a:r>
            <a:r>
              <a:rPr lang="fa-IR" sz="2800" dirty="0">
                <a:solidFill>
                  <a:srgbClr val="0070C0"/>
                </a:solidFill>
                <a:latin typeface="+mj-lt"/>
                <a:ea typeface="+mj-ea"/>
                <a:cs typeface="+mj-cs"/>
              </a:rPr>
              <a:t>)  نصرت         </a:t>
            </a:r>
            <a:r>
              <a:rPr lang="fa-IR" sz="2800" dirty="0" smtClean="0">
                <a:solidFill>
                  <a:srgbClr val="0070C0"/>
                </a:solidFill>
                <a:latin typeface="+mj-lt"/>
                <a:ea typeface="+mj-ea"/>
                <a:cs typeface="+mj-cs"/>
              </a:rPr>
              <a:t>                    </a:t>
            </a:r>
            <a:r>
              <a:rPr lang="fa-IR" sz="2800" dirty="0">
                <a:solidFill>
                  <a:srgbClr val="0070C0"/>
                </a:solidFill>
                <a:latin typeface="+mj-lt"/>
                <a:ea typeface="+mj-ea"/>
                <a:cs typeface="+mj-cs"/>
              </a:rPr>
              <a:t>ب) عناصر         </a:t>
            </a:r>
            <a:endParaRPr lang="fa-IR" sz="2800" dirty="0" smtClean="0">
              <a:solidFill>
                <a:srgbClr val="0070C0"/>
              </a:solidFill>
              <a:latin typeface="+mj-lt"/>
              <a:ea typeface="+mj-ea"/>
              <a:cs typeface="+mj-cs"/>
            </a:endParaRPr>
          </a:p>
          <a:p>
            <a:pPr algn="r" eaLnBrk="1" hangingPunct="1">
              <a:defRPr/>
            </a:pPr>
            <a:r>
              <a:rPr lang="fa-IR" sz="2800" dirty="0" smtClean="0">
                <a:solidFill>
                  <a:srgbClr val="0070C0"/>
                </a:solidFill>
                <a:latin typeface="+mj-lt"/>
                <a:ea typeface="+mj-ea"/>
                <a:cs typeface="+mj-cs"/>
              </a:rPr>
              <a:t>ج</a:t>
            </a:r>
            <a:r>
              <a:rPr lang="fa-IR" sz="2800" dirty="0">
                <a:solidFill>
                  <a:srgbClr val="0070C0"/>
                </a:solidFill>
                <a:latin typeface="+mj-lt"/>
                <a:ea typeface="+mj-ea"/>
                <a:cs typeface="+mj-cs"/>
              </a:rPr>
              <a:t>)  منصور       </a:t>
            </a:r>
            <a:r>
              <a:rPr lang="fa-IR" sz="2800" dirty="0" smtClean="0">
                <a:solidFill>
                  <a:srgbClr val="0070C0"/>
                </a:solidFill>
                <a:latin typeface="+mj-lt"/>
                <a:ea typeface="+mj-ea"/>
                <a:cs typeface="+mj-cs"/>
              </a:rPr>
              <a:t>                         </a:t>
            </a:r>
            <a:r>
              <a:rPr lang="fa-IR" sz="2800" dirty="0">
                <a:solidFill>
                  <a:srgbClr val="0070C0"/>
                </a:solidFill>
                <a:latin typeface="+mj-lt"/>
                <a:ea typeface="+mj-ea"/>
                <a:cs typeface="+mj-cs"/>
              </a:rPr>
              <a:t>د)  انصار </a:t>
            </a:r>
            <a:endParaRPr lang="en-US" sz="2800" dirty="0">
              <a:solidFill>
                <a:srgbClr val="0070C0"/>
              </a:solidFill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eaLnBrk="0" hangingPunct="0"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715E4EA7-AC61-4B5A-B04F-B2DC949739EB}" type="slidenum">
              <a:rPr lang="fa-IR" altLang="en-US" sz="2000" u="none">
                <a:solidFill>
                  <a:srgbClr val="FF3300"/>
                </a:solidFill>
                <a:cs typeface="B Titr" pitchFamily="2" charset="-78"/>
              </a:rPr>
              <a:pPr eaLnBrk="1" hangingPunct="1"/>
              <a:t>20</a:t>
            </a:fld>
            <a:endParaRPr lang="en-US" altLang="en-US" sz="2000" u="none">
              <a:solidFill>
                <a:srgbClr val="FF3300"/>
              </a:solidFill>
              <a:cs typeface="B Titr" pitchFamily="2" charset="-78"/>
            </a:endParaRPr>
          </a:p>
        </p:txBody>
      </p:sp>
      <p:sp>
        <p:nvSpPr>
          <p:cNvPr id="35844" name="Rectangle 4"/>
          <p:cNvSpPr>
            <a:spLocks noGrp="1" noChangeArrowheads="1"/>
          </p:cNvSpPr>
          <p:nvPr>
            <p:ph type="ctrTitle"/>
          </p:nvPr>
        </p:nvSpPr>
        <p:spPr>
          <a:xfrm>
            <a:off x="395288" y="1700213"/>
            <a:ext cx="8062912" cy="2952750"/>
          </a:xfrm>
        </p:spPr>
        <p:txBody>
          <a:bodyPr/>
          <a:lstStyle/>
          <a:p>
            <a:pPr algn="r" eaLnBrk="1" hangingPunct="1"/>
            <a:r>
              <a:rPr lang="fa-IR" altLang="en-US" sz="2800" smtClean="0">
                <a:solidFill>
                  <a:srgbClr val="0066CC"/>
                </a:solidFill>
              </a:rPr>
              <a:t>18. زمان کدام فعل با بقیه متفاوت است؟</a:t>
            </a:r>
            <a:br>
              <a:rPr lang="fa-IR" altLang="en-US" sz="2800" smtClean="0">
                <a:solidFill>
                  <a:srgbClr val="0066CC"/>
                </a:solidFill>
              </a:rPr>
            </a:br>
            <a:r>
              <a:rPr lang="fa-IR" altLang="en-US" sz="2800" smtClean="0">
                <a:solidFill>
                  <a:srgbClr val="0066CC"/>
                </a:solidFill>
              </a:rPr>
              <a:t/>
            </a:r>
            <a:br>
              <a:rPr lang="fa-IR" altLang="en-US" sz="2800" smtClean="0">
                <a:solidFill>
                  <a:srgbClr val="0066CC"/>
                </a:solidFill>
              </a:rPr>
            </a:br>
            <a:r>
              <a:rPr lang="fa-IR" altLang="en-US" sz="2800" smtClean="0">
                <a:solidFill>
                  <a:srgbClr val="0066CC"/>
                </a:solidFill>
              </a:rPr>
              <a:t/>
            </a:r>
            <a:br>
              <a:rPr lang="fa-IR" altLang="en-US" sz="2800" smtClean="0">
                <a:solidFill>
                  <a:srgbClr val="0066CC"/>
                </a:solidFill>
              </a:rPr>
            </a:br>
            <a:r>
              <a:rPr lang="fa-IR" altLang="en-US" sz="2800" smtClean="0">
                <a:solidFill>
                  <a:srgbClr val="0066CC"/>
                </a:solidFill>
              </a:rPr>
              <a:t>    الف)  بروند                                  ب)  برنمی داريم            </a:t>
            </a:r>
            <a:br>
              <a:rPr lang="fa-IR" altLang="en-US" sz="2800" smtClean="0">
                <a:solidFill>
                  <a:srgbClr val="0066CC"/>
                </a:solidFill>
              </a:rPr>
            </a:br>
            <a:r>
              <a:rPr lang="fa-IR" altLang="en-US" sz="2800" smtClean="0">
                <a:solidFill>
                  <a:srgbClr val="0066CC"/>
                </a:solidFill>
              </a:rPr>
              <a:t>ج)  نمی شنوند                               د) می خوانم</a:t>
            </a:r>
          </a:p>
        </p:txBody>
      </p:sp>
    </p:spTree>
  </p:cSld>
  <p:clrMapOvr>
    <a:masterClrMapping/>
  </p:clrMapOvr>
  <p:transition spd="slow">
    <p:random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eaLnBrk="0" hangingPunct="0"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8F25C23E-BC30-44F3-BDE6-77F4DE342F4E}" type="slidenum">
              <a:rPr lang="fa-IR" altLang="en-US" sz="2000" u="none">
                <a:solidFill>
                  <a:srgbClr val="FF3300"/>
                </a:solidFill>
                <a:cs typeface="B Titr" pitchFamily="2" charset="-78"/>
              </a:rPr>
              <a:pPr eaLnBrk="1" hangingPunct="1"/>
              <a:t>21</a:t>
            </a:fld>
            <a:endParaRPr lang="en-US" altLang="en-US" sz="2000" u="none">
              <a:solidFill>
                <a:srgbClr val="FF3300"/>
              </a:solidFill>
              <a:cs typeface="B Titr" pitchFamily="2" charset="-78"/>
            </a:endParaRPr>
          </a:p>
        </p:txBody>
      </p:sp>
      <p:sp>
        <p:nvSpPr>
          <p:cNvPr id="37893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611188" y="1700213"/>
            <a:ext cx="7920037" cy="3744912"/>
          </a:xfrm>
          <a:solidFill>
            <a:srgbClr val="B8FAC3"/>
          </a:solidFill>
        </p:spPr>
        <p:txBody>
          <a:bodyPr/>
          <a:lstStyle/>
          <a:p>
            <a:pPr algn="r" eaLnBrk="1" hangingPunct="1">
              <a:lnSpc>
                <a:spcPct val="90000"/>
              </a:lnSpc>
            </a:pPr>
            <a:r>
              <a:rPr lang="fa-IR" altLang="en-US" sz="2800" smtClean="0">
                <a:solidFill>
                  <a:srgbClr val="0066CC"/>
                </a:solidFill>
              </a:rPr>
              <a:t>19. اگر بیت: </a:t>
            </a:r>
          </a:p>
          <a:p>
            <a:pPr algn="r" eaLnBrk="1" hangingPunct="1">
              <a:lnSpc>
                <a:spcPct val="90000"/>
              </a:lnSpc>
            </a:pPr>
            <a:r>
              <a:rPr lang="fa-IR" altLang="en-US" sz="2400" smtClean="0">
                <a:solidFill>
                  <a:srgbClr val="FF0000"/>
                </a:solidFill>
              </a:rPr>
              <a:t>«گفتم بنويسيد وليكن ننوشتند            از زخم دلم يك سر سوزن ننوشتند» </a:t>
            </a:r>
          </a:p>
          <a:p>
            <a:pPr algn="r" eaLnBrk="1" hangingPunct="1">
              <a:lnSpc>
                <a:spcPct val="90000"/>
              </a:lnSpc>
            </a:pPr>
            <a:r>
              <a:rPr lang="fa-IR" altLang="en-US" sz="2800" smtClean="0">
                <a:solidFill>
                  <a:srgbClr val="0066CC"/>
                </a:solidFill>
              </a:rPr>
              <a:t>بیت اوّل شعری باشد، کدام قالب شعری نمي تواند باشد؟</a:t>
            </a:r>
          </a:p>
          <a:p>
            <a:pPr algn="r" eaLnBrk="1" hangingPunct="1">
              <a:lnSpc>
                <a:spcPct val="90000"/>
              </a:lnSpc>
            </a:pPr>
            <a:endParaRPr lang="fa-IR" altLang="en-US" sz="2800" smtClean="0">
              <a:solidFill>
                <a:srgbClr val="0066CC"/>
              </a:solidFill>
            </a:endParaRPr>
          </a:p>
          <a:p>
            <a:pPr algn="r" eaLnBrk="1" hangingPunct="1">
              <a:lnSpc>
                <a:spcPct val="90000"/>
              </a:lnSpc>
            </a:pPr>
            <a:r>
              <a:rPr lang="fa-IR" altLang="en-US" sz="2800" smtClean="0">
                <a:solidFill>
                  <a:srgbClr val="0066CC"/>
                </a:solidFill>
              </a:rPr>
              <a:t>الف)  قصیده                                   ب)  غزل            </a:t>
            </a:r>
          </a:p>
          <a:p>
            <a:pPr algn="r" eaLnBrk="1" hangingPunct="1">
              <a:lnSpc>
                <a:spcPct val="90000"/>
              </a:lnSpc>
            </a:pPr>
            <a:r>
              <a:rPr lang="fa-IR" altLang="en-US" sz="2800" smtClean="0">
                <a:solidFill>
                  <a:srgbClr val="0066CC"/>
                </a:solidFill>
              </a:rPr>
              <a:t>ج)  قطعه                                        د)  دوبيتي</a:t>
            </a:r>
          </a:p>
        </p:txBody>
      </p:sp>
    </p:spTree>
  </p:cSld>
  <p:clrMapOvr>
    <a:masterClrMapping/>
  </p:clrMapOvr>
  <p:transition spd="slow">
    <p:random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eaLnBrk="0" hangingPunct="0"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C28CA03C-B877-4B31-90EA-4C8E9BE4D115}" type="slidenum">
              <a:rPr lang="fa-IR" altLang="en-US" sz="2000" u="none">
                <a:solidFill>
                  <a:srgbClr val="FF3300"/>
                </a:solidFill>
                <a:cs typeface="B Titr" pitchFamily="2" charset="-78"/>
              </a:rPr>
              <a:pPr eaLnBrk="1" hangingPunct="1"/>
              <a:t>22</a:t>
            </a:fld>
            <a:endParaRPr lang="en-US" altLang="en-US" sz="2000" u="none">
              <a:solidFill>
                <a:srgbClr val="FF3300"/>
              </a:solidFill>
              <a:cs typeface="B Titr" pitchFamily="2" charset="-78"/>
            </a:endParaRPr>
          </a:p>
        </p:txBody>
      </p:sp>
      <p:sp>
        <p:nvSpPr>
          <p:cNvPr id="39940" name="Rectangle 4"/>
          <p:cNvSpPr>
            <a:spLocks noGrp="1" noChangeArrowheads="1"/>
          </p:cNvSpPr>
          <p:nvPr>
            <p:ph type="ctrTitle"/>
          </p:nvPr>
        </p:nvSpPr>
        <p:spPr>
          <a:xfrm>
            <a:off x="611188" y="331788"/>
            <a:ext cx="7993062" cy="5761037"/>
          </a:xfrm>
        </p:spPr>
        <p:txBody>
          <a:bodyPr/>
          <a:lstStyle/>
          <a:p>
            <a:pPr algn="r" eaLnBrk="1" hangingPunct="1"/>
            <a:r>
              <a:rPr lang="fa-IR" altLang="en-US" sz="280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Jadid" pitchFamily="2" charset="-78"/>
              </a:rPr>
              <a:t/>
            </a:r>
            <a:br>
              <a:rPr lang="fa-IR" altLang="en-US" sz="280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Jadid" pitchFamily="2" charset="-78"/>
              </a:rPr>
            </a:br>
            <a:r>
              <a:rPr lang="fa-IR" altLang="en-US" sz="2400" smtClean="0">
                <a:solidFill>
                  <a:srgbClr val="0066CC"/>
                </a:solidFill>
              </a:rPr>
              <a:t>20. دربیت:</a:t>
            </a:r>
            <a:br>
              <a:rPr lang="fa-IR" altLang="en-US" sz="2400" smtClean="0">
                <a:solidFill>
                  <a:srgbClr val="0066CC"/>
                </a:solidFill>
              </a:rPr>
            </a:br>
            <a:r>
              <a:rPr lang="fa-IR" altLang="en-US" sz="2000" smtClean="0">
                <a:solidFill>
                  <a:srgbClr val="FF0000"/>
                </a:solidFill>
              </a:rPr>
              <a:t>« دانی که چه</a:t>
            </a:r>
            <a:r>
              <a:rPr lang="en-US" altLang="en-US" sz="2000" smtClean="0">
                <a:solidFill>
                  <a:srgbClr val="FF0000"/>
                </a:solidFill>
              </a:rPr>
              <a:t> </a:t>
            </a:r>
            <a:r>
              <a:rPr lang="fa-IR" altLang="en-US" sz="2000" smtClean="0">
                <a:solidFill>
                  <a:srgbClr val="FF0000"/>
                </a:solidFill>
              </a:rPr>
              <a:t>ها چه ها چه ها می خواهم       یعنی که تو را تو را تو را می خواهم»</a:t>
            </a:r>
            <a:br>
              <a:rPr lang="fa-IR" altLang="en-US" sz="2000" smtClean="0">
                <a:solidFill>
                  <a:srgbClr val="FF0000"/>
                </a:solidFill>
              </a:rPr>
            </a:br>
            <a:r>
              <a:rPr lang="fa-IR" altLang="en-US" sz="2400" smtClean="0">
                <a:solidFill>
                  <a:srgbClr val="0066CC"/>
                </a:solidFill>
              </a:rPr>
              <a:t> قافیه و ردیف به ترتیب کدام کلمات هستند؟</a:t>
            </a:r>
            <a:br>
              <a:rPr lang="fa-IR" altLang="en-US" sz="2400" smtClean="0">
                <a:solidFill>
                  <a:srgbClr val="0066CC"/>
                </a:solidFill>
              </a:rPr>
            </a:br>
            <a:r>
              <a:rPr lang="fa-IR" altLang="en-US" sz="2400" smtClean="0">
                <a:solidFill>
                  <a:srgbClr val="0066CC"/>
                </a:solidFill>
              </a:rPr>
              <a:t/>
            </a:r>
            <a:br>
              <a:rPr lang="fa-IR" altLang="en-US" sz="2400" smtClean="0">
                <a:solidFill>
                  <a:srgbClr val="0066CC"/>
                </a:solidFill>
              </a:rPr>
            </a:br>
            <a:r>
              <a:rPr lang="fa-IR" altLang="en-US" sz="2400" smtClean="0">
                <a:solidFill>
                  <a:srgbClr val="0066CC"/>
                </a:solidFill>
              </a:rPr>
              <a:t>الف) دانی و یعنی قافیه، بقیه بیت ردیف                      </a:t>
            </a:r>
            <a:br>
              <a:rPr lang="fa-IR" altLang="en-US" sz="2400" smtClean="0">
                <a:solidFill>
                  <a:srgbClr val="0066CC"/>
                </a:solidFill>
              </a:rPr>
            </a:br>
            <a:r>
              <a:rPr lang="fa-IR" altLang="en-US" sz="2400" smtClean="0">
                <a:solidFill>
                  <a:srgbClr val="0066CC"/>
                </a:solidFill>
              </a:rPr>
              <a:t>ب) دانی و یعنی قافیه، می خواهم ردیف   </a:t>
            </a:r>
            <a:br>
              <a:rPr lang="fa-IR" altLang="en-US" sz="2400" smtClean="0">
                <a:solidFill>
                  <a:srgbClr val="0066CC"/>
                </a:solidFill>
              </a:rPr>
            </a:br>
            <a:r>
              <a:rPr lang="fa-IR" altLang="en-US" sz="2400" smtClean="0">
                <a:solidFill>
                  <a:srgbClr val="0066CC"/>
                </a:solidFill>
              </a:rPr>
              <a:t>ج) چه ها و تو را قافیه، می خواهم ردیف                     </a:t>
            </a:r>
            <a:br>
              <a:rPr lang="fa-IR" altLang="en-US" sz="2400" smtClean="0">
                <a:solidFill>
                  <a:srgbClr val="0066CC"/>
                </a:solidFill>
              </a:rPr>
            </a:br>
            <a:r>
              <a:rPr lang="fa-IR" altLang="en-US" sz="2400" smtClean="0">
                <a:solidFill>
                  <a:srgbClr val="0066CC"/>
                </a:solidFill>
              </a:rPr>
              <a:t> د)چه ها ردیف، تو را قافیه</a:t>
            </a: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eaLnBrk="0" hangingPunct="0"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E3EC9315-1C44-4719-B107-BDFFC9E8A6C0}" type="slidenum">
              <a:rPr lang="fa-IR" altLang="en-US" sz="2000" u="none">
                <a:solidFill>
                  <a:srgbClr val="FF3300"/>
                </a:solidFill>
                <a:cs typeface="B Titr" pitchFamily="2" charset="-78"/>
              </a:rPr>
              <a:pPr eaLnBrk="1" hangingPunct="1"/>
              <a:t>23</a:t>
            </a:fld>
            <a:endParaRPr lang="en-US" altLang="en-US" sz="2000" u="none">
              <a:solidFill>
                <a:srgbClr val="FF3300"/>
              </a:solidFill>
              <a:cs typeface="B Titr" pitchFamily="2" charset="-78"/>
            </a:endParaRPr>
          </a:p>
        </p:txBody>
      </p:sp>
      <p:sp>
        <p:nvSpPr>
          <p:cNvPr id="39940" name="Rectangle 4"/>
          <p:cNvSpPr>
            <a:spLocks noGrp="1" noChangeArrowheads="1"/>
          </p:cNvSpPr>
          <p:nvPr>
            <p:ph type="ctrTitle"/>
          </p:nvPr>
        </p:nvSpPr>
        <p:spPr>
          <a:xfrm>
            <a:off x="0" y="476250"/>
            <a:ext cx="9144000" cy="5761038"/>
          </a:xfrm>
        </p:spPr>
        <p:txBody>
          <a:bodyPr/>
          <a:lstStyle/>
          <a:p>
            <a:pPr eaLnBrk="1" hangingPunct="1"/>
            <a:r>
              <a:rPr lang="fa-IR" altLang="en-US" sz="660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2  Baran" pitchFamily="2" charset="-78"/>
              </a:rPr>
              <a:t>آبي كه برآسود زمينش بخورد زود</a:t>
            </a:r>
            <a:br>
              <a:rPr lang="fa-IR" altLang="en-US" sz="660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2  Baran" pitchFamily="2" charset="-78"/>
              </a:rPr>
            </a:br>
            <a:r>
              <a:rPr lang="fa-IR" altLang="en-US" sz="660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2  Baran" pitchFamily="2" charset="-78"/>
              </a:rPr>
              <a:t/>
            </a:r>
            <a:br>
              <a:rPr lang="fa-IR" altLang="en-US" sz="660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2  Baran" pitchFamily="2" charset="-78"/>
              </a:rPr>
            </a:br>
            <a:r>
              <a:rPr lang="fa-IR" altLang="en-US" sz="660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2  Baran" pitchFamily="2" charset="-78"/>
              </a:rPr>
              <a:t>دريا شود آن رود كه پيوسته روان است</a:t>
            </a:r>
            <a:endParaRPr lang="fa-IR" altLang="en-US" sz="6000" smtClean="0"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2  Baran" pitchFamily="2" charset="-78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eaLnBrk="0" hangingPunct="0"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 sz="24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D4159165-16DA-4BD2-B12A-9BDA834F5D36}" type="slidenum">
              <a:rPr lang="fa-IR" altLang="en-US" sz="2000" u="none">
                <a:solidFill>
                  <a:srgbClr val="FF3300"/>
                </a:solidFill>
                <a:cs typeface="B Titr" pitchFamily="2" charset="-78"/>
              </a:rPr>
              <a:pPr eaLnBrk="1" hangingPunct="1"/>
              <a:t>24</a:t>
            </a:fld>
            <a:endParaRPr lang="en-US" altLang="en-US" sz="2000" u="none">
              <a:solidFill>
                <a:srgbClr val="FF3300"/>
              </a:solidFill>
              <a:cs typeface="B Titr" pitchFamily="2" charset="-78"/>
            </a:endParaRPr>
          </a:p>
        </p:txBody>
      </p:sp>
      <p:sp>
        <p:nvSpPr>
          <p:cNvPr id="3665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71550" y="2205038"/>
            <a:ext cx="7056438" cy="2159000"/>
          </a:xfrm>
          <a:solidFill>
            <a:srgbClr val="B8FAC3"/>
          </a:solidFill>
        </p:spPr>
        <p:txBody>
          <a:bodyPr/>
          <a:lstStyle/>
          <a:p>
            <a:pPr algn="ctr" rtl="0" eaLnBrk="1" hangingPunct="1">
              <a:buFontTx/>
              <a:buNone/>
            </a:pPr>
            <a:r>
              <a:rPr lang="fa-IR" altLang="en-US" sz="1180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موفق باشيد</a:t>
            </a:r>
            <a:endParaRPr lang="en-US" altLang="en-US" sz="11800" smtClean="0"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 spd="slow">
    <p:random/>
  </p:transition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B Titr"/>
      </a:majorFont>
      <a:minorFont>
        <a:latin typeface="Arial"/>
        <a:ea typeface=""/>
        <a:cs typeface="B Tit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ar-SA" sz="2400" b="1" i="0" u="sng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ar-SA" sz="2400" b="1" i="0" u="sng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Arial" pitchFamily="34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01</Template>
  <TotalTime>0</TotalTime>
  <Words>238</Words>
  <Application>Microsoft Office PowerPoint</Application>
  <PresentationFormat>On-screen Show (4:3)</PresentationFormat>
  <Paragraphs>64</Paragraphs>
  <Slides>24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9" baseType="lpstr">
      <vt:lpstr>Arial</vt:lpstr>
      <vt:lpstr>B Titr</vt:lpstr>
      <vt:lpstr>B Jadid</vt:lpstr>
      <vt:lpstr>2  Baran</vt:lpstr>
      <vt:lpstr>Default Design</vt:lpstr>
      <vt:lpstr>به نام خداوند جان آفرين                                                   حكيم سخن بر زبان آفرين</vt:lpstr>
      <vt:lpstr>    نمونه سؤالات ادبيات سوم راهنمايي    </vt:lpstr>
      <vt:lpstr> 1.  با توجّه به بیت   «گل عزیز است غنیمت شمریدش صحبت       که به باغ آمد از این راه و از آن خواهد شد»   کدام گزینه صحیح نیست؟   الف) عزیز : مسند      ب) گل : نهاد    ج) باغ : متمّم           د) صحبت : نهاد</vt:lpstr>
      <vt:lpstr>                         2. کدام گزینه با بقیه هم خانواده نیست ؟             الف)  ممنوع          ب)  نعمت            ج)  انعام         د)  منعم </vt:lpstr>
      <vt:lpstr>  3. در مصراع « گشت غمناک دل و جان عقاب »  نقش کدام واژه درست نوشته نشده است ؟     الف)  دل : نهاد    ب) غمناک : مسند    ج)  عقاب : مضاف الیه    د)  گشت : متمم</vt:lpstr>
      <vt:lpstr> 4. در کدام واژه بن ماضی به کار رفته است ؟         الف) پرستار          ب)  خوانش          ج)  گرفتار         د)  ميرا </vt:lpstr>
      <vt:lpstr>5. بن مضارع کدام مصدر نادرست است ؟    الف)خفتن : خواب                 ب)بخشيدن : بخش          ج) دیدن : بین                          د)آموختن: بياموز  </vt:lpstr>
      <vt:lpstr>6.  ساختمان واژه های   « خط کشی ، مهمان ، گیره »  در کدام گزینه به ترتیب درست نوشته شده است ؟  الف) مشتق مرکب – ساده - مشتق                 ب)   مرکب - ساده -  ساده      ج)  مشتق مرکب – ساده - ساده                    د) مرکب –   مشتق  - مشتق </vt:lpstr>
      <vt:lpstr>7. کدام یک از واژه های زیر درست معنی  شده است؟  الف) نصرت : یاری              ب) خرقه: لباس درويشان       ج) برنَوَشتند: برچیدند              د) ثنا : روشنایی </vt:lpstr>
      <vt:lpstr>8. در بیت : پرسش تشنگی را تو آبی، جوابی       ریگ های بیابان تو را می شناسند»  کدام آریه ی ادبی وجود ندارد؟  الف) طباق               ب)  مراعات نظیر               ج) تشخیص             د) تلمیح  </vt:lpstr>
      <vt:lpstr>9. در کدام گزینه کلمه ی شب نهاد است؟   الف) تا شب نرود صبح پدیدار نباشد             ب) روز و شب را می شمارم روز و شب   ج) شبی یاد دارم که چشمم نخفت                 د) روز و شب را همچو خود مجنون کنم </vt:lpstr>
      <vt:lpstr> 10. در کدام گزینه حذف صورت گرفته است ؟   الف) اوّل آن که تکبّر از من دفع شود، دوم آن که دل تو خوش شود.      ب) سلمان بر لشکری امیر بود.   ج) این توبره ی کاه بر دار و به لشکرگاه سلمان بر، سلمان برداشت.       د) شب ها بر گونه ها اشک می نشست. </vt:lpstr>
      <vt:lpstr> 11. با توجّه به بیت «در آسمان سینه ی من ابر بغض خفت      اینک صفای لاله و ریحان گرفته است»   کدام گزینه صحیح نیست؟   الف)  صفا : مسند         ب)  ابربغض : نهاد           ج) آسمان  : متمّم         د)  من : مضاف ٌ الیه   </vt:lpstr>
      <vt:lpstr>12. با توجّه به بیت «در آسمان سینه ی من ابر بغض خفت      اینک صفای لاله و ریحان گرفته است»   کدام آرایه نیست؟   الف) طباق                         ب)  مراعات نظیر               ج) تشخیص                         د) تشبیه</vt:lpstr>
      <vt:lpstr>PowerPoint Presentation</vt:lpstr>
      <vt:lpstr> 14. کدام یک از واژه های زیر نادرست معنی  شده است؟   الف) تداعی: برخورد              ب) قریحه : ذوق         ج) سپهر: آسمان                       د) ملحق: متّصل</vt:lpstr>
      <vt:lpstr>15. ساختمان واژه های « قافله، شاهنامه، بی هنر »  درکدام گزینه به ترتیب درست نوشته شده است ؟  الف) مشتق مرکب – ساده - مشتق                 ب)   مرکب - مرکب -  ساده           ج)  مشتق مرکب – ساده - ساده                    د) ساده –   مرکب  - مشتق </vt:lpstr>
      <vt:lpstr>PowerPoint Presentation</vt:lpstr>
      <vt:lpstr>PowerPoint Presentation</vt:lpstr>
      <vt:lpstr>18. زمان کدام فعل با بقیه متفاوت است؟       الف)  بروند                                  ب)  برنمی داريم             ج)  نمی شنوند                               د) می خوانم</vt:lpstr>
      <vt:lpstr>PowerPoint Presentation</vt:lpstr>
      <vt:lpstr> 20. دربیت: « دانی که چه ها چه ها چه ها می خواهم       یعنی که تو را تو را تو را می خواهم»  قافیه و ردیف به ترتیب کدام کلمات هستند؟  الف) دانی و یعنی قافیه، بقیه بیت ردیف                       ب) دانی و یعنی قافیه، می خواهم ردیف    ج) چه ها و تو را قافیه، می خواهم ردیف                       د)چه ها ردیف، تو را قافیه</vt:lpstr>
      <vt:lpstr>آبي كه برآسود زمينش بخورد زود  دريا شود آن رود كه پيوسته روان است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به نام خداوند جان آفرين                                                   حكيم سخن بر زبان آفرين</dc:title>
  <dc:creator>looksfile1397@gmail.com</dc:creator>
  <cp:lastModifiedBy>looksfile1397@gmail.com</cp:lastModifiedBy>
  <cp:revision>1</cp:revision>
  <dcterms:created xsi:type="dcterms:W3CDTF">2023-05-30T23:47:39Z</dcterms:created>
  <dcterms:modified xsi:type="dcterms:W3CDTF">2023-05-30T23:48:21Z</dcterms:modified>
</cp:coreProperties>
</file>