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5" r:id="rId3"/>
    <p:sldId id="286" r:id="rId4"/>
    <p:sldId id="287" r:id="rId5"/>
    <p:sldId id="288" r:id="rId6"/>
    <p:sldId id="289" r:id="rId7"/>
    <p:sldId id="28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210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565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733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150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49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922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808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32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751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53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077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406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نمایش اعداد اعشاری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4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>
                <a:solidFill>
                  <a:srgbClr val="C00000"/>
                </a:solidFill>
                <a:cs typeface="B Titr" panose="00000700000000000000" pitchFamily="2" charset="-78"/>
              </a:rPr>
              <a:t>نمایش اعداد اعشاری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53886" y="2739219"/>
            <a:ext cx="106192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کسر اعشاری : کسری که مخرج آن اعداد 10 و 100 و 1000 و ... باشد 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مثال : 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3044511"/>
              </p:ext>
            </p:extLst>
          </p:nvPr>
        </p:nvGraphicFramePr>
        <p:xfrm>
          <a:off x="1508477" y="4256194"/>
          <a:ext cx="5715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2" name="Equation" r:id="rId3" imgW="571320" imgH="1028520" progId="Equation.DSMT4">
                  <p:embed/>
                </p:oleObj>
              </mc:Choice>
              <mc:Fallback>
                <p:oleObj name="Equation" r:id="rId3" imgW="57132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08477" y="4256194"/>
                        <a:ext cx="5715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8354766"/>
              </p:ext>
            </p:extLst>
          </p:nvPr>
        </p:nvGraphicFramePr>
        <p:xfrm>
          <a:off x="3252108" y="4212424"/>
          <a:ext cx="6604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3" name="Equation" r:id="rId5" imgW="660240" imgH="1028520" progId="Equation.DSMT4">
                  <p:embed/>
                </p:oleObj>
              </mc:Choice>
              <mc:Fallback>
                <p:oleObj name="Equation" r:id="rId5" imgW="66024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52108" y="4212424"/>
                        <a:ext cx="6604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1612778"/>
              </p:ext>
            </p:extLst>
          </p:nvPr>
        </p:nvGraphicFramePr>
        <p:xfrm>
          <a:off x="4835071" y="4212424"/>
          <a:ext cx="7874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4" name="Equation" r:id="rId7" imgW="787320" imgH="1028520" progId="Equation.DSMT4">
                  <p:embed/>
                </p:oleObj>
              </mc:Choice>
              <mc:Fallback>
                <p:oleObj name="Equation" r:id="rId7" imgW="78732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35071" y="4212424"/>
                        <a:ext cx="7874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0440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>
                <a:solidFill>
                  <a:srgbClr val="C00000"/>
                </a:solidFill>
                <a:cs typeface="B Titr" panose="00000700000000000000" pitchFamily="2" charset="-78"/>
              </a:rPr>
              <a:t>جدول ارزش مکانی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861042"/>
              </p:ext>
            </p:extLst>
          </p:nvPr>
        </p:nvGraphicFramePr>
        <p:xfrm>
          <a:off x="1901372" y="3451979"/>
          <a:ext cx="8548914" cy="1675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4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48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48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48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248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248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27647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>
                          <a:cs typeface="B Nazanin" panose="00000400000000000000" pitchFamily="2" charset="-78"/>
                        </a:rPr>
                        <a:t>صدگان</a:t>
                      </a:r>
                      <a:endParaRPr lang="en-US" sz="2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>
                          <a:cs typeface="B Nazanin" panose="00000400000000000000" pitchFamily="2" charset="-78"/>
                        </a:rPr>
                        <a:t>دهگان</a:t>
                      </a:r>
                      <a:endParaRPr lang="en-US" sz="2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>
                          <a:cs typeface="B Nazanin" panose="00000400000000000000" pitchFamily="2" charset="-78"/>
                        </a:rPr>
                        <a:t>یکان</a:t>
                      </a:r>
                      <a:endParaRPr lang="en-US" sz="2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>
                          <a:cs typeface="B Nazanin" panose="00000400000000000000" pitchFamily="2" charset="-78"/>
                        </a:rPr>
                        <a:t>دهم</a:t>
                      </a:r>
                      <a:endParaRPr lang="en-US" sz="2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>
                          <a:cs typeface="B Nazanin" panose="00000400000000000000" pitchFamily="2" charset="-78"/>
                        </a:rPr>
                        <a:t>صدم</a:t>
                      </a:r>
                      <a:endParaRPr lang="en-US" sz="2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>
                          <a:cs typeface="B Nazanin" panose="00000400000000000000" pitchFamily="2" charset="-78"/>
                        </a:rPr>
                        <a:t>هزارم</a:t>
                      </a:r>
                      <a:endParaRPr lang="en-US" sz="2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7545">
                <a:tc>
                  <a:txBody>
                    <a:bodyPr/>
                    <a:lstStyle/>
                    <a:p>
                      <a:pPr algn="ctr"/>
                      <a:endParaRPr lang="en-US" sz="28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6030686" y="3439885"/>
            <a:ext cx="10885" cy="169164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6563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>
                <a:solidFill>
                  <a:srgbClr val="C00000"/>
                </a:solidFill>
                <a:cs typeface="B Titr" panose="00000700000000000000" pitchFamily="2" charset="-78"/>
              </a:rPr>
              <a:t>مثال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53886" y="2739219"/>
            <a:ext cx="10619244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کسرهای زیر را به صورت یک عدد اعشاری نمایش دهید .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703628"/>
              </p:ext>
            </p:extLst>
          </p:nvPr>
        </p:nvGraphicFramePr>
        <p:xfrm>
          <a:off x="1016454" y="2932793"/>
          <a:ext cx="5969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3" name="Equation" r:id="rId3" imgW="596880" imgH="1028520" progId="Equation.DSMT4">
                  <p:embed/>
                </p:oleObj>
              </mc:Choice>
              <mc:Fallback>
                <p:oleObj name="Equation" r:id="rId3" imgW="59688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6454" y="2932793"/>
                        <a:ext cx="5969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1191554"/>
              </p:ext>
            </p:extLst>
          </p:nvPr>
        </p:nvGraphicFramePr>
        <p:xfrm>
          <a:off x="1003754" y="4307471"/>
          <a:ext cx="6096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4" name="Equation" r:id="rId5" imgW="609480" imgH="1028520" progId="Equation.DSMT4">
                  <p:embed/>
                </p:oleObj>
              </mc:Choice>
              <mc:Fallback>
                <p:oleObj name="Equation" r:id="rId5" imgW="60948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03754" y="4307471"/>
                        <a:ext cx="6096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3691569"/>
              </p:ext>
            </p:extLst>
          </p:nvPr>
        </p:nvGraphicFramePr>
        <p:xfrm>
          <a:off x="1016454" y="5547264"/>
          <a:ext cx="5969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5" name="Equation" r:id="rId7" imgW="596880" imgH="1028520" progId="Equation.DSMT4">
                  <p:embed/>
                </p:oleObj>
              </mc:Choice>
              <mc:Fallback>
                <p:oleObj name="Equation" r:id="rId7" imgW="59688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16454" y="5547264"/>
                        <a:ext cx="596900" cy="102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107862"/>
              </p:ext>
            </p:extLst>
          </p:nvPr>
        </p:nvGraphicFramePr>
        <p:xfrm>
          <a:off x="4931231" y="4025906"/>
          <a:ext cx="6749142" cy="19769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4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48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48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48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48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48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62762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>
                          <a:cs typeface="B Nazanin" panose="00000400000000000000" pitchFamily="2" charset="-78"/>
                        </a:rPr>
                        <a:t>صدگان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>
                          <a:cs typeface="B Nazanin" panose="00000400000000000000" pitchFamily="2" charset="-78"/>
                        </a:rPr>
                        <a:t>دهگان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>
                          <a:cs typeface="B Nazanin" panose="00000400000000000000" pitchFamily="2" charset="-78"/>
                        </a:rPr>
                        <a:t>یکان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>
                          <a:cs typeface="B Nazanin" panose="00000400000000000000" pitchFamily="2" charset="-78"/>
                        </a:rPr>
                        <a:t>دهم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>
                          <a:cs typeface="B Nazanin" panose="00000400000000000000" pitchFamily="2" charset="-78"/>
                        </a:rPr>
                        <a:t>صدم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>
                          <a:cs typeface="B Nazanin" panose="00000400000000000000" pitchFamily="2" charset="-78"/>
                        </a:rPr>
                        <a:t>هزارم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4173"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4857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>
                <a:solidFill>
                  <a:srgbClr val="C00000"/>
                </a:solidFill>
                <a:cs typeface="B Titr" panose="00000700000000000000" pitchFamily="2" charset="-78"/>
              </a:rPr>
              <a:t>مقایسه اعداد اعشاری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7829" y="2739219"/>
            <a:ext cx="1118530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1- ابتدا قسمت صحیح ِ‌دو عدد را با هم مقایسه می کنیم . هر کدام بزرگتر بود ، ‌آن عدد بزرگتر است .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2- اگر قسمت صحیح با هم برابر بودند ،‌به سراغ دهم و سپس سراغ صدم و هزارم می رویم .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2286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5253" y="1635418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>
                <a:solidFill>
                  <a:srgbClr val="C00000"/>
                </a:solidFill>
                <a:cs typeface="B Titr" panose="00000700000000000000" pitchFamily="2" charset="-78"/>
              </a:rPr>
              <a:t>مثال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4500" y="2409147"/>
            <a:ext cx="11228844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مقایسه کنید .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8748825"/>
              </p:ext>
            </p:extLst>
          </p:nvPr>
        </p:nvGraphicFramePr>
        <p:xfrm>
          <a:off x="1108529" y="2477609"/>
          <a:ext cx="838200" cy="372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4" name="Equation" r:id="rId3" imgW="838080" imgH="3720960" progId="Equation.DSMT4">
                  <p:embed/>
                </p:oleObj>
              </mc:Choice>
              <mc:Fallback>
                <p:oleObj name="Equation" r:id="rId3" imgW="838080" imgH="3720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08529" y="2477609"/>
                        <a:ext cx="838200" cy="3721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8708889"/>
              </p:ext>
            </p:extLst>
          </p:nvPr>
        </p:nvGraphicFramePr>
        <p:xfrm>
          <a:off x="2875232" y="2477609"/>
          <a:ext cx="1003300" cy="372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5" name="Equation" r:id="rId5" imgW="1002960" imgH="3720960" progId="Equation.DSMT4">
                  <p:embed/>
                </p:oleObj>
              </mc:Choice>
              <mc:Fallback>
                <p:oleObj name="Equation" r:id="rId5" imgW="1002960" imgH="3720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75232" y="2477609"/>
                        <a:ext cx="1003300" cy="3721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lowchart: Connector 12"/>
          <p:cNvSpPr/>
          <p:nvPr/>
        </p:nvSpPr>
        <p:spPr>
          <a:xfrm>
            <a:off x="2160814" y="3804203"/>
            <a:ext cx="485571" cy="478971"/>
          </a:xfrm>
          <a:prstGeom prst="flowChartConnec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owchart: Connector 13"/>
          <p:cNvSpPr/>
          <p:nvPr/>
        </p:nvSpPr>
        <p:spPr>
          <a:xfrm>
            <a:off x="2155575" y="2468825"/>
            <a:ext cx="485571" cy="478971"/>
          </a:xfrm>
          <a:prstGeom prst="flowChartConnec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lowchart: Connector 14"/>
          <p:cNvSpPr/>
          <p:nvPr/>
        </p:nvSpPr>
        <p:spPr>
          <a:xfrm>
            <a:off x="2157309" y="4484383"/>
            <a:ext cx="485571" cy="478971"/>
          </a:xfrm>
          <a:prstGeom prst="flowChartConnec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lowchart: Connector 15"/>
          <p:cNvSpPr/>
          <p:nvPr/>
        </p:nvSpPr>
        <p:spPr>
          <a:xfrm>
            <a:off x="2168197" y="5133026"/>
            <a:ext cx="485571" cy="478971"/>
          </a:xfrm>
          <a:prstGeom prst="flowChartConnec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lowchart: Connector 16"/>
          <p:cNvSpPr/>
          <p:nvPr/>
        </p:nvSpPr>
        <p:spPr>
          <a:xfrm>
            <a:off x="2168196" y="5719738"/>
            <a:ext cx="485571" cy="478971"/>
          </a:xfrm>
          <a:prstGeom prst="flowChartConnec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lowchart: Connector 17"/>
          <p:cNvSpPr/>
          <p:nvPr/>
        </p:nvSpPr>
        <p:spPr>
          <a:xfrm>
            <a:off x="2157309" y="3144093"/>
            <a:ext cx="485571" cy="478971"/>
          </a:xfrm>
          <a:prstGeom prst="flowChartConnector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384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634</TotalTime>
  <Words>104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B Nazanin</vt:lpstr>
      <vt:lpstr>Gill Sans MT</vt:lpstr>
      <vt:lpstr>Times New Roman</vt:lpstr>
      <vt:lpstr>Parcel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zettabyte-pc</cp:lastModifiedBy>
  <cp:revision>102</cp:revision>
  <dcterms:created xsi:type="dcterms:W3CDTF">2015-07-06T05:06:21Z</dcterms:created>
  <dcterms:modified xsi:type="dcterms:W3CDTF">2020-07-29T10:37:39Z</dcterms:modified>
</cp:coreProperties>
</file>