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notesMasterIdLst>
    <p:notesMasterId r:id="rId16"/>
  </p:notesMasterIdLst>
  <p:sldIdLst>
    <p:sldId id="272" r:id="rId2"/>
    <p:sldId id="259" r:id="rId3"/>
    <p:sldId id="256" r:id="rId4"/>
    <p:sldId id="267" r:id="rId5"/>
    <p:sldId id="257" r:id="rId6"/>
    <p:sldId id="258" r:id="rId7"/>
    <p:sldId id="260" r:id="rId8"/>
    <p:sldId id="261" r:id="rId9"/>
    <p:sldId id="264" r:id="rId10"/>
    <p:sldId id="265" r:id="rId11"/>
    <p:sldId id="263" r:id="rId12"/>
    <p:sldId id="262" r:id="rId13"/>
    <p:sldId id="269"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4484" autoAdjust="0"/>
  </p:normalViewPr>
  <p:slideViewPr>
    <p:cSldViewPr>
      <p:cViewPr varScale="1">
        <p:scale>
          <a:sx n="69" d="100"/>
          <a:sy n="69" d="100"/>
        </p:scale>
        <p:origin x="-978"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9976D0-3196-47D3-AAA1-6307C0EFEADE}" type="datetimeFigureOut">
              <a:rPr lang="en-US" smtClean="0"/>
              <a:pPr/>
              <a:t>12/18/2019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36EE74-9DA3-4B2F-AEF5-85E85E0CD369}" type="slidenum">
              <a:rPr lang="en-US" smtClean="0"/>
              <a:pPr/>
              <a:t>‹#›</a:t>
            </a:fld>
            <a:endParaRPr lang="en-US"/>
          </a:p>
        </p:txBody>
      </p:sp>
    </p:spTree>
    <p:extLst>
      <p:ext uri="{BB962C8B-B14F-4D97-AF65-F5344CB8AC3E}">
        <p14:creationId xmlns:p14="http://schemas.microsoft.com/office/powerpoint/2010/main" val="786410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3</a:t>
            </a:fld>
            <a:endParaRPr lang="en-US" dirty="0"/>
          </a:p>
        </p:txBody>
      </p:sp>
    </p:spTree>
    <p:extLst>
      <p:ext uri="{BB962C8B-B14F-4D97-AF65-F5344CB8AC3E}">
        <p14:creationId xmlns:p14="http://schemas.microsoft.com/office/powerpoint/2010/main" val="849860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smtClean="0"/>
              <a:t>ن</a:t>
            </a:r>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5</a:t>
            </a:fld>
            <a:endParaRPr lang="en-US" dirty="0"/>
          </a:p>
        </p:txBody>
      </p:sp>
    </p:spTree>
    <p:extLst>
      <p:ext uri="{BB962C8B-B14F-4D97-AF65-F5344CB8AC3E}">
        <p14:creationId xmlns:p14="http://schemas.microsoft.com/office/powerpoint/2010/main" val="614956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6</a:t>
            </a:fld>
            <a:endParaRPr lang="en-US" dirty="0"/>
          </a:p>
        </p:txBody>
      </p:sp>
    </p:spTree>
    <p:extLst>
      <p:ext uri="{BB962C8B-B14F-4D97-AF65-F5344CB8AC3E}">
        <p14:creationId xmlns:p14="http://schemas.microsoft.com/office/powerpoint/2010/main" val="3668548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7</a:t>
            </a:fld>
            <a:endParaRPr lang="en-US"/>
          </a:p>
        </p:txBody>
      </p:sp>
    </p:spTree>
    <p:extLst>
      <p:ext uri="{BB962C8B-B14F-4D97-AF65-F5344CB8AC3E}">
        <p14:creationId xmlns:p14="http://schemas.microsoft.com/office/powerpoint/2010/main" val="3846879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225540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224246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611582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4281262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802487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74912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672062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895522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376040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858283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519080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609A05-F65A-42B3-8AED-D8B6273E1534}" type="datetimeFigureOut">
              <a:rPr lang="en-US" smtClean="0"/>
              <a:pPr/>
              <a:t>12/18/2019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1F8F1C-9C33-46E0-BBF4-EF0D845A2CA1}" type="slidenum">
              <a:rPr lang="en-US" smtClean="0"/>
              <a:pPr/>
              <a:t>‹#›</a:t>
            </a:fld>
            <a:endParaRPr lang="en-US"/>
          </a:p>
        </p:txBody>
      </p:sp>
    </p:spTree>
    <p:extLst>
      <p:ext uri="{BB962C8B-B14F-4D97-AF65-F5344CB8AC3E}">
        <p14:creationId xmlns:p14="http://schemas.microsoft.com/office/powerpoint/2010/main" val="4263629745"/>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8000" b="1" i="1" dirty="0" smtClean="0"/>
              <a:t>نگاهی مختصر بر</a:t>
            </a:r>
            <a:br>
              <a:rPr lang="fa-IR" sz="8000" b="1" i="1" dirty="0" smtClean="0"/>
            </a:br>
            <a:r>
              <a:rPr lang="fa-IR" sz="8000" b="1" i="1" dirty="0" smtClean="0"/>
              <a:t>هیدروکلوئیدهای گیاهی</a:t>
            </a:r>
            <a:endParaRPr lang="fa-IR" sz="8000" b="1"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685800"/>
            <a:ext cx="8229600" cy="3416320"/>
          </a:xfrm>
          <a:prstGeom prst="rect">
            <a:avLst/>
          </a:prstGeom>
          <a:noFill/>
        </p:spPr>
        <p:txBody>
          <a:bodyPr wrap="square" rtlCol="0">
            <a:spAutoFit/>
          </a:bodyPr>
          <a:lstStyle/>
          <a:p>
            <a:pPr algn="r"/>
            <a:r>
              <a:rPr lang="fa-IR" dirty="0" smtClean="0"/>
              <a:t>واژه صمغ به معنی یک ماده چسبناک است وازواژه مصری                          که به معنای ماده ترشح </a:t>
            </a:r>
            <a:endParaRPr lang="en-US" dirty="0" smtClean="0"/>
          </a:p>
          <a:p>
            <a:pPr algn="r"/>
            <a:r>
              <a:rPr lang="fa-IR" dirty="0" smtClean="0"/>
              <a:t>شده از گیاه کنگرمی باشد گرفته شده است .</a:t>
            </a:r>
          </a:p>
          <a:p>
            <a:pPr algn="r"/>
            <a:r>
              <a:rPr lang="fa-IR" dirty="0" smtClean="0"/>
              <a:t>امروزه صمغ ها به دودسته محلول و نامحلول در اب تقسیم بندی می شوند . ترشحات وپلیمرهای نا محلول  در اب  مانند رزین به کار رفته در ادامس عصاره درخت کائوچو  صمغ  صنوبروغیره در دسته رزین ها </a:t>
            </a:r>
          </a:p>
          <a:p>
            <a:pPr algn="r"/>
            <a:r>
              <a:rPr lang="fa-IR" dirty="0" smtClean="0"/>
              <a:t>طبقه بندی می شوند . مواد محلول در اب هنوزهم صمغ نامیده می شوند . ولی به تدریج واژه تخصصی و</a:t>
            </a:r>
          </a:p>
          <a:p>
            <a:pPr algn="r"/>
            <a:r>
              <a:rPr lang="fa-IR" dirty="0" smtClean="0"/>
              <a:t>علمی ترهیدروکلوئید جایگزین واژه صمغ گردید .(گلیکزمن   1982)</a:t>
            </a:r>
          </a:p>
          <a:p>
            <a:pPr algn="r"/>
            <a:r>
              <a:rPr lang="fa-IR" dirty="0" smtClean="0"/>
              <a:t>اصطلاح هیدروکلوئید به دسته ای از پلی سا کارید ها وپروتئین ها اطلاق می شود که به عنوان قوام دهنده</a:t>
            </a:r>
          </a:p>
          <a:p>
            <a:pPr algn="r"/>
            <a:r>
              <a:rPr lang="fa-IR" dirty="0" smtClean="0"/>
              <a:t>عامل ایجاد ژل    پایدارکننده کف وامو لسیون     عامل ممانعت کننده ازرشدوگسترش کریستال های یخ در    مواد منجمد و عامل ممانعت کننده ازرشد کریستال های قندی درصنایع مختلف مورد استفاده قرار می گیرند</a:t>
            </a:r>
          </a:p>
          <a:p>
            <a:pPr algn="r"/>
            <a:r>
              <a:rPr lang="fa-IR" dirty="0" smtClean="0"/>
              <a:t>(گلیکزمن    1982)</a:t>
            </a:r>
          </a:p>
          <a:p>
            <a:pPr algn="r"/>
            <a:r>
              <a:rPr lang="fa-IR" dirty="0" smtClean="0"/>
              <a:t>ازدیگرویژگی های مهم هیدروکلوئیدها :      کنترل ازاد شدن طعم      جایگزین چربی      پوشش دهندگی    </a:t>
            </a:r>
          </a:p>
          <a:p>
            <a:pPr algn="r"/>
            <a:r>
              <a:rPr lang="fa-IR" dirty="0" smtClean="0"/>
              <a:t>کپسولاسیون     میباشد.</a:t>
            </a:r>
            <a:endParaRPr lang="en-US" dirty="0"/>
          </a:p>
        </p:txBody>
      </p:sp>
      <p:sp>
        <p:nvSpPr>
          <p:cNvPr id="7" name="TextBox 6"/>
          <p:cNvSpPr txBox="1"/>
          <p:nvPr/>
        </p:nvSpPr>
        <p:spPr>
          <a:xfrm>
            <a:off x="2362200" y="685800"/>
            <a:ext cx="2057400" cy="369332"/>
          </a:xfrm>
          <a:prstGeom prst="rect">
            <a:avLst/>
          </a:prstGeom>
          <a:noFill/>
        </p:spPr>
        <p:txBody>
          <a:bodyPr wrap="square" rtlCol="0">
            <a:spAutoFit/>
          </a:bodyPr>
          <a:lstStyle/>
          <a:p>
            <a:r>
              <a:rPr lang="en-US" dirty="0" smtClean="0"/>
              <a:t>Kami     </a:t>
            </a:r>
            <a:r>
              <a:rPr lang="fa-IR" dirty="0" smtClean="0"/>
              <a:t> </a:t>
            </a:r>
            <a:r>
              <a:rPr lang="en-US" dirty="0" err="1" smtClean="0"/>
              <a:t>qemai</a:t>
            </a:r>
            <a:r>
              <a:rPr lang="fa-IR" dirty="0" smtClean="0"/>
              <a:t> </a:t>
            </a:r>
            <a:endParaRPr lang="en-US" dirty="0"/>
          </a:p>
        </p:txBody>
      </p:sp>
      <p:sp>
        <p:nvSpPr>
          <p:cNvPr id="8" name="TextBox 7"/>
          <p:cNvSpPr txBox="1"/>
          <p:nvPr/>
        </p:nvSpPr>
        <p:spPr>
          <a:xfrm>
            <a:off x="2590800" y="685800"/>
            <a:ext cx="609600" cy="369332"/>
          </a:xfrm>
          <a:prstGeom prst="rect">
            <a:avLst/>
          </a:prstGeom>
          <a:noFill/>
        </p:spPr>
        <p:txBody>
          <a:bodyPr wrap="square" rtlCol="0">
            <a:spAutoFit/>
          </a:bodyPr>
          <a:lstStyle/>
          <a:p>
            <a:pPr algn="r"/>
            <a:r>
              <a:rPr lang="fa-IR" dirty="0" smtClean="0"/>
              <a:t>یا</a:t>
            </a:r>
            <a:endParaRPr lang="en-US" dirty="0"/>
          </a:p>
        </p:txBody>
      </p:sp>
    </p:spTree>
    <p:extLst>
      <p:ext uri="{BB962C8B-B14F-4D97-AF65-F5344CB8AC3E}">
        <p14:creationId xmlns:p14="http://schemas.microsoft.com/office/powerpoint/2010/main" val="14127605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1219200"/>
            <a:ext cx="6934200" cy="3416320"/>
          </a:xfrm>
          <a:prstGeom prst="rect">
            <a:avLst/>
          </a:prstGeom>
          <a:noFill/>
        </p:spPr>
        <p:txBody>
          <a:bodyPr wrap="square" rtlCol="0">
            <a:spAutoFit/>
          </a:bodyPr>
          <a:lstStyle/>
          <a:p>
            <a:pPr algn="r"/>
            <a:r>
              <a:rPr lang="fa-IR" dirty="0" smtClean="0"/>
              <a:t>ازانجایی که اکثر هیدروکلوئیدها پلی ساکارید هستند . درنامگذاری سیستماتیک صمغ ها از</a:t>
            </a:r>
          </a:p>
          <a:p>
            <a:pPr algn="r"/>
            <a:r>
              <a:rPr lang="fa-IR" dirty="0" smtClean="0"/>
              <a:t>پسوند  ان  که  نشان دهنده  پلی ساکارید  بودن ماده است استفاده می شود .  بنا بر این نام  گلیکان وبرای پلی ساکاریدهای ارابینوز</a:t>
            </a:r>
            <a:r>
              <a:rPr lang="en-US" dirty="0" smtClean="0"/>
              <a:t>,</a:t>
            </a:r>
            <a:r>
              <a:rPr lang="fa-IR" dirty="0" smtClean="0"/>
              <a:t>عمومی برای پلی ساکاریدهای مشتق شده ازگلوکز</a:t>
            </a:r>
          </a:p>
          <a:p>
            <a:pPr algn="r"/>
            <a:r>
              <a:rPr lang="fa-IR" dirty="0" smtClean="0"/>
              <a:t>ارابان می باشد. برای سایرپلی ساکاریدها نیزبه همین منوال عمل می شود. جهت هماهنگی </a:t>
            </a:r>
          </a:p>
          <a:p>
            <a:pPr algn="r"/>
            <a:r>
              <a:rPr lang="fa-IR" dirty="0" smtClean="0"/>
              <a:t>بااین سیستم نامگذاری اسامی متداول نیزتغییرکرده اند بنابراین واژه کاراجنین که در گذ شته</a:t>
            </a:r>
          </a:p>
          <a:p>
            <a:pPr algn="r"/>
            <a:r>
              <a:rPr lang="fa-IR" dirty="0" smtClean="0"/>
              <a:t>مورد استفاده قرار می گرفت امروزه به کاراجینان تغییریافته است.البته برخی ازاسامی مانند</a:t>
            </a:r>
          </a:p>
          <a:p>
            <a:pPr algn="r"/>
            <a:r>
              <a:rPr lang="fa-IR" dirty="0" smtClean="0"/>
              <a:t>پکتین وامیلوپکتین به دلیل متداول بودن انها تغییرنکرده وامروزه نیزمورد استفاده قرار</a:t>
            </a:r>
          </a:p>
          <a:p>
            <a:pPr algn="r"/>
            <a:r>
              <a:rPr lang="fa-IR" dirty="0" smtClean="0"/>
              <a:t>میگیرند.مقدارکالری هیدروکلوئیدها بسیارپایین است وبه همین منظوردرغذاهای رژیمی</a:t>
            </a:r>
          </a:p>
          <a:p>
            <a:pPr algn="r"/>
            <a:r>
              <a:rPr lang="fa-IR" dirty="0" smtClean="0"/>
              <a:t>کاربرد گسترده ای دارند.این مواد اثرمستقیم برطعم وعطرموادغذایی ندارند.ولی قادربه</a:t>
            </a:r>
          </a:p>
          <a:p>
            <a:pPr algn="r"/>
            <a:r>
              <a:rPr lang="fa-IR" dirty="0" smtClean="0"/>
              <a:t>تشکیل ژل   نگهداری اب   تثبیت امولسیون ونگهداری طعم ها می با شند.</a:t>
            </a:r>
          </a:p>
          <a:p>
            <a:pPr algn="r"/>
            <a:r>
              <a:rPr lang="fa-IR" dirty="0" smtClean="0"/>
              <a:t>(بای و همکاران 1978 .کرومل وسارکار1975 واسپیروتانگ 1986 )</a:t>
            </a:r>
            <a:endParaRPr lang="en-US" dirty="0"/>
          </a:p>
          <a:p>
            <a:pPr algn="r"/>
            <a:endParaRPr lang="en-US" dirty="0"/>
          </a:p>
        </p:txBody>
      </p:sp>
    </p:spTree>
    <p:extLst>
      <p:ext uri="{BB962C8B-B14F-4D97-AF65-F5344CB8AC3E}">
        <p14:creationId xmlns:p14="http://schemas.microsoft.com/office/powerpoint/2010/main" val="23886591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1453277"/>
            <a:ext cx="7467600" cy="2585323"/>
          </a:xfrm>
          <a:prstGeom prst="rect">
            <a:avLst/>
          </a:prstGeom>
          <a:noFill/>
        </p:spPr>
        <p:txBody>
          <a:bodyPr wrap="square" rtlCol="0">
            <a:spAutoFit/>
          </a:bodyPr>
          <a:lstStyle/>
          <a:p>
            <a:pPr algn="r"/>
            <a:r>
              <a:rPr lang="fa-IR" dirty="0" smtClean="0"/>
              <a:t>ماهیت مولکولها تا حد زیادی برروی خواص صمغ ها تاثیرمی گذارد</a:t>
            </a:r>
          </a:p>
          <a:p>
            <a:pPr algn="r"/>
            <a:r>
              <a:rPr lang="fa-IR" dirty="0" smtClean="0"/>
              <a:t>مولکولهای پلی ساکاریدی خطی فضای بیشتری رااشغال می کنند. وویسکوزترازمولکولهای انشعابی با همان وزن مولکولی هستند .پلی ساکاریدهای خطی خنثی به اسانی تشکیل فیلم چسبنده روی مواد خشک میدهند وعوامل پوششی خوبی هستند ومحلولشان چسبناک نیست .</a:t>
            </a:r>
          </a:p>
          <a:p>
            <a:pPr algn="r"/>
            <a:r>
              <a:rPr lang="fa-IR" dirty="0" smtClean="0"/>
              <a:t>ترکیبات انشعابی اسان تر ژل تشکیل می دهند وچون برهم کنش وسیع در امتداد زنجیره هایشان ممکن نیست پایدارتر هستند . محلول های پلی ساکاریدی انشعابی به خاطر گیر افتادن وسیع زنجیر های جانبی شان چسبناک هستندو محلولهای خشک شده انها به اسانی فیلم تشکیل نمی دهند .</a:t>
            </a:r>
          </a:p>
          <a:p>
            <a:pPr algn="r"/>
            <a:r>
              <a:rPr lang="fa-IR" dirty="0" smtClean="0"/>
              <a:t>پلی ساکاریدهای خنثی فقط به صورت جزئی به وسیله تغییر پی اچ تحت تاثیر قرار می گیرند . و</a:t>
            </a:r>
          </a:p>
          <a:p>
            <a:pPr algn="r"/>
            <a:r>
              <a:rPr lang="fa-IR" dirty="0" smtClean="0"/>
              <a:t>همچنین نمک ها در غلظت کم اثر کمی برروی انها دارد .</a:t>
            </a:r>
            <a:endParaRPr lang="en-US" dirty="0"/>
          </a:p>
        </p:txBody>
      </p:sp>
    </p:spTree>
    <p:extLst>
      <p:ext uri="{BB962C8B-B14F-4D97-AF65-F5344CB8AC3E}">
        <p14:creationId xmlns:p14="http://schemas.microsoft.com/office/powerpoint/2010/main" val="3562832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0" y="953869"/>
            <a:ext cx="8077200" cy="1477328"/>
          </a:xfrm>
          <a:prstGeom prst="rect">
            <a:avLst/>
          </a:prstGeom>
          <a:noFill/>
        </p:spPr>
        <p:txBody>
          <a:bodyPr wrap="square" rtlCol="0">
            <a:spAutoFit/>
          </a:bodyPr>
          <a:lstStyle/>
          <a:p>
            <a:pPr algn="r"/>
            <a:r>
              <a:rPr lang="fa-IR" dirty="0" smtClean="0"/>
              <a:t>پلی ساکاریدهای استخراج شده ازگیاهان در صنایع غذایی بیشترموردتوجه قرارمی گیرند.این پلیمرها به دلیل</a:t>
            </a:r>
          </a:p>
          <a:p>
            <a:pPr algn="r"/>
            <a:r>
              <a:rPr lang="fa-IR" dirty="0" smtClean="0"/>
              <a:t>طبیعی بودن برای بسیاری ازمصزف کنندگان ازمطلوبیت بیشتری برخوردارهستند.</a:t>
            </a:r>
          </a:p>
          <a:p>
            <a:pPr algn="r"/>
            <a:r>
              <a:rPr lang="fa-IR" dirty="0" smtClean="0"/>
              <a:t>(لای وهمکاران  .   2000 )</a:t>
            </a:r>
          </a:p>
          <a:p>
            <a:pPr algn="r"/>
            <a:r>
              <a:rPr lang="fa-IR" dirty="0" smtClean="0"/>
              <a:t>موسیلاژهاوپلی ساکاریدهای گیاهی به اسانی دردسترس می باشند وبه دلیل قیمت مناسب اهمیت ویژه ای </a:t>
            </a:r>
          </a:p>
          <a:p>
            <a:pPr algn="r"/>
            <a:r>
              <a:rPr lang="fa-IR" dirty="0" smtClean="0"/>
              <a:t>دارند.</a:t>
            </a:r>
            <a:endParaRPr lang="en-US" dirty="0"/>
          </a:p>
        </p:txBody>
      </p:sp>
      <p:sp>
        <p:nvSpPr>
          <p:cNvPr id="6" name="TextBox 5"/>
          <p:cNvSpPr txBox="1"/>
          <p:nvPr/>
        </p:nvSpPr>
        <p:spPr>
          <a:xfrm>
            <a:off x="533400" y="2431197"/>
            <a:ext cx="8077200" cy="2862322"/>
          </a:xfrm>
          <a:prstGeom prst="rect">
            <a:avLst/>
          </a:prstGeom>
          <a:noFill/>
        </p:spPr>
        <p:txBody>
          <a:bodyPr wrap="square" rtlCol="0">
            <a:spAutoFit/>
          </a:bodyPr>
          <a:lstStyle/>
          <a:p>
            <a:pPr algn="r"/>
            <a:r>
              <a:rPr lang="fa-IR" dirty="0" smtClean="0"/>
              <a:t>بنابراین یافتن منابع جدید صمغ های گیاهی باخواص مناسب جهت استفاده درصنعت اهمیت ویژه ای دارد</a:t>
            </a:r>
          </a:p>
          <a:p>
            <a:pPr algn="r"/>
            <a:r>
              <a:rPr lang="fa-IR" dirty="0" smtClean="0"/>
              <a:t>و محققان صنعت غذا همواره به دنبال یافتن منابع جدید می باشند. تمام صمغ هایی که دارای درجه خوراکی</a:t>
            </a:r>
          </a:p>
          <a:p>
            <a:pPr algn="r"/>
            <a:r>
              <a:rPr lang="fa-IR" dirty="0" smtClean="0"/>
              <a:t>می باشند ازیکی از منابع ذیل بدست می ایند .</a:t>
            </a:r>
          </a:p>
          <a:p>
            <a:pPr algn="r"/>
            <a:r>
              <a:rPr lang="fa-IR" dirty="0" smtClean="0"/>
              <a:t>(گلیکزمن     1982)</a:t>
            </a:r>
          </a:p>
          <a:p>
            <a:pPr algn="r"/>
            <a:r>
              <a:rPr lang="fa-IR" dirty="0" smtClean="0"/>
              <a:t>الف)  ترشحات گیاهی</a:t>
            </a:r>
          </a:p>
          <a:p>
            <a:pPr algn="r"/>
            <a:r>
              <a:rPr lang="fa-IR" dirty="0" smtClean="0"/>
              <a:t>ب)   عصاره های جلبک های دریایی</a:t>
            </a:r>
          </a:p>
          <a:p>
            <a:pPr algn="r"/>
            <a:r>
              <a:rPr lang="fa-IR" dirty="0" smtClean="0"/>
              <a:t>ج)    منابع میکروبی</a:t>
            </a:r>
          </a:p>
          <a:p>
            <a:pPr algn="r"/>
            <a:r>
              <a:rPr lang="fa-IR" dirty="0" smtClean="0"/>
              <a:t>د)    صمغ های اصلاح شده باروشهای شیمیایی</a:t>
            </a:r>
          </a:p>
          <a:p>
            <a:pPr algn="r"/>
            <a:r>
              <a:rPr lang="fa-IR" dirty="0" smtClean="0"/>
              <a:t>ه)    پلیمرهای سنتزی</a:t>
            </a:r>
          </a:p>
          <a:p>
            <a:pPr algn="r"/>
            <a:r>
              <a:rPr lang="fa-IR" dirty="0" smtClean="0"/>
              <a:t>و)   منابع جدید بومی و محلی   </a:t>
            </a:r>
            <a:endParaRPr lang="en-US" dirty="0"/>
          </a:p>
        </p:txBody>
      </p:sp>
    </p:spTree>
    <p:extLst>
      <p:ext uri="{BB962C8B-B14F-4D97-AF65-F5344CB8AC3E}">
        <p14:creationId xmlns:p14="http://schemas.microsoft.com/office/powerpoint/2010/main" val="39454121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a:off x="7010400" y="685800"/>
            <a:ext cx="0" cy="6172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572000" y="685800"/>
            <a:ext cx="0" cy="5486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7010400" y="6172200"/>
            <a:ext cx="0"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4567238" y="6096000"/>
            <a:ext cx="4762" cy="762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a:off x="0" y="6858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0" y="0"/>
            <a:ext cx="9144000" cy="7571303"/>
          </a:xfrm>
          <a:prstGeom prst="rect">
            <a:avLst/>
          </a:prstGeom>
          <a:noFill/>
        </p:spPr>
        <p:txBody>
          <a:bodyPr wrap="square" rtlCol="0">
            <a:spAutoFit/>
          </a:bodyPr>
          <a:lstStyle/>
          <a:p>
            <a:pPr algn="r"/>
            <a:r>
              <a:rPr lang="fa-IR" dirty="0" smtClean="0"/>
              <a:t> </a:t>
            </a:r>
          </a:p>
          <a:p>
            <a:pPr algn="r"/>
            <a:r>
              <a:rPr lang="fa-IR" smtClean="0"/>
              <a:t>                              طبقه بندی هیدروکلوئید ها براساس منشا تولید انها (فرحناکی  2009 )</a:t>
            </a:r>
            <a:endParaRPr lang="fa-IR" dirty="0"/>
          </a:p>
          <a:p>
            <a:pPr algn="r"/>
            <a:endParaRPr lang="fa-IR" dirty="0" smtClean="0"/>
          </a:p>
          <a:p>
            <a:pPr algn="r"/>
            <a:r>
              <a:rPr lang="fa-IR" dirty="0" smtClean="0"/>
              <a:t>  نوع                             منبع                                  مثال  </a:t>
            </a:r>
          </a:p>
          <a:p>
            <a:pPr algn="r"/>
            <a:endParaRPr lang="fa-IR" dirty="0" smtClean="0"/>
          </a:p>
          <a:p>
            <a:pPr algn="r"/>
            <a:r>
              <a:rPr lang="fa-IR" dirty="0" smtClean="0"/>
              <a:t> منابع گیاهی                    درخت                                سلولز</a:t>
            </a:r>
          </a:p>
          <a:p>
            <a:pPr algn="r"/>
            <a:r>
              <a:rPr lang="fa-IR" dirty="0"/>
              <a:t> </a:t>
            </a:r>
            <a:r>
              <a:rPr lang="fa-IR" dirty="0" smtClean="0"/>
              <a:t>                                 ماده مترشحه درختان                صمغ عربی   صمغ کارایا   صمغ گاتی </a:t>
            </a:r>
            <a:r>
              <a:rPr lang="fa-IR" dirty="0"/>
              <a:t> </a:t>
            </a:r>
            <a:r>
              <a:rPr lang="fa-IR" dirty="0" smtClean="0"/>
              <a:t> کتیرا</a:t>
            </a:r>
          </a:p>
          <a:p>
            <a:pPr algn="r"/>
            <a:r>
              <a:rPr lang="fa-IR" dirty="0"/>
              <a:t> </a:t>
            </a:r>
            <a:r>
              <a:rPr lang="fa-IR" dirty="0" smtClean="0"/>
              <a:t>                                 قسمتهای مختلف درختان            نشاسته   پکتین وسلولز</a:t>
            </a:r>
          </a:p>
          <a:p>
            <a:pPr algn="r"/>
            <a:r>
              <a:rPr lang="fa-IR" dirty="0" smtClean="0"/>
              <a:t>                                  دانه ها                                صمغ گوار  صمغ دانه خرنوب وصمغ تارا</a:t>
            </a:r>
          </a:p>
          <a:p>
            <a:pPr algn="r"/>
            <a:r>
              <a:rPr lang="fa-IR" dirty="0"/>
              <a:t>  </a:t>
            </a:r>
            <a:r>
              <a:rPr lang="fa-IR" dirty="0" smtClean="0"/>
              <a:t>                                غده ها                                صمغ کونجاک مانان</a:t>
            </a:r>
          </a:p>
          <a:p>
            <a:pPr algn="r"/>
            <a:endParaRPr lang="fa-IR" dirty="0" smtClean="0"/>
          </a:p>
          <a:p>
            <a:pPr algn="r"/>
            <a:r>
              <a:rPr lang="fa-IR" dirty="0" smtClean="0"/>
              <a:t> منابع جلبکی                   جلبک قرمزدریایی                  صمغ اگاروصمغ کاراگینان</a:t>
            </a:r>
          </a:p>
          <a:p>
            <a:pPr algn="r"/>
            <a:r>
              <a:rPr lang="fa-IR" dirty="0"/>
              <a:t> </a:t>
            </a:r>
            <a:r>
              <a:rPr lang="fa-IR" dirty="0" smtClean="0"/>
              <a:t>                                 جلبک قهوهای در یایی             صمغ الژینات</a:t>
            </a:r>
          </a:p>
          <a:p>
            <a:pPr algn="r"/>
            <a:endParaRPr lang="fa-IR" dirty="0" smtClean="0"/>
          </a:p>
          <a:p>
            <a:pPr algn="r"/>
            <a:r>
              <a:rPr lang="fa-IR" dirty="0" smtClean="0"/>
              <a:t> منابع میکروبی                میکروبها                             صمغ گزانتان  کوردلان  دکستران  صمغ ژلان</a:t>
            </a:r>
          </a:p>
          <a:p>
            <a:pPr algn="r"/>
            <a:endParaRPr lang="fa-IR" dirty="0" smtClean="0"/>
          </a:p>
          <a:p>
            <a:pPr algn="r"/>
            <a:r>
              <a:rPr lang="fa-IR" dirty="0" smtClean="0"/>
              <a:t> منابع حیوانی                  اندامهای حاوی کلاژل              ژلاتین</a:t>
            </a:r>
          </a:p>
          <a:p>
            <a:pPr algn="r"/>
            <a:r>
              <a:rPr lang="fa-IR" dirty="0"/>
              <a:t> </a:t>
            </a:r>
            <a:r>
              <a:rPr lang="fa-IR" dirty="0" smtClean="0"/>
              <a:t>                                 شیرگاو                               کازئینات وپروتئین اب پنیر</a:t>
            </a:r>
          </a:p>
          <a:p>
            <a:pPr algn="r"/>
            <a:r>
              <a:rPr lang="fa-IR" dirty="0"/>
              <a:t> </a:t>
            </a:r>
            <a:r>
              <a:rPr lang="fa-IR" dirty="0" smtClean="0"/>
              <a:t>                                 پوست میگو منابع مشابه            کیتوزان</a:t>
            </a:r>
          </a:p>
          <a:p>
            <a:pPr algn="r"/>
            <a:endParaRPr lang="fa-IR" dirty="0" smtClean="0"/>
          </a:p>
          <a:p>
            <a:pPr algn="r"/>
            <a:r>
              <a:rPr lang="fa-IR" dirty="0" smtClean="0"/>
              <a:t> صمغ اصلاح شده             صمغ اصلاح شده باروش          مشتقات سلولز  کربوکسی متیل سلولز  هیدروکسی</a:t>
            </a:r>
          </a:p>
          <a:p>
            <a:pPr algn="r"/>
            <a:r>
              <a:rPr lang="fa-IR" dirty="0" smtClean="0"/>
              <a:t>                                  شیمیایی                               پروپیل متیل سلولز</a:t>
            </a:r>
          </a:p>
          <a:p>
            <a:pPr algn="r"/>
            <a:endParaRPr lang="fa-IR" dirty="0" smtClean="0"/>
          </a:p>
          <a:p>
            <a:pPr algn="r"/>
            <a:r>
              <a:rPr lang="fa-IR" dirty="0" smtClean="0"/>
              <a:t> صمغ سنتزی                  صمغ تولید شده با روش های       پلی وینیل پیرولیدن  پلیمرهای کربوکسی وینیل</a:t>
            </a:r>
          </a:p>
          <a:p>
            <a:pPr algn="r"/>
            <a:r>
              <a:rPr lang="fa-IR" dirty="0" smtClean="0"/>
              <a:t>                                  شیمیایی                               پلیمرهای پلی اتیلن اکسید</a:t>
            </a:r>
          </a:p>
          <a:p>
            <a:pPr algn="r"/>
            <a:endParaRPr lang="fa-IR" dirty="0" smtClean="0"/>
          </a:p>
          <a:p>
            <a:pPr algn="r"/>
            <a:r>
              <a:rPr lang="fa-IR" dirty="0" smtClean="0"/>
              <a:t> </a:t>
            </a:r>
            <a:endParaRPr lang="en-US" dirty="0"/>
          </a:p>
        </p:txBody>
      </p:sp>
      <p:cxnSp>
        <p:nvCxnSpPr>
          <p:cNvPr id="60" name="Straight Connector 59"/>
          <p:cNvCxnSpPr/>
          <p:nvPr/>
        </p:nvCxnSpPr>
        <p:spPr>
          <a:xfrm flipH="1">
            <a:off x="0" y="1295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9144000" y="28194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0" y="2895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55" idx="3"/>
            <a:endCxn id="55" idx="1"/>
          </p:cNvCxnSpPr>
          <p:nvPr/>
        </p:nvCxnSpPr>
        <p:spPr>
          <a:xfrm flipH="1">
            <a:off x="0" y="378565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H="1">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096000" y="5410200"/>
            <a:ext cx="304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H="1">
            <a:off x="0" y="5410200"/>
            <a:ext cx="609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0" y="62484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938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609600"/>
            <a:ext cx="7944678" cy="6380018"/>
          </a:xfrm>
          <a:prstGeom prst="rect">
            <a:avLst/>
          </a:prstGeom>
          <a:noFill/>
        </p:spPr>
        <p:txBody>
          <a:bodyPr wrap="square" rtlCol="0">
            <a:spAutoFit/>
          </a:bodyPr>
          <a:lstStyle/>
          <a:p>
            <a:pPr algn="r"/>
            <a:endParaRPr lang="fa-IR" dirty="0" smtClean="0"/>
          </a:p>
          <a:p>
            <a:pPr algn="r"/>
            <a:r>
              <a:rPr lang="fa-IR" dirty="0" smtClean="0"/>
              <a:t>کتیرا محصول اصلی نوعی گیاه گون است که گون کتیرانام دارد.کتیراعبارت است ازترشحات صمغی خشک شده حاصل ازگیاه استراگالوس گومی فراکه ان را تحت عنوان گوم تراگاکات یا گون       </a:t>
            </a:r>
          </a:p>
          <a:p>
            <a:pPr algn="r"/>
            <a:r>
              <a:rPr lang="fa-IR" dirty="0" smtClean="0"/>
              <a:t>میشناسند.گیاه </a:t>
            </a:r>
            <a:r>
              <a:rPr lang="fa-IR" dirty="0"/>
              <a:t>مولد</a:t>
            </a:r>
            <a:r>
              <a:rPr lang="fa-IR" dirty="0" smtClean="0"/>
              <a:t> کتیرا نبات کوچکی است به ارتفاع یک متربومی اسیای صغیر ایران   سوریه   یونان  به گزارش خبر انلاین دربیست وهفتم مهرنودوسه ایران بزرگترین صادر کننده</a:t>
            </a:r>
          </a:p>
          <a:p>
            <a:pPr algn="r"/>
            <a:r>
              <a:rPr lang="fa-IR" dirty="0" smtClean="0"/>
              <a:t>کتیرا در جهان است. در اثرخراش دادن</a:t>
            </a:r>
          </a:p>
          <a:p>
            <a:pPr algn="r"/>
            <a:r>
              <a:rPr lang="fa-IR" dirty="0" smtClean="0"/>
              <a:t>ساقه گیاه جدار سلولهای اشعه مرکزی و</a:t>
            </a:r>
          </a:p>
          <a:p>
            <a:pPr algn="r"/>
            <a:r>
              <a:rPr lang="fa-IR" dirty="0" smtClean="0"/>
              <a:t>سلولهای پارانشیمی با جذب اب به تدریج به صمغ بدل می شود فشار تولید شده </a:t>
            </a:r>
          </a:p>
          <a:p>
            <a:pPr algn="r"/>
            <a:r>
              <a:rPr lang="fa-IR" dirty="0" smtClean="0"/>
              <a:t>سبب رانده شد ن صمغ به طرف شکاف </a:t>
            </a:r>
          </a:p>
          <a:p>
            <a:pPr algn="r"/>
            <a:r>
              <a:rPr lang="fa-IR" dirty="0" smtClean="0"/>
              <a:t>می گردد. صمغ در مجاورت هوا در اثر تبخیر اب به تدریج سخت می گردد شکل محصول خشک شده بستگی به نوع شکافی که بر روی ساقه ایجادشده است</a:t>
            </a:r>
          </a:p>
          <a:p>
            <a:pPr algn="r"/>
            <a:r>
              <a:rPr lang="fa-IR" dirty="0" smtClean="0"/>
              <a:t>دارد.</a:t>
            </a:r>
          </a:p>
          <a:p>
            <a:pPr algn="r"/>
            <a:r>
              <a:rPr lang="fa-IR" dirty="0" smtClean="0"/>
              <a:t> صمغ کتیراعلاوه براستفاده در صنایع غذایی در صنایع دارویی   ارایشی و</a:t>
            </a:r>
          </a:p>
          <a:p>
            <a:pPr algn="r"/>
            <a:r>
              <a:rPr lang="fa-IR" dirty="0" smtClean="0"/>
              <a:t>بهداشتی وطب سنتی نیزکاربردهای فراوانی دارد.</a:t>
            </a:r>
          </a:p>
          <a:p>
            <a:pPr algn="r"/>
            <a:r>
              <a:rPr lang="fa-IR" dirty="0" smtClean="0"/>
              <a:t>بعضی از این گیاهان به علت جذب سلنیوم از خاک سمی هستندوبا پی بردن به وجود سلنیوم دراین گیاهان به وجود اورانیوم در محل رویش انهاپی می برند.</a:t>
            </a:r>
          </a:p>
          <a:p>
            <a:pPr algn="r"/>
            <a:r>
              <a:rPr lang="fa-IR" dirty="0" smtClean="0"/>
              <a:t>شروع بهره برداری معمولااواخرفصل بهار است و شصت روز ادامه دارد بهره برداران ابتدا اطراف ساقه گون را خالی می کنندوسپس باتیغه های مخصوصی برشهایی موازی باساقه (موازی بااوندهای ابکش)ایجاد می کنندشیره گون بعد از چند روزبه مروربراثربرشی که به ساقه وارد شده به بیرون تراوش می کندوشیره در معرض نورافتاب اب خودراازدست می دهد وسفت  می شود</a:t>
            </a:r>
          </a:p>
          <a:p>
            <a:pPr algn="r"/>
            <a:r>
              <a:rPr lang="fa-IR" dirty="0" smtClean="0"/>
              <a:t>بهره برداران بیست روزپس از برش به</a:t>
            </a:r>
          </a:p>
          <a:p>
            <a:pPr algn="r"/>
            <a:r>
              <a:rPr lang="fa-IR" dirty="0" smtClean="0"/>
              <a:t>جمع اوری کتیرا می پردازند واین عمل را مجدداتکرار می کنند.</a:t>
            </a:r>
          </a:p>
        </p:txBody>
      </p:sp>
      <p:sp>
        <p:nvSpPr>
          <p:cNvPr id="2" name="TextBox 1"/>
          <p:cNvSpPr txBox="1"/>
          <p:nvPr/>
        </p:nvSpPr>
        <p:spPr>
          <a:xfrm>
            <a:off x="5049078" y="347990"/>
            <a:ext cx="3657600" cy="523220"/>
          </a:xfrm>
          <a:prstGeom prst="rect">
            <a:avLst/>
          </a:prstGeom>
          <a:noFill/>
        </p:spPr>
        <p:txBody>
          <a:bodyPr wrap="square" rtlCol="0">
            <a:spAutoFit/>
          </a:bodyPr>
          <a:lstStyle/>
          <a:p>
            <a:r>
              <a:rPr lang="fa-IR" sz="2800" dirty="0" smtClean="0"/>
              <a:t>صمغ کتیرا یا صمغ تراگاکانت</a:t>
            </a:r>
            <a:endParaRPr lang="en-US" sz="2800" dirty="0"/>
          </a:p>
        </p:txBody>
      </p:sp>
    </p:spTree>
    <p:extLst>
      <p:ext uri="{BB962C8B-B14F-4D97-AF65-F5344CB8AC3E}">
        <p14:creationId xmlns:p14="http://schemas.microsoft.com/office/powerpoint/2010/main" val="815025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1219200"/>
            <a:ext cx="7924800" cy="2585323"/>
          </a:xfrm>
          <a:prstGeom prst="rect">
            <a:avLst/>
          </a:prstGeom>
          <a:noFill/>
        </p:spPr>
        <p:txBody>
          <a:bodyPr wrap="square" rtlCol="0">
            <a:spAutoFit/>
          </a:bodyPr>
          <a:lstStyle/>
          <a:p>
            <a:pPr algn="r"/>
            <a:r>
              <a:rPr lang="fa-IR" dirty="0" smtClean="0"/>
              <a:t>کتیرا 10تا15 درصداب     3تا4 درصد مواد معدنی   و  3 درصد نشاسته دارد.</a:t>
            </a:r>
          </a:p>
          <a:p>
            <a:pPr algn="r"/>
            <a:r>
              <a:rPr lang="fa-IR" dirty="0" smtClean="0"/>
              <a:t>  - ارابینوز                 </a:t>
            </a:r>
            <a:r>
              <a:rPr lang="en-US" dirty="0" smtClean="0"/>
              <a:t>L</a:t>
            </a:r>
            <a:r>
              <a:rPr lang="fa-IR" dirty="0" smtClean="0"/>
              <a:t> - گزیلوز      </a:t>
            </a:r>
            <a:r>
              <a:rPr lang="en-US" dirty="0" smtClean="0"/>
              <a:t>D</a:t>
            </a:r>
            <a:r>
              <a:rPr lang="fa-IR" dirty="0" smtClean="0"/>
              <a:t>صمغ کتیرا دارای ساختمانی پیچیده است ودر اثر هیدرولیز </a:t>
            </a:r>
          </a:p>
          <a:p>
            <a:pPr algn="r"/>
            <a:r>
              <a:rPr lang="fa-IR" dirty="0" smtClean="0"/>
              <a:t> - گالاکتورونیک اسید می دهد.</a:t>
            </a:r>
            <a:r>
              <a:rPr lang="en-US" dirty="0" smtClean="0"/>
              <a:t>D</a:t>
            </a:r>
            <a:r>
              <a:rPr lang="fa-IR" dirty="0" smtClean="0"/>
              <a:t> - فوکوس   و      </a:t>
            </a:r>
            <a:r>
              <a:rPr lang="en-US" dirty="0" smtClean="0"/>
              <a:t>L</a:t>
            </a:r>
            <a:r>
              <a:rPr lang="fa-IR" dirty="0" smtClean="0"/>
              <a:t> - گالاکتوز        </a:t>
            </a:r>
            <a:r>
              <a:rPr lang="en-US" dirty="0" smtClean="0"/>
              <a:t>D</a:t>
            </a:r>
            <a:endParaRPr lang="fa-IR" dirty="0"/>
          </a:p>
          <a:p>
            <a:pPr algn="r"/>
            <a:r>
              <a:rPr lang="fa-IR" dirty="0" smtClean="0"/>
              <a:t>کتیرا نسبت به شرایط اسیدی و درجه حرارت پایدار می باشد.</a:t>
            </a:r>
          </a:p>
          <a:p>
            <a:pPr algn="r"/>
            <a:r>
              <a:rPr lang="fa-IR" dirty="0" smtClean="0"/>
              <a:t>در کتیرا به طور کلی دو نوع ماده موثر وجود دارد یکی پلیمری محلول در اب است بنا م تراگاکانتین </a:t>
            </a:r>
          </a:p>
          <a:p>
            <a:pPr algn="r"/>
            <a:r>
              <a:rPr lang="fa-IR" dirty="0" smtClean="0"/>
              <a:t>که 60 تا 70 درصد صمغ را تشکیل می دهد ووزن مولکولی ان حدود 800000 است. تراگاکانتین</a:t>
            </a:r>
          </a:p>
          <a:p>
            <a:pPr algn="r"/>
            <a:r>
              <a:rPr lang="fa-IR" dirty="0" smtClean="0"/>
              <a:t>از گالاکتورونیک اسید تشکیل شده است  که به قندهای گالاکتوز و گزیلوز متصل است. دیگری پلیمر </a:t>
            </a:r>
          </a:p>
          <a:p>
            <a:pPr algn="r"/>
            <a:r>
              <a:rPr lang="fa-IR" dirty="0" smtClean="0"/>
              <a:t>باسورین میباشد که غیر قابل حل در اب است و وزن مو لکولی ان کمی بیشتر است .</a:t>
            </a:r>
          </a:p>
          <a:p>
            <a:pPr algn="r"/>
            <a:r>
              <a:rPr lang="fa-IR" dirty="0" smtClean="0"/>
              <a:t>صمغ کتیرا در غلضت   5 . 0  درصد در محلول ویسکوزیته زیادی ایجاد می کند.</a:t>
            </a:r>
            <a:endParaRPr lang="en-US" dirty="0"/>
          </a:p>
        </p:txBody>
      </p:sp>
    </p:spTree>
    <p:extLst>
      <p:ext uri="{BB962C8B-B14F-4D97-AF65-F5344CB8AC3E}">
        <p14:creationId xmlns:p14="http://schemas.microsoft.com/office/powerpoint/2010/main" val="27713202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922186"/>
            <a:ext cx="7239000" cy="5909310"/>
          </a:xfrm>
          <a:prstGeom prst="rect">
            <a:avLst/>
          </a:prstGeom>
          <a:noFill/>
        </p:spPr>
        <p:txBody>
          <a:bodyPr wrap="square" rtlCol="0">
            <a:spAutoFit/>
          </a:bodyPr>
          <a:lstStyle/>
          <a:p>
            <a:pPr algn="r"/>
            <a:endParaRPr lang="fa-IR" dirty="0" smtClean="0"/>
          </a:p>
          <a:p>
            <a:pPr algn="r"/>
            <a:r>
              <a:rPr lang="fa-IR" dirty="0" smtClean="0"/>
              <a:t>این صمغ ماده تراوش شده از درختی از انواع اکاسیا می باشد که د راثر صدمات وارد شده به پوست ان به دست می اید وبه صورت قطراتی به قطر چند سانتی متر که در جریان هوا خشک</a:t>
            </a:r>
          </a:p>
          <a:p>
            <a:pPr algn="r"/>
            <a:r>
              <a:rPr lang="fa-IR" dirty="0" smtClean="0"/>
              <a:t>شده اند جمع اوری می شود. بازده متو سط هر درخت . حدود 2 کیلوگرم است.</a:t>
            </a:r>
          </a:p>
          <a:p>
            <a:pPr algn="r"/>
            <a:r>
              <a:rPr lang="fa-IR" dirty="0" smtClean="0"/>
              <a:t>درختان اقاقیا دراسترالیا   مناطق گرم و معتدل اروپا    افریقا    جنوب اسیا وامریکا پراکنده اند</a:t>
            </a:r>
          </a:p>
          <a:p>
            <a:pPr algn="r"/>
            <a:r>
              <a:rPr lang="fa-IR" dirty="0" smtClean="0"/>
              <a:t>دربلوچستان ونواحی استپی ایران کشت می شود ارتفاع درخت اقاقیا گاه به 25 متر نیزمی رسد</a:t>
            </a:r>
          </a:p>
          <a:p>
            <a:pPr algn="r"/>
            <a:r>
              <a:rPr lang="fa-IR" dirty="0" smtClean="0"/>
              <a:t>معروف ترین صمغ اقا قیا مربوط به سنگال می باشد وسودان مهمتر ین ناحیه صادر کننده این</a:t>
            </a:r>
          </a:p>
          <a:p>
            <a:pPr algn="r"/>
            <a:r>
              <a:rPr lang="fa-IR" dirty="0" smtClean="0"/>
              <a:t>نوع صمغ می باشد.</a:t>
            </a:r>
          </a:p>
          <a:p>
            <a:pPr algn="r"/>
            <a:r>
              <a:rPr lang="fa-IR" dirty="0" smtClean="0"/>
              <a:t>مولکول صمغ عربی به صورت مارپیچ سفت با تعداد زیادی زنجیر جانبی است. وزن مولکولی</a:t>
            </a:r>
          </a:p>
          <a:p>
            <a:pPr algn="r"/>
            <a:r>
              <a:rPr lang="fa-IR" dirty="0" smtClean="0"/>
              <a:t>ان حدود 300000 می باشد . مولکول صمغ عربی از 4 قند  ارابینوز     راموز    گالاکتوزو</a:t>
            </a:r>
          </a:p>
          <a:p>
            <a:pPr algn="r"/>
            <a:r>
              <a:rPr lang="fa-IR" dirty="0" smtClean="0"/>
              <a:t>گلوکورونیک اسید ساخته شده است .  صمغ عربی  یکی از معدود صمغ ها یی است  که  برای</a:t>
            </a:r>
          </a:p>
          <a:p>
            <a:pPr algn="r"/>
            <a:r>
              <a:rPr lang="fa-IR" dirty="0" smtClean="0"/>
              <a:t>افزایش ویسکوزیته نیاز به غلظت های بالا دارد.</a:t>
            </a:r>
          </a:p>
          <a:p>
            <a:pPr algn="r"/>
            <a:r>
              <a:rPr lang="en-US" dirty="0" smtClean="0"/>
              <a:t>PH</a:t>
            </a:r>
            <a:r>
              <a:rPr lang="fa-IR" dirty="0" smtClean="0"/>
              <a:t>  تغییرمی کند. در</a:t>
            </a:r>
            <a:r>
              <a:rPr lang="en-US" dirty="0" smtClean="0"/>
              <a:t>PH</a:t>
            </a:r>
            <a:r>
              <a:rPr lang="fa-IR" dirty="0" smtClean="0"/>
              <a:t> به دلیل وجود بارهای یونی ویسکوزیته محلول صمغ عربی با تغییر  </a:t>
            </a:r>
            <a:r>
              <a:rPr lang="en-US" dirty="0" smtClean="0"/>
              <a:t> </a:t>
            </a:r>
            <a:endParaRPr lang="fa-IR" dirty="0" smtClean="0"/>
          </a:p>
          <a:p>
            <a:pPr algn="r"/>
            <a:r>
              <a:rPr lang="fa-IR" dirty="0" smtClean="0"/>
              <a:t> بالا وپایین ویسکوزیته کم است و حداکثران درپی اچ 6 تا 8 ظاهر می شود.</a:t>
            </a:r>
          </a:p>
          <a:p>
            <a:pPr algn="r"/>
            <a:r>
              <a:rPr lang="fa-IR" dirty="0" smtClean="0"/>
              <a:t>از صمغ عربی در سیستم های غذایی هم به منزله امولسیون کننده وهم پایدار کننده اسستفا ده می شود . که از این طریق عملاازجدا شدن چربی یا رشد بلورهای شکردرمحصولات قنادی یا رشد</a:t>
            </a:r>
          </a:p>
          <a:p>
            <a:pPr algn="r"/>
            <a:r>
              <a:rPr lang="fa-IR" dirty="0" smtClean="0"/>
              <a:t>بلورهای یخ در بستنی جلو گیری می گردد . از این صمغ  به منظور تثبیت  اجزای  طعم زا در</a:t>
            </a:r>
          </a:p>
          <a:p>
            <a:pPr algn="r"/>
            <a:r>
              <a:rPr lang="fa-IR" dirty="0" smtClean="0"/>
              <a:t>سیستم های غذایی نیزاستفاده می شود . در این حالت صمغ به صورت لایه ای این اجزا را دربر</a:t>
            </a:r>
          </a:p>
          <a:p>
            <a:pPr algn="r"/>
            <a:r>
              <a:rPr lang="fa-IR" dirty="0" smtClean="0"/>
              <a:t>می گیردوبه این ترتیب از جدا شدن انها عمدتا به دلیل فراریت جلو گیری می کند . از این صمغ</a:t>
            </a:r>
          </a:p>
          <a:p>
            <a:pPr algn="r"/>
            <a:r>
              <a:rPr lang="fa-IR" dirty="0" smtClean="0"/>
              <a:t>به منزله امولسیون کننده برای پایدار کردن اسانس های روغنی درعصاره  مرکبات  نیز استفاده</a:t>
            </a:r>
          </a:p>
          <a:p>
            <a:pPr algn="r"/>
            <a:r>
              <a:rPr lang="fa-IR" dirty="0" smtClean="0"/>
              <a:t>می گردد .</a:t>
            </a:r>
            <a:endParaRPr lang="en-US" dirty="0"/>
          </a:p>
        </p:txBody>
      </p:sp>
      <p:sp>
        <p:nvSpPr>
          <p:cNvPr id="3" name="TextBox 2"/>
          <p:cNvSpPr txBox="1"/>
          <p:nvPr/>
        </p:nvSpPr>
        <p:spPr>
          <a:xfrm>
            <a:off x="1371600" y="660576"/>
            <a:ext cx="7010400" cy="523220"/>
          </a:xfrm>
          <a:prstGeom prst="rect">
            <a:avLst/>
          </a:prstGeom>
          <a:noFill/>
        </p:spPr>
        <p:txBody>
          <a:bodyPr wrap="square" rtlCol="0">
            <a:spAutoFit/>
          </a:bodyPr>
          <a:lstStyle/>
          <a:p>
            <a:r>
              <a:rPr lang="fa-IR" sz="2800" dirty="0" smtClean="0"/>
              <a:t>صمغ عربی  صمغ اکاسیا  صمغ سنگال  صمغ درخت اقاقیا</a:t>
            </a:r>
            <a:endParaRPr lang="en-US" sz="2800" dirty="0"/>
          </a:p>
        </p:txBody>
      </p:sp>
    </p:spTree>
    <p:extLst>
      <p:ext uri="{BB962C8B-B14F-4D97-AF65-F5344CB8AC3E}">
        <p14:creationId xmlns:p14="http://schemas.microsoft.com/office/powerpoint/2010/main" val="4202151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8687" y="927773"/>
            <a:ext cx="7848600" cy="5078313"/>
          </a:xfrm>
          <a:prstGeom prst="rect">
            <a:avLst/>
          </a:prstGeom>
          <a:noFill/>
        </p:spPr>
        <p:txBody>
          <a:bodyPr wrap="square" rtlCol="0">
            <a:spAutoFit/>
          </a:bodyPr>
          <a:lstStyle/>
          <a:p>
            <a:pPr algn="r"/>
            <a:endParaRPr lang="fa-IR" dirty="0" smtClean="0"/>
          </a:p>
          <a:p>
            <a:pPr algn="r"/>
            <a:r>
              <a:rPr lang="fa-IR" dirty="0" smtClean="0"/>
              <a:t>پکتین جزء مواد اصلی تشکیل دهنده دیواره سلول های گیاهی می باشد ودرلایه وسطی دیواره سلول های گیاهی قرار دارد . قسمت اصلی این ماده به صورت پلیمری از اسید  گالا کتورونیک است که تعدادی از عوامل کربوکسیل ان با متانل ترکیب شده و تشکیل استر داده اند . هنگامی که  تمام عوامل کربوکسیل به صورت استر درامده باشند  قسمت های متوکسیل در مولکول 16 درصد کل پکتین را تشکیل می دهند .</a:t>
            </a:r>
          </a:p>
          <a:p>
            <a:pPr algn="r"/>
            <a:r>
              <a:rPr lang="fa-IR" dirty="0" smtClean="0"/>
              <a:t>اما معمولا چنین پکتینی در طبیعت مشاهده نمی شود وپکتین های طبیعی موجود دارای 9 تا 12 درصد</a:t>
            </a:r>
          </a:p>
          <a:p>
            <a:pPr algn="r"/>
            <a:r>
              <a:rPr lang="fa-IR" dirty="0" smtClean="0"/>
              <a:t>گروه متوکسیل هستند . درجه متیله بودن که در مورد پکتین به  کار می رود عبارت است ازنسبت تعداد گروه های متوکسیل به تعداد کل واحدهای اسید گالاکتورونیک تشکیل دهنده پکتین ضرب در صد.</a:t>
            </a:r>
            <a:endParaRPr lang="en-US" dirty="0" smtClean="0"/>
          </a:p>
          <a:p>
            <a:pPr algn="r"/>
            <a:r>
              <a:rPr lang="fa-IR" dirty="0" smtClean="0"/>
              <a:t>در میوه های نا رس پکتین به صورت همراه یا متصل باسلولز است که پروتو پکتین نام دارد ونا محلول در اب می باشد. حرارت دادن پروتو پکتین د رمحیط ابی-اسیدی منجر به هیدرولیزان وتشکیل پکتین می شود.</a:t>
            </a:r>
          </a:p>
          <a:p>
            <a:pPr algn="r"/>
            <a:r>
              <a:rPr lang="fa-IR" dirty="0" smtClean="0"/>
              <a:t>چنانچه بخشی از گروه های متوکسیل ا</a:t>
            </a:r>
            <a:r>
              <a:rPr lang="fa-IR" dirty="0"/>
              <a:t>ز</a:t>
            </a:r>
            <a:r>
              <a:rPr lang="fa-IR" dirty="0" smtClean="0"/>
              <a:t> ملکول پکتین  جدا شوند ماده به جا مانده  اسید پکتینیک  نامیده می شود.اگر تمام گروه های متوکسیل جدا شوند مولکول باقی مانده اسید پکتیک نامیده می شود.</a:t>
            </a:r>
          </a:p>
          <a:p>
            <a:pPr algn="r"/>
            <a:r>
              <a:rPr lang="fa-IR" dirty="0" smtClean="0"/>
              <a:t>نسبت پروتو پکتین  اسید پکتینیک و اسید پکتیک در میوه ها بستگی به درجه رسیدگی انها دارد.</a:t>
            </a:r>
          </a:p>
          <a:p>
            <a:pPr algn="r"/>
            <a:r>
              <a:rPr lang="fa-IR" dirty="0" smtClean="0"/>
              <a:t>ازپکتین برای ایجاد ویسکوزیته   پایداری   تعلیق مواد و قوام درسیستم های غذایی ومشخصا برای ایجاد</a:t>
            </a:r>
          </a:p>
          <a:p>
            <a:pPr algn="r"/>
            <a:r>
              <a:rPr lang="fa-IR" dirty="0" smtClean="0"/>
              <a:t>ژل استفاده می شود .  پکتین به عنوان امولسیون کننده در مواد ارایشی کرم هاوبرخی داروها نیز به کار می رود. به طور کلی  خواص  کاربردی  پکتین  بستگی  به  اندازه مولکول و میزان استری بودن اسید گالاکتورونیک دارد .</a:t>
            </a:r>
          </a:p>
        </p:txBody>
      </p:sp>
      <p:sp>
        <p:nvSpPr>
          <p:cNvPr id="3" name="TextBox 2"/>
          <p:cNvSpPr txBox="1"/>
          <p:nvPr/>
        </p:nvSpPr>
        <p:spPr>
          <a:xfrm>
            <a:off x="7692887" y="666163"/>
            <a:ext cx="914400" cy="523220"/>
          </a:xfrm>
          <a:prstGeom prst="rect">
            <a:avLst/>
          </a:prstGeom>
          <a:noFill/>
        </p:spPr>
        <p:txBody>
          <a:bodyPr wrap="square" rtlCol="0">
            <a:spAutoFit/>
          </a:bodyPr>
          <a:lstStyle/>
          <a:p>
            <a:r>
              <a:rPr lang="fa-IR" sz="2800" dirty="0" smtClean="0"/>
              <a:t>پکتین</a:t>
            </a:r>
            <a:endParaRPr lang="en-US" sz="2800" dirty="0"/>
          </a:p>
        </p:txBody>
      </p:sp>
    </p:spTree>
    <p:extLst>
      <p:ext uri="{BB962C8B-B14F-4D97-AF65-F5344CB8AC3E}">
        <p14:creationId xmlns:p14="http://schemas.microsoft.com/office/powerpoint/2010/main" val="1317184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09600"/>
            <a:ext cx="7467600" cy="12280285"/>
          </a:xfrm>
          <a:prstGeom prst="rect">
            <a:avLst/>
          </a:prstGeom>
          <a:noFill/>
        </p:spPr>
        <p:txBody>
          <a:bodyPr wrap="square" rtlCol="0">
            <a:spAutoFit/>
          </a:bodyPr>
          <a:lstStyle/>
          <a:p>
            <a:pPr algn="r"/>
            <a:endParaRPr lang="fa-IR" dirty="0" smtClean="0"/>
          </a:p>
          <a:p>
            <a:pPr algn="r"/>
            <a:r>
              <a:rPr lang="fa-IR" dirty="0" smtClean="0"/>
              <a:t>پکتین به دلیل داشتن گروه های اب دوست فراوان به میزان زیادی  اب جذب میکند . پکتین در اب پراکنده شده ویک سیستم کلوئیدی راتشکیل می دهد.این سیستم توسط بارهای منفی که دراثر یونیزه شدن گروه های کربوکسیل به وجود می ایند و سبب رانده شدن  مولکول های  پکتین از یکدیگرمی شوند  پایدار میگردد . وجود اسید از نقطه نظر خنثی کردن بارهای  منفی واماده نمودن زمینه برای تشکیل  پیوندهای  هیدروژنی  میان  مولکول های  پکتین مهم وضروری میباشد . به دنبال اثر اسید پایداری سیستم به هم می خورد ودر اثر وجود قند در محیط  تشکیل ژل صورت می گیرد.</a:t>
            </a:r>
          </a:p>
          <a:p>
            <a:pPr algn="r"/>
            <a:r>
              <a:rPr lang="fa-IR" dirty="0" smtClean="0"/>
              <a:t>دراینجا قند به مدد گروه های هیدروکسیل خود در جذب اب با پکتین رقابت می کندو مقداری زیادی از اب متصل به ان را می گیرد. پس از جدا شدن این اب زنجیره های پکتین به یکدیگر نزدیک می شوند وپیوند های هیدروژنی بین انها برقرار می گردد.</a:t>
            </a:r>
          </a:p>
          <a:p>
            <a:pPr algn="r"/>
            <a:r>
              <a:rPr lang="fa-IR" dirty="0" smtClean="0"/>
              <a:t>پکتین هایی  که به مقدا زیاد  متیله هستند به قند  کافی برای تشکیل ژل نیاز دارند . پکتین هایی که کمتر متیله هستند . قند کمتری احتیاج  دارند به شرط  ان  که  فلزات  دو ظرفیتی و مشخصا کلسیم در محیط وجود داشته باشد . در صورتی که بیش از نیمی از گروه های کربوکسیل غیر متیله باشند دراین صورت یک ژل میتواند بدون حضور قند تشکیل شود. د رچنین حالتی پی اچ محیط می تواند</a:t>
            </a:r>
          </a:p>
          <a:p>
            <a:pPr algn="r"/>
            <a:r>
              <a:rPr lang="fa-IR" dirty="0" smtClean="0"/>
              <a:t>از 2.5 تا 6.5 متغیر باشد .</a:t>
            </a:r>
          </a:p>
          <a:p>
            <a:pPr algn="r"/>
            <a:r>
              <a:rPr lang="fa-IR" dirty="0" smtClean="0"/>
              <a:t>پکتین بر اساس درجه  ژل سازی  به  بازار عر ضه  می گردد . درجه ژل سازی عبارت از مقدار کیلوگرم  ساکارزی  است  که می تواند با یک کیلو گرم پکتین در شرایط اسیدی مناسب تشکیل ژل بدهد .</a:t>
            </a:r>
          </a:p>
          <a:p>
            <a:pPr algn="r"/>
            <a:r>
              <a:rPr lang="fa-IR" dirty="0" smtClean="0"/>
              <a:t>تشکیل ژل در پی اچ  2.8  تا 3.4  صورت می گیرد . در پی اچ  بالاتر از  3.5  تشکیل ژل غیر</a:t>
            </a:r>
          </a:p>
          <a:p>
            <a:pPr algn="r"/>
            <a:r>
              <a:rPr lang="fa-IR" dirty="0" smtClean="0"/>
              <a:t>محتمل است. هر چه پی اچ بالاتر باشد زمان بیشتری برای تشکیل ژل لازم است در پی اچ کمتر از  2.8  به دلیل غلظت بالای یون هیدروژن عمل تشکیل ژل در درجات حرارت زیاد  صورت خواهد گرفت .</a:t>
            </a:r>
          </a:p>
          <a:p>
            <a:pPr algn="r"/>
            <a:endParaRPr lang="fa-IR" dirty="0" smtClean="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en-US" dirty="0"/>
          </a:p>
        </p:txBody>
      </p:sp>
      <p:sp>
        <p:nvSpPr>
          <p:cNvPr id="3" name="TextBox 2"/>
          <p:cNvSpPr txBox="1"/>
          <p:nvPr/>
        </p:nvSpPr>
        <p:spPr>
          <a:xfrm>
            <a:off x="4800600" y="457200"/>
            <a:ext cx="3505200" cy="523220"/>
          </a:xfrm>
          <a:prstGeom prst="rect">
            <a:avLst/>
          </a:prstGeom>
          <a:noFill/>
        </p:spPr>
        <p:txBody>
          <a:bodyPr wrap="square" rtlCol="0">
            <a:spAutoFit/>
          </a:bodyPr>
          <a:lstStyle/>
          <a:p>
            <a:r>
              <a:rPr lang="fa-IR" sz="2800" dirty="0" smtClean="0"/>
              <a:t>مکانیسم تشکیل ژل در پکتین</a:t>
            </a:r>
            <a:endParaRPr lang="en-US" sz="2800" dirty="0"/>
          </a:p>
        </p:txBody>
      </p:sp>
    </p:spTree>
    <p:extLst>
      <p:ext uri="{BB962C8B-B14F-4D97-AF65-F5344CB8AC3E}">
        <p14:creationId xmlns:p14="http://schemas.microsoft.com/office/powerpoint/2010/main" val="21516704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143000"/>
            <a:ext cx="7467600" cy="4247317"/>
          </a:xfrm>
          <a:prstGeom prst="rect">
            <a:avLst/>
          </a:prstGeom>
          <a:noFill/>
        </p:spPr>
        <p:txBody>
          <a:bodyPr wrap="square" rtlCol="0">
            <a:spAutoFit/>
          </a:bodyPr>
          <a:lstStyle/>
          <a:p>
            <a:pPr algn="r"/>
            <a:endParaRPr lang="fa-IR" dirty="0" smtClean="0"/>
          </a:p>
          <a:p>
            <a:pPr algn="r"/>
            <a:r>
              <a:rPr lang="fa-IR" dirty="0" smtClean="0"/>
              <a:t>پوست مرکبات وقسمت مرکزی سیب دو منبع اصلی تهیه پکتین به شمار می روند .برای تهیه پکتین بهتر است از میوه های  کمی نا رس  یا تازه رسیده  استفاده  شود . در بعضی از میوه ها در جریان رسیدن عمل جدا شدن گروه متیل صورت می گیرد این باعث می شود  که شرایطی  که پکتین دران تولید ژل می کند  تغییر نماید .  جدا شدن کامل گروه های متیل در پکتین سبب از دست رفتن قدرت تشکیل ژل ان شود .  شکسته  شدن  مولکول  پلیمری  در محل  اتصال ها یا د پلیمریزاسیون نیز که با رسیدگی بیش از حد میوه اتفاق می افتد . بی تردید به طور چشمگیری قدرت تشکیل ژل پکتین را کاهش می دهد.</a:t>
            </a:r>
          </a:p>
          <a:p>
            <a:pPr algn="r"/>
            <a:r>
              <a:rPr lang="fa-IR" dirty="0" smtClean="0"/>
              <a:t>برای تولید پکتین ابتدا پروتو پکتین تحت اثر حرارت و اسید به  پکتین  محلول تبدیل می گردد . در اینجا سه عامل  درجه حرارت    پی اچ  و زمان حائزاهمیت هستند . در پی اچ 2 از حرارتی برابر 93 تا 100 درجه سانتی گراد برای مدت حدود یک ساعت استفاده می شود. پس از اتمام این قسمت از فرایند استخراج با  صاف کردن ذرات پوسته ونا خالصی ها گرفته می شود . برای جدا کردن اب از پکتین تولید شده حلالی قابل اختلاط با اب مثل ایزو پروپانل  ایزو بوتانل یا اتانل به محیط اضافه </a:t>
            </a:r>
          </a:p>
          <a:p>
            <a:pPr algn="r"/>
            <a:r>
              <a:rPr lang="fa-IR" dirty="0" smtClean="0"/>
              <a:t>می گردد. پکتین به صورت توده ای ژلاتینی رسوب می کند.پس از جدا کردن اب وحلال چسبیده به ان تحت اثرجریان هوای گرم پکتین تا رطوبت 6  تا  10 درصد خشک می گردد.</a:t>
            </a:r>
            <a:endParaRPr lang="en-US" dirty="0"/>
          </a:p>
        </p:txBody>
      </p:sp>
      <p:sp>
        <p:nvSpPr>
          <p:cNvPr id="3" name="TextBox 2"/>
          <p:cNvSpPr txBox="1"/>
          <p:nvPr/>
        </p:nvSpPr>
        <p:spPr>
          <a:xfrm>
            <a:off x="6096000" y="1027284"/>
            <a:ext cx="2209800" cy="523220"/>
          </a:xfrm>
          <a:prstGeom prst="rect">
            <a:avLst/>
          </a:prstGeom>
          <a:noFill/>
        </p:spPr>
        <p:txBody>
          <a:bodyPr wrap="square" rtlCol="0">
            <a:spAutoFit/>
          </a:bodyPr>
          <a:lstStyle/>
          <a:p>
            <a:r>
              <a:rPr lang="fa-IR" sz="2800" dirty="0" smtClean="0"/>
              <a:t>روش تولید پکتین</a:t>
            </a:r>
            <a:endParaRPr lang="en-US" sz="2800" dirty="0"/>
          </a:p>
        </p:txBody>
      </p:sp>
    </p:spTree>
    <p:extLst>
      <p:ext uri="{BB962C8B-B14F-4D97-AF65-F5344CB8AC3E}">
        <p14:creationId xmlns:p14="http://schemas.microsoft.com/office/powerpoint/2010/main" val="2638736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81000" y="1307068"/>
            <a:ext cx="7315200" cy="369332"/>
          </a:xfrm>
          <a:prstGeom prst="rect">
            <a:avLst/>
          </a:prstGeom>
          <a:noFill/>
        </p:spPr>
        <p:txBody>
          <a:bodyPr wrap="square" rtlCol="0">
            <a:spAutoFit/>
          </a:bodyPr>
          <a:lstStyle/>
          <a:p>
            <a:pPr algn="r"/>
            <a:r>
              <a:rPr lang="fa-IR" dirty="0" smtClean="0"/>
              <a:t>مقدار پکتین تعدادی از بافت های گیاهی</a:t>
            </a:r>
            <a:endParaRPr lang="en-US" dirty="0"/>
          </a:p>
        </p:txBody>
      </p:sp>
      <p:sp>
        <p:nvSpPr>
          <p:cNvPr id="12" name="TextBox 11"/>
          <p:cNvSpPr txBox="1"/>
          <p:nvPr/>
        </p:nvSpPr>
        <p:spPr>
          <a:xfrm>
            <a:off x="838200" y="1916668"/>
            <a:ext cx="6934200" cy="369332"/>
          </a:xfrm>
          <a:prstGeom prst="rect">
            <a:avLst/>
          </a:prstGeom>
          <a:noFill/>
        </p:spPr>
        <p:txBody>
          <a:bodyPr wrap="square" rtlCol="0">
            <a:spAutoFit/>
          </a:bodyPr>
          <a:lstStyle/>
          <a:p>
            <a:pPr algn="r"/>
            <a:r>
              <a:rPr lang="fa-IR" dirty="0" smtClean="0"/>
              <a:t>مواد گیاهی                                           درصد پکتین</a:t>
            </a:r>
            <a:endParaRPr lang="en-US" dirty="0"/>
          </a:p>
        </p:txBody>
      </p:sp>
      <p:sp>
        <p:nvSpPr>
          <p:cNvPr id="13" name="TextBox 12"/>
          <p:cNvSpPr txBox="1"/>
          <p:nvPr/>
        </p:nvSpPr>
        <p:spPr>
          <a:xfrm>
            <a:off x="685800" y="2667000"/>
            <a:ext cx="7086600" cy="2308324"/>
          </a:xfrm>
          <a:prstGeom prst="rect">
            <a:avLst/>
          </a:prstGeom>
          <a:noFill/>
        </p:spPr>
        <p:txBody>
          <a:bodyPr wrap="square" rtlCol="0">
            <a:spAutoFit/>
          </a:bodyPr>
          <a:lstStyle/>
          <a:p>
            <a:pPr algn="r"/>
            <a:r>
              <a:rPr lang="fa-IR" dirty="0" smtClean="0"/>
              <a:t> سیب زمینی                                                2.5 </a:t>
            </a:r>
          </a:p>
          <a:p>
            <a:pPr algn="r"/>
            <a:r>
              <a:rPr lang="fa-IR" dirty="0"/>
              <a:t> </a:t>
            </a:r>
            <a:r>
              <a:rPr lang="fa-IR" dirty="0" smtClean="0"/>
              <a:t>گوجه فرنگی                                                  3  </a:t>
            </a:r>
          </a:p>
          <a:p>
            <a:pPr algn="r"/>
            <a:r>
              <a:rPr lang="fa-IR" dirty="0" smtClean="0"/>
              <a:t>سیب                                                         5-7    </a:t>
            </a:r>
          </a:p>
          <a:p>
            <a:pPr algn="r"/>
            <a:r>
              <a:rPr lang="fa-IR" dirty="0" smtClean="0"/>
              <a:t>گوشت سیب                                             15-20             </a:t>
            </a:r>
          </a:p>
          <a:p>
            <a:pPr algn="r"/>
            <a:r>
              <a:rPr lang="fa-IR" dirty="0" smtClean="0"/>
              <a:t>هویج                                                          10                 </a:t>
            </a:r>
          </a:p>
          <a:p>
            <a:pPr algn="r"/>
            <a:r>
              <a:rPr lang="fa-IR" dirty="0" smtClean="0"/>
              <a:t>افتابگردان                                                    25     </a:t>
            </a:r>
          </a:p>
          <a:p>
            <a:pPr algn="r"/>
            <a:r>
              <a:rPr lang="fa-IR" dirty="0" smtClean="0"/>
              <a:t>پالپ چغندر                                              15-20      </a:t>
            </a:r>
          </a:p>
          <a:p>
            <a:pPr algn="r"/>
            <a:r>
              <a:rPr lang="fa-IR" dirty="0" smtClean="0"/>
              <a:t>مرکبات                                                  30-35                                </a:t>
            </a:r>
            <a:endParaRPr lang="en-US" dirty="0"/>
          </a:p>
        </p:txBody>
      </p:sp>
      <p:cxnSp>
        <p:nvCxnSpPr>
          <p:cNvPr id="15" name="Straight Connector 14"/>
          <p:cNvCxnSpPr/>
          <p:nvPr/>
        </p:nvCxnSpPr>
        <p:spPr>
          <a:xfrm>
            <a:off x="2743200" y="5257800"/>
            <a:ext cx="54743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743200" y="25146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743200" y="2514600"/>
            <a:ext cx="54743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2743200" y="1744580"/>
            <a:ext cx="5486400" cy="802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98381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85800"/>
            <a:ext cx="7543800" cy="523220"/>
          </a:xfrm>
          <a:prstGeom prst="rect">
            <a:avLst/>
          </a:prstGeom>
          <a:noFill/>
        </p:spPr>
        <p:txBody>
          <a:bodyPr wrap="square" rtlCol="0">
            <a:spAutoFit/>
          </a:bodyPr>
          <a:lstStyle/>
          <a:p>
            <a:pPr algn="r"/>
            <a:r>
              <a:rPr lang="fa-IR" sz="2800" dirty="0" smtClean="0"/>
              <a:t>نشاسته</a:t>
            </a:r>
            <a:endParaRPr lang="en-US" sz="2800" dirty="0"/>
          </a:p>
        </p:txBody>
      </p:sp>
      <p:sp>
        <p:nvSpPr>
          <p:cNvPr id="4" name="TextBox 3"/>
          <p:cNvSpPr txBox="1"/>
          <p:nvPr/>
        </p:nvSpPr>
        <p:spPr>
          <a:xfrm>
            <a:off x="609600" y="1023878"/>
            <a:ext cx="7772400" cy="2862322"/>
          </a:xfrm>
          <a:prstGeom prst="rect">
            <a:avLst/>
          </a:prstGeom>
          <a:noFill/>
        </p:spPr>
        <p:txBody>
          <a:bodyPr wrap="square" rtlCol="0">
            <a:spAutoFit/>
          </a:bodyPr>
          <a:lstStyle/>
          <a:p>
            <a:pPr algn="r"/>
            <a:r>
              <a:rPr lang="fa-IR" dirty="0" smtClean="0"/>
              <a:t>نشاسته پلیمری از مولکول های گلوکزاست. این ماده در بافت های گیاهی به صورت دانه هایی جدااز هم یا گرانول وجوددارد که قطرانهااز 2  تا  100  میکرون متغییرمی باشد .</a:t>
            </a:r>
          </a:p>
          <a:p>
            <a:pPr algn="r"/>
            <a:r>
              <a:rPr lang="fa-IR" dirty="0" smtClean="0"/>
              <a:t>مهمترین منبع تهیه نشاسته ذرت و گندم است . اما نشاسته برنج وسیب زمینی وتاپیو کا نیز تولید وبه بازار عرضه می شود .</a:t>
            </a:r>
          </a:p>
          <a:p>
            <a:pPr algn="r"/>
            <a:r>
              <a:rPr lang="fa-IR" dirty="0" smtClean="0"/>
              <a:t>نشاسته از دو نوع مولکول پلیمری تشکیل شده است . یک قسمت به صورت خطی موسوم به امیلوز و</a:t>
            </a:r>
          </a:p>
          <a:p>
            <a:pPr algn="r"/>
            <a:r>
              <a:rPr lang="fa-IR" dirty="0" smtClean="0"/>
              <a:t>قسمت دیگرکه دارای انشعاب می باشد  امیلو پکتین نامیده می شود .معمولا حدود 75  تا  80  درصد </a:t>
            </a:r>
          </a:p>
          <a:p>
            <a:pPr algn="r"/>
            <a:r>
              <a:rPr lang="fa-IR" dirty="0" smtClean="0"/>
              <a:t>نشاسته را  امیلو پکتین و بقیه ان را امیلوز تشکیل می دهد . در مولکول امیلو پکتین معمولا بعد از هر </a:t>
            </a:r>
          </a:p>
          <a:p>
            <a:pPr algn="r"/>
            <a:r>
              <a:rPr lang="fa-IR" dirty="0" smtClean="0"/>
              <a:t>.7 تا 8   واحد گلوکزیک شاخه انشعابی وجوددارد که خوددارای  20  تا  30  واحد گلوکز است .</a:t>
            </a:r>
          </a:p>
          <a:p>
            <a:pPr algn="r"/>
            <a:r>
              <a:rPr lang="fa-IR" dirty="0" smtClean="0"/>
              <a:t>با ایجاد برخی  تغییرات  شیمیا یی در مولکول نشاسته می توان ان را برای مصارف خاصی مناسب و</a:t>
            </a:r>
          </a:p>
          <a:p>
            <a:pPr algn="r"/>
            <a:r>
              <a:rPr lang="fa-IR" dirty="0" smtClean="0"/>
              <a:t>تولید نمود . مثل نشاسته های اکسید شده     نشاسته های فسفاته     دکسترین های نشاسته</a:t>
            </a:r>
          </a:p>
        </p:txBody>
      </p:sp>
    </p:spTree>
    <p:extLst>
      <p:ext uri="{BB962C8B-B14F-4D97-AF65-F5344CB8AC3E}">
        <p14:creationId xmlns:p14="http://schemas.microsoft.com/office/powerpoint/2010/main" val="28602919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980</TotalTime>
  <Words>2497</Words>
  <Application>Microsoft Office PowerPoint</Application>
  <PresentationFormat>On-screen Show (4:3)</PresentationFormat>
  <Paragraphs>183</Paragraphs>
  <Slides>14</Slides>
  <Notes>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نگاهی مختصر بر هیدروکلوئیدهای گیاهی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hamed</cp:lastModifiedBy>
  <cp:revision>106</cp:revision>
  <dcterms:created xsi:type="dcterms:W3CDTF">2014-11-14T09:59:31Z</dcterms:created>
  <dcterms:modified xsi:type="dcterms:W3CDTF">2019-12-18T16:57:44Z</dcterms:modified>
</cp:coreProperties>
</file>