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9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12CC1FE-BBC1-4CDC-B591-E6580E5AA898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EC94859-64D5-422C-A05C-8BC58B7E5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19580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94859-64D5-422C-A05C-8BC58B7E5AD9}" type="slidenum">
              <a:rPr lang="fa-IR" smtClean="0"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18268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56044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4208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51520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1690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70610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71578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0615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5616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2476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41235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846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AFA79-073B-41DF-9039-73AB7CE549B2}" type="datetimeFigureOut">
              <a:rPr lang="fa-IR" smtClean="0"/>
              <a:t>25/10/1441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079EF-87A7-4B88-B3BD-3B06DBE2022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843816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17121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4608737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Kamran" panose="00000400000000000000" pitchFamily="2" charset="-78"/>
              </a:rPr>
              <a:t>نگارش خلاق</a:t>
            </a:r>
            <a:br>
              <a:rPr lang="fa-IR" dirty="0" smtClean="0">
                <a:cs typeface="B Kamran" panose="00000400000000000000" pitchFamily="2" charset="-78"/>
              </a:rPr>
            </a:br>
            <a:r>
              <a:rPr lang="fa-IR" dirty="0" smtClean="0">
                <a:cs typeface="B Kamran" panose="00000400000000000000" pitchFamily="2" charset="-78"/>
              </a:rPr>
              <a:t/>
            </a:r>
            <a:br>
              <a:rPr lang="fa-IR" dirty="0" smtClean="0">
                <a:cs typeface="B Kamran" panose="00000400000000000000" pitchFamily="2" charset="-78"/>
              </a:rPr>
            </a:br>
            <a:r>
              <a:rPr lang="fa-IR" dirty="0" smtClean="0">
                <a:cs typeface="B Kamran" panose="00000400000000000000" pitchFamily="2" charset="-78"/>
              </a:rPr>
              <a:t>صفحات 69تا93</a:t>
            </a:r>
            <a:endParaRPr lang="fa-IR" dirty="0">
              <a:cs typeface="B Kamr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4995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*</a:t>
            </a:r>
            <a:r>
              <a:rPr lang="fa-IR" dirty="0" smtClean="0">
                <a:cs typeface="B Homa" panose="00000400000000000000" pitchFamily="2" charset="-78"/>
              </a:rPr>
              <a:t>طنز مطایبه هجو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یکی از موثرترین زبان ها در نقد اجتماعی و سیاسی زبان است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وارون گشتگی روابطی که ان هارا طبیعی بهنجار و عقلانی می داند و به نا بهنجاری انان دلخوش میکند و به کلمات معنای وارونه می دهد یا موقعیتی عکس موقعیت واقعی را توصیف می کند.</a:t>
            </a:r>
          </a:p>
          <a:p>
            <a:pPr marL="0" indent="0">
              <a:buNone/>
            </a:pPr>
            <a:r>
              <a:rPr lang="fa-IR" dirty="0" smtClean="0">
                <a:cs typeface="B Jadid" panose="00000700000000000000" pitchFamily="2" charset="-78"/>
              </a:rPr>
              <a:t>0مثال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صندلی سراپا گل الود از مدرسه به خانه می اید و مادرش ره او می گوید به به!عجب بچه ی تر و تمیزی....!</a:t>
            </a: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6069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0019" y="524859"/>
            <a:ext cx="10515600" cy="6017609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طنزپرداز همواره ارمان گرا و عادل و شجاع است و ازین رو سخنان نیش دار و شکنده می زند.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طنز گریه است که به صورت خنده ای در می اید.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با نیشخند و کنایه غطرت کمال جوی انان را بیدار می کند.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طعن کوششی است برای پیروز شدن به انچه چیره گشتن به ان خارج از توانایی ماست.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حافظ نمونه ی طنز پردازی و عبید زاکانی نمونهی لطیفه پردازی است.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هم حافظ و هم عبید هر دو منتقد اجتماعی اما دارای نظرگاه های متفاوت هستند.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سعدی شفیق و مداراگر است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dirty="0" smtClean="0">
                <a:cs typeface="B Homa" panose="00000400000000000000" pitchFamily="2" charset="-78"/>
              </a:rPr>
              <a:t>زبان حافظ گزنده و زبان سعدی رئوف و اسان گیر است.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6709893" y="4597758"/>
            <a:ext cx="940158" cy="128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12924" y="4254184"/>
            <a:ext cx="7340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مثال</a:t>
            </a:r>
            <a:endParaRPr lang="fa-IR" dirty="0"/>
          </a:p>
        </p:txBody>
      </p:sp>
      <p:sp>
        <p:nvSpPr>
          <p:cNvPr id="25" name="TextBox 24"/>
          <p:cNvSpPr txBox="1"/>
          <p:nvPr/>
        </p:nvSpPr>
        <p:spPr>
          <a:xfrm>
            <a:off x="-94579" y="4413092"/>
            <a:ext cx="68559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چون قاضی همدان را در خواب مستی بی خبر از ملک هستی سزاوار بخشایش می داند.</a:t>
            </a:r>
            <a:endParaRPr lang="fa-IR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0333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7577"/>
            <a:ext cx="10933090" cy="2279561"/>
          </a:xfrm>
        </p:spPr>
        <p:txBody>
          <a:bodyPr/>
          <a:lstStyle/>
          <a:p>
            <a:endParaRPr lang="fa-IR" dirty="0" smtClean="0"/>
          </a:p>
          <a:p>
            <a:endParaRPr lang="fa-IR" dirty="0"/>
          </a:p>
          <a:p>
            <a:pPr marL="0" indent="0">
              <a:buNone/>
            </a:pPr>
            <a:r>
              <a:rPr lang="fa-IR" dirty="0">
                <a:cs typeface="B Homa" panose="00000400000000000000" pitchFamily="2" charset="-78"/>
              </a:rPr>
              <a:t>.</a:t>
            </a:r>
            <a:r>
              <a:rPr lang="fa-IR" dirty="0" smtClean="0">
                <a:cs typeface="B Homa" panose="00000400000000000000" pitchFamily="2" charset="-78"/>
              </a:rPr>
              <a:t>طنز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9388698" y="1519707"/>
            <a:ext cx="1635617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8332631" y="785611"/>
            <a:ext cx="1116000" cy="7469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8422783" y="1532586"/>
            <a:ext cx="104400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556935" y="1163254"/>
            <a:ext cx="116133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نحوه ی بیان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42468" y="695459"/>
            <a:ext cx="167425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تمثیلی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76563" y="2067920"/>
            <a:ext cx="9401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تفسیری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6658377" y="880125"/>
            <a:ext cx="8628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6658377" y="2252586"/>
            <a:ext cx="8628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564782" y="695459"/>
            <a:ext cx="50356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واقعه ای به ظاهر جدی به واقعه ی خنده اور تشبیه می شود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75008" y="2067920"/>
            <a:ext cx="529321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وقایع مستقیما و با دید هزل امیز به محک نقد زده می شوند.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161431" y="4507606"/>
            <a:ext cx="189319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.نظرگاه طنز</a:t>
            </a:r>
            <a:endParaRPr lang="fa-IR" sz="2400" dirty="0">
              <a:cs typeface="B Homa" panose="00000400000000000000" pitchFamily="2" charset="-78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9092485" y="3979572"/>
            <a:ext cx="1625780" cy="7727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9105363" y="4765183"/>
            <a:ext cx="1612902" cy="6954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018208" y="3721994"/>
            <a:ext cx="488109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نا بهنجار و غیرطبیعی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6259132" y="3979572"/>
            <a:ext cx="9015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923504" y="3863662"/>
            <a:ext cx="318108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قصد دگرگون کردن </a:t>
            </a:r>
            <a:endParaRPr lang="fa-IR" dirty="0">
              <a:cs typeface="B Homa" panose="000004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58377" y="5357611"/>
            <a:ext cx="2240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بذله پردازی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6104586" y="5550794"/>
            <a:ext cx="166441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03031" y="5460642"/>
            <a:ext cx="58727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cs typeface="B Homa" panose="00000400000000000000" pitchFamily="2" charset="-78"/>
              </a:rPr>
              <a:t>غیرعادی برایش عادی و احیانا مطبوع است.</a:t>
            </a:r>
            <a:endParaRPr lang="fa-IR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96332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12124"/>
            <a:ext cx="5974724" cy="5764839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32620" y="798490"/>
            <a:ext cx="5074276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cs typeface="B Homa" panose="00000400000000000000" pitchFamily="2" charset="-78"/>
              </a:rPr>
              <a:t>                    طنز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.کمال جو و فطرت طلب است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درشرایط اختناق کاربرد دارد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متوجه غیرمستقیم و رندانه است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سلاحی کوبنده و برنده است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200" y="798490"/>
            <a:ext cx="4867141" cy="5509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cs typeface="B Homa" panose="00000400000000000000" pitchFamily="2" charset="-78"/>
              </a:rPr>
              <a:t>                   هجو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جنبه ی شخصی دارد.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اهداف شخصی را دنبال می کند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درمیان شعرا جایگاه بالایی ندارد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وقاحت امیز و رکیک است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درهزمانی کاربرد دارد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بیان مستقیم دارد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وسیله ای مبتذل و کم وزن است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fa-IR" sz="3200" dirty="0" smtClean="0">
                <a:cs typeface="B Homa" panose="00000400000000000000" pitchFamily="2" charset="-78"/>
              </a:rPr>
              <a:t>ضعف معنوی و غرض شخصی دارد</a:t>
            </a:r>
            <a:endParaRPr lang="fa-IR" sz="32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5452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40913"/>
            <a:ext cx="10515600" cy="5636050"/>
          </a:xfrm>
        </p:spPr>
        <p:txBody>
          <a:bodyPr>
            <a:normAutofit/>
          </a:bodyPr>
          <a:lstStyle/>
          <a:p>
            <a:endParaRPr lang="fa-IR" sz="4800" dirty="0" smtClean="0">
              <a:cs typeface="B Homa" panose="00000400000000000000" pitchFamily="2" charset="-78"/>
            </a:endParaRPr>
          </a:p>
          <a:p>
            <a:endParaRPr lang="fa-IR" sz="4800" dirty="0">
              <a:cs typeface="B Homa" panose="00000400000000000000" pitchFamily="2" charset="-78"/>
            </a:endParaRPr>
          </a:p>
          <a:p>
            <a:endParaRPr lang="fa-IR" sz="4800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sz="4800" dirty="0" smtClean="0">
                <a:cs typeface="B Homa" panose="00000400000000000000" pitchFamily="2" charset="-78"/>
              </a:rPr>
              <a:t>.انواع ایرونیا</a:t>
            </a:r>
            <a:endParaRPr lang="fa-IR" sz="4800" dirty="0">
              <a:cs typeface="B Homa" panose="00000400000000000000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735651" y="1893194"/>
            <a:ext cx="1751526" cy="14166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787166" y="3322749"/>
            <a:ext cx="1700011" cy="13522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168202" y="1481070"/>
            <a:ext cx="341290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6000" dirty="0" smtClean="0">
                <a:cs typeface="B Homa" panose="00000400000000000000" pitchFamily="2" charset="-78"/>
              </a:rPr>
              <a:t>ناساز(طنز)</a:t>
            </a:r>
            <a:endParaRPr lang="fa-IR" sz="6000" dirty="0">
              <a:cs typeface="B Homa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50772" y="4167199"/>
            <a:ext cx="4430332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6000" dirty="0" smtClean="0">
                <a:cs typeface="B Homa" panose="00000400000000000000" pitchFamily="2" charset="-78"/>
              </a:rPr>
              <a:t>سازگار(مطایبه)</a:t>
            </a:r>
            <a:endParaRPr lang="fa-IR" sz="60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12629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11368"/>
          </a:xfrm>
        </p:spPr>
        <p:txBody>
          <a:bodyPr>
            <a:normAutofit fontScale="90000"/>
          </a:bodyPr>
          <a:lstStyle/>
          <a:p>
            <a:r>
              <a:rPr lang="fa-IR" sz="5400" dirty="0" smtClean="0">
                <a:cs typeface="B Homa" panose="00000400000000000000" pitchFamily="2" charset="-78"/>
              </a:rPr>
              <a:t>.ایرونیای ناسازگار (طنز)</a:t>
            </a:r>
            <a:endParaRPr lang="fa-IR" sz="5400" dirty="0">
              <a:cs typeface="B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5" y="991673"/>
            <a:ext cx="11887200" cy="5628068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fa-IR" dirty="0" smtClean="0">
                <a:cs typeface="B Homa" panose="00000400000000000000" pitchFamily="2" charset="-78"/>
              </a:rPr>
              <a:t>روحیه ناسازگار </a:t>
            </a:r>
            <a:r>
              <a:rPr lang="fa-IR" sz="2000" dirty="0" smtClean="0">
                <a:cs typeface="B Homa" panose="00000400000000000000" pitchFamily="2" charset="-78"/>
              </a:rPr>
              <a:t>: نیازمند روحیه ای است شیفته ی نظم و عدالت که با مشاهده ی نا بهنجتری و وارونگی بر اشفته میشود.</a:t>
            </a:r>
          </a:p>
          <a:p>
            <a:pPr marL="514350" indent="-514350">
              <a:buFont typeface="+mj-lt"/>
              <a:buAutoNum type="arabicParenR"/>
            </a:pPr>
            <a:r>
              <a:rPr lang="fa-IR" sz="2000" dirty="0" smtClean="0">
                <a:cs typeface="B Homa" panose="00000400000000000000" pitchFamily="2" charset="-78"/>
              </a:rPr>
              <a:t> </a:t>
            </a:r>
            <a:r>
              <a:rPr lang="fa-IR" dirty="0" smtClean="0">
                <a:cs typeface="B Homa" panose="00000400000000000000" pitchFamily="2" charset="-78"/>
              </a:rPr>
              <a:t>امر قضاوت </a:t>
            </a:r>
            <a:r>
              <a:rPr lang="fa-IR" sz="2000" dirty="0" smtClean="0">
                <a:cs typeface="B Homa" panose="00000400000000000000" pitchFamily="2" charset="-78"/>
              </a:rPr>
              <a:t>: طنز با حس برتری همراه است به گونه ای که کسی ک شکوه می کند حق قضاوت را به خود می دهد.</a:t>
            </a:r>
          </a:p>
          <a:p>
            <a:pPr marL="514350" indent="-514350">
              <a:buFont typeface="+mj-lt"/>
              <a:buAutoNum type="arabicParenR"/>
            </a:pPr>
            <a:r>
              <a:rPr lang="fa-IR" dirty="0" smtClean="0">
                <a:cs typeface="B Homa" panose="00000400000000000000" pitchFamily="2" charset="-78"/>
              </a:rPr>
              <a:t>گناه اغازین : </a:t>
            </a:r>
            <a:r>
              <a:rPr lang="fa-IR" sz="2000" dirty="0" smtClean="0">
                <a:cs typeface="B Homa" panose="00000400000000000000" pitchFamily="2" charset="-78"/>
              </a:rPr>
              <a:t>طنز با وجود نقص و عیب همراه است و وجود عیب اغازگر طنز است.</a:t>
            </a:r>
          </a:p>
          <a:p>
            <a:pPr marL="514350" indent="-514350">
              <a:buFont typeface="+mj-lt"/>
              <a:buAutoNum type="arabicParenR"/>
            </a:pPr>
            <a:r>
              <a:rPr lang="fa-IR" dirty="0" smtClean="0">
                <a:cs typeface="B Homa" panose="00000400000000000000" pitchFamily="2" charset="-78"/>
              </a:rPr>
              <a:t>وارونگی ایرونیا : </a:t>
            </a:r>
            <a:r>
              <a:rPr lang="fa-IR" sz="2000" dirty="0" smtClean="0">
                <a:cs typeface="B Homa" panose="00000400000000000000" pitchFamily="2" charset="-78"/>
              </a:rPr>
              <a:t>هدف ایرونیا برگرداندن جهانی وازگونه به حالت بهنجار است پس به الت تضاد و وارونگی در می اید.</a:t>
            </a: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sz="2000" dirty="0" smtClean="0">
                <a:cs typeface="B Homa" panose="00000400000000000000" pitchFamily="2" charset="-78"/>
              </a:rPr>
              <a:t>انواع وارونگی</a:t>
            </a:r>
            <a:endParaRPr lang="fa-IR" sz="2000" dirty="0">
              <a:cs typeface="B Homa" panose="00000400000000000000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0689465" y="3245476"/>
            <a:ext cx="12879" cy="21666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79549" y="3103808"/>
            <a:ext cx="9968248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a-IR" sz="2000" dirty="0" smtClean="0">
                <a:cs typeface="B Homa" panose="00000400000000000000" pitchFamily="2" charset="-78"/>
              </a:rPr>
              <a:t>کلامی یا وارون سخن:  </a:t>
            </a:r>
            <a:r>
              <a:rPr lang="fa-IR" sz="1600" dirty="0" smtClean="0">
                <a:cs typeface="B Homa" panose="00000400000000000000" pitchFamily="2" charset="-78"/>
              </a:rPr>
              <a:t>نشان دادن عبارتی به جای عبارت متضاد_________ حماقت عجیب/نبوغ بی نظیر</a:t>
            </a:r>
          </a:p>
          <a:p>
            <a:pPr marL="400050" indent="-400050">
              <a:buFont typeface="+mj-lt"/>
              <a:buAutoNum type="romanUcPeriod"/>
            </a:pPr>
            <a:endParaRPr lang="fa-IR" sz="1600" dirty="0" smtClean="0">
              <a:cs typeface="B Homa" panose="00000400000000000000" pitchFamily="2" charset="-78"/>
            </a:endParaRPr>
          </a:p>
          <a:p>
            <a:pPr marL="400050" indent="-400050">
              <a:buFont typeface="+mj-lt"/>
              <a:buAutoNum type="romanUcPeriod"/>
            </a:pPr>
            <a:r>
              <a:rPr lang="fa-IR" sz="2000" dirty="0" smtClean="0">
                <a:cs typeface="B Homa" panose="00000400000000000000" pitchFamily="2" charset="-78"/>
              </a:rPr>
              <a:t>موقعیت یا صحنه : </a:t>
            </a:r>
            <a:r>
              <a:rPr lang="fa-IR" sz="1600" dirty="0" smtClean="0">
                <a:cs typeface="B Homa" panose="00000400000000000000" pitchFamily="2" charset="-78"/>
              </a:rPr>
              <a:t>موقعیت ارمانی غایب را به جای وضع حاضر می شناسیم ______به به عجب لباس تمیزی...!</a:t>
            </a:r>
          </a:p>
          <a:p>
            <a:pPr marL="400050" indent="-400050">
              <a:buFont typeface="+mj-lt"/>
              <a:buAutoNum type="romanUcPeriod"/>
            </a:pPr>
            <a:endParaRPr lang="fa-IR" sz="1600" dirty="0" smtClean="0">
              <a:cs typeface="B Homa" panose="00000400000000000000" pitchFamily="2" charset="-78"/>
            </a:endParaRPr>
          </a:p>
          <a:p>
            <a:pPr marL="400050" indent="-400050">
              <a:buFont typeface="+mj-lt"/>
              <a:buAutoNum type="romanUcPeriod"/>
            </a:pPr>
            <a:r>
              <a:rPr lang="fa-IR" sz="2000" dirty="0" smtClean="0">
                <a:cs typeface="B Homa" panose="00000400000000000000" pitchFamily="2" charset="-78"/>
              </a:rPr>
              <a:t>نقش ها </a:t>
            </a:r>
            <a:r>
              <a:rPr lang="fa-IR" sz="1600" dirty="0" smtClean="0">
                <a:cs typeface="B Homa" panose="00000400000000000000" pitchFamily="2" charset="-78"/>
              </a:rPr>
              <a:t>: ارباب به نوکرش می گوید : پس شمایید که دستور می دهید.بفرمایید ارباب</a:t>
            </a:r>
          </a:p>
          <a:p>
            <a:pPr marL="400050" indent="-400050">
              <a:buFont typeface="+mj-lt"/>
              <a:buAutoNum type="romanUcPeriod"/>
            </a:pPr>
            <a:endParaRPr lang="fa-IR" sz="1600" dirty="0" smtClean="0">
              <a:cs typeface="B Homa" panose="00000400000000000000" pitchFamily="2" charset="-78"/>
            </a:endParaRPr>
          </a:p>
          <a:p>
            <a:pPr marL="400050" indent="-400050">
              <a:buFont typeface="+mj-lt"/>
              <a:buAutoNum type="romanUcPeriod"/>
            </a:pPr>
            <a:r>
              <a:rPr lang="fa-IR" sz="2000" dirty="0" smtClean="0">
                <a:cs typeface="B Homa" panose="00000400000000000000" pitchFamily="2" charset="-78"/>
              </a:rPr>
              <a:t>موقعیت اخلاقی : </a:t>
            </a:r>
            <a:r>
              <a:rPr lang="fa-IR" sz="1600" dirty="0" smtClean="0">
                <a:cs typeface="B Homa" panose="00000400000000000000" pitchFamily="2" charset="-78"/>
              </a:rPr>
              <a:t>کسی که خود را بی گناه می داند وانمود می کند که گناهکار است.__________دانشمندی گرانقدر و ناموری در اغاز سخن می گوید : شاگرد شما استادان درسش را پس می دهد.</a:t>
            </a:r>
            <a:endParaRPr lang="fa-IR" sz="20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12853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22"/>
            <a:ext cx="11190668" cy="657307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a-IR" dirty="0" smtClean="0"/>
              <a:t>5)</a:t>
            </a:r>
            <a:r>
              <a:rPr lang="fa-IR" dirty="0" smtClean="0">
                <a:cs typeface="B Homa" panose="00000400000000000000" pitchFamily="2" charset="-78"/>
              </a:rPr>
              <a:t> اشکال دیر فاصله ی ایرونیا : 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الف)بزرگنمایی خطا (مبالغه)_____.........</a:t>
            </a:r>
            <a:r>
              <a:rPr lang="fa-IR" sz="2000" dirty="0" smtClean="0">
                <a:cs typeface="B Homa" panose="00000400000000000000" pitchFamily="2" charset="-78"/>
              </a:rPr>
              <a:t>اقا کفگیر ندارید بهتر نیست به جای دست با پاتان بردارد.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ب)ناچیز جلوه دادن خطا _________</a:t>
            </a:r>
            <a:r>
              <a:rPr lang="fa-IR" sz="2000" dirty="0" smtClean="0">
                <a:cs typeface="B Homa" panose="00000400000000000000" pitchFamily="2" charset="-78"/>
              </a:rPr>
              <a:t>ضرر چندانی ندارد فقط ادم را می کشد/زن بدی نیست فقط ادم دق میدهد                                                                     گوشش طوری نیست فققط از شنیدن خوشش نمی اید.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ج)ستایش و سخاوت کاذب______</a:t>
            </a:r>
            <a:r>
              <a:rPr lang="fa-IR" sz="2000" dirty="0" smtClean="0">
                <a:cs typeface="B Homa" panose="00000400000000000000" pitchFamily="2" charset="-78"/>
              </a:rPr>
              <a:t>قابلی ندارد(و گران حساب می کند) / طرح عالی است فقط عملی نیست.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د)فراخواندن به پافشاری و ایستادگی درخطا_____</a:t>
            </a:r>
            <a:r>
              <a:rPr lang="fa-IR" sz="2000" dirty="0" smtClean="0">
                <a:cs typeface="B Homa" panose="00000400000000000000" pitchFamily="2" charset="-78"/>
              </a:rPr>
              <a:t>مرا میخواهی چکار حرف مامان جانت را گوش کن.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ه)قیاس تلویحی مهمل________</a:t>
            </a:r>
            <a:r>
              <a:rPr lang="fa-IR" sz="2000" dirty="0" smtClean="0">
                <a:cs typeface="B Homa" panose="00000400000000000000" pitchFamily="2" charset="-78"/>
              </a:rPr>
              <a:t>کفش سگ نوکر زن پدر کشور چه فرقی میکند همه مال من  هستند</a:t>
            </a:r>
          </a:p>
          <a:p>
            <a:pPr marL="0" indent="0">
              <a:buNone/>
            </a:pPr>
            <a:endParaRPr lang="fa-IR" sz="2000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6)مقصود و غایت اخلاقی فاصله وانحراف:</a:t>
            </a: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الف) مثبت را می گویدتامنفی راتلقین کند___</a:t>
            </a:r>
            <a:r>
              <a:rPr lang="fa-IR" sz="2000" dirty="0" smtClean="0">
                <a:cs typeface="B Homa" panose="00000400000000000000" pitchFamily="2" charset="-78"/>
              </a:rPr>
              <a:t>چه خوب پاداشم را دادی/ ستایش کاذب نکوهش است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ب)منفی را  می گوید تا مثبت را تلقین کند___</a:t>
            </a:r>
            <a:r>
              <a:rPr lang="fa-IR" sz="2000" dirty="0" smtClean="0">
                <a:cs typeface="B Homa" panose="00000400000000000000" pitchFamily="2" charset="-78"/>
              </a:rPr>
              <a:t>در قبال هدیه:این چه کاری استکه کردی؟جا دارد کتکت بزنم!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ج)خطاب های عاشقانه عبارات توبیخ امیز فراوانی به کار می رود.</a:t>
            </a:r>
          </a:p>
        </p:txBody>
      </p:sp>
    </p:spTree>
    <p:extLst>
      <p:ext uri="{BB962C8B-B14F-4D97-AF65-F5344CB8AC3E}">
        <p14:creationId xmlns:p14="http://schemas.microsoft.com/office/powerpoint/2010/main" val="453835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67425"/>
            <a:ext cx="11152031" cy="6009538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7)جهت ایرونیا: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الف)انتقاد از دیگران : </a:t>
            </a:r>
            <a:r>
              <a:rPr lang="fa-IR" sz="2000" dirty="0" smtClean="0">
                <a:cs typeface="B Homa" panose="00000400000000000000" pitchFamily="2" charset="-78"/>
              </a:rPr>
              <a:t>ادمی کوه را در چشم خود نمی بیند و کاه را در چشم دیگران می بیند.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ب)انتقاد از خود : </a:t>
            </a:r>
            <a:r>
              <a:rPr lang="fa-IR" sz="2000" dirty="0" smtClean="0">
                <a:cs typeface="B Homa" panose="00000400000000000000" pitchFamily="2" charset="-78"/>
              </a:rPr>
              <a:t>خط خرچنگ قورباغه مرا خواهید بخشید.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8)میزان صرات و وضوح:</a:t>
            </a:r>
          </a:p>
          <a:p>
            <a:pPr marL="0" indent="0">
              <a:buNone/>
            </a:pPr>
            <a:r>
              <a:rPr lang="fa-IR" dirty="0">
                <a:cs typeface="B Homa" panose="00000400000000000000" pitchFamily="2" charset="-78"/>
              </a:rPr>
              <a:t> </a:t>
            </a:r>
            <a:r>
              <a:rPr lang="fa-IR" dirty="0" smtClean="0">
                <a:cs typeface="B Homa" panose="00000400000000000000" pitchFamily="2" charset="-78"/>
              </a:rPr>
              <a:t>                                   صفر : </a:t>
            </a:r>
            <a:r>
              <a:rPr lang="fa-IR" sz="2000" dirty="0" smtClean="0">
                <a:cs typeface="B Homa" panose="00000400000000000000" pitchFamily="2" charset="-78"/>
              </a:rPr>
              <a:t>ریا _سو قصد به صداقت و صحت</a:t>
            </a:r>
            <a:r>
              <a:rPr lang="fa-IR" dirty="0" smtClean="0">
                <a:cs typeface="B Homa" panose="00000400000000000000" pitchFamily="2" charset="-78"/>
              </a:rPr>
              <a:t>                                    </a:t>
            </a:r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درجه بندی </a:t>
            </a:r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sz="2000" dirty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8860665" y="2382592"/>
            <a:ext cx="1803043" cy="11590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886423" y="3181082"/>
            <a:ext cx="1790163" cy="36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8886423" y="3541691"/>
            <a:ext cx="1777285" cy="605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8989454" y="3541690"/>
            <a:ext cx="1674255" cy="14810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9247031" y="3541690"/>
            <a:ext cx="1429556" cy="24598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353059" y="2919472"/>
            <a:ext cx="452048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Homa" panose="00000400000000000000" pitchFamily="2" charset="-78"/>
              </a:rPr>
              <a:t>یک : </a:t>
            </a:r>
            <a:r>
              <a:rPr lang="fa-IR" sz="2000" dirty="0" smtClean="0">
                <a:cs typeface="B Homa" panose="00000400000000000000" pitchFamily="2" charset="-78"/>
              </a:rPr>
              <a:t>پنهان</a:t>
            </a:r>
            <a:endParaRPr lang="fa-IR" sz="2800" dirty="0">
              <a:cs typeface="B Homa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34107" y="3912893"/>
            <a:ext cx="64265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Homa" panose="00000400000000000000" pitchFamily="2" charset="-78"/>
              </a:rPr>
              <a:t>دو :</a:t>
            </a:r>
            <a:r>
              <a:rPr lang="fa-IR" sz="2000" dirty="0" smtClean="0">
                <a:cs typeface="B Homa" panose="00000400000000000000" pitchFamily="2" charset="-78"/>
              </a:rPr>
              <a:t> چشم بستگی/ رستم بی انکه بداند پسرش را می کشد.</a:t>
            </a:r>
            <a:endParaRPr lang="fa-IR" sz="2800" dirty="0">
              <a:cs typeface="B Homa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183" y="4807315"/>
            <a:ext cx="880914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Homa" panose="00000400000000000000" pitchFamily="2" charset="-78"/>
              </a:rPr>
              <a:t>سه </a:t>
            </a:r>
            <a:r>
              <a:rPr lang="fa-IR" sz="2000" dirty="0" smtClean="0">
                <a:cs typeface="B Homa" panose="00000400000000000000" pitchFamily="2" charset="-78"/>
              </a:rPr>
              <a:t>: سقراطی _ خودرا به ساده لوحی و ندانستگی می زند وسوال های مطرح می کند که موجب کشف وقایع توسط خواننده می شود</a:t>
            </a:r>
            <a:endParaRPr lang="fa-IR" sz="2000" dirty="0">
              <a:cs typeface="B Homa" panose="000004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3183" y="5699910"/>
            <a:ext cx="8925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Homa" panose="00000400000000000000" pitchFamily="2" charset="-78"/>
              </a:rPr>
              <a:t>چهار </a:t>
            </a:r>
            <a:r>
              <a:rPr lang="fa-IR" sz="2000" dirty="0" smtClean="0">
                <a:cs typeface="B Homa" panose="00000400000000000000" pitchFamily="2" charset="-78"/>
              </a:rPr>
              <a:t>:باز و اشکار به عبارتی زخم زبان مبی گویند</a:t>
            </a:r>
            <a:r>
              <a:rPr lang="fa-IR" sz="2800" dirty="0" smtClean="0">
                <a:cs typeface="B Homa" panose="00000400000000000000" pitchFamily="2" charset="-78"/>
              </a:rPr>
              <a:t>.</a:t>
            </a:r>
            <a:endParaRPr lang="fa-IR" sz="28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079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3" y="193183"/>
            <a:ext cx="11848562" cy="5795493"/>
          </a:xfrm>
        </p:spPr>
        <p:txBody>
          <a:bodyPr/>
          <a:lstStyle/>
          <a:p>
            <a:r>
              <a:rPr lang="fa-IR" dirty="0" smtClean="0">
                <a:cs typeface="B Homa" panose="00000400000000000000" pitchFamily="2" charset="-78"/>
              </a:rPr>
              <a:t>9) ایرونیای فطری : </a:t>
            </a:r>
            <a:r>
              <a:rPr lang="fa-IR" sz="2000" dirty="0" smtClean="0">
                <a:cs typeface="B Homa" panose="00000400000000000000" pitchFamily="2" charset="-78"/>
              </a:rPr>
              <a:t>گاه سخن از ایرونیای نا اگاهانه می رود اما در واقع طنز بدون اگاهی صورت نمی گیرد.</a:t>
            </a:r>
          </a:p>
          <a:p>
            <a:pPr marL="0" indent="0">
              <a:buNone/>
            </a:pPr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انواع ایرونیا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فطری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9247031" y="1622738"/>
            <a:ext cx="1236372" cy="17257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9362941" y="3361386"/>
            <a:ext cx="1107583" cy="25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9362941" y="3348507"/>
            <a:ext cx="1120462" cy="2215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3031" y="1391905"/>
            <a:ext cx="91440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فطری هستی شناختی :  الف)</a:t>
            </a:r>
            <a:r>
              <a:rPr lang="fa-IR" sz="2000" dirty="0" smtClean="0">
                <a:cs typeface="B Homa" panose="00000400000000000000" pitchFamily="2" charset="-78"/>
              </a:rPr>
              <a:t>در قوای طبیعی </a:t>
            </a:r>
            <a:r>
              <a:rPr lang="fa-IR" sz="2400" dirty="0" smtClean="0">
                <a:cs typeface="B Homa" panose="00000400000000000000" pitchFamily="2" charset="-78"/>
              </a:rPr>
              <a:t>ب)</a:t>
            </a:r>
            <a:r>
              <a:rPr lang="fa-IR" sz="2000" dirty="0" smtClean="0">
                <a:cs typeface="B Homa" panose="00000400000000000000" pitchFamily="2" charset="-78"/>
              </a:rPr>
              <a:t>در رویداد کم اهمیت یا پی امد فاجعه ای </a:t>
            </a:r>
            <a:r>
              <a:rPr lang="fa-IR" sz="2400" dirty="0" smtClean="0">
                <a:cs typeface="B Homa" panose="00000400000000000000" pitchFamily="2" charset="-78"/>
              </a:rPr>
              <a:t>ج)</a:t>
            </a:r>
            <a:r>
              <a:rPr lang="fa-IR" sz="2000" dirty="0" smtClean="0">
                <a:cs typeface="B Homa" panose="00000400000000000000" pitchFamily="2" charset="-78"/>
              </a:rPr>
              <a:t>درخود ا                                       انسان </a:t>
            </a:r>
            <a:r>
              <a:rPr lang="fa-IR" sz="2400" dirty="0" smtClean="0">
                <a:cs typeface="B Homa" panose="00000400000000000000" pitchFamily="2" charset="-78"/>
              </a:rPr>
              <a:t>د)</a:t>
            </a:r>
            <a:r>
              <a:rPr lang="fa-IR" sz="2000" dirty="0" smtClean="0">
                <a:cs typeface="B Homa" panose="00000400000000000000" pitchFamily="2" charset="-78"/>
              </a:rPr>
              <a:t>در خود انسان </a:t>
            </a:r>
            <a:endParaRPr lang="fa-IR" sz="2400" dirty="0">
              <a:cs typeface="B Homa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031" y="3245476"/>
            <a:ext cx="925991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ایرونیای فطری مابعد طبیعی:  الف)</a:t>
            </a:r>
            <a:r>
              <a:rPr lang="fa-IR" sz="2000" dirty="0" smtClean="0">
                <a:cs typeface="B Homa" panose="00000400000000000000" pitchFamily="2" charset="-78"/>
              </a:rPr>
              <a:t>سرنوشت کور </a:t>
            </a:r>
            <a:r>
              <a:rPr lang="fa-IR" sz="2400" dirty="0" smtClean="0">
                <a:cs typeface="B Homa" panose="00000400000000000000" pitchFamily="2" charset="-78"/>
              </a:rPr>
              <a:t>ب)</a:t>
            </a:r>
            <a:r>
              <a:rPr lang="fa-IR" sz="2000" dirty="0" smtClean="0">
                <a:cs typeface="B Homa" panose="00000400000000000000" pitchFamily="2" charset="-78"/>
              </a:rPr>
              <a:t>بی تفاوتی تقدیر ج)خدا حاضر و ناظر است اما      ح                                                  حکمت او پنهان    </a:t>
            </a:r>
            <a:r>
              <a:rPr lang="fa-IR" sz="2400" dirty="0" smtClean="0">
                <a:cs typeface="B Homa" panose="00000400000000000000" pitchFamily="2" charset="-78"/>
              </a:rPr>
              <a:t>د)</a:t>
            </a:r>
            <a:r>
              <a:rPr lang="fa-IR" sz="2000" dirty="0" smtClean="0">
                <a:cs typeface="B Homa" panose="00000400000000000000" pitchFamily="2" charset="-78"/>
              </a:rPr>
              <a:t>خدا وهماوردی او با جهان افرینش</a:t>
            </a:r>
            <a:endParaRPr lang="fa-IR" sz="2000" dirty="0">
              <a:cs typeface="B Homa" panose="000004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6063" y="5432910"/>
            <a:ext cx="915687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فطری نمایشی: الف)</a:t>
            </a:r>
            <a:r>
              <a:rPr lang="fa-IR" dirty="0">
                <a:cs typeface="B Homa" panose="00000400000000000000" pitchFamily="2" charset="-78"/>
              </a:rPr>
              <a:t> </a:t>
            </a:r>
            <a:r>
              <a:rPr lang="fa-IR" dirty="0" smtClean="0">
                <a:cs typeface="B Homa" panose="00000400000000000000" pitchFamily="2" charset="-78"/>
              </a:rPr>
              <a:t> </a:t>
            </a:r>
            <a:r>
              <a:rPr lang="fa-IR" sz="2000" dirty="0" smtClean="0">
                <a:cs typeface="B Homa" panose="00000400000000000000" pitchFamily="2" charset="-78"/>
              </a:rPr>
              <a:t>بی خبری اماج ایرونیا  </a:t>
            </a:r>
            <a:r>
              <a:rPr lang="fa-IR" sz="2400" dirty="0" smtClean="0">
                <a:cs typeface="B Homa" panose="00000400000000000000" pitchFamily="2" charset="-78"/>
              </a:rPr>
              <a:t>ب)</a:t>
            </a:r>
            <a:r>
              <a:rPr lang="fa-IR" sz="2000" dirty="0" smtClean="0">
                <a:cs typeface="B Homa" panose="00000400000000000000" pitchFamily="2" charset="-78"/>
              </a:rPr>
              <a:t>دست زدن به عملی از روی ناچاری و افسوس خوردن </a:t>
            </a:r>
            <a:endParaRPr lang="fa-IR" sz="20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311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8" y="953037"/>
            <a:ext cx="11668258" cy="5705339"/>
          </a:xfrm>
        </p:spPr>
        <p:txBody>
          <a:bodyPr/>
          <a:lstStyle/>
          <a:p>
            <a:r>
              <a:rPr lang="fa-IR" dirty="0" smtClean="0">
                <a:cs typeface="B Homa" panose="00000400000000000000" pitchFamily="2" charset="-78"/>
              </a:rPr>
              <a:t>10) ارتفاع در </a:t>
            </a:r>
            <a:r>
              <a:rPr lang="fa-IR" dirty="0">
                <a:cs typeface="B Homa" panose="00000400000000000000" pitchFamily="2" charset="-78"/>
              </a:rPr>
              <a:t>ایرونیا </a:t>
            </a:r>
            <a:endParaRPr lang="fa-IR" dirty="0" smtClean="0">
              <a:cs typeface="B Homa" panose="00000400000000000000" pitchFamily="2" charset="-78"/>
            </a:endParaRPr>
          </a:p>
          <a:p>
            <a:endParaRPr lang="fa-IR" dirty="0">
              <a:cs typeface="B Homa" panose="00000400000000000000" pitchFamily="2" charset="-78"/>
            </a:endParaRPr>
          </a:p>
          <a:p>
            <a:endParaRPr lang="fa-IR" dirty="0" smtClean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11) لحن پارودی نقیصه وار __ ادای حریف را دراوردن</a:t>
            </a:r>
          </a:p>
          <a:p>
            <a:endParaRPr lang="fa-IR" dirty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12)حرکات و اطوار</a:t>
            </a:r>
          </a:p>
          <a:p>
            <a:endParaRPr lang="fa-IR" dirty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13)علایم چشمک </a:t>
            </a:r>
          </a:p>
          <a:p>
            <a:endParaRPr lang="fa-IR" dirty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14)کلمات هشدار دهنده </a:t>
            </a:r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8139448" y="309093"/>
            <a:ext cx="1081825" cy="746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229600" y="1068946"/>
            <a:ext cx="991673" cy="3606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997003" y="124427"/>
            <a:ext cx="31424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در حهت روشنی و صراحت </a:t>
            </a:r>
            <a:endParaRPr lang="fa-IR" sz="2400" dirty="0">
              <a:cs typeface="B Homa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84124" y="1173951"/>
            <a:ext cx="315532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>
                <a:cs typeface="B Homa" panose="00000400000000000000" pitchFamily="2" charset="-78"/>
              </a:rPr>
              <a:t>در حهت قوت </a:t>
            </a:r>
            <a:endParaRPr lang="fa-IR" sz="24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6897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7577"/>
            <a:ext cx="10958848" cy="5919386"/>
          </a:xfrm>
        </p:spPr>
        <p:txBody>
          <a:bodyPr/>
          <a:lstStyle/>
          <a:p>
            <a:r>
              <a:rPr lang="fa-IR" dirty="0" smtClean="0"/>
              <a:t> *</a:t>
            </a:r>
            <a:r>
              <a:rPr lang="fa-IR" sz="3600" dirty="0" smtClean="0">
                <a:cs typeface="B Homa" panose="00000400000000000000" pitchFamily="2" charset="-78"/>
              </a:rPr>
              <a:t>ایرونیای سازگار (مطایبه )</a:t>
            </a:r>
          </a:p>
          <a:p>
            <a:endParaRPr lang="fa-IR" sz="3600" dirty="0">
              <a:cs typeface="B Homa" panose="00000400000000000000" pitchFamily="2" charset="-78"/>
            </a:endParaRPr>
          </a:p>
          <a:p>
            <a:endParaRPr lang="fa-IR" sz="3600" dirty="0" smtClean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1)روحیه : </a:t>
            </a:r>
            <a:r>
              <a:rPr lang="fa-IR" sz="2000" dirty="0" smtClean="0">
                <a:cs typeface="B Homa" panose="00000400000000000000" pitchFamily="2" charset="-78"/>
              </a:rPr>
              <a:t>در عین مشاهده ی نارسایی ها و ضعف ها روحیه ای دارد که چنین جلوه می دهد که انحخرافات را  قبول دارد</a:t>
            </a:r>
          </a:p>
          <a:p>
            <a:pPr marL="0" indent="0">
              <a:buNone/>
            </a:pPr>
            <a:r>
              <a:rPr lang="fa-IR" sz="2000" dirty="0">
                <a:cs typeface="B Homa" panose="00000400000000000000" pitchFamily="2" charset="-78"/>
              </a:rPr>
              <a:t> </a:t>
            </a:r>
            <a:r>
              <a:rPr lang="fa-IR" dirty="0" smtClean="0">
                <a:cs typeface="B Homa" panose="00000400000000000000" pitchFamily="2" charset="-78"/>
              </a:rPr>
              <a:t>2)فروتنی: </a:t>
            </a:r>
            <a:r>
              <a:rPr lang="fa-IR" sz="2000" dirty="0" smtClean="0">
                <a:cs typeface="B Homa" panose="00000400000000000000" pitchFamily="2" charset="-78"/>
              </a:rPr>
              <a:t>بذله گو فروتن است و در معایب دیگان خود را سهیم می داند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3)خشم بذله گو : </a:t>
            </a:r>
            <a:r>
              <a:rPr lang="fa-IR" sz="2000" dirty="0" smtClean="0">
                <a:cs typeface="B Homa" panose="00000400000000000000" pitchFamily="2" charset="-78"/>
              </a:rPr>
              <a:t>بر اشفتگی بذله گو بهبستر و فریبنده وساختگی است . 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4)ساده دلی بزله گو : </a:t>
            </a:r>
            <a:r>
              <a:rPr lang="fa-IR" sz="2000" dirty="0" smtClean="0">
                <a:cs typeface="B Homa" panose="00000400000000000000" pitchFamily="2" charset="-78"/>
              </a:rPr>
              <a:t>چون باید سرنوشت خود را نادیده بگیرد و هرگاه نتیجه خلاف انتظارش شد خودرا در تحیر می بیند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5)در عالم خدایان </a:t>
            </a:r>
            <a:r>
              <a:rPr lang="fa-IR" sz="2000" dirty="0" smtClean="0">
                <a:cs typeface="B Homa" panose="00000400000000000000" pitchFamily="2" charset="-78"/>
              </a:rPr>
              <a:t>: خدای واحد جهان در طنز و مطایبه راه ندارد چون لازمه ی مطایبه نقص است اما خدایان یونان   ب        ا                                    باستان راه می یابند</a:t>
            </a:r>
            <a:r>
              <a:rPr lang="fa-IR" dirty="0" smtClean="0">
                <a:cs typeface="B Homa" panose="00000400000000000000" pitchFamily="2" charset="-78"/>
              </a:rPr>
              <a:t>. </a:t>
            </a:r>
          </a:p>
          <a:p>
            <a:pPr marL="0" indent="0">
              <a:buNone/>
            </a:pPr>
            <a:r>
              <a:rPr lang="fa-IR" dirty="0" smtClean="0">
                <a:cs typeface="B Homa" panose="00000400000000000000" pitchFamily="2" charset="-78"/>
              </a:rPr>
              <a:t>6)ساده لوح مبالغه می کند : </a:t>
            </a:r>
            <a:r>
              <a:rPr lang="fa-IR" sz="2000" dirty="0" smtClean="0">
                <a:cs typeface="B Homa" panose="00000400000000000000" pitchFamily="2" charset="-78"/>
              </a:rPr>
              <a:t>از طریق متراکم ساختن خطاها و برحسته کردن خصوصیات بزرگنمایی پدیده ها</a:t>
            </a:r>
          </a:p>
          <a:p>
            <a:pPr marL="0" indent="0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628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155" y="257579"/>
            <a:ext cx="11462197" cy="4288664"/>
          </a:xfrm>
        </p:spPr>
        <p:txBody>
          <a:bodyPr/>
          <a:lstStyle/>
          <a:p>
            <a:r>
              <a:rPr lang="fa-IR" dirty="0" smtClean="0">
                <a:cs typeface="B Homa" panose="00000400000000000000" pitchFamily="2" charset="-78"/>
              </a:rPr>
              <a:t>7) تاثیر عملی مطایبه : </a:t>
            </a:r>
            <a:r>
              <a:rPr lang="fa-IR" sz="2400" dirty="0" smtClean="0">
                <a:cs typeface="B Homa" panose="00000400000000000000" pitchFamily="2" charset="-78"/>
              </a:rPr>
              <a:t>شاهد تسکین و تعدیل منازعات هستیم .</a:t>
            </a:r>
          </a:p>
          <a:p>
            <a:endParaRPr lang="fa-IR" dirty="0">
              <a:cs typeface="B Homa" panose="00000400000000000000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668259" y="1081825"/>
            <a:ext cx="25758" cy="28591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434107" y="1239591"/>
            <a:ext cx="9066727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الف) تغییرات جوی </a:t>
            </a:r>
          </a:p>
          <a:p>
            <a:endParaRPr lang="fa-IR" dirty="0"/>
          </a:p>
          <a:p>
            <a:r>
              <a:rPr lang="fa-IR" dirty="0" smtClean="0"/>
              <a:t>ب)شی </a:t>
            </a:r>
          </a:p>
          <a:p>
            <a:endParaRPr lang="fa-IR" dirty="0"/>
          </a:p>
          <a:p>
            <a:r>
              <a:rPr lang="fa-IR" dirty="0" smtClean="0"/>
              <a:t>ج)نتیجه ی نامناسب تلاش انسانی در مقابل مقاومت ها_ در مطایبه تلاش های عظیم به نتیجه ای ناچیز می انجامد.</a:t>
            </a:r>
          </a:p>
          <a:p>
            <a:endParaRPr lang="fa-IR" dirty="0"/>
          </a:p>
          <a:p>
            <a:r>
              <a:rPr lang="fa-IR" dirty="0" smtClean="0"/>
              <a:t>د)دام موقعیت _ادمی بر موقغیتی تکیه می زند که پایدار است اما تغییر می کند </a:t>
            </a:r>
          </a:p>
          <a:p>
            <a:endParaRPr lang="fa-IR" dirty="0"/>
          </a:p>
          <a:p>
            <a:r>
              <a:rPr lang="fa-IR" dirty="0" smtClean="0"/>
              <a:t>ه) نقص خود فرد _قدرت و استعداد ما از انچه  می پنداریم کمتر است بنابراین بی دقتی بر دقت می چربد</a:t>
            </a:r>
          </a:p>
          <a:p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125203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54546"/>
            <a:ext cx="10997485" cy="6022417"/>
          </a:xfrm>
        </p:spPr>
        <p:txBody>
          <a:bodyPr/>
          <a:lstStyle/>
          <a:p>
            <a:r>
              <a:rPr lang="fa-IR" dirty="0" smtClean="0">
                <a:cs typeface="B Homa" panose="00000400000000000000" pitchFamily="2" charset="-78"/>
              </a:rPr>
              <a:t>8)ساده لوح چه نباید داشته باشد تا ساده لوح باشد: </a:t>
            </a:r>
          </a:p>
          <a:p>
            <a:endParaRPr lang="fa-IR" dirty="0" smtClean="0">
              <a:cs typeface="B Homa" panose="00000400000000000000" pitchFamily="2" charset="-78"/>
            </a:endParaRPr>
          </a:p>
          <a:p>
            <a:r>
              <a:rPr lang="fa-IR" sz="2000" dirty="0">
                <a:cs typeface="B Homa" panose="00000400000000000000" pitchFamily="2" charset="-78"/>
              </a:rPr>
              <a:t> </a:t>
            </a:r>
            <a:r>
              <a:rPr lang="fa-IR" sz="2400" dirty="0" smtClean="0">
                <a:cs typeface="B Homa" panose="00000400000000000000" pitchFamily="2" charset="-78"/>
              </a:rPr>
              <a:t>الف) حذف حساسیت و حواس که شامل بعضی از حواس است.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ب)تعلیق ذهنی: حالتی که توصیف گر از ذهن خود دور می ماند و خود را بی تفاوت جلوه می دهد و در عین بی طرفی به مشاهده و وصف موضوع می پردازد 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ج)حس زیبا شناسی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د)تعلیق تشخیص فلسفی 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ه) تعلیق حساسیت عاطفی</a:t>
            </a:r>
          </a:p>
          <a:p>
            <a:r>
              <a:rPr lang="fa-IR" sz="2400" dirty="0">
                <a:cs typeface="B Homa" panose="00000400000000000000" pitchFamily="2" charset="-78"/>
              </a:rPr>
              <a:t> </a:t>
            </a:r>
            <a:r>
              <a:rPr lang="fa-IR" sz="2400" dirty="0" smtClean="0">
                <a:cs typeface="B Homa" panose="00000400000000000000" pitchFamily="2" charset="-78"/>
              </a:rPr>
              <a:t>و ) تعلیق قیداخلاقی 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ز) تعلیق تشخیص عقلانی</a:t>
            </a:r>
          </a:p>
          <a:p>
            <a:r>
              <a:rPr lang="fa-IR" sz="2400" dirty="0" smtClean="0">
                <a:cs typeface="B Homa" panose="00000400000000000000" pitchFamily="2" charset="-78"/>
              </a:rPr>
              <a:t>ح)تعلیق  عقل سلیم</a:t>
            </a:r>
            <a:endParaRPr lang="fa-IR" sz="24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013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206062"/>
            <a:ext cx="11359165" cy="5970901"/>
          </a:xfrm>
        </p:spPr>
        <p:txBody>
          <a:bodyPr/>
          <a:lstStyle/>
          <a:p>
            <a:r>
              <a:rPr lang="fa-IR" dirty="0" smtClean="0">
                <a:cs typeface="B Homa" panose="00000400000000000000" pitchFamily="2" charset="-78"/>
              </a:rPr>
              <a:t>* سه شرط تعلیق :</a:t>
            </a:r>
          </a:p>
          <a:p>
            <a:r>
              <a:rPr lang="fa-IR" sz="2000" dirty="0" smtClean="0">
                <a:cs typeface="B Homa" panose="00000400000000000000" pitchFamily="2" charset="-78"/>
              </a:rPr>
              <a:t>تعلیق های عقلانی و اخلاقی گوناگون عمدی اند .اما بذله گو غالبا موقعیت هایی را محاکات می کند که در ان ها تعلیق واقعی و نااگاهانه است .</a:t>
            </a:r>
          </a:p>
          <a:p>
            <a:endParaRPr lang="fa-IR" sz="2000" dirty="0">
              <a:cs typeface="B Homa" panose="00000400000000000000" pitchFamily="2" charset="-78"/>
            </a:endParaRPr>
          </a:p>
          <a:p>
            <a:r>
              <a:rPr lang="fa-IR" sz="2000" dirty="0" smtClean="0">
                <a:cs typeface="B Homa" panose="00000400000000000000" pitchFamily="2" charset="-78"/>
              </a:rPr>
              <a:t>الف)رفتار کودک _________مثال:  .....</a:t>
            </a:r>
          </a:p>
          <a:p>
            <a:r>
              <a:rPr lang="fa-IR" sz="2000" dirty="0" smtClean="0">
                <a:cs typeface="B Homa" panose="00000400000000000000" pitchFamily="2" charset="-78"/>
              </a:rPr>
              <a:t>ب)درجایگاه بیگانه________مثال:   ...</a:t>
            </a:r>
          </a:p>
          <a:p>
            <a:r>
              <a:rPr lang="fa-IR" sz="2000" dirty="0" smtClean="0">
                <a:cs typeface="B Homa" panose="00000400000000000000" pitchFamily="2" charset="-78"/>
              </a:rPr>
              <a:t>ج)جنون ________________-مثال:   ...</a:t>
            </a:r>
          </a:p>
          <a:p>
            <a:endParaRPr lang="fa-IR" sz="2000" dirty="0" smtClean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*نقش های اخلاقی مطایبه و طنز   :</a:t>
            </a:r>
          </a:p>
          <a:p>
            <a:r>
              <a:rPr lang="fa-IR" sz="2000" dirty="0" smtClean="0">
                <a:cs typeface="B Homa" panose="00000400000000000000" pitchFamily="2" charset="-78"/>
              </a:rPr>
              <a:t>مطایبه متساهل و مداراگر است و عامل </a:t>
            </a:r>
            <a:r>
              <a:rPr lang="fa-IR" sz="2000" dirty="0">
                <a:cs typeface="B Homa" panose="00000400000000000000" pitchFamily="2" charset="-78"/>
              </a:rPr>
              <a:t>صلح و صفای اجتماعی </a:t>
            </a:r>
            <a:r>
              <a:rPr lang="fa-IR" sz="2000" dirty="0" smtClean="0">
                <a:cs typeface="B Homa" panose="00000400000000000000" pitchFamily="2" charset="-78"/>
              </a:rPr>
              <a:t>است.</a:t>
            </a:r>
          </a:p>
          <a:p>
            <a:r>
              <a:rPr lang="fa-IR" sz="2000" dirty="0" smtClean="0">
                <a:cs typeface="B Homa" panose="00000400000000000000" pitchFamily="2" charset="-78"/>
              </a:rPr>
              <a:t>نوعی دعای دقع شر که دلهره ها واضطراب های اجتماعی را تسکین می دهد.</a:t>
            </a:r>
          </a:p>
          <a:p>
            <a:r>
              <a:rPr lang="fa-IR" sz="2000" dirty="0">
                <a:cs typeface="B Homa" panose="00000400000000000000" pitchFamily="2" charset="-78"/>
              </a:rPr>
              <a:t> </a:t>
            </a:r>
            <a:r>
              <a:rPr lang="fa-IR" sz="2000" dirty="0" smtClean="0">
                <a:cs typeface="B Homa" panose="00000400000000000000" pitchFamily="2" charset="-78"/>
              </a:rPr>
              <a:t>مثال  :   ......</a:t>
            </a:r>
          </a:p>
          <a:p>
            <a:endParaRPr lang="fa-IR" sz="24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746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546"/>
            <a:ext cx="11353800" cy="6022417"/>
          </a:xfrm>
        </p:spPr>
        <p:txBody>
          <a:bodyPr/>
          <a:lstStyle/>
          <a:p>
            <a:r>
              <a:rPr lang="fa-IR" sz="3600" dirty="0" smtClean="0">
                <a:cs typeface="B Homa" panose="00000400000000000000" pitchFamily="2" charset="-78"/>
              </a:rPr>
              <a:t>*ایا میان تحول تاریخی و ایرونیا رابطه و نسبتی برقرار است ؟</a:t>
            </a:r>
          </a:p>
          <a:p>
            <a:endParaRPr lang="fa-IR" dirty="0">
              <a:cs typeface="B Homa" panose="00000400000000000000" pitchFamily="2" charset="-78"/>
            </a:endParaRPr>
          </a:p>
          <a:p>
            <a:r>
              <a:rPr lang="fa-IR" dirty="0" smtClean="0">
                <a:cs typeface="B Homa" panose="00000400000000000000" pitchFamily="2" charset="-78"/>
              </a:rPr>
              <a:t>دوره هایی که در انها عقاید مذهبی و اجتمکاعی افراد و جماعات نسبتا متجانس باشند کمتر به ایرونیا راه می دهند .در این شرایط ابرونیا همان نقش توصیف گر و تلطیفی را ایفا می کند .</a:t>
            </a:r>
          </a:p>
          <a:p>
            <a:r>
              <a:rPr lang="fa-IR" dirty="0" smtClean="0">
                <a:cs typeface="B Homa" panose="00000400000000000000" pitchFamily="2" charset="-78"/>
              </a:rPr>
              <a:t>از ان جایی که ما در جهانی واجد علوم نسبی _روان شناسی  انسان شناسی  جامعه شناسی زیست می کنیم کلیشه های ارزشه های جا افتاده ی پیشین به کمک ان ها سست شده است.</a:t>
            </a:r>
          </a:p>
          <a:p>
            <a:r>
              <a:rPr lang="fa-IR" dirty="0" smtClean="0">
                <a:cs typeface="B Homa" panose="00000400000000000000" pitchFamily="2" charset="-78"/>
              </a:rPr>
              <a:t>طنز و مطایبه در ادبیات روزگار ما رشد کرده اند.به ویژه مطایبه با عملکرد سامان مند خودماتنی شدن و انبساط و پس زدن پرده ی حشمت مقارنه دارد.</a:t>
            </a:r>
          </a:p>
          <a:p>
            <a:endParaRPr lang="fa-IR" dirty="0">
              <a:cs typeface="B Homa" panose="000004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cs typeface="B Arash" panose="00000400000000000000" pitchFamily="2" charset="-78"/>
              </a:rPr>
              <a:t>                                                                                    با ارزوی موفقیت_رضامرتضایی_پاییز97</a:t>
            </a:r>
            <a:endParaRPr lang="fa-IR" dirty="0">
              <a:cs typeface="B Arash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547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00000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1426</Words>
  <Application>Microsoft Office PowerPoint</Application>
  <PresentationFormat>Custom</PresentationFormat>
  <Paragraphs>161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بنام خدا</vt:lpstr>
      <vt:lpstr>نگارش خلاق  صفحات 69تا93</vt:lpstr>
      <vt:lpstr>*طنز مطایبه هجو</vt:lpstr>
      <vt:lpstr>PowerPoint Presentation</vt:lpstr>
      <vt:lpstr>PowerPoint Presentation</vt:lpstr>
      <vt:lpstr>PowerPoint Presentation</vt:lpstr>
      <vt:lpstr>PowerPoint Presentation</vt:lpstr>
      <vt:lpstr>.ایرونیای ناسازگار (طنز)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نگارش خلاق استاد روشان رضامرتضایی صفحات 69تا93</dc:title>
  <dc:creator>informatic</dc:creator>
  <cp:lastModifiedBy>Windows User</cp:lastModifiedBy>
  <cp:revision>25</cp:revision>
  <dcterms:created xsi:type="dcterms:W3CDTF">2018-11-16T19:13:13Z</dcterms:created>
  <dcterms:modified xsi:type="dcterms:W3CDTF">2020-06-16T15:31:29Z</dcterms:modified>
</cp:coreProperties>
</file>