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11"/>
  </p:notesMasterIdLst>
  <p:sldIdLst>
    <p:sldId id="256" r:id="rId2"/>
    <p:sldId id="257" r:id="rId3"/>
    <p:sldId id="258" r:id="rId4"/>
    <p:sldId id="259" r:id="rId5"/>
    <p:sldId id="260" r:id="rId6"/>
    <p:sldId id="261" r:id="rId7"/>
    <p:sldId id="262" r:id="rId8"/>
    <p:sldId id="263" r:id="rId9"/>
    <p:sldId id="265"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99" autoAdjust="0"/>
    <p:restoredTop sz="94660"/>
  </p:normalViewPr>
  <p:slideViewPr>
    <p:cSldViewPr>
      <p:cViewPr varScale="1">
        <p:scale>
          <a:sx n="70" d="100"/>
          <a:sy n="70" d="100"/>
        </p:scale>
        <p:origin x="1380"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670590F-45C3-4D07-B090-D716130DD590}" type="datetimeFigureOut">
              <a:rPr lang="en-US" smtClean="0"/>
              <a:pPr/>
              <a:t>11/14/2019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1F44455-9054-45AB-BD19-2AE3DCC14895}" type="slidenum">
              <a:rPr lang="en-US" smtClean="0"/>
              <a:pPr/>
              <a:t>‹#›</a:t>
            </a:fld>
            <a:endParaRPr lang="en-US"/>
          </a:p>
        </p:txBody>
      </p:sp>
    </p:spTree>
    <p:extLst>
      <p:ext uri="{BB962C8B-B14F-4D97-AF65-F5344CB8AC3E}">
        <p14:creationId xmlns:p14="http://schemas.microsoft.com/office/powerpoint/2010/main" val="25293877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1D8BD707-D9CF-40AE-B4C6-C98DA3205C09}" type="datetimeFigureOut">
              <a:rPr lang="en-US" smtClean="0"/>
              <a:pPr/>
              <a:t>11/14/2019</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a:lstStyle/>
          <a:p>
            <a:fld id="{B6F15528-21DE-4FAA-801E-634DDDAF4B2B}" type="slidenum">
              <a:rPr lang="en-US" smtClean="0"/>
              <a:pPr/>
              <a:t>‹#›</a:t>
            </a:fld>
            <a:endParaRPr lang="en-US"/>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11/14/2019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7924800" y="6416675"/>
            <a:ext cx="762000" cy="365125"/>
          </a:xfrm>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11/14/2019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11/14/2019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11/14/2019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11/14/2019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11/14/2019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11/14/2019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11/14/2019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11/14/2019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1D8BD707-D9CF-40AE-B4C6-C98DA3205C09}" type="datetimeFigureOut">
              <a:rPr lang="en-US" smtClean="0"/>
              <a:pPr/>
              <a:t>11/14/2019</a:t>
            </a:fld>
            <a:endParaRPr lang="en-US"/>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B6F15528-21DE-4FAA-801E-634DDDAF4B2B}"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685800"/>
            <a:ext cx="8229600" cy="1828800"/>
          </a:xfrm>
        </p:spPr>
        <p:txBody>
          <a:bodyPr>
            <a:normAutofit/>
          </a:bodyPr>
          <a:lstStyle/>
          <a:p>
            <a:r>
              <a:rPr lang="fa-IR" sz="3600" dirty="0" smtClean="0"/>
              <a:t>بسم الله الرحمن الرحیم</a:t>
            </a:r>
            <a:endParaRPr lang="en-US" sz="3600" dirty="0"/>
          </a:p>
        </p:txBody>
      </p:sp>
      <p:sp>
        <p:nvSpPr>
          <p:cNvPr id="3" name="Subtitle 2"/>
          <p:cNvSpPr>
            <a:spLocks noGrp="1"/>
          </p:cNvSpPr>
          <p:nvPr>
            <p:ph type="subTitle" idx="1"/>
          </p:nvPr>
        </p:nvSpPr>
        <p:spPr>
          <a:xfrm>
            <a:off x="1371600" y="2667000"/>
            <a:ext cx="6400800" cy="3297702"/>
          </a:xfrm>
        </p:spPr>
        <p:txBody>
          <a:bodyPr>
            <a:normAutofit/>
          </a:bodyPr>
          <a:lstStyle/>
          <a:p>
            <a:r>
              <a:rPr lang="fa-IR" sz="3600" b="1" dirty="0" smtClean="0"/>
              <a:t>نکته </a:t>
            </a:r>
            <a:r>
              <a:rPr lang="fa-IR" sz="3600" b="1" dirty="0" smtClean="0"/>
              <a:t>های تیزهوشانی برای ریاضیات ششم           </a:t>
            </a:r>
            <a:endParaRPr lang="en-US" sz="3600" b="1" dirty="0" smtClean="0"/>
          </a:p>
          <a:p>
            <a:r>
              <a:rPr lang="fa-IR" sz="3600" b="1" dirty="0" smtClean="0"/>
              <a:t> </a:t>
            </a:r>
          </a:p>
          <a:p>
            <a:r>
              <a:rPr lang="en-US" sz="3600" dirty="0" smtClean="0">
                <a:solidFill>
                  <a:srgbClr val="FF0000"/>
                </a:solidFill>
              </a:rPr>
              <a:t>                                                                                                       </a:t>
            </a:r>
            <a:endParaRPr lang="en-US" sz="3600" dirty="0">
              <a:solidFill>
                <a:srgbClr val="FF0000"/>
              </a:solidFill>
            </a:endParaRPr>
          </a:p>
        </p:txBody>
      </p:sp>
      <p:pic>
        <p:nvPicPr>
          <p:cNvPr id="1026" name="Picture 2" descr="H:\imagesCAHZSSNV.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0" y="152401"/>
            <a:ext cx="5029200" cy="16764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667000" y="5029200"/>
            <a:ext cx="228600" cy="369332"/>
          </a:xfrm>
          <a:prstGeom prst="rect">
            <a:avLst/>
          </a:prstGeom>
          <a:noFill/>
        </p:spPr>
        <p:txBody>
          <a:bodyPr wrap="square" rtlCol="0">
            <a:spAutoFit/>
          </a:bodyPr>
          <a:lstStyle/>
          <a:p>
            <a:endParaRPr lang="en-US" dirty="0"/>
          </a:p>
        </p:txBody>
      </p:sp>
    </p:spTree>
    <p:extLst>
      <p:ext uri="{BB962C8B-B14F-4D97-AF65-F5344CB8AC3E}">
        <p14:creationId xmlns:p14="http://schemas.microsoft.com/office/powerpoint/2010/main" val="237969362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1026"/>
                                        </p:tgtEl>
                                        <p:attrNameLst>
                                          <p:attrName>style.visibility</p:attrName>
                                        </p:attrNameLst>
                                      </p:cBhvr>
                                      <p:to>
                                        <p:strVal val="visible"/>
                                      </p:to>
                                    </p:set>
                                    <p:animEffect transition="in" filter="barn(inVertical)">
                                      <p:cBhvr>
                                        <p:cTn id="25"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زوایای بین دو عقربه</a:t>
            </a:r>
            <a:endParaRPr lang="en-US" dirty="0"/>
          </a:p>
        </p:txBody>
      </p:sp>
      <p:sp>
        <p:nvSpPr>
          <p:cNvPr id="3" name="Content Placeholder 2"/>
          <p:cNvSpPr>
            <a:spLocks noGrp="1"/>
          </p:cNvSpPr>
          <p:nvPr>
            <p:ph idx="1"/>
          </p:nvPr>
        </p:nvSpPr>
        <p:spPr/>
        <p:txBody>
          <a:bodyPr/>
          <a:lstStyle/>
          <a:p>
            <a:r>
              <a:rPr lang="fa-IR" b="1" i="1" dirty="0" smtClean="0"/>
              <a:t>مجموع زوایای داخلی چند ضلعی ها                                   </a:t>
            </a:r>
            <a:r>
              <a:rPr lang="fa-IR" dirty="0" smtClean="0"/>
              <a:t>   برای اینکه مجموع زوایای داخلی هر چند ضلعی را محاسبه کنیم تعداد ضلع هارا منهای دونموده وبعد در180ضرب می کنیم</a:t>
            </a:r>
            <a:r>
              <a:rPr lang="en-US" dirty="0" smtClean="0"/>
              <a:t>                                                           </a:t>
            </a:r>
            <a:endParaRPr lang="en-US" dirty="0"/>
          </a:p>
        </p:txBody>
      </p:sp>
      <p:pic>
        <p:nvPicPr>
          <p:cNvPr id="2051" name="Picture 3" descr="H:\imagesCAOOG8W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800" y="3505200"/>
            <a:ext cx="3200399" cy="2895600"/>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H:\علی\imagesaa.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67200" y="3505200"/>
            <a:ext cx="2446338" cy="2895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1139722"/>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2051"/>
                                        </p:tgtEl>
                                        <p:attrNameLst>
                                          <p:attrName>style.visibility</p:attrName>
                                        </p:attrNameLst>
                                      </p:cBhvr>
                                      <p:to>
                                        <p:strVal val="visible"/>
                                      </p:to>
                                    </p:set>
                                    <p:animEffect transition="in" filter="barn(inVertical)">
                                      <p:cBhvr>
                                        <p:cTn id="13" dur="500"/>
                                        <p:tgtEl>
                                          <p:spTgt spid="2051"/>
                                        </p:tgtEl>
                                      </p:cBhvr>
                                    </p:animEffect>
                                  </p:childTnLst>
                                </p:cTn>
                              </p:par>
                              <p:par>
                                <p:cTn id="14" presetID="16" presetClass="entr" presetSubtype="21" fill="hold" nodeType="withEffect">
                                  <p:stCondLst>
                                    <p:cond delay="0"/>
                                  </p:stCondLst>
                                  <p:childTnLst>
                                    <p:set>
                                      <p:cBhvr>
                                        <p:cTn id="15" dur="1" fill="hold">
                                          <p:stCondLst>
                                            <p:cond delay="0"/>
                                          </p:stCondLst>
                                        </p:cTn>
                                        <p:tgtEl>
                                          <p:spTgt spid="4098"/>
                                        </p:tgtEl>
                                        <p:attrNameLst>
                                          <p:attrName>style.visibility</p:attrName>
                                        </p:attrNameLst>
                                      </p:cBhvr>
                                      <p:to>
                                        <p:strVal val="visible"/>
                                      </p:to>
                                    </p:set>
                                    <p:animEffect transition="in" filter="barn(inVertical)">
                                      <p:cBhvr>
                                        <p:cTn id="16"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600" dirty="0" smtClean="0"/>
              <a:t>تعداد قطرهای چند ضلعی ها</a:t>
            </a:r>
            <a:endParaRPr lang="en-US" sz="3600" dirty="0"/>
          </a:p>
        </p:txBody>
      </p:sp>
      <p:sp>
        <p:nvSpPr>
          <p:cNvPr id="3" name="Content Placeholder 2"/>
          <p:cNvSpPr>
            <a:spLocks noGrp="1"/>
          </p:cNvSpPr>
          <p:nvPr>
            <p:ph idx="1"/>
          </p:nvPr>
        </p:nvSpPr>
        <p:spPr>
          <a:xfrm>
            <a:off x="457200" y="1981200"/>
            <a:ext cx="8229600" cy="4328160"/>
          </a:xfrm>
        </p:spPr>
        <p:txBody>
          <a:bodyPr anchor="t"/>
          <a:lstStyle/>
          <a:p>
            <a:pPr marL="651510" indent="-514350" algn="r">
              <a:buFont typeface="+mj-lt"/>
              <a:buAutoNum type="arabicPeriod"/>
            </a:pPr>
            <a:r>
              <a:rPr lang="fa-IR" dirty="0" smtClean="0"/>
              <a:t>  ازتعداد </a:t>
            </a:r>
            <a:r>
              <a:rPr lang="fa-IR" dirty="0"/>
              <a:t>ضلع ها 3تا کم کرده وجواب را درتعداد ضلع ها </a:t>
            </a:r>
            <a:r>
              <a:rPr lang="fa-IR" dirty="0" smtClean="0"/>
              <a:t>ضرب.کرده </a:t>
            </a:r>
            <a:r>
              <a:rPr lang="fa-IR" dirty="0"/>
              <a:t>وسپس جواب رابر2تقسیم می </a:t>
            </a:r>
            <a:r>
              <a:rPr lang="fa-IR" dirty="0" smtClean="0"/>
              <a:t>کنیم.                         </a:t>
            </a:r>
            <a:r>
              <a:rPr lang="fa-IR" b="1" i="1" dirty="0" smtClean="0"/>
              <a:t>مثال:                                                                          </a:t>
            </a:r>
            <a:r>
              <a:rPr lang="en-US" b="1" i="1" dirty="0" smtClean="0"/>
              <a:t>  </a:t>
            </a:r>
            <a:r>
              <a:rPr lang="fa-IR" b="1" i="1" dirty="0" smtClean="0"/>
              <a:t>یک شش ضلعی چندقطر دارد؟ </a:t>
            </a:r>
            <a:endParaRPr lang="en-US" dirty="0"/>
          </a:p>
        </p:txBody>
      </p:sp>
      <p:sp>
        <p:nvSpPr>
          <p:cNvPr id="5" name="Right Brace 4"/>
          <p:cNvSpPr/>
          <p:nvPr/>
        </p:nvSpPr>
        <p:spPr>
          <a:xfrm>
            <a:off x="6338552" y="3947159"/>
            <a:ext cx="152400" cy="38100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6" name="Minus 5"/>
          <p:cNvSpPr/>
          <p:nvPr/>
        </p:nvSpPr>
        <p:spPr>
          <a:xfrm>
            <a:off x="7848600" y="4305300"/>
            <a:ext cx="152400" cy="45719"/>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Left Brace 6"/>
          <p:cNvSpPr/>
          <p:nvPr/>
        </p:nvSpPr>
        <p:spPr>
          <a:xfrm>
            <a:off x="7844306" y="4282440"/>
            <a:ext cx="152400" cy="45719"/>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3075" name="Picture 3" descr="H:\imagesCAAKPC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67200" y="3947159"/>
            <a:ext cx="4343400" cy="2377441"/>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H:\علی\indexa.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3947160"/>
            <a:ext cx="3810000" cy="2377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8240971"/>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3075"/>
                                        </p:tgtEl>
                                        <p:attrNameLst>
                                          <p:attrName>style.visibility</p:attrName>
                                        </p:attrNameLst>
                                      </p:cBhvr>
                                      <p:to>
                                        <p:strVal val="visible"/>
                                      </p:to>
                                    </p:set>
                                    <p:animEffect transition="in" filter="barn(inVertical)">
                                      <p:cBhvr>
                                        <p:cTn id="13" dur="500"/>
                                        <p:tgtEl>
                                          <p:spTgt spid="3075"/>
                                        </p:tgtEl>
                                      </p:cBhvr>
                                    </p:animEffect>
                                  </p:childTnLst>
                                </p:cTn>
                              </p:par>
                              <p:par>
                                <p:cTn id="14" presetID="16" presetClass="entr" presetSubtype="21" fill="hold" nodeType="withEffect">
                                  <p:stCondLst>
                                    <p:cond delay="0"/>
                                  </p:stCondLst>
                                  <p:childTnLst>
                                    <p:set>
                                      <p:cBhvr>
                                        <p:cTn id="15" dur="1" fill="hold">
                                          <p:stCondLst>
                                            <p:cond delay="0"/>
                                          </p:stCondLst>
                                        </p:cTn>
                                        <p:tgtEl>
                                          <p:spTgt spid="7170"/>
                                        </p:tgtEl>
                                        <p:attrNameLst>
                                          <p:attrName>style.visibility</p:attrName>
                                        </p:attrNameLst>
                                      </p:cBhvr>
                                      <p:to>
                                        <p:strVal val="visible"/>
                                      </p:to>
                                    </p:set>
                                    <p:animEffect transition="in" filter="barn(inVertical)">
                                      <p:cBhvr>
                                        <p:cTn id="16" dur="5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600" dirty="0" smtClean="0"/>
              <a:t>تعداد زاویه ها</a:t>
            </a:r>
            <a:endParaRPr lang="en-US" sz="3600" dirty="0"/>
          </a:p>
        </p:txBody>
      </p:sp>
      <p:sp>
        <p:nvSpPr>
          <p:cNvPr id="3" name="Content Placeholder 2"/>
          <p:cNvSpPr>
            <a:spLocks noGrp="1"/>
          </p:cNvSpPr>
          <p:nvPr>
            <p:ph idx="1"/>
          </p:nvPr>
        </p:nvSpPr>
        <p:spPr/>
        <p:txBody>
          <a:bodyPr>
            <a:normAutofit/>
          </a:bodyPr>
          <a:lstStyle/>
          <a:p>
            <a:r>
              <a:rPr lang="fa-IR" sz="4000" dirty="0" smtClean="0"/>
              <a:t>هرگاه درچند زاویه ی مجاورکه دارای راس مشترک هستند بخواهیم تعداد زاویه هارا تعیین کنیم ازفرمول زیراستفاده می کنیم.               </a:t>
            </a:r>
            <a:r>
              <a:rPr lang="fa-IR" sz="4000" b="1" i="1" dirty="0" smtClean="0"/>
              <a:t> </a:t>
            </a:r>
            <a:r>
              <a:rPr lang="fa-IR" b="1" i="1" dirty="0" smtClean="0"/>
              <a:t>تعدادفاصله هارا ضرب درتعداد نیم خط هامی کنیم وتقسیم بر2=تعدادزاویه ها.                                                             توجه:تعداد فاصله ها ازتعدادنیم خط هایکی کم تراست.                                               </a:t>
            </a:r>
            <a:endParaRPr lang="en-US" sz="4000" dirty="0"/>
          </a:p>
        </p:txBody>
      </p:sp>
      <p:pic>
        <p:nvPicPr>
          <p:cNvPr id="1026" name="Picture 2" descr="H:\علی\imagesas.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5029200"/>
            <a:ext cx="2667000" cy="18288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H:\علی\indexsss.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7600" y="5029200"/>
            <a:ext cx="4495799" cy="182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9786246"/>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barn(inVertical)">
                                      <p:cBhvr>
                                        <p:cTn id="13" dur="500"/>
                                        <p:tgtEl>
                                          <p:spTgt spid="1026"/>
                                        </p:tgtEl>
                                      </p:cBhvr>
                                    </p:animEffect>
                                  </p:childTnLst>
                                </p:cTn>
                              </p:par>
                              <p:par>
                                <p:cTn id="14" presetID="16" presetClass="entr" presetSubtype="21" fill="hold" nodeType="withEffect">
                                  <p:stCondLst>
                                    <p:cond delay="0"/>
                                  </p:stCondLst>
                                  <p:childTnLst>
                                    <p:set>
                                      <p:cBhvr>
                                        <p:cTn id="15" dur="1" fill="hold">
                                          <p:stCondLst>
                                            <p:cond delay="0"/>
                                          </p:stCondLst>
                                        </p:cTn>
                                        <p:tgtEl>
                                          <p:spTgt spid="1027"/>
                                        </p:tgtEl>
                                        <p:attrNameLst>
                                          <p:attrName>style.visibility</p:attrName>
                                        </p:attrNameLst>
                                      </p:cBhvr>
                                      <p:to>
                                        <p:strVal val="visible"/>
                                      </p:to>
                                    </p:set>
                                    <p:animEffect transition="in" filter="barn(inVertical)">
                                      <p:cBhvr>
                                        <p:cTn id="16" dur="5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600" dirty="0" smtClean="0"/>
              <a:t>تقسیم کسرها</a:t>
            </a:r>
            <a:endParaRPr lang="en-US" sz="3600" dirty="0"/>
          </a:p>
        </p:txBody>
      </p:sp>
      <p:sp>
        <p:nvSpPr>
          <p:cNvPr id="3" name="Content Placeholder 2"/>
          <p:cNvSpPr>
            <a:spLocks noGrp="1"/>
          </p:cNvSpPr>
          <p:nvPr>
            <p:ph idx="1"/>
          </p:nvPr>
        </p:nvSpPr>
        <p:spPr/>
        <p:txBody>
          <a:bodyPr>
            <a:normAutofit/>
          </a:bodyPr>
          <a:lstStyle/>
          <a:p>
            <a:r>
              <a:rPr lang="fa-IR" b="1" i="1" dirty="0" smtClean="0"/>
              <a:t>تقسیم کسرهارابه سه روش زیرمیتوانیم انجام دهیم.                   1-اگرمخرج هامساوی باشندازمخرج ها صرف نظرکرده وصورت کسراول رابرصورت کسردوم تقسیم می کنیم.                            اما اگرمخرج هامساوی نباشندمخرج مشترک گرفته ومخرج هارامساوی میکنیم.سپس صورت کسر اول رابرصورت کسر دوم تقسیم می کنیم.                                                                  2-کسراول رانوشته وعلامت تقسیم رابه ضرب تبدیل کرده وسپس کسردوم رامعکوس میکنیم وعمل ضرب راانجام میدهیم.   3-دوردردور  و  نزدیک درنزدیک:ازاین روش فقط مواقعی که لازم باشد استفاده میکنیم.</a:t>
            </a:r>
            <a:endParaRPr lang="en-US" b="1" i="1" dirty="0"/>
          </a:p>
        </p:txBody>
      </p:sp>
      <p:pic>
        <p:nvPicPr>
          <p:cNvPr id="2050" name="Picture 2" descr="H:\علی\indexwe.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0760" y="5572140"/>
            <a:ext cx="2595554" cy="12858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0513468"/>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2050"/>
                                        </p:tgtEl>
                                        <p:attrNameLst>
                                          <p:attrName>style.visibility</p:attrName>
                                        </p:attrNameLst>
                                      </p:cBhvr>
                                      <p:to>
                                        <p:strVal val="visible"/>
                                      </p:to>
                                    </p:set>
                                    <p:animEffect transition="in" filter="barn(inVertical)">
                                      <p:cBhvr>
                                        <p:cTn id="13"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بخش پذیری</a:t>
            </a:r>
            <a:endParaRPr lang="en-US" dirty="0"/>
          </a:p>
        </p:txBody>
      </p:sp>
      <p:sp>
        <p:nvSpPr>
          <p:cNvPr id="3" name="Content Placeholder 2"/>
          <p:cNvSpPr>
            <a:spLocks noGrp="1"/>
          </p:cNvSpPr>
          <p:nvPr>
            <p:ph idx="1"/>
          </p:nvPr>
        </p:nvSpPr>
        <p:spPr/>
        <p:txBody>
          <a:bodyPr/>
          <a:lstStyle/>
          <a:p>
            <a:r>
              <a:rPr lang="fa-IR" dirty="0" smtClean="0"/>
              <a:t>بخش پذیری بر11:                                                             </a:t>
            </a:r>
            <a:r>
              <a:rPr lang="fa-IR" b="1" i="1" dirty="0" smtClean="0"/>
              <a:t>ازسمت چپ شروع می کنیم وارقام را یکی در میان با هم جمع می کنیم وبعد حاصل رااز هم کم می کنیم وحاصل تقسیم رابر11تقسیم می کنیم.اگر باقی مانده صفرشود بر11 بخش پذیراست.                                                                                                                                                                   </a:t>
            </a:r>
            <a:endParaRPr lang="en-US" dirty="0"/>
          </a:p>
        </p:txBody>
      </p:sp>
      <p:pic>
        <p:nvPicPr>
          <p:cNvPr id="4098" name="Picture 2" descr="H:\imagesCA0S2O7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0600" y="3886199"/>
            <a:ext cx="3276600" cy="2590801"/>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H:\علی\index.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450" y="3886199"/>
            <a:ext cx="3841750" cy="25908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7650302"/>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4098"/>
                                        </p:tgtEl>
                                        <p:attrNameLst>
                                          <p:attrName>style.visibility</p:attrName>
                                        </p:attrNameLst>
                                      </p:cBhvr>
                                      <p:to>
                                        <p:strVal val="visible"/>
                                      </p:to>
                                    </p:set>
                                    <p:animEffect transition="in" filter="barn(inVertical)">
                                      <p:cBhvr>
                                        <p:cTn id="13" dur="500"/>
                                        <p:tgtEl>
                                          <p:spTgt spid="4098"/>
                                        </p:tgtEl>
                                      </p:cBhvr>
                                    </p:animEffect>
                                  </p:childTnLst>
                                </p:cTn>
                              </p:par>
                              <p:par>
                                <p:cTn id="14" presetID="16" presetClass="entr" presetSubtype="21" fill="hold" nodeType="withEffect">
                                  <p:stCondLst>
                                    <p:cond delay="0"/>
                                  </p:stCondLst>
                                  <p:childTnLst>
                                    <p:set>
                                      <p:cBhvr>
                                        <p:cTn id="15" dur="1" fill="hold">
                                          <p:stCondLst>
                                            <p:cond delay="0"/>
                                          </p:stCondLst>
                                        </p:cTn>
                                        <p:tgtEl>
                                          <p:spTgt spid="6146"/>
                                        </p:tgtEl>
                                        <p:attrNameLst>
                                          <p:attrName>style.visibility</p:attrName>
                                        </p:attrNameLst>
                                      </p:cBhvr>
                                      <p:to>
                                        <p:strVal val="visible"/>
                                      </p:to>
                                    </p:set>
                                    <p:animEffect transition="in" filter="barn(inVertical)">
                                      <p:cBhvr>
                                        <p:cTn id="16" dur="5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عددوسطی</a:t>
            </a:r>
            <a:endParaRPr lang="en-US" dirty="0"/>
          </a:p>
        </p:txBody>
      </p:sp>
      <p:sp>
        <p:nvSpPr>
          <p:cNvPr id="3" name="Content Placeholder 2"/>
          <p:cNvSpPr>
            <a:spLocks noGrp="1"/>
          </p:cNvSpPr>
          <p:nvPr>
            <p:ph idx="1"/>
          </p:nvPr>
        </p:nvSpPr>
        <p:spPr/>
        <p:txBody>
          <a:bodyPr/>
          <a:lstStyle/>
          <a:p>
            <a:r>
              <a:rPr lang="fa-IR" dirty="0" smtClean="0"/>
              <a:t>هرگاه مجموع چندعددصحیح متوالی(بافاصله های یکسان)رابدهند  و آن اعدادرا بخواهند،مجموع آن اعدادرا برتعدادشان تقسیم کرده،عددوسطی به دست می آید.                                           1-اگر تعداد اعداد فرد باشد مانند مثال زیر عمل می کنیم .            2-اگر مجموع واختلاف را با هم جمع کرده ،بر دو تقسیم کنیم عدد بزرگتر بدست می آید .</a:t>
            </a:r>
            <a:endParaRPr lang="en-US" dirty="0"/>
          </a:p>
        </p:txBody>
      </p:sp>
      <p:pic>
        <p:nvPicPr>
          <p:cNvPr id="6146" name="Picture 2" descr="H:\imagesCAOOG8W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V="1">
            <a:off x="1066801" y="4571998"/>
            <a:ext cx="6300054" cy="45719"/>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علی\imagessd.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399" y="4267200"/>
            <a:ext cx="6452455" cy="2362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4966878"/>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6146"/>
                                        </p:tgtEl>
                                        <p:attrNameLst>
                                          <p:attrName>style.visibility</p:attrName>
                                        </p:attrNameLst>
                                      </p:cBhvr>
                                      <p:to>
                                        <p:strVal val="visible"/>
                                      </p:to>
                                    </p:set>
                                    <p:animEffect transition="in" filter="barn(inVertical)">
                                      <p:cBhvr>
                                        <p:cTn id="13" dur="500"/>
                                        <p:tgtEl>
                                          <p:spTgt spid="6146"/>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3074"/>
                                        </p:tgtEl>
                                        <p:attrNameLst>
                                          <p:attrName>style.visibility</p:attrName>
                                        </p:attrNameLst>
                                      </p:cBhvr>
                                      <p:to>
                                        <p:strVal val="visible"/>
                                      </p:to>
                                    </p:set>
                                    <p:animEffect transition="in" filter="barn(inVertical)">
                                      <p:cBhvr>
                                        <p:cTn id="18"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مجموع و اختلاف</a:t>
            </a:r>
            <a:endParaRPr lang="en-US" dirty="0"/>
          </a:p>
        </p:txBody>
      </p:sp>
      <p:sp>
        <p:nvSpPr>
          <p:cNvPr id="3" name="Content Placeholder 2"/>
          <p:cNvSpPr>
            <a:spLocks noGrp="1"/>
          </p:cNvSpPr>
          <p:nvPr>
            <p:ph idx="1"/>
          </p:nvPr>
        </p:nvSpPr>
        <p:spPr/>
        <p:txBody>
          <a:bodyPr/>
          <a:lstStyle/>
          <a:p>
            <a:r>
              <a:rPr lang="fa-IR" dirty="0" smtClean="0"/>
              <a:t>هرگاه مجموع دو عدد و اختلاف آن دوعدد رابه ما بدهند و آن دوعددرااز ما بخواهند،از راه زیر بدست می آید.                        1- اگرمجموع و اختلاف را از هم کم کرده و بر2تقسیم کنیم عدد کوچک تر بدست می آید.</a:t>
            </a:r>
            <a:endParaRPr lang="en-US" dirty="0"/>
          </a:p>
        </p:txBody>
      </p:sp>
      <p:pic>
        <p:nvPicPr>
          <p:cNvPr id="5122" name="Picture 2" descr="H:\imagesCA8Q8V1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3709988"/>
            <a:ext cx="6705600" cy="26146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285418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5122"/>
                                        </p:tgtEl>
                                        <p:attrNameLst>
                                          <p:attrName>style.visibility</p:attrName>
                                        </p:attrNameLst>
                                      </p:cBhvr>
                                      <p:to>
                                        <p:strVal val="visible"/>
                                      </p:to>
                                    </p:set>
                                    <p:animEffect transition="in" filter="barn(inVertical)">
                                      <p:cBhvr>
                                        <p:cTn id="13" dur="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6096000"/>
          </a:xfrm>
        </p:spPr>
        <p:txBody>
          <a:bodyPr>
            <a:normAutofit fontScale="90000"/>
          </a:bodyPr>
          <a:lstStyle/>
          <a:p>
            <a:r>
              <a:rPr lang="fa-IR" dirty="0"/>
              <a:t/>
            </a:r>
            <a:br>
              <a:rPr lang="fa-IR" dirty="0"/>
            </a:br>
            <a:r>
              <a:rPr lang="fa-IR" dirty="0" smtClean="0"/>
              <a:t/>
            </a:r>
            <a:br>
              <a:rPr lang="fa-IR" dirty="0" smtClean="0"/>
            </a:br>
            <a:r>
              <a:rPr lang="fa-IR" dirty="0"/>
              <a:t/>
            </a:r>
            <a:br>
              <a:rPr lang="fa-IR" dirty="0"/>
            </a:br>
            <a:r>
              <a:rPr lang="fa-IR" dirty="0" smtClean="0"/>
              <a:t/>
            </a:r>
            <a:br>
              <a:rPr lang="fa-IR" dirty="0" smtClean="0"/>
            </a:br>
            <a:r>
              <a:rPr lang="fa-IR" dirty="0"/>
              <a:t/>
            </a:r>
            <a:br>
              <a:rPr lang="fa-IR" dirty="0"/>
            </a:br>
            <a:r>
              <a:rPr lang="fa-IR" dirty="0" smtClean="0"/>
              <a:t/>
            </a:r>
            <a:br>
              <a:rPr lang="fa-IR" dirty="0" smtClean="0"/>
            </a:br>
            <a:r>
              <a:rPr lang="fa-IR" dirty="0"/>
              <a:t/>
            </a:r>
            <a:br>
              <a:rPr lang="fa-IR" dirty="0"/>
            </a:br>
            <a:r>
              <a:rPr lang="fa-IR" dirty="0" smtClean="0"/>
              <a:t/>
            </a:r>
            <a:br>
              <a:rPr lang="fa-IR" dirty="0" smtClean="0"/>
            </a:br>
            <a:r>
              <a:rPr lang="fa-IR" dirty="0" smtClean="0"/>
              <a:t/>
            </a:r>
            <a:br>
              <a:rPr lang="fa-IR" dirty="0" smtClean="0"/>
            </a:br>
            <a:endParaRPr lang="en-US" dirty="0"/>
          </a:p>
        </p:txBody>
      </p:sp>
      <p:sp>
        <p:nvSpPr>
          <p:cNvPr id="3" name="Content Placeholder 2"/>
          <p:cNvSpPr>
            <a:spLocks noGrp="1"/>
          </p:cNvSpPr>
          <p:nvPr>
            <p:ph idx="1"/>
          </p:nvPr>
        </p:nvSpPr>
        <p:spPr>
          <a:xfrm>
            <a:off x="457200" y="304800"/>
            <a:ext cx="8229600" cy="6004560"/>
          </a:xfrm>
        </p:spPr>
        <p:txBody>
          <a:bodyPr>
            <a:normAutofit/>
          </a:bodyPr>
          <a:lstStyle/>
          <a:p>
            <a:r>
              <a:rPr lang="fa-IR" sz="7200" dirty="0" smtClean="0">
                <a:solidFill>
                  <a:srgbClr val="FF0000"/>
                </a:solidFill>
              </a:rPr>
              <a:t>التماس دعا</a:t>
            </a:r>
            <a:r>
              <a:rPr lang="fa-IR" sz="7200" dirty="0" smtClean="0"/>
              <a:t>       </a:t>
            </a:r>
          </a:p>
          <a:p>
            <a:endParaRPr lang="fa-IR" sz="7200" dirty="0"/>
          </a:p>
          <a:p>
            <a:pPr marL="137160" indent="0">
              <a:buNone/>
            </a:pPr>
            <a:endParaRPr lang="fa-IR" sz="7200" dirty="0" smtClean="0"/>
          </a:p>
        </p:txBody>
      </p:sp>
      <p:pic>
        <p:nvPicPr>
          <p:cNvPr id="5122" name="Picture 2" descr="H:\علی\imagessad.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1905000"/>
            <a:ext cx="5257800" cy="2362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8581588"/>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arn(inVertical)">
                                      <p:cBhvr>
                                        <p:cTn id="7" dur="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311</TotalTime>
  <Words>329</Words>
  <Application>Microsoft Office PowerPoint</Application>
  <PresentationFormat>On-screen Show (4:3)</PresentationFormat>
  <Paragraphs>20</Paragraphs>
  <Slides>9</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9</vt:i4>
      </vt:variant>
    </vt:vector>
  </HeadingPairs>
  <TitlesOfParts>
    <vt:vector size="18" baseType="lpstr">
      <vt:lpstr>Book Antiqua</vt:lpstr>
      <vt:lpstr>Calibri</vt:lpstr>
      <vt:lpstr>Lucida Sans</vt:lpstr>
      <vt:lpstr>Tahoma</vt:lpstr>
      <vt:lpstr>Times New Roman</vt:lpstr>
      <vt:lpstr>Wingdings</vt:lpstr>
      <vt:lpstr>Wingdings 2</vt:lpstr>
      <vt:lpstr>Wingdings 3</vt:lpstr>
      <vt:lpstr>Apex</vt:lpstr>
      <vt:lpstr>بسم الله الرحمن الرحیم</vt:lpstr>
      <vt:lpstr>زوایای بین دو عقربه</vt:lpstr>
      <vt:lpstr>تعداد قطرهای چند ضلعی ها</vt:lpstr>
      <vt:lpstr>تعداد زاویه ها</vt:lpstr>
      <vt:lpstr>تقسیم کسرها</vt:lpstr>
      <vt:lpstr>بخش پذیری</vt:lpstr>
      <vt:lpstr>عددوسطی</vt:lpstr>
      <vt:lpstr>مجموع و اختلاف</vt:lpstr>
      <vt:lpstr>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 الله الرحمن الرحیم</dc:title>
  <dc:creator/>
  <cp:lastModifiedBy>Windows User</cp:lastModifiedBy>
  <cp:revision>57</cp:revision>
  <dcterms:created xsi:type="dcterms:W3CDTF">2006-08-16T00:00:00Z</dcterms:created>
  <dcterms:modified xsi:type="dcterms:W3CDTF">2019-11-14T07:53:30Z</dcterms:modified>
</cp:coreProperties>
</file>