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96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fa-IR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ajalla UI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ajalla UI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ajalla UI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ajalla UI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ajalla UI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Majalla UI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Majalla UI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Majalla UI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Majalla UI"/>
        <a:cs typeface="Arial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BA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F0F304-B6C1-4DC2-B6C3-348047605F0B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8F639-B2A5-4BFC-A326-08F730C0C6A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234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8F639-B2A5-4BFC-A326-08F730C0C6A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298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62F94-D42D-48A5-9019-5629785B9D76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09054-2EC0-4F97-9C4F-216E16F16444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86810-E99A-4E5C-908A-42B069B76BEA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60238-A939-469C-B0FB-7943F72DAA17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E66D90-53AD-4EE0-98AB-D4DC93D8F6B7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3DFD7-5C67-4EDE-B928-13DFC069910A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404A6-0F0A-4409-8C50-3D35F470345F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77D14-9912-4349-90C5-6795846BB41A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927FB-C559-4BB0-8B54-2D4115EE89F5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65E54-E9F3-4D22-A46A-0B8E34FC5642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1401E-AD94-4225-9041-43FCF9CA39CD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5205F-78F6-4952-AE91-5E1D63C97FFA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7A4FB-2C27-48F9-B382-6BE353157CA3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40C0A-6EC3-4386-ADAB-211CD4B0D0E8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04AC9-4EB2-4061-8A21-CC819AD73F03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EF07A-2A43-4744-9030-5A65A999BC26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7A19F-80E5-4DBA-9DBE-EF33D1F33E9A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FD56D-15D1-4A36-B153-1B49EF7AE35E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4F564-FD66-4732-B961-529F026D60A2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430EF-F989-4DC9-993F-5A981D5E481B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12F6C-4316-4A42-82C9-39851A553904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FA55D-D184-4776-BDA5-F44C25B778A0}" type="slidenum">
              <a:rPr lang="fa-IR"/>
              <a:pPr>
                <a:defRPr/>
              </a:pPr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l" rtl="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A308EA26-2DFC-4EF7-8C33-34AAE402BB1C}" type="datetimeFigureOut">
              <a:rPr lang="fa-IR"/>
              <a:pPr>
                <a:defRPr/>
              </a:pPr>
              <a:t>13/10/1441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CBA3AC3-C268-4683-94C9-5A5ABB906185}" type="slidenum">
              <a:rPr lang="fa-IR"/>
              <a:pPr>
                <a:defRPr/>
              </a:pPr>
              <a:t>‹#›</a:t>
            </a:fld>
            <a:endParaRPr lang="fa-IR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ea typeface="+mn-ea"/>
                <a:cs typeface="+mn-cs"/>
              </a:endParaRPr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9" r:id="rId9"/>
    <p:sldLayoutId id="2147483717" r:id="rId10"/>
    <p:sldLayoutId id="2147483718" r:id="rId11"/>
  </p:sldLayoutIdLst>
  <p:txStyles>
    <p:titleStyle>
      <a:lvl1pPr algn="l" rtl="1" eaLnBrk="1" fontAlgn="base" hangingPunct="1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Traditional Arabic" pitchFamily="2" charset="-78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Traditional Arabic" pitchFamily="2" charset="-78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Traditional Arabic" pitchFamily="2" charset="-78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Traditional Arabic" pitchFamily="2" charset="-78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Traditional Arabic" pitchFamily="2" charset="-78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Traditional Arabic" pitchFamily="2" charset="-78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Traditional Arabic" pitchFamily="2" charset="-78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  <a:cs typeface="Traditional Arabic" pitchFamily="2" charset="-78"/>
        </a:defRPr>
      </a:lvl9pPr>
    </p:titleStyle>
    <p:bodyStyle>
      <a:lvl1pPr marL="273050" indent="-273050" algn="r" rtl="1" eaLnBrk="1" fontAlgn="base" hangingPunct="1">
        <a:spcBef>
          <a:spcPct val="20000"/>
        </a:spcBef>
        <a:spcAft>
          <a:spcPct val="0"/>
        </a:spcAft>
        <a:buClr>
          <a:srgbClr val="9C007F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Majalla UI"/>
          <a:cs typeface="+mn-cs"/>
        </a:defRPr>
      </a:lvl1pPr>
      <a:lvl2pPr marL="639763" indent="-246063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Majalla UI"/>
          <a:cs typeface="+mn-cs"/>
        </a:defRPr>
      </a:lvl2pPr>
      <a:lvl3pPr marL="914400" indent="-246063" algn="r" rtl="1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Majalla UI"/>
          <a:cs typeface="+mn-cs"/>
        </a:defRPr>
      </a:lvl3pPr>
      <a:lvl4pPr marL="1187450" indent="-209550" algn="r" rtl="1" eaLnBrk="1" fontAlgn="base" hangingPunct="1">
        <a:spcBef>
          <a:spcPct val="20000"/>
        </a:spcBef>
        <a:spcAft>
          <a:spcPct val="0"/>
        </a:spcAft>
        <a:buClr>
          <a:srgbClr val="9C007F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Majalla UI"/>
          <a:cs typeface="+mn-cs"/>
        </a:defRPr>
      </a:lvl4pPr>
      <a:lvl5pPr marL="1462088" indent="-209550" algn="r" rtl="1" eaLnBrk="1" fontAlgn="base" hangingPunct="1">
        <a:spcBef>
          <a:spcPct val="20000"/>
        </a:spcBef>
        <a:spcAft>
          <a:spcPct val="0"/>
        </a:spcAft>
        <a:buClr>
          <a:srgbClr val="68007F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Majalla UI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928670"/>
            <a:ext cx="7851648" cy="17145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rgbClr val="FFFF00"/>
                </a:solidFill>
              </a:rPr>
              <a:t>  </a:t>
            </a:r>
            <a:r>
              <a:rPr lang="fa-IR" dirty="0" smtClean="0">
                <a:solidFill>
                  <a:srgbClr val="FFFF00"/>
                </a:solidFill>
              </a:rPr>
              <a:t>بنام خداي مهربان </a:t>
            </a: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  </a:t>
            </a:r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428875"/>
            <a:ext cx="7854950" cy="2552700"/>
          </a:xfrm>
        </p:spPr>
        <p:txBody>
          <a:bodyPr>
            <a:normAutofit/>
          </a:bodyPr>
          <a:lstStyle/>
          <a:p>
            <a:pPr marR="0"/>
            <a:r>
              <a:rPr lang="en-US" dirty="0" smtClean="0">
                <a:cs typeface="Majalla UI"/>
              </a:rPr>
              <a:t>  </a:t>
            </a:r>
            <a:r>
              <a:rPr lang="fa-IR" sz="3600" dirty="0" smtClean="0">
                <a:solidFill>
                  <a:srgbClr val="FFFF00"/>
                </a:solidFill>
              </a:rPr>
              <a:t>نکات  دستور ی فارسی(3) </a:t>
            </a:r>
            <a:r>
              <a:rPr lang="fa-IR" sz="3600" dirty="0" smtClean="0">
                <a:solidFill>
                  <a:srgbClr val="FFFF00"/>
                </a:solidFill>
              </a:rPr>
              <a:t>دوازدهم</a:t>
            </a:r>
            <a:endParaRPr lang="fa-IR" sz="36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fa-IR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هسته و وابسته هاي آن</a:t>
            </a:r>
            <a:endParaRPr lang="fa-IR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4438"/>
            <a:ext cx="9144000" cy="542925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ea typeface="+mn-ea"/>
              </a:rPr>
              <a:t>هر گروه اسمي از يك اسم به عنوان هسته و يك يا چند وابسته ي پيشين يا پسين تشكيل ميشود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ea typeface="+mn-ea"/>
              </a:rPr>
              <a:t>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ea typeface="+mn-ea"/>
              </a:rPr>
              <a:t>                                   </a:t>
            </a:r>
            <a:r>
              <a:rPr lang="fa-IR" dirty="0" smtClean="0">
                <a:solidFill>
                  <a:srgbClr val="FF0000"/>
                </a:solidFill>
                <a:ea typeface="+mn-ea"/>
              </a:rPr>
              <a:t>1.صفت اشاره:آن/اين كتاب</a:t>
            </a:r>
            <a:endParaRPr lang="fa-IR" dirty="0" smtClean="0">
              <a:ea typeface="+mn-ea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solidFill>
                  <a:srgbClr val="FF0000"/>
                </a:solidFill>
                <a:ea typeface="+mn-ea"/>
              </a:rPr>
              <a:t>                                   2.صفت پرسشي: كدام كتاب؟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solidFill>
                  <a:srgbClr val="FF0000"/>
                </a:solidFill>
                <a:ea typeface="+mn-ea"/>
              </a:rPr>
              <a:t>                                   3.صفت تعجبي:عجب روزگاري!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solidFill>
                  <a:srgbClr val="FF0000"/>
                </a:solidFill>
                <a:ea typeface="+mn-ea"/>
              </a:rPr>
              <a:t> </a:t>
            </a:r>
            <a:r>
              <a:rPr lang="fa-IR" dirty="0" smtClean="0">
                <a:solidFill>
                  <a:schemeClr val="accent2">
                    <a:lumMod val="50000"/>
                  </a:schemeClr>
                </a:solidFill>
              </a:rPr>
              <a:t>وابسته هاي پيشين              </a:t>
            </a:r>
            <a:r>
              <a:rPr lang="fa-IR" dirty="0" smtClean="0">
                <a:solidFill>
                  <a:srgbClr val="FF0000"/>
                </a:solidFill>
                <a:ea typeface="+mn-ea"/>
              </a:rPr>
              <a:t>4.صفت مبهم:همه/هر/هيچ كس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solidFill>
                  <a:srgbClr val="FF0000"/>
                </a:solidFill>
                <a:ea typeface="+mn-ea"/>
              </a:rPr>
              <a:t>                                    5.صفت شمارشي:دو/دومين كتاب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solidFill>
                  <a:srgbClr val="FF0000"/>
                </a:solidFill>
                <a:ea typeface="+mn-ea"/>
              </a:rPr>
              <a:t>                                    6.صفت عالي:بهترين/بزرگترين كار   </a:t>
            </a:r>
            <a:endParaRPr lang="fa-IR" dirty="0" smtClean="0">
              <a:solidFill>
                <a:schemeClr val="accent2">
                  <a:lumMod val="50000"/>
                </a:schemeClr>
              </a:solidFill>
              <a:ea typeface="+mn-ea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fa-IR" dirty="0" smtClean="0">
                <a:solidFill>
                  <a:srgbClr val="FFFF00"/>
                </a:solidFill>
                <a:ea typeface="+mn-ea"/>
              </a:rPr>
              <a:t>                                   7.شاخص</a:t>
            </a:r>
            <a:endParaRPr lang="fa-IR" dirty="0">
              <a:solidFill>
                <a:srgbClr val="FFFF00"/>
              </a:solidFill>
              <a:ea typeface="+mn-ea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5643566" y="2571744"/>
            <a:ext cx="500062" cy="357187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500063" y="-749300"/>
            <a:ext cx="8229600" cy="1498600"/>
          </a:xfrm>
        </p:spPr>
        <p:txBody>
          <a:bodyPr/>
          <a:lstStyle/>
          <a:p>
            <a:pPr algn="ctr"/>
            <a:r>
              <a:rPr lang="fa-IR" smtClean="0">
                <a:solidFill>
                  <a:srgbClr val="FFFF00"/>
                </a:solidFill>
              </a:rPr>
              <a:t>شاخص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14375"/>
            <a:ext cx="9144000" cy="6143625"/>
          </a:xfrm>
        </p:spPr>
        <p:txBody>
          <a:bodyPr/>
          <a:lstStyle/>
          <a:p>
            <a:r>
              <a:rPr lang="fa-IR" dirty="0" smtClean="0">
                <a:solidFill>
                  <a:srgbClr val="92D050"/>
                </a:solidFill>
              </a:rPr>
              <a:t>عناوين والقابي هستند كه بدون هيچ نشانه يا نقش نمايي پيش از اسم مي آيند و نزديك ترين وابسته به هيته ي گرو اسمي اند .اين واژه ها خود اسم يا صفت اند در جاي ديگر مي توانند هسته ي گروه اسمی قرارمي گيرند</a:t>
            </a:r>
          </a:p>
          <a:p>
            <a:r>
              <a:rPr lang="fa-IR" dirty="0" smtClean="0">
                <a:solidFill>
                  <a:srgbClr val="92D050"/>
                </a:solidFill>
              </a:rPr>
              <a:t>امام حسين(ع) – سرهنگ كمالي رفت -  عمو رضا كتاب مي خواند</a:t>
            </a:r>
          </a:p>
          <a:p>
            <a:pPr>
              <a:buFont typeface="Wingdings 2" pitchFamily="18" charset="2"/>
              <a:buNone/>
            </a:pPr>
            <a:r>
              <a:rPr lang="fa-IR" dirty="0" smtClean="0">
                <a:solidFill>
                  <a:srgbClr val="FF0000"/>
                </a:solidFill>
              </a:rPr>
              <a:t>  </a:t>
            </a:r>
            <a:r>
              <a:rPr lang="fa-IR" dirty="0" smtClean="0">
                <a:solidFill>
                  <a:srgbClr val="FFFF00"/>
                </a:solidFill>
              </a:rPr>
              <a:t>نكته؟!  كلماتي مثل دكتر  ،استاد ،سرهنگ و.. به شرطي مي توانند شاخص باشند كه:</a:t>
            </a:r>
          </a:p>
          <a:p>
            <a:pPr>
              <a:buFont typeface="Wingdings 2" pitchFamily="18" charset="2"/>
              <a:buNone/>
            </a:pPr>
            <a:r>
              <a:rPr lang="fa-IR" dirty="0" smtClean="0">
                <a:solidFill>
                  <a:schemeClr val="accent2"/>
                </a:solidFill>
              </a:rPr>
              <a:t> </a:t>
            </a:r>
            <a:r>
              <a:rPr lang="fa-IR" dirty="0" smtClean="0">
                <a:solidFill>
                  <a:srgbClr val="FF0000"/>
                </a:solidFill>
              </a:rPr>
              <a:t>1.قبل و بعد از آنها نقش نماي اضافه،كسره نيايد</a:t>
            </a:r>
          </a:p>
          <a:p>
            <a:pPr>
              <a:buFont typeface="Wingdings 2" pitchFamily="18" charset="2"/>
              <a:buNone/>
            </a:pPr>
            <a:r>
              <a:rPr lang="fa-IR" dirty="0" smtClean="0">
                <a:solidFill>
                  <a:srgbClr val="FF0000"/>
                </a:solidFill>
              </a:rPr>
              <a:t> مثل:كتاب برادرم     برادر محمد آمد</a:t>
            </a:r>
          </a:p>
          <a:p>
            <a:pPr>
              <a:buFont typeface="Wingdings 2" pitchFamily="18" charset="2"/>
              <a:buNone/>
            </a:pPr>
            <a:r>
              <a:rPr lang="fa-IR" dirty="0" smtClean="0">
                <a:solidFill>
                  <a:srgbClr val="FF0000"/>
                </a:solidFill>
              </a:rPr>
              <a:t>2.كلمات مذكور به تنهايي و بدون هسته نيايند: برادر آمد</a:t>
            </a:r>
          </a:p>
          <a:p>
            <a:pPr>
              <a:buFont typeface="Wingdings 2" pitchFamily="18" charset="2"/>
              <a:buNone/>
            </a:pPr>
            <a:endParaRPr lang="fa-IR" dirty="0" smtClean="0">
              <a:solidFill>
                <a:srgbClr val="00B050"/>
              </a:solidFill>
            </a:endParaRPr>
          </a:p>
          <a:p>
            <a:pPr>
              <a:buFont typeface="Wingdings 2" pitchFamily="18" charset="2"/>
              <a:buNone/>
            </a:pPr>
            <a:endParaRPr lang="fa-IR" dirty="0" smtClean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8000" dirty="0" smtClean="0">
                <a:solidFill>
                  <a:srgbClr val="FFFF00"/>
                </a:solidFill>
              </a:rPr>
              <a:t>نكته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fa-IR" sz="4800" dirty="0" smtClean="0"/>
              <a:t>واژه هاي آقا و خانم گاهي بعد از هسته به عنوان شاخص مي آيد:</a:t>
            </a:r>
          </a:p>
          <a:p>
            <a:pPr algn="ctr">
              <a:buFont typeface="Wingdings 2" pitchFamily="18" charset="2"/>
              <a:buNone/>
            </a:pPr>
            <a:r>
              <a:rPr lang="fa-IR" sz="4800" dirty="0" smtClean="0">
                <a:solidFill>
                  <a:srgbClr val="FFFF00"/>
                </a:solidFill>
              </a:rPr>
              <a:t>علي </a:t>
            </a:r>
            <a:r>
              <a:rPr lang="fa-IR" sz="4800" dirty="0" smtClean="0">
                <a:solidFill>
                  <a:srgbClr val="FF0000"/>
                </a:solidFill>
              </a:rPr>
              <a:t>آقا</a:t>
            </a:r>
            <a:r>
              <a:rPr lang="fa-IR" sz="4800" dirty="0" smtClean="0">
                <a:solidFill>
                  <a:srgbClr val="FFFF00"/>
                </a:solidFill>
              </a:rPr>
              <a:t> آمدند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6600" smtClean="0">
                <a:solidFill>
                  <a:srgbClr val="FF0000"/>
                </a:solidFill>
              </a:rPr>
              <a:t>وابسته هاي پسين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163"/>
            <a:ext cx="9144000" cy="4389437"/>
          </a:xfrm>
        </p:spPr>
        <p:txBody>
          <a:bodyPr/>
          <a:lstStyle/>
          <a:p>
            <a:r>
              <a:rPr lang="fa-IR" sz="3600" dirty="0" smtClean="0">
                <a:solidFill>
                  <a:srgbClr val="92D050"/>
                </a:solidFill>
              </a:rPr>
              <a:t>1«ي» نشانه ي نكره  كتاب</a:t>
            </a:r>
            <a:r>
              <a:rPr lang="fa-IR" sz="3600" dirty="0" smtClean="0">
                <a:solidFill>
                  <a:srgbClr val="FF0000"/>
                </a:solidFill>
              </a:rPr>
              <a:t>ي</a:t>
            </a:r>
            <a:r>
              <a:rPr lang="fa-IR" sz="3600" dirty="0" smtClean="0">
                <a:solidFill>
                  <a:srgbClr val="92D050"/>
                </a:solidFill>
              </a:rPr>
              <a:t> خواندم</a:t>
            </a:r>
          </a:p>
          <a:p>
            <a:r>
              <a:rPr lang="fa-IR" sz="3600" dirty="0" smtClean="0">
                <a:solidFill>
                  <a:srgbClr val="92D050"/>
                </a:solidFill>
              </a:rPr>
              <a:t>2.نشانه هاي جمع ها ،ان،ات و..  درخت</a:t>
            </a:r>
            <a:r>
              <a:rPr lang="fa-IR" sz="3600" dirty="0" smtClean="0">
                <a:solidFill>
                  <a:srgbClr val="FF0000"/>
                </a:solidFill>
              </a:rPr>
              <a:t>ان</a:t>
            </a:r>
          </a:p>
          <a:p>
            <a:r>
              <a:rPr lang="fa-IR" sz="3600" dirty="0" smtClean="0">
                <a:solidFill>
                  <a:srgbClr val="92D050"/>
                </a:solidFill>
              </a:rPr>
              <a:t>3.صفت شمارشي مختوم به </a:t>
            </a:r>
            <a:r>
              <a:rPr lang="fa-IR" sz="2400" dirty="0" smtClean="0">
                <a:solidFill>
                  <a:srgbClr val="92D050"/>
                </a:solidFill>
              </a:rPr>
              <a:t>و</a:t>
            </a:r>
            <a:r>
              <a:rPr lang="fa-IR" sz="3600" dirty="0" smtClean="0">
                <a:solidFill>
                  <a:srgbClr val="92D050"/>
                </a:solidFill>
              </a:rPr>
              <a:t>م  كلاس </a:t>
            </a:r>
            <a:r>
              <a:rPr lang="fa-IR" sz="3600" dirty="0" smtClean="0">
                <a:solidFill>
                  <a:srgbClr val="FF0000"/>
                </a:solidFill>
              </a:rPr>
              <a:t>دوم</a:t>
            </a:r>
          </a:p>
          <a:p>
            <a:r>
              <a:rPr lang="fa-IR" sz="3600" dirty="0" smtClean="0">
                <a:solidFill>
                  <a:srgbClr val="92D050"/>
                </a:solidFill>
              </a:rPr>
              <a:t>4.مضاف اليه  كتاب </a:t>
            </a:r>
            <a:r>
              <a:rPr lang="fa-IR" sz="3600" dirty="0" smtClean="0">
                <a:solidFill>
                  <a:srgbClr val="FF0000"/>
                </a:solidFill>
              </a:rPr>
              <a:t>من</a:t>
            </a:r>
          </a:p>
          <a:p>
            <a:r>
              <a:rPr lang="fa-IR" sz="3600" dirty="0" smtClean="0">
                <a:solidFill>
                  <a:srgbClr val="92D050"/>
                </a:solidFill>
              </a:rPr>
              <a:t>5صفت بياني  كتاب </a:t>
            </a:r>
            <a:r>
              <a:rPr lang="fa-IR" sz="3600" dirty="0" smtClean="0">
                <a:solidFill>
                  <a:srgbClr val="FF0000"/>
                </a:solidFill>
              </a:rPr>
              <a:t>بزرگ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71625"/>
          </a:xfrm>
        </p:spPr>
        <p:txBody>
          <a:bodyPr/>
          <a:lstStyle/>
          <a:p>
            <a:pPr algn="ctr"/>
            <a:r>
              <a:rPr lang="fa-IR" sz="8000" smtClean="0">
                <a:solidFill>
                  <a:schemeClr val="accent2"/>
                </a:solidFill>
              </a:rPr>
              <a:t>وابسته هاي وا بسته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28750"/>
            <a:ext cx="9144000" cy="4895850"/>
          </a:xfrm>
        </p:spPr>
        <p:txBody>
          <a:bodyPr/>
          <a:lstStyle/>
          <a:p>
            <a:r>
              <a:rPr lang="fa-IR" sz="4800" smtClean="0">
                <a:solidFill>
                  <a:srgbClr val="FFFF00"/>
                </a:solidFill>
              </a:rPr>
              <a:t>1.مميز  : همان واحد شمارشي براي تعداد ،اندازه ،وزن و..(بين عدد و معدود قرار مي گيرد  </a:t>
            </a:r>
          </a:p>
          <a:p>
            <a:r>
              <a:rPr lang="fa-IR" sz="4800" smtClean="0">
                <a:solidFill>
                  <a:srgbClr val="FFFF00"/>
                </a:solidFill>
              </a:rPr>
              <a:t>دو</a:t>
            </a:r>
            <a:r>
              <a:rPr lang="fa-IR" sz="4800" smtClean="0">
                <a:solidFill>
                  <a:schemeClr val="accent2"/>
                </a:solidFill>
              </a:rPr>
              <a:t>تن</a:t>
            </a:r>
            <a:r>
              <a:rPr lang="fa-IR" sz="4800" smtClean="0">
                <a:solidFill>
                  <a:srgbClr val="FFFF00"/>
                </a:solidFill>
              </a:rPr>
              <a:t> برنج  - چهار</a:t>
            </a:r>
            <a:r>
              <a:rPr lang="fa-IR" sz="4800" smtClean="0">
                <a:solidFill>
                  <a:schemeClr val="accent2"/>
                </a:solidFill>
              </a:rPr>
              <a:t> توپ </a:t>
            </a:r>
            <a:r>
              <a:rPr lang="fa-IR" sz="4800" smtClean="0">
                <a:solidFill>
                  <a:srgbClr val="FFFF00"/>
                </a:solidFill>
              </a:rPr>
              <a:t>پارچه -  ده </a:t>
            </a:r>
            <a:r>
              <a:rPr lang="fa-IR" sz="4800" smtClean="0">
                <a:solidFill>
                  <a:schemeClr val="accent2"/>
                </a:solidFill>
              </a:rPr>
              <a:t>جفت </a:t>
            </a:r>
            <a:r>
              <a:rPr lang="fa-IR" sz="4800" smtClean="0">
                <a:solidFill>
                  <a:srgbClr val="FFFF00"/>
                </a:solidFill>
              </a:rPr>
              <a:t>جوراب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57188" y="-214313"/>
            <a:ext cx="8229600" cy="1633538"/>
          </a:xfrm>
        </p:spPr>
        <p:txBody>
          <a:bodyPr/>
          <a:lstStyle/>
          <a:p>
            <a:pPr algn="ctr"/>
            <a:r>
              <a:rPr lang="fa-IR" smtClean="0">
                <a:solidFill>
                  <a:srgbClr val="FFFF00"/>
                </a:solidFill>
              </a:rPr>
              <a:t>صفت  صفت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0" y="1357313"/>
            <a:ext cx="9144000" cy="4967287"/>
          </a:xfrm>
        </p:spPr>
        <p:txBody>
          <a:bodyPr/>
          <a:lstStyle/>
          <a:p>
            <a:r>
              <a:rPr lang="fa-IR" dirty="0" smtClean="0"/>
              <a:t>برخي از صفت ها ،صفت هاي همراه خود را بيشتر معرفي مي كنندو درباره ي اندازهدرجه ي آن ها توضيح مي دهند:</a:t>
            </a:r>
          </a:p>
          <a:p>
            <a:endParaRPr lang="fa-IR" dirty="0" smtClean="0"/>
          </a:p>
          <a:p>
            <a:r>
              <a:rPr lang="fa-IR" sz="3200" dirty="0" smtClean="0"/>
              <a:t>رنگ سفيد </a:t>
            </a:r>
            <a:r>
              <a:rPr lang="fa-IR" sz="3200" dirty="0" smtClean="0">
                <a:solidFill>
                  <a:srgbClr val="FF0000"/>
                </a:solidFill>
              </a:rPr>
              <a:t>شيري </a:t>
            </a:r>
          </a:p>
          <a:p>
            <a:r>
              <a:rPr lang="fa-IR" sz="3200" dirty="0" smtClean="0">
                <a:solidFill>
                  <a:srgbClr val="FF0000"/>
                </a:solidFill>
              </a:rPr>
              <a:t> </a:t>
            </a:r>
            <a:r>
              <a:rPr lang="fa-IR" sz="3200" dirty="0" smtClean="0"/>
              <a:t>                              لباس آبي </a:t>
            </a:r>
            <a:r>
              <a:rPr lang="fa-IR" sz="3200" dirty="0" smtClean="0">
                <a:solidFill>
                  <a:srgbClr val="FF0000"/>
                </a:solidFill>
              </a:rPr>
              <a:t>سير</a:t>
            </a:r>
          </a:p>
        </p:txBody>
      </p:sp>
      <p:sp>
        <p:nvSpPr>
          <p:cNvPr id="18" name="Curved Up Arrow 17"/>
          <p:cNvSpPr/>
          <p:nvPr/>
        </p:nvSpPr>
        <p:spPr>
          <a:xfrm>
            <a:off x="6732240" y="3725142"/>
            <a:ext cx="1214437" cy="28575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a-IR">
              <a:solidFill>
                <a:schemeClr val="tx1"/>
              </a:solidFill>
            </a:endParaRPr>
          </a:p>
        </p:txBody>
      </p:sp>
      <p:sp>
        <p:nvSpPr>
          <p:cNvPr id="19" name="Curved Up Arrow 18"/>
          <p:cNvSpPr/>
          <p:nvPr/>
        </p:nvSpPr>
        <p:spPr>
          <a:xfrm>
            <a:off x="7598480" y="3277467"/>
            <a:ext cx="1285875" cy="42862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a-I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1428750"/>
          </a:xfrm>
        </p:spPr>
        <p:txBody>
          <a:bodyPr/>
          <a:lstStyle/>
          <a:p>
            <a:pPr algn="ctr"/>
            <a:r>
              <a:rPr lang="fa-IR" smtClean="0"/>
              <a:t>مضاف اليه مضاف اليه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681537"/>
          </a:xfrm>
        </p:spPr>
        <p:txBody>
          <a:bodyPr/>
          <a:lstStyle/>
          <a:p>
            <a:r>
              <a:rPr lang="fa-IR" dirty="0" smtClean="0">
                <a:solidFill>
                  <a:srgbClr val="FF0000"/>
                </a:solidFill>
              </a:rPr>
              <a:t>هر چند خود وابسته است ،اما گاهی مضاف الیه دیگری ،وابسته آن می شود</a:t>
            </a:r>
            <a:endParaRPr lang="fa-IR" b="1" u="sng" dirty="0" smtClean="0">
              <a:solidFill>
                <a:srgbClr val="FFFF00"/>
              </a:solidFill>
            </a:endParaRPr>
          </a:p>
          <a:p>
            <a:endParaRPr lang="fa-IR" dirty="0" smtClean="0"/>
          </a:p>
          <a:p>
            <a:r>
              <a:rPr lang="fa-IR" dirty="0" smtClean="0">
                <a:solidFill>
                  <a:srgbClr val="FF0000"/>
                </a:solidFill>
              </a:rPr>
              <a:t>اتومبيل</a:t>
            </a:r>
            <a:r>
              <a:rPr lang="fa-IR" dirty="0" smtClean="0"/>
              <a:t> </a:t>
            </a:r>
            <a:r>
              <a:rPr lang="fa-IR" dirty="0" smtClean="0">
                <a:solidFill>
                  <a:srgbClr val="92D050"/>
                </a:solidFill>
              </a:rPr>
              <a:t>برادر</a:t>
            </a:r>
            <a:r>
              <a:rPr lang="fa-IR" dirty="0" smtClean="0"/>
              <a:t> </a:t>
            </a:r>
            <a:r>
              <a:rPr lang="fa-IR" b="1" u="sng" dirty="0" smtClean="0">
                <a:solidFill>
                  <a:srgbClr val="FFFF00"/>
                </a:solidFill>
              </a:rPr>
              <a:t>فرهاد</a:t>
            </a:r>
          </a:p>
          <a:p>
            <a:endParaRPr lang="fa-IR" b="1" u="sng" dirty="0" smtClean="0">
              <a:solidFill>
                <a:srgbClr val="FFFF00"/>
              </a:solidFill>
            </a:endParaRPr>
          </a:p>
          <a:p>
            <a:endParaRPr lang="fa-IR" dirty="0" smtClean="0"/>
          </a:p>
          <a:p>
            <a:r>
              <a:rPr lang="fa-IR" dirty="0" smtClean="0">
                <a:solidFill>
                  <a:srgbClr val="FF0000"/>
                </a:solidFill>
              </a:rPr>
              <a:t> كتاب  </a:t>
            </a:r>
            <a:r>
              <a:rPr lang="fa-IR" dirty="0" smtClean="0">
                <a:solidFill>
                  <a:srgbClr val="92D050"/>
                </a:solidFill>
              </a:rPr>
              <a:t>تاريخ</a:t>
            </a:r>
            <a:r>
              <a:rPr lang="fa-IR" dirty="0" smtClean="0"/>
              <a:t>  </a:t>
            </a:r>
            <a:r>
              <a:rPr lang="fa-IR" b="1" u="sng" dirty="0" smtClean="0">
                <a:solidFill>
                  <a:srgbClr val="FFFF00"/>
                </a:solidFill>
              </a:rPr>
              <a:t>ايران</a:t>
            </a:r>
          </a:p>
          <a:p>
            <a:endParaRPr lang="fa-IR" b="1" u="sng" dirty="0" smtClean="0">
              <a:solidFill>
                <a:srgbClr val="FFFF00"/>
              </a:solidFill>
            </a:endParaRPr>
          </a:p>
          <a:p>
            <a:r>
              <a:rPr lang="fa-IR" dirty="0" smtClean="0">
                <a:solidFill>
                  <a:srgbClr val="FF0000"/>
                </a:solidFill>
              </a:rPr>
              <a:t>هسته  </a:t>
            </a:r>
            <a:r>
              <a:rPr lang="fa-IR" sz="1800" dirty="0" smtClean="0">
                <a:solidFill>
                  <a:srgbClr val="92D050"/>
                </a:solidFill>
              </a:rPr>
              <a:t>مضاف اليه  </a:t>
            </a:r>
            <a:r>
              <a:rPr lang="fa-IR" sz="1100" dirty="0" smtClean="0">
                <a:solidFill>
                  <a:srgbClr val="FFFF00"/>
                </a:solidFill>
              </a:rPr>
              <a:t>مضاف اليه مضاف اليه</a:t>
            </a:r>
            <a:endParaRPr lang="fa-IR" dirty="0" smtClean="0">
              <a:solidFill>
                <a:srgbClr val="FFFF00"/>
              </a:solidFill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rot="5400000">
            <a:off x="7708646" y="4785519"/>
            <a:ext cx="428625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5400000">
            <a:off x="6759900" y="4786313"/>
            <a:ext cx="500063" cy="714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5400000">
            <a:off x="6050954" y="4999831"/>
            <a:ext cx="500062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urved Up Arrow 9"/>
          <p:cNvSpPr/>
          <p:nvPr/>
        </p:nvSpPr>
        <p:spPr>
          <a:xfrm>
            <a:off x="6301779" y="3571879"/>
            <a:ext cx="714375" cy="28575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a-IR">
              <a:solidFill>
                <a:schemeClr val="tx1"/>
              </a:solidFill>
            </a:endParaRPr>
          </a:p>
        </p:txBody>
      </p:sp>
      <p:sp>
        <p:nvSpPr>
          <p:cNvPr id="11" name="Curved Up Arrow 10"/>
          <p:cNvSpPr/>
          <p:nvPr/>
        </p:nvSpPr>
        <p:spPr>
          <a:xfrm>
            <a:off x="7236296" y="3618204"/>
            <a:ext cx="821532" cy="193099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a-I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285750"/>
            <a:ext cx="8229600" cy="1214438"/>
          </a:xfrm>
        </p:spPr>
        <p:txBody>
          <a:bodyPr/>
          <a:lstStyle/>
          <a:p>
            <a:pPr algn="ctr"/>
            <a:r>
              <a:rPr lang="fa-IR" smtClean="0">
                <a:solidFill>
                  <a:srgbClr val="FFFF00"/>
                </a:solidFill>
              </a:rPr>
              <a:t>قيد صفت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57313"/>
            <a:ext cx="9144000" cy="4967287"/>
          </a:xfrm>
        </p:spPr>
        <p:txBody>
          <a:bodyPr/>
          <a:lstStyle/>
          <a:p>
            <a:r>
              <a:rPr lang="fa-IR" dirty="0" smtClean="0">
                <a:solidFill>
                  <a:srgbClr val="00B050"/>
                </a:solidFill>
              </a:rPr>
              <a:t>گاهي بين تركيب وصفي قيدي براي صفت آورده    مي شود، دراين صورت نيز مثل وابسته هاي وابسته ي ديگر،صفت وقيد همراه آن يك جا  وابسته ي هسته(موصوف)مي شوند.</a:t>
            </a:r>
          </a:p>
          <a:p>
            <a:r>
              <a:rPr lang="fa-IR" sz="2800" dirty="0" smtClean="0">
                <a:solidFill>
                  <a:srgbClr val="00B050"/>
                </a:solidFill>
              </a:rPr>
              <a:t>كتاب </a:t>
            </a:r>
            <a:r>
              <a:rPr lang="fa-IR" sz="2800" dirty="0" smtClean="0">
                <a:solidFill>
                  <a:srgbClr val="C00000"/>
                </a:solidFill>
              </a:rPr>
              <a:t>بسيار </a:t>
            </a:r>
            <a:r>
              <a:rPr lang="fa-IR" sz="2800" dirty="0" smtClean="0">
                <a:solidFill>
                  <a:srgbClr val="FF0000"/>
                </a:solidFill>
              </a:rPr>
              <a:t>عالي     </a:t>
            </a:r>
            <a:r>
              <a:rPr lang="fa-IR" sz="4000" dirty="0" smtClean="0">
                <a:solidFill>
                  <a:srgbClr val="FF0000"/>
                </a:solidFill>
              </a:rPr>
              <a:t> </a:t>
            </a:r>
            <a:r>
              <a:rPr lang="fa-IR" sz="3600" dirty="0" smtClean="0">
                <a:solidFill>
                  <a:srgbClr val="FF0000"/>
                </a:solidFill>
              </a:rPr>
              <a:t>هواي </a:t>
            </a:r>
            <a:r>
              <a:rPr lang="fa-IR" sz="3600" dirty="0" smtClean="0">
                <a:solidFill>
                  <a:srgbClr val="FFFF00"/>
                </a:solidFill>
              </a:rPr>
              <a:t>نسبتاً</a:t>
            </a:r>
            <a:r>
              <a:rPr lang="fa-IR" sz="3600" dirty="0" smtClean="0">
                <a:solidFill>
                  <a:srgbClr val="FFC000"/>
                </a:solidFill>
              </a:rPr>
              <a:t>  خوب </a:t>
            </a:r>
            <a:r>
              <a:rPr lang="fa-IR" dirty="0" smtClean="0">
                <a:solidFill>
                  <a:srgbClr val="FFC000"/>
                </a:solidFill>
              </a:rPr>
              <a:t> </a:t>
            </a:r>
          </a:p>
          <a:p>
            <a:endParaRPr lang="fa-IR" dirty="0" smtClean="0">
              <a:solidFill>
                <a:srgbClr val="FFC000"/>
              </a:solidFill>
            </a:endParaRPr>
          </a:p>
          <a:p>
            <a:r>
              <a:rPr lang="fa-IR" dirty="0" smtClean="0">
                <a:solidFill>
                  <a:srgbClr val="FFC000"/>
                </a:solidFill>
              </a:rPr>
              <a:t>                     </a:t>
            </a:r>
            <a:r>
              <a:rPr lang="fa-IR" sz="4000" dirty="0" smtClean="0">
                <a:solidFill>
                  <a:srgbClr val="FF0000"/>
                </a:solidFill>
              </a:rPr>
              <a:t>هسته </a:t>
            </a:r>
            <a:r>
              <a:rPr lang="fa-IR" sz="2400" dirty="0" smtClean="0">
                <a:solidFill>
                  <a:srgbClr val="FFFF00"/>
                </a:solidFill>
              </a:rPr>
              <a:t>قيد صفت    </a:t>
            </a:r>
            <a:r>
              <a:rPr lang="fa-IR" sz="2400" dirty="0" smtClean="0">
                <a:solidFill>
                  <a:srgbClr val="FFC000"/>
                </a:solidFill>
              </a:rPr>
              <a:t> صفت</a:t>
            </a:r>
            <a:endParaRPr lang="fa-IR" dirty="0" smtClean="0">
              <a:solidFill>
                <a:srgbClr val="FFC000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6156176" y="3512328"/>
            <a:ext cx="1587" cy="3571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5400000">
            <a:off x="4898826" y="3690127"/>
            <a:ext cx="500063" cy="15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6200000" flipH="1">
            <a:off x="3889350" y="3607594"/>
            <a:ext cx="571500" cy="214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rved Up Arrow 4"/>
          <p:cNvSpPr/>
          <p:nvPr/>
        </p:nvSpPr>
        <p:spPr>
          <a:xfrm rot="20726774" flipH="1">
            <a:off x="6993226" y="3412238"/>
            <a:ext cx="870079" cy="29438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43015" flipV="1">
            <a:off x="7797746" y="3370737"/>
            <a:ext cx="990172" cy="4126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1143000"/>
          </a:xfrm>
        </p:spPr>
        <p:txBody>
          <a:bodyPr/>
          <a:lstStyle/>
          <a:p>
            <a:pPr algn="ctr"/>
            <a:r>
              <a:rPr lang="fa-IR" smtClean="0">
                <a:solidFill>
                  <a:srgbClr val="FFC000"/>
                </a:solidFill>
              </a:rPr>
              <a:t>صفت مضاف اليه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85875"/>
            <a:ext cx="9144000" cy="5038725"/>
          </a:xfrm>
        </p:spPr>
        <p:txBody>
          <a:bodyPr/>
          <a:lstStyle/>
          <a:p>
            <a:r>
              <a:rPr lang="fa-IR" dirty="0" smtClean="0"/>
              <a:t>در يك تركيب اضافي(مضاف و مضاف اليه)گاهي يك صفت  قبل و بعد از  مضاف اليه مي آيد و در مورد مضاف اليه توضيحي مي دهد كه همان         </a:t>
            </a:r>
            <a:r>
              <a:rPr lang="fa-IR" dirty="0" smtClean="0">
                <a:solidFill>
                  <a:srgbClr val="FF0000"/>
                </a:solidFill>
              </a:rPr>
              <a:t>صفت مضاف اليه </a:t>
            </a:r>
            <a:r>
              <a:rPr lang="fa-IR" dirty="0" smtClean="0"/>
              <a:t>است</a:t>
            </a:r>
          </a:p>
          <a:p>
            <a:endParaRPr lang="fa-IR" dirty="0" smtClean="0"/>
          </a:p>
          <a:p>
            <a:r>
              <a:rPr lang="fa-IR" sz="3200" dirty="0" smtClean="0"/>
              <a:t>كتاب </a:t>
            </a:r>
            <a:r>
              <a:rPr lang="fa-IR" sz="3200" dirty="0" smtClean="0">
                <a:solidFill>
                  <a:srgbClr val="FFFF00"/>
                </a:solidFill>
              </a:rPr>
              <a:t>پسر</a:t>
            </a:r>
            <a:r>
              <a:rPr lang="fa-IR" sz="3200" dirty="0" smtClean="0">
                <a:solidFill>
                  <a:srgbClr val="FFC000"/>
                </a:solidFill>
              </a:rPr>
              <a:t> بزرگتر      رو</a:t>
            </a:r>
            <a:r>
              <a:rPr lang="fa-IR" sz="4000" dirty="0" smtClean="0">
                <a:solidFill>
                  <a:srgbClr val="FFC000"/>
                </a:solidFill>
              </a:rPr>
              <a:t>ش </a:t>
            </a:r>
            <a:r>
              <a:rPr lang="fa-IR" sz="4000" dirty="0" smtClean="0">
                <a:solidFill>
                  <a:srgbClr val="FF0000"/>
                </a:solidFill>
              </a:rPr>
              <a:t>همان </a:t>
            </a:r>
            <a:r>
              <a:rPr lang="fa-IR" sz="4000" dirty="0" smtClean="0">
                <a:solidFill>
                  <a:srgbClr val="C00000"/>
                </a:solidFill>
              </a:rPr>
              <a:t>معلم</a:t>
            </a:r>
          </a:p>
          <a:p>
            <a:endParaRPr lang="fa-IR" sz="4000" dirty="0" smtClean="0">
              <a:solidFill>
                <a:srgbClr val="C00000"/>
              </a:solidFill>
            </a:endParaRPr>
          </a:p>
          <a:p>
            <a:r>
              <a:rPr lang="fa-IR" sz="4000" dirty="0" smtClean="0">
                <a:solidFill>
                  <a:srgbClr val="C00000"/>
                </a:solidFill>
              </a:rPr>
              <a:t>              </a:t>
            </a:r>
            <a:r>
              <a:rPr lang="fa-IR" sz="2400" dirty="0" smtClean="0">
                <a:solidFill>
                  <a:srgbClr val="FFC000"/>
                </a:solidFill>
              </a:rPr>
              <a:t>               هسته </a:t>
            </a:r>
            <a:r>
              <a:rPr lang="fa-IR" sz="1200" dirty="0" smtClean="0">
                <a:solidFill>
                  <a:srgbClr val="FF0000"/>
                </a:solidFill>
              </a:rPr>
              <a:t>صفت مضاف </a:t>
            </a:r>
            <a:r>
              <a:rPr lang="fa-IR" sz="1800" dirty="0" smtClean="0">
                <a:solidFill>
                  <a:srgbClr val="FF0000"/>
                </a:solidFill>
              </a:rPr>
              <a:t>اليه  مض</a:t>
            </a:r>
            <a:r>
              <a:rPr lang="fa-IR" sz="1800" dirty="0" smtClean="0">
                <a:solidFill>
                  <a:srgbClr val="C00000"/>
                </a:solidFill>
              </a:rPr>
              <a:t>اف اليه</a:t>
            </a:r>
            <a:endParaRPr lang="fa-IR" dirty="0" smtClean="0">
              <a:solidFill>
                <a:srgbClr val="C00000"/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5364088" y="3921419"/>
            <a:ext cx="0" cy="8572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355976" y="3707107"/>
            <a:ext cx="178593" cy="9286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635896" y="3707107"/>
            <a:ext cx="0" cy="10715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860300"/>
            <a:ext cx="731837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171449"/>
            <a:ext cx="1139181" cy="549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pPr algn="ctr"/>
            <a:r>
              <a:rPr lang="fa-IR" sz="7200" smtClean="0">
                <a:solidFill>
                  <a:srgbClr val="FFFF00"/>
                </a:solidFill>
              </a:rPr>
              <a:t>انواع حذف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4438"/>
            <a:ext cx="9144000" cy="5429250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solidFill>
                  <a:srgbClr val="FFFF00"/>
                </a:solidFill>
                <a:ea typeface="+mn-ea"/>
              </a:rPr>
              <a:t>1. حذف به قرينه ي لفظي </a:t>
            </a:r>
            <a:r>
              <a:rPr lang="fa-IR" dirty="0" smtClean="0">
                <a:ea typeface="+mn-ea"/>
              </a:rPr>
              <a:t>:اين نوع حذف به دليل جلوگيري از </a:t>
            </a:r>
            <a:r>
              <a:rPr lang="fa-IR" dirty="0" smtClean="0">
                <a:solidFill>
                  <a:srgbClr val="FFFF00"/>
                </a:solidFill>
                <a:ea typeface="+mn-ea"/>
              </a:rPr>
              <a:t>تكرار</a:t>
            </a:r>
            <a:r>
              <a:rPr lang="fa-IR" dirty="0" smtClean="0">
                <a:ea typeface="+mn-ea"/>
              </a:rPr>
              <a:t> صورت مي گيرد.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fa-IR" dirty="0" smtClean="0">
              <a:ea typeface="+mn-ea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dirty="0" smtClean="0">
                <a:ea typeface="+mn-ea"/>
              </a:rPr>
              <a:t>رفته بودم </a:t>
            </a:r>
            <a:r>
              <a:rPr lang="fa-IR" dirty="0" smtClean="0">
                <a:solidFill>
                  <a:srgbClr val="FF0000"/>
                </a:solidFill>
                <a:ea typeface="+mn-ea"/>
              </a:rPr>
              <a:t>اورا ببينم </a:t>
            </a:r>
            <a:r>
              <a:rPr lang="fa-IR" dirty="0" smtClean="0">
                <a:ea typeface="+mn-ea"/>
              </a:rPr>
              <a:t>اما نتوانست(</a:t>
            </a:r>
            <a:r>
              <a:rPr lang="fa-IR" u="sng" dirty="0" smtClean="0">
                <a:solidFill>
                  <a:srgbClr val="FF0000"/>
                </a:solidFill>
                <a:ea typeface="+mn-ea"/>
              </a:rPr>
              <a:t>اوراببينم</a:t>
            </a:r>
            <a:r>
              <a:rPr lang="fa-IR" dirty="0" smtClean="0">
                <a:ea typeface="+mn-ea"/>
              </a:rPr>
              <a:t>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fa-IR" sz="1400" dirty="0" smtClean="0">
              <a:ea typeface="+mn-ea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1400" dirty="0" smtClean="0">
                <a:solidFill>
                  <a:schemeClr val="accent2">
                    <a:lumMod val="60000"/>
                    <a:lumOff val="40000"/>
                  </a:schemeClr>
                </a:solidFill>
                <a:ea typeface="+mn-ea"/>
              </a:rPr>
              <a:t>                                                          </a:t>
            </a:r>
            <a:r>
              <a:rPr lang="fa-IR" sz="1400" dirty="0" smtClean="0">
                <a:solidFill>
                  <a:srgbClr val="FFFF00"/>
                </a:solidFill>
                <a:ea typeface="+mn-ea"/>
              </a:rPr>
              <a:t>   حذف به قرينه ي لفظي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2800" dirty="0" smtClean="0">
                <a:solidFill>
                  <a:srgbClr val="FFFF00"/>
                </a:solidFill>
                <a:ea typeface="+mn-ea"/>
              </a:rPr>
              <a:t>2. حذف به قرينه ي معنوي:در </a:t>
            </a:r>
            <a:r>
              <a:rPr lang="fa-IR" sz="2800" dirty="0" smtClean="0">
                <a:solidFill>
                  <a:schemeClr val="tx1">
                    <a:lumMod val="95000"/>
                  </a:schemeClr>
                </a:solidFill>
                <a:ea typeface="+mn-ea"/>
              </a:rPr>
              <a:t>اين نوع حذف خواننديا شنونده از سياق </a:t>
            </a:r>
            <a:r>
              <a:rPr lang="fa-IR" sz="2800" dirty="0" smtClean="0">
                <a:solidFill>
                  <a:srgbClr val="FFFF00"/>
                </a:solidFill>
                <a:ea typeface="+mn-ea"/>
              </a:rPr>
              <a:t>سخن</a:t>
            </a:r>
            <a:r>
              <a:rPr lang="fa-IR" sz="2800" dirty="0" smtClean="0">
                <a:solidFill>
                  <a:schemeClr val="tx1">
                    <a:lumMod val="95000"/>
                  </a:schemeClr>
                </a:solidFill>
                <a:ea typeface="+mn-ea"/>
              </a:rPr>
              <a:t> و از روي </a:t>
            </a:r>
            <a:r>
              <a:rPr lang="fa-IR" sz="2800" dirty="0" smtClean="0">
                <a:solidFill>
                  <a:srgbClr val="FFFF00"/>
                </a:solidFill>
                <a:ea typeface="+mn-ea"/>
              </a:rPr>
              <a:t>معنا</a:t>
            </a:r>
            <a:r>
              <a:rPr lang="fa-IR" sz="2800" dirty="0" smtClean="0">
                <a:solidFill>
                  <a:schemeClr val="tx1">
                    <a:lumMod val="95000"/>
                  </a:schemeClr>
                </a:solidFill>
                <a:ea typeface="+mn-ea"/>
              </a:rPr>
              <a:t> به بخش حذف شده :پي مي برد.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2800" dirty="0" smtClean="0">
                <a:solidFill>
                  <a:schemeClr val="tx1">
                    <a:lumMod val="95000"/>
                  </a:schemeClr>
                </a:solidFill>
                <a:ea typeface="+mn-ea"/>
              </a:rPr>
              <a:t>به سلامت  (</a:t>
            </a:r>
            <a:r>
              <a:rPr lang="fa-IR" sz="2800" dirty="0" smtClean="0">
                <a:solidFill>
                  <a:srgbClr val="FF0000"/>
                </a:solidFill>
                <a:ea typeface="+mn-ea"/>
              </a:rPr>
              <a:t>باشيد</a:t>
            </a:r>
            <a:r>
              <a:rPr lang="fa-IR" sz="2800" dirty="0" smtClean="0">
                <a:solidFill>
                  <a:schemeClr val="tx1">
                    <a:lumMod val="95000"/>
                  </a:schemeClr>
                </a:solidFill>
                <a:ea typeface="+mn-ea"/>
              </a:rPr>
              <a:t>)                       هر كه بامش بيش،برفش بيشتر  (</a:t>
            </a:r>
            <a:r>
              <a:rPr lang="fa-IR" sz="2800" dirty="0" smtClean="0">
                <a:solidFill>
                  <a:srgbClr val="FF0000"/>
                </a:solidFill>
                <a:ea typeface="+mn-ea"/>
              </a:rPr>
              <a:t>است يا باشد</a:t>
            </a:r>
            <a:r>
              <a:rPr lang="fa-IR" sz="2800" dirty="0" smtClean="0">
                <a:solidFill>
                  <a:schemeClr val="tx1">
                    <a:lumMod val="95000"/>
                  </a:schemeClr>
                </a:solidFill>
                <a:ea typeface="+mn-ea"/>
              </a:rPr>
              <a:t>)</a:t>
            </a:r>
            <a:endParaRPr lang="fa-IR" sz="2800" dirty="0">
              <a:solidFill>
                <a:schemeClr val="tx1">
                  <a:lumMod val="95000"/>
                </a:schemeClr>
              </a:solidFill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63"/>
          </a:xfrm>
        </p:spPr>
        <p:txBody>
          <a:bodyPr/>
          <a:lstStyle/>
          <a:p>
            <a:pPr algn="ctr"/>
            <a:r>
              <a:rPr lang="fa-IR" sz="7200" dirty="0" smtClean="0">
                <a:solidFill>
                  <a:srgbClr val="FFFF00"/>
                </a:solidFill>
                <a:latin typeface="_PDMS_Saleem_QuranFont" panose="02010000000000000000" pitchFamily="2" charset="-78"/>
                <a:cs typeface="B Nazanin" panose="00000400000000000000" pitchFamily="2" charset="-78"/>
              </a:rPr>
              <a:t>نقش هاي تبعي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0125"/>
            <a:ext cx="9144000" cy="5857875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ea typeface="+mn-ea"/>
              </a:rPr>
              <a:t>1.معطوف</a:t>
            </a:r>
            <a:r>
              <a:rPr lang="fa-IR" dirty="0" smtClean="0">
                <a:solidFill>
                  <a:schemeClr val="accent4">
                    <a:lumMod val="60000"/>
                    <a:lumOff val="40000"/>
                  </a:schemeClr>
                </a:solidFill>
                <a:ea typeface="+mn-ea"/>
              </a:rPr>
              <a:t>:</a:t>
            </a:r>
            <a:r>
              <a:rPr lang="fa-IR" dirty="0" smtClean="0">
                <a:ea typeface="+mn-ea"/>
              </a:rPr>
              <a:t>هر گاه دو يا چند واژه ي هم نقش به وسيله  ”</a:t>
            </a:r>
            <a:r>
              <a:rPr lang="fa-IR" dirty="0" smtClean="0">
                <a:solidFill>
                  <a:schemeClr val="accent4">
                    <a:lumMod val="60000"/>
                    <a:lumOff val="40000"/>
                  </a:schemeClr>
                </a:solidFill>
                <a:ea typeface="+mn-ea"/>
              </a:rPr>
              <a:t>واو</a:t>
            </a:r>
            <a:r>
              <a:rPr lang="fa-IR" dirty="0" smtClean="0">
                <a:ea typeface="+mn-ea"/>
              </a:rPr>
              <a:t> ” عطف به يكديگر بپيوندند،واژه ي بعد از«</a:t>
            </a:r>
            <a:r>
              <a:rPr lang="fa-IR" sz="3200" dirty="0" smtClean="0">
                <a:solidFill>
                  <a:schemeClr val="accent4">
                    <a:lumMod val="60000"/>
                    <a:lumOff val="40000"/>
                  </a:schemeClr>
                </a:solidFill>
                <a:ea typeface="+mn-ea"/>
              </a:rPr>
              <a:t>و</a:t>
            </a:r>
            <a:r>
              <a:rPr lang="fa-IR" dirty="0" smtClean="0">
                <a:ea typeface="+mn-ea"/>
              </a:rPr>
              <a:t>» از نظر نقش معطوف و تابع واژه ي قبل از خود مي باشد.  علي </a:t>
            </a:r>
            <a:r>
              <a:rPr lang="fa-IR" sz="3200" dirty="0" smtClean="0">
                <a:solidFill>
                  <a:schemeClr val="accent1">
                    <a:lumMod val="75000"/>
                  </a:schemeClr>
                </a:solidFill>
                <a:ea typeface="+mn-ea"/>
              </a:rPr>
              <a:t>و</a:t>
            </a:r>
            <a:r>
              <a:rPr lang="fa-IR" dirty="0" smtClean="0">
                <a:solidFill>
                  <a:srgbClr val="FFFF00"/>
                </a:solidFill>
                <a:ea typeface="+mn-ea"/>
              </a:rPr>
              <a:t> حسن </a:t>
            </a:r>
            <a:r>
              <a:rPr lang="fa-IR" dirty="0" smtClean="0">
                <a:ea typeface="+mn-ea"/>
              </a:rPr>
              <a:t>آمدند</a:t>
            </a:r>
            <a:r>
              <a:rPr lang="fa-IR" sz="1400" dirty="0" smtClean="0">
                <a:solidFill>
                  <a:srgbClr val="FF0000"/>
                </a:solidFill>
                <a:ea typeface="+mn-ea"/>
              </a:rPr>
              <a:t>(معطوف به نهاد)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2400" dirty="0" smtClean="0">
                <a:solidFill>
                  <a:srgbClr val="FF0000"/>
                </a:solidFill>
                <a:ea typeface="+mn-ea"/>
              </a:rPr>
              <a:t>ا</a:t>
            </a:r>
            <a:r>
              <a:rPr lang="fa-IR" sz="3200" dirty="0" smtClean="0">
                <a:solidFill>
                  <a:srgbClr val="FF0000"/>
                </a:solidFill>
                <a:ea typeface="+mn-ea"/>
              </a:rPr>
              <a:t>و كتاب </a:t>
            </a:r>
            <a:r>
              <a:rPr lang="fa-IR" sz="4000" dirty="0" smtClean="0">
                <a:solidFill>
                  <a:srgbClr val="FFFF00"/>
                </a:solidFill>
                <a:ea typeface="+mn-ea"/>
              </a:rPr>
              <a:t>و</a:t>
            </a:r>
            <a:r>
              <a:rPr lang="fa-IR" sz="3200" dirty="0" smtClean="0">
                <a:solidFill>
                  <a:srgbClr val="FF0000"/>
                </a:solidFill>
                <a:ea typeface="+mn-ea"/>
              </a:rPr>
              <a:t> </a:t>
            </a:r>
            <a:r>
              <a:rPr lang="fa-IR" sz="3200" dirty="0" smtClean="0">
                <a:solidFill>
                  <a:srgbClr val="00B050"/>
                </a:solidFill>
                <a:ea typeface="+mn-ea"/>
              </a:rPr>
              <a:t>گل</a:t>
            </a:r>
            <a:r>
              <a:rPr lang="fa-IR" sz="3200" dirty="0" smtClean="0">
                <a:solidFill>
                  <a:srgbClr val="FF0000"/>
                </a:solidFill>
                <a:ea typeface="+mn-ea"/>
              </a:rPr>
              <a:t> را خريد </a:t>
            </a:r>
            <a:r>
              <a:rPr lang="fa-IR" sz="2400" dirty="0" smtClean="0">
                <a:solidFill>
                  <a:srgbClr val="FF0000"/>
                </a:solidFill>
                <a:ea typeface="+mn-ea"/>
              </a:rPr>
              <a:t>(معطوف به مفعول)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ea typeface="+mn-ea"/>
              </a:rPr>
              <a:t>2.بدل</a:t>
            </a:r>
            <a:r>
              <a:rPr lang="fa-IR" sz="2400" dirty="0" smtClean="0">
                <a:ea typeface="+mn-ea"/>
              </a:rPr>
              <a:t>:آن است كه گروه اسمي ماقبل خود راتوضيح كمي دهد.سعدي ،</a:t>
            </a:r>
            <a:r>
              <a:rPr lang="fa-IR" sz="2400" dirty="0" smtClean="0">
                <a:solidFill>
                  <a:srgbClr val="FFFF00"/>
                </a:solidFill>
                <a:ea typeface="+mn-ea"/>
              </a:rPr>
              <a:t>شاعرقرن هفتم</a:t>
            </a:r>
            <a:r>
              <a:rPr lang="fa-IR" sz="2400" dirty="0" smtClean="0">
                <a:ea typeface="+mn-ea"/>
              </a:rPr>
              <a:t>،گلستان را نوشت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2000" dirty="0" smtClean="0">
                <a:ea typeface="+mn-ea"/>
              </a:rPr>
              <a:t>نكته:در جمله ي زيرگروه مشخص شده بدل نيست  بلكه</a:t>
            </a:r>
            <a:r>
              <a:rPr lang="fa-IR" sz="2000" dirty="0" smtClean="0">
                <a:solidFill>
                  <a:srgbClr val="FF0000"/>
                </a:solidFill>
                <a:ea typeface="+mn-ea"/>
              </a:rPr>
              <a:t> مسند</a:t>
            </a:r>
            <a:r>
              <a:rPr lang="fa-IR" sz="2000" dirty="0" smtClean="0">
                <a:ea typeface="+mn-ea"/>
              </a:rPr>
              <a:t> است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2000" dirty="0" smtClean="0">
                <a:ea typeface="+mn-ea"/>
              </a:rPr>
              <a:t>سعدي،</a:t>
            </a:r>
            <a:r>
              <a:rPr lang="fa-IR" sz="2000" dirty="0" smtClean="0">
                <a:solidFill>
                  <a:srgbClr val="FFFF00"/>
                </a:solidFill>
                <a:ea typeface="+mn-ea"/>
              </a:rPr>
              <a:t>شاعر قرن هفت </a:t>
            </a:r>
            <a:r>
              <a:rPr lang="fa-IR" sz="2000" dirty="0" smtClean="0">
                <a:ea typeface="+mn-ea"/>
              </a:rPr>
              <a:t>ماست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2800" dirty="0" smtClean="0">
                <a:solidFill>
                  <a:schemeClr val="accent4">
                    <a:lumMod val="60000"/>
                    <a:lumOff val="40000"/>
                  </a:schemeClr>
                </a:solidFill>
                <a:ea typeface="+mn-ea"/>
              </a:rPr>
              <a:t>3تكرار</a:t>
            </a:r>
            <a:r>
              <a:rPr lang="fa-IR" sz="2800" dirty="0" smtClean="0">
                <a:ea typeface="+mn-ea"/>
              </a:rPr>
              <a:t>:آن است كه يك نقش در جمله دو بار تكرار شود. </a:t>
            </a:r>
            <a:r>
              <a:rPr lang="fa-IR" sz="2800" dirty="0" smtClean="0">
                <a:solidFill>
                  <a:srgbClr val="FF0000"/>
                </a:solidFill>
                <a:ea typeface="+mn-ea"/>
              </a:rPr>
              <a:t>كتاب</a:t>
            </a:r>
            <a:r>
              <a:rPr lang="fa-IR" sz="2800" dirty="0" smtClean="0">
                <a:ea typeface="+mn-ea"/>
              </a:rPr>
              <a:t> را خواندم </a:t>
            </a:r>
            <a:r>
              <a:rPr lang="fa-IR" sz="2800" dirty="0" smtClean="0">
                <a:solidFill>
                  <a:srgbClr val="FF0000"/>
                </a:solidFill>
                <a:ea typeface="+mn-ea"/>
              </a:rPr>
              <a:t>كتاب</a:t>
            </a:r>
            <a:r>
              <a:rPr lang="fa-IR" sz="2800" dirty="0" smtClean="0">
                <a:ea typeface="+mn-ea"/>
              </a:rPr>
              <a:t> را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fa-IR" sz="2800" dirty="0" smtClean="0">
                <a:solidFill>
                  <a:srgbClr val="FF0000"/>
                </a:solidFill>
                <a:ea typeface="+mn-ea"/>
              </a:rPr>
              <a:t>علي </a:t>
            </a:r>
            <a:r>
              <a:rPr lang="fa-IR" sz="2800" dirty="0" smtClean="0">
                <a:ea typeface="+mn-ea"/>
              </a:rPr>
              <a:t>آمد </a:t>
            </a:r>
            <a:r>
              <a:rPr lang="fa-IR" sz="2800" dirty="0" smtClean="0">
                <a:solidFill>
                  <a:srgbClr val="FF0000"/>
                </a:solidFill>
                <a:ea typeface="+mn-ea"/>
              </a:rPr>
              <a:t>علي</a:t>
            </a:r>
            <a:endParaRPr lang="fa-IR" sz="2800" dirty="0">
              <a:solidFill>
                <a:srgbClr val="FF0000"/>
              </a:solidFill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>
                <a:solidFill>
                  <a:srgbClr val="FFFF00"/>
                </a:solidFill>
              </a:rPr>
              <a:t>نقش کلمات   در جمله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اگر تنها اجزای اصلی جمله را در نظربگیریم ،جمله ساده </a:t>
            </a:r>
            <a:r>
              <a:rPr lang="fa-IR" dirty="0" smtClean="0">
                <a:solidFill>
                  <a:srgbClr val="FF0000"/>
                </a:solidFill>
              </a:rPr>
              <a:t>حداقل</a:t>
            </a:r>
            <a:r>
              <a:rPr lang="fa-IR" dirty="0" smtClean="0"/>
              <a:t> </a:t>
            </a:r>
            <a:r>
              <a:rPr lang="fa-IR" dirty="0" smtClean="0">
                <a:solidFill>
                  <a:srgbClr val="FF0000"/>
                </a:solidFill>
              </a:rPr>
              <a:t>دو </a:t>
            </a:r>
            <a:r>
              <a:rPr lang="fa-IR" dirty="0" smtClean="0"/>
              <a:t>جمله و </a:t>
            </a:r>
            <a:r>
              <a:rPr lang="fa-IR" dirty="0" smtClean="0">
                <a:solidFill>
                  <a:srgbClr val="FF0000"/>
                </a:solidFill>
              </a:rPr>
              <a:t>حداکثرچهار جزء </a:t>
            </a:r>
            <a:r>
              <a:rPr lang="fa-IR" dirty="0" smtClean="0"/>
              <a:t>دارد.</a:t>
            </a:r>
          </a:p>
          <a:p>
            <a:r>
              <a:rPr lang="fa-IR" dirty="0" smtClean="0"/>
              <a:t>تعداد اجزای جمله را فعل جمله تعیین می</a:t>
            </a:r>
            <a:r>
              <a:rPr lang="en-US" dirty="0" smtClean="0"/>
              <a:t> </a:t>
            </a:r>
            <a:r>
              <a:rPr lang="fa-IR" dirty="0" smtClean="0"/>
              <a:t>کند،پس برای یافتن پاسخ درست   باید به فعل جمله مراجعه کرد  ،زیرا بعضی ازفعل</a:t>
            </a:r>
            <a:r>
              <a:rPr lang="en-US" dirty="0" smtClean="0"/>
              <a:t> </a:t>
            </a:r>
            <a:r>
              <a:rPr lang="fa-IR" dirty="0" smtClean="0"/>
              <a:t> ها به نهاد نیاز دارند </a:t>
            </a:r>
          </a:p>
          <a:p>
            <a:r>
              <a:rPr lang="fa-IR" dirty="0" smtClean="0"/>
              <a:t>وبعضی  علاوه بر نهاد ،</a:t>
            </a:r>
            <a:r>
              <a:rPr lang="fa-IR" dirty="0"/>
              <a:t>ا</a:t>
            </a:r>
            <a:r>
              <a:rPr lang="fa-IR" dirty="0" smtClean="0"/>
              <a:t>جزای دیگری نیز می طلبند: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او کتاب را خرید.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پرنده پرید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3917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C000"/>
                </a:solidFill>
              </a:rPr>
              <a:t>نکته</a:t>
            </a:r>
            <a:endParaRPr lang="en-US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002060"/>
                </a:solidFill>
              </a:rPr>
              <a:t>در هنگام شمارش تعداد اجزای جمله توجه داشته باشیم که قید از اجزای اصلی جمله نیست.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مثلا جمله   </a:t>
            </a:r>
            <a:r>
              <a:rPr lang="fa-IR" dirty="0" smtClean="0">
                <a:solidFill>
                  <a:srgbClr val="FFC000"/>
                </a:solidFill>
              </a:rPr>
              <a:t>«  او از کوه آمد .»  دو جزئی </a:t>
            </a:r>
            <a:r>
              <a:rPr lang="fa-IR" dirty="0" smtClean="0">
                <a:solidFill>
                  <a:srgbClr val="FF0000"/>
                </a:solidFill>
              </a:rPr>
              <a:t>است چون :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1.  کوه قید مکان است    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2. قابل حذف است 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3.فعل جمله را می توان با بیش از  یک حرف اضافه آورد </a:t>
            </a:r>
          </a:p>
          <a:p>
            <a:r>
              <a:rPr lang="fa-IR" dirty="0" smtClean="0">
                <a:solidFill>
                  <a:srgbClr val="FFFF00"/>
                </a:solidFill>
              </a:rPr>
              <a:t>به کوه رفت     از کوه رفت و.....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من</a:t>
            </a:r>
            <a:r>
              <a:rPr lang="fa-IR" dirty="0" smtClean="0">
                <a:solidFill>
                  <a:srgbClr val="FFFF00"/>
                </a:solidFill>
              </a:rPr>
              <a:t> دیروزبه  همراه دوستم با اتوبوس ازمدرسه به خانه </a:t>
            </a:r>
            <a:r>
              <a:rPr lang="fa-IR" dirty="0" smtClean="0">
                <a:solidFill>
                  <a:srgbClr val="C00000"/>
                </a:solidFill>
              </a:rPr>
              <a:t>آمدم.</a:t>
            </a: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99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FF00"/>
                </a:solidFill>
              </a:rPr>
              <a:t>انواع جمله ازنظر تعداد اجزای جمله: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الف)جمله های </a:t>
            </a:r>
            <a:r>
              <a:rPr lang="fa-IR" dirty="0" smtClean="0">
                <a:solidFill>
                  <a:srgbClr val="FFFF00"/>
                </a:solidFill>
              </a:rPr>
              <a:t>دو جزئی</a:t>
            </a:r>
            <a:r>
              <a:rPr lang="fa-IR" dirty="0" smtClean="0"/>
              <a:t>:جمله هایی که فعل آنها ناگذراست</a:t>
            </a:r>
          </a:p>
          <a:p>
            <a:endParaRPr lang="fa-IR" dirty="0" smtClean="0"/>
          </a:p>
          <a:p>
            <a:r>
              <a:rPr lang="fa-IR" dirty="0" smtClean="0">
                <a:solidFill>
                  <a:srgbClr val="FF0000"/>
                </a:solidFill>
              </a:rPr>
              <a:t>مانند:ما ایستاده بودیم 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     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پدر دوست سعید رفت</a:t>
            </a:r>
          </a:p>
          <a:p>
            <a:endParaRPr lang="fa-IR" dirty="0">
              <a:solidFill>
                <a:srgbClr val="FF0000"/>
              </a:solidFill>
            </a:endParaRPr>
          </a:p>
          <a:p>
            <a:r>
              <a:rPr lang="fa-IR" dirty="0" smtClean="0">
                <a:solidFill>
                  <a:srgbClr val="FF0000"/>
                </a:solidFill>
              </a:rPr>
              <a:t>پرنده پرید.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36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FF00"/>
                </a:solidFill>
              </a:rPr>
              <a:t>جمله های سه جزئی :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FF00"/>
                </a:solidFill>
              </a:rPr>
              <a:t>1. سه جزئی مفعولی </a:t>
            </a:r>
            <a:r>
              <a:rPr lang="fa-IR" dirty="0" smtClean="0"/>
              <a:t>:فعل این نوع جمله ها  به مفعول هم نیاز دارند.</a:t>
            </a:r>
          </a:p>
          <a:p>
            <a:r>
              <a:rPr lang="fa-IR" dirty="0" smtClean="0"/>
              <a:t>ماند:دانشمندان </a:t>
            </a:r>
            <a:r>
              <a:rPr lang="fa-IR" dirty="0" smtClean="0">
                <a:solidFill>
                  <a:srgbClr val="FF0000"/>
                </a:solidFill>
              </a:rPr>
              <a:t>دستگاه فیلم برداری </a:t>
            </a:r>
            <a:r>
              <a:rPr lang="fa-IR" dirty="0" smtClean="0">
                <a:solidFill>
                  <a:srgbClr val="FFFF00"/>
                </a:solidFill>
              </a:rPr>
              <a:t>را</a:t>
            </a:r>
            <a:r>
              <a:rPr lang="fa-IR" dirty="0" smtClean="0"/>
              <a:t> اختراع کردند.</a:t>
            </a:r>
          </a:p>
          <a:p>
            <a:r>
              <a:rPr lang="fa-IR" dirty="0" smtClean="0"/>
              <a:t>نثرفنی</a:t>
            </a:r>
            <a:r>
              <a:rPr lang="fa-IR" dirty="0" smtClean="0">
                <a:solidFill>
                  <a:srgbClr val="FF0000"/>
                </a:solidFill>
              </a:rPr>
              <a:t> طرفدار </a:t>
            </a:r>
            <a:r>
              <a:rPr lang="fa-IR" dirty="0" smtClean="0"/>
              <a:t>ندارد</a:t>
            </a:r>
          </a:p>
          <a:p>
            <a:r>
              <a:rPr lang="fa-IR" dirty="0" smtClean="0">
                <a:solidFill>
                  <a:srgbClr val="FFFF00"/>
                </a:solidFill>
              </a:rPr>
              <a:t>2.سه جزئی مسندی </a:t>
            </a:r>
          </a:p>
          <a:p>
            <a:r>
              <a:rPr lang="fa-IR" dirty="0" smtClean="0">
                <a:solidFill>
                  <a:srgbClr val="FFFF00"/>
                </a:solidFill>
              </a:rPr>
              <a:t>الف )سه جزئی اسنادی با مسند:فعل </a:t>
            </a:r>
            <a:r>
              <a:rPr lang="fa-IR" dirty="0" smtClean="0"/>
              <a:t>این نوع جمله ها بر انجام کاری </a:t>
            </a:r>
            <a:r>
              <a:rPr lang="fa-IR" u="sng" dirty="0" smtClean="0"/>
              <a:t>دلالت  نمیکند</a:t>
            </a:r>
            <a:r>
              <a:rPr lang="fa-IR" dirty="0" smtClean="0"/>
              <a:t>،بلکه حالت و صفتی را به نهاد  نسبت  می دهد ،به همین خاطر به آنها فعل ربطی (اسنادی )می گویند.فعل هایی که از</a:t>
            </a:r>
            <a:r>
              <a:rPr lang="fa-IR" dirty="0" smtClean="0">
                <a:solidFill>
                  <a:srgbClr val="FF0000"/>
                </a:solidFill>
              </a:rPr>
              <a:t>«است ،بود شد ،گشت گردید و هست»</a:t>
            </a:r>
            <a:r>
              <a:rPr lang="fa-IR" dirty="0" smtClean="0"/>
              <a:t>ساخته می شوندمعمولا ربطی  هستند :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این داستان تکراری است.     حرفه اصلی اش روزنامه نگاری بود.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10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FF00"/>
                </a:solidFill>
              </a:rPr>
              <a:t>ب)سه جزئی اسنادی با متمم:در </a:t>
            </a:r>
            <a:r>
              <a:rPr lang="fa-IR" dirty="0" smtClean="0"/>
              <a:t>پاره ای از جمله های سه جرئی </a:t>
            </a:r>
          </a:p>
          <a:p>
            <a:r>
              <a:rPr lang="fa-IR" dirty="0" smtClean="0"/>
              <a:t>               (اسنادی )گاهی به جای مسند ،متمم می آید 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مانند:فلانی از ساکنان این محل بود .   این پاچه از ابریشم است</a:t>
            </a:r>
          </a:p>
          <a:p>
            <a:endParaRPr lang="fa-IR" dirty="0"/>
          </a:p>
          <a:p>
            <a:r>
              <a:rPr lang="fa-IR" dirty="0" smtClean="0">
                <a:solidFill>
                  <a:srgbClr val="FFFF00"/>
                </a:solidFill>
              </a:rPr>
              <a:t>3.جمله های سه جزئی با متمم :</a:t>
            </a:r>
            <a:r>
              <a:rPr lang="fa-IR" dirty="0" smtClean="0"/>
              <a:t>این نوع فعل ها علاوه برنهادبه متمم نیاز دارند ،متمم گروه اسمی است که پس از </a:t>
            </a:r>
            <a:r>
              <a:rPr lang="fa-IR" dirty="0" smtClean="0">
                <a:solidFill>
                  <a:srgbClr val="FFFF00"/>
                </a:solidFill>
              </a:rPr>
              <a:t>حرف اضافه(از ،به ، بر  </a:t>
            </a:r>
          </a:p>
          <a:p>
            <a:r>
              <a:rPr lang="fa-IR" dirty="0" smtClean="0">
                <a:solidFill>
                  <a:srgbClr val="FFFF00"/>
                </a:solidFill>
              </a:rPr>
              <a:t>در ،برای  و...)می آید   </a:t>
            </a:r>
            <a:r>
              <a:rPr lang="fa-IR" dirty="0" smtClean="0"/>
              <a:t>. مانند:آنها  </a:t>
            </a:r>
            <a:r>
              <a:rPr lang="fa-IR" dirty="0" smtClean="0">
                <a:solidFill>
                  <a:srgbClr val="FFFF00"/>
                </a:solidFill>
              </a:rPr>
              <a:t>به</a:t>
            </a:r>
            <a:r>
              <a:rPr lang="fa-IR" dirty="0" smtClean="0">
                <a:solidFill>
                  <a:srgbClr val="FF0000"/>
                </a:solidFill>
              </a:rPr>
              <a:t> درختان مورد علاقه خود </a:t>
            </a:r>
            <a:r>
              <a:rPr lang="fa-IR" dirty="0" smtClean="0"/>
              <a:t>رسیدند.</a:t>
            </a:r>
          </a:p>
          <a:p>
            <a:r>
              <a:rPr lang="fa-IR" dirty="0" smtClean="0"/>
              <a:t>مهندسان </a:t>
            </a:r>
            <a:r>
              <a:rPr lang="fa-IR" dirty="0" smtClean="0">
                <a:solidFill>
                  <a:srgbClr val="FF0000"/>
                </a:solidFill>
              </a:rPr>
              <a:t>به کار ساختن استحکامات </a:t>
            </a:r>
            <a:r>
              <a:rPr lang="fa-IR" dirty="0" smtClean="0"/>
              <a:t>می پردازند.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74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FF00"/>
                </a:solidFill>
              </a:rPr>
              <a:t>پ)جمله های چهار جزئی :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988840"/>
            <a:ext cx="8229600" cy="4389437"/>
          </a:xfrm>
        </p:spPr>
        <p:txBody>
          <a:bodyPr/>
          <a:lstStyle/>
          <a:p>
            <a:r>
              <a:rPr lang="fa-IR" dirty="0" smtClean="0"/>
              <a:t>فعل این نوع جمله ها برای به وقوع پیوستن ،علاوه بر نهاد ،به دو جزءدیگر نیاز دارد که خود </a:t>
            </a:r>
            <a:r>
              <a:rPr lang="fa-IR" dirty="0" smtClean="0">
                <a:solidFill>
                  <a:srgbClr val="FFFF00"/>
                </a:solidFill>
              </a:rPr>
              <a:t>به   چهار  نوع تقسیم </a:t>
            </a:r>
            <a:r>
              <a:rPr lang="fa-IR" dirty="0" smtClean="0"/>
              <a:t>می شود :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1.چهار جزئی مفعولی – متممی :</a:t>
            </a:r>
          </a:p>
          <a:p>
            <a:endParaRPr lang="fa-IR" dirty="0" smtClean="0">
              <a:solidFill>
                <a:srgbClr val="FF0000"/>
              </a:solidFill>
            </a:endParaRPr>
          </a:p>
          <a:p>
            <a:r>
              <a:rPr lang="fa-IR" dirty="0" smtClean="0"/>
              <a:t>شکارچیان </a:t>
            </a:r>
            <a:r>
              <a:rPr lang="fa-IR" dirty="0" smtClean="0">
                <a:solidFill>
                  <a:srgbClr val="FFFF00"/>
                </a:solidFill>
              </a:rPr>
              <a:t>این پرندگان را </a:t>
            </a:r>
            <a:r>
              <a:rPr lang="fa-IR" dirty="0" smtClean="0">
                <a:solidFill>
                  <a:srgbClr val="FF0000"/>
                </a:solidFill>
              </a:rPr>
              <a:t>به دام </a:t>
            </a:r>
            <a:r>
              <a:rPr lang="fa-IR" dirty="0" smtClean="0"/>
              <a:t>می اندازند.</a:t>
            </a:r>
          </a:p>
          <a:p>
            <a:endParaRPr lang="fa-IR" dirty="0" smtClean="0"/>
          </a:p>
          <a:p>
            <a:r>
              <a:rPr lang="fa-IR" dirty="0" smtClean="0"/>
              <a:t>معلمم </a:t>
            </a:r>
            <a:r>
              <a:rPr lang="fa-IR" dirty="0" smtClean="0">
                <a:solidFill>
                  <a:srgbClr val="FFFF00"/>
                </a:solidFill>
              </a:rPr>
              <a:t>مرا</a:t>
            </a:r>
            <a:r>
              <a:rPr lang="fa-IR" dirty="0" smtClean="0"/>
              <a:t> </a:t>
            </a:r>
            <a:r>
              <a:rPr lang="fa-IR" dirty="0" smtClean="0">
                <a:solidFill>
                  <a:srgbClr val="FF0000"/>
                </a:solidFill>
              </a:rPr>
              <a:t>به درک دنیای واقعی </a:t>
            </a:r>
            <a:r>
              <a:rPr lang="fa-IR" dirty="0" smtClean="0"/>
              <a:t>وا داشت.</a:t>
            </a:r>
          </a:p>
          <a:p>
            <a:endParaRPr lang="fa-IR" dirty="0" smtClean="0"/>
          </a:p>
          <a:p>
            <a:r>
              <a:rPr lang="fa-IR" dirty="0" smtClean="0"/>
              <a:t>هر قسمت این  سرزمین عزیز </a:t>
            </a:r>
            <a:r>
              <a:rPr lang="fa-IR" dirty="0" smtClean="0">
                <a:solidFill>
                  <a:srgbClr val="FFFF00"/>
                </a:solidFill>
              </a:rPr>
              <a:t>ما  را </a:t>
            </a:r>
            <a:r>
              <a:rPr lang="fa-IR" dirty="0" smtClean="0">
                <a:solidFill>
                  <a:srgbClr val="FF0000"/>
                </a:solidFill>
              </a:rPr>
              <a:t>به گذشته های دور </a:t>
            </a:r>
            <a:r>
              <a:rPr lang="fa-IR" dirty="0" smtClean="0"/>
              <a:t>پیوند می دهد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11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23950"/>
          </a:xfrm>
        </p:spPr>
        <p:txBody>
          <a:bodyPr/>
          <a:lstStyle/>
          <a:p>
            <a:pPr algn="ctr"/>
            <a:r>
              <a:rPr lang="fa-IR" dirty="0" smtClean="0">
                <a:solidFill>
                  <a:srgbClr val="FFFF00"/>
                </a:solidFill>
              </a:rPr>
              <a:t>2.چهارجزئی مفعولی -مسندی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767808"/>
          </a:xfrm>
        </p:spPr>
        <p:txBody>
          <a:bodyPr/>
          <a:lstStyle/>
          <a:p>
            <a:r>
              <a:rPr lang="fa-IR" dirty="0" smtClean="0"/>
              <a:t>بعضی فعل ها  علاوه بر نهاد و مفعول به جزئی نیاز دارند . این جزئ بی نشانه را نیز </a:t>
            </a:r>
            <a:r>
              <a:rPr lang="fa-IR" dirty="0" smtClean="0">
                <a:solidFill>
                  <a:srgbClr val="FF0000"/>
                </a:solidFill>
              </a:rPr>
              <a:t>«مسند» </a:t>
            </a:r>
            <a:r>
              <a:rPr lang="fa-IR" dirty="0" smtClean="0"/>
              <a:t>می نامند .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عمده فعل های </a:t>
            </a:r>
            <a:r>
              <a:rPr lang="fa-IR" dirty="0" smtClean="0"/>
              <a:t>این گروه عبارتند از :</a:t>
            </a:r>
            <a:r>
              <a:rPr lang="fa-IR" dirty="0" smtClean="0">
                <a:solidFill>
                  <a:srgbClr val="FFFF00"/>
                </a:solidFill>
              </a:rPr>
              <a:t>1.نامیدن و فعل های  هم معنی مثل خواندن،گفتن ،صداکردن/زدن </a:t>
            </a:r>
            <a:r>
              <a:rPr lang="fa-IR" dirty="0" smtClean="0"/>
              <a:t>مانند:همسایه</a:t>
            </a:r>
            <a:r>
              <a:rPr lang="fa-IR" dirty="0" smtClean="0">
                <a:solidFill>
                  <a:srgbClr val="FF0000"/>
                </a:solidFill>
              </a:rPr>
              <a:t> پسرش </a:t>
            </a:r>
            <a:r>
              <a:rPr lang="fa-IR" dirty="0" smtClean="0"/>
              <a:t>را </a:t>
            </a:r>
            <a:r>
              <a:rPr lang="fa-IR" dirty="0" smtClean="0">
                <a:solidFill>
                  <a:srgbClr val="FFFF00"/>
                </a:solidFill>
              </a:rPr>
              <a:t>علی</a:t>
            </a:r>
            <a:r>
              <a:rPr lang="fa-IR" dirty="0" smtClean="0"/>
              <a:t> صدا می زند.</a:t>
            </a:r>
          </a:p>
          <a:p>
            <a:r>
              <a:rPr lang="fa-IR" dirty="0" smtClean="0">
                <a:solidFill>
                  <a:srgbClr val="FFFF00"/>
                </a:solidFill>
              </a:rPr>
              <a:t>2.شمردن و فعل های هم معنی به شمار اوردن و به حساب اوردن </a:t>
            </a:r>
          </a:p>
          <a:p>
            <a:r>
              <a:rPr lang="fa-IR" dirty="0" smtClean="0">
                <a:solidFill>
                  <a:srgbClr val="FFFF00"/>
                </a:solidFill>
              </a:rPr>
              <a:t>3.پنداشتن  و فعل های هم معنی آن مثل :دیدن   و دانستن </a:t>
            </a:r>
          </a:p>
          <a:p>
            <a:r>
              <a:rPr lang="fa-IR" dirty="0" smtClean="0">
                <a:solidFill>
                  <a:srgbClr val="FFFF00"/>
                </a:solidFill>
              </a:rPr>
              <a:t>4. گردانیدن  و هم معنی آنها  مثل نمودن ،کردن  ،ساختن</a:t>
            </a:r>
          </a:p>
          <a:p>
            <a:r>
              <a:rPr lang="fa-IR" dirty="0" smtClean="0"/>
              <a:t>حافظ </a:t>
            </a:r>
            <a:r>
              <a:rPr lang="fa-IR" dirty="0" smtClean="0">
                <a:solidFill>
                  <a:srgbClr val="FF0000"/>
                </a:solidFill>
              </a:rPr>
              <a:t>خودش</a:t>
            </a:r>
            <a:r>
              <a:rPr lang="fa-IR" dirty="0" smtClean="0"/>
              <a:t> را </a:t>
            </a:r>
            <a:r>
              <a:rPr lang="fa-IR" dirty="0" smtClean="0">
                <a:solidFill>
                  <a:srgbClr val="002060"/>
                </a:solidFill>
              </a:rPr>
              <a:t>رند</a:t>
            </a:r>
            <a:r>
              <a:rPr lang="fa-IR" dirty="0" smtClean="0"/>
              <a:t> می داند.</a:t>
            </a:r>
          </a:p>
          <a:p>
            <a:r>
              <a:rPr lang="fa-IR" dirty="0" smtClean="0"/>
              <a:t>نادان </a:t>
            </a:r>
            <a:r>
              <a:rPr lang="fa-IR" dirty="0" smtClean="0">
                <a:solidFill>
                  <a:srgbClr val="FF0000"/>
                </a:solidFill>
              </a:rPr>
              <a:t>هیچ کس </a:t>
            </a:r>
            <a:r>
              <a:rPr lang="fa-IR" dirty="0" smtClean="0"/>
              <a:t>را </a:t>
            </a:r>
            <a:r>
              <a:rPr lang="fa-IR" dirty="0" smtClean="0">
                <a:solidFill>
                  <a:srgbClr val="002060"/>
                </a:solidFill>
              </a:rPr>
              <a:t>هم طراز خود </a:t>
            </a:r>
            <a:r>
              <a:rPr lang="fa-IR" dirty="0" smtClean="0"/>
              <a:t>نمی بیند.</a:t>
            </a:r>
          </a:p>
          <a:p>
            <a:r>
              <a:rPr lang="fa-IR" dirty="0" smtClean="0"/>
              <a:t>کار و تلاش مداوم</a:t>
            </a:r>
            <a:r>
              <a:rPr lang="fa-IR" dirty="0" smtClean="0">
                <a:solidFill>
                  <a:srgbClr val="FF0000"/>
                </a:solidFill>
              </a:rPr>
              <a:t> او </a:t>
            </a:r>
            <a:r>
              <a:rPr lang="fa-IR" dirty="0" smtClean="0"/>
              <a:t>را </a:t>
            </a:r>
            <a:r>
              <a:rPr lang="fa-IR" dirty="0" smtClean="0">
                <a:solidFill>
                  <a:srgbClr val="002060"/>
                </a:solidFill>
              </a:rPr>
              <a:t>شاگرد اول کلاس دوازدهم </a:t>
            </a:r>
            <a:r>
              <a:rPr lang="fa-IR" dirty="0" smtClean="0"/>
              <a:t>کرد.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294966"/>
      </p:ext>
    </p:extLst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447" y="548680"/>
            <a:ext cx="8229600" cy="1143000"/>
          </a:xfrm>
        </p:spPr>
        <p:txBody>
          <a:bodyPr/>
          <a:lstStyle/>
          <a:p>
            <a:pPr algn="ctr" rtl="0"/>
            <a:r>
              <a:rPr lang="fa-IR" dirty="0" smtClean="0">
                <a:solidFill>
                  <a:srgbClr val="FFFF00"/>
                </a:solidFill>
              </a:rPr>
              <a:t>3.جمله چهار  جزئی با متمم و مسند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این جمله ها اکثرا از مصدر «گفتن  »در معنی نامیدن بکار  می روند:</a:t>
            </a:r>
          </a:p>
          <a:p>
            <a:endParaRPr lang="fa-IR" dirty="0"/>
          </a:p>
          <a:p>
            <a:r>
              <a:rPr lang="fa-IR" dirty="0" smtClean="0">
                <a:solidFill>
                  <a:srgbClr val="FFFF00"/>
                </a:solidFill>
              </a:rPr>
              <a:t>اهل محل </a:t>
            </a:r>
            <a:r>
              <a:rPr lang="fa-IR" dirty="0" smtClean="0">
                <a:solidFill>
                  <a:srgbClr val="002060"/>
                </a:solidFill>
              </a:rPr>
              <a:t>به او </a:t>
            </a:r>
            <a:r>
              <a:rPr lang="fa-IR" dirty="0" smtClean="0">
                <a:solidFill>
                  <a:srgbClr val="FF0000"/>
                </a:solidFill>
              </a:rPr>
              <a:t>پهلوان </a:t>
            </a:r>
            <a:r>
              <a:rPr lang="fa-IR" dirty="0" smtClean="0">
                <a:solidFill>
                  <a:srgbClr val="FFFF00"/>
                </a:solidFill>
              </a:rPr>
              <a:t>می گفتند.</a:t>
            </a:r>
          </a:p>
        </p:txBody>
      </p:sp>
    </p:spTree>
    <p:extLst>
      <p:ext uri="{BB962C8B-B14F-4D97-AF65-F5344CB8AC3E}">
        <p14:creationId xmlns:p14="http://schemas.microsoft.com/office/powerpoint/2010/main" val="16207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>
                <a:solidFill>
                  <a:srgbClr val="FFFF00"/>
                </a:solidFill>
              </a:rPr>
              <a:t>4.چهار جزئی مفعولی – مفعولی :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بعضی </a:t>
            </a:r>
            <a:r>
              <a:rPr lang="fa-IR" dirty="0"/>
              <a:t>از  فعل ها برای تشکیل جمله علاوه بر نهاد به دو جزءنیاز دارند که هردو مفعول </a:t>
            </a:r>
            <a:r>
              <a:rPr lang="fa-IR" dirty="0" smtClean="0"/>
              <a:t>نامیده </a:t>
            </a:r>
            <a:r>
              <a:rPr lang="fa-IR" dirty="0"/>
              <a:t>می شوند </a:t>
            </a:r>
            <a:r>
              <a:rPr lang="fa-IR" dirty="0" smtClean="0"/>
              <a:t>.</a:t>
            </a:r>
          </a:p>
          <a:p>
            <a:endParaRPr lang="fa-IR" dirty="0"/>
          </a:p>
          <a:p>
            <a:r>
              <a:rPr lang="fa-IR" dirty="0">
                <a:solidFill>
                  <a:srgbClr val="FFFF00"/>
                </a:solidFill>
              </a:rPr>
              <a:t>نقاش </a:t>
            </a:r>
            <a:r>
              <a:rPr lang="fa-IR" dirty="0">
                <a:solidFill>
                  <a:srgbClr val="FF0000"/>
                </a:solidFill>
              </a:rPr>
              <a:t>دیوار</a:t>
            </a:r>
            <a:r>
              <a:rPr lang="fa-IR" dirty="0">
                <a:solidFill>
                  <a:srgbClr val="FFFF00"/>
                </a:solidFill>
              </a:rPr>
              <a:t>را </a:t>
            </a:r>
            <a:r>
              <a:rPr lang="fa-IR" dirty="0">
                <a:solidFill>
                  <a:srgbClr val="FF0000"/>
                </a:solidFill>
              </a:rPr>
              <a:t>رنگ آبی </a:t>
            </a:r>
            <a:r>
              <a:rPr lang="fa-IR" dirty="0" smtClean="0">
                <a:solidFill>
                  <a:srgbClr val="FFFF00"/>
                </a:solidFill>
              </a:rPr>
              <a:t>زد</a:t>
            </a:r>
          </a:p>
          <a:p>
            <a:endParaRPr lang="fa-IR" dirty="0"/>
          </a:p>
          <a:p>
            <a:r>
              <a:rPr lang="fa-IR" dirty="0">
                <a:solidFill>
                  <a:srgbClr val="FFFF00"/>
                </a:solidFill>
              </a:rPr>
              <a:t>او</a:t>
            </a:r>
            <a:r>
              <a:rPr lang="fa-IR" dirty="0">
                <a:solidFill>
                  <a:srgbClr val="FF0000"/>
                </a:solidFill>
              </a:rPr>
              <a:t>فقرا</a:t>
            </a:r>
            <a:r>
              <a:rPr lang="fa-IR" dirty="0">
                <a:solidFill>
                  <a:srgbClr val="FFFF00"/>
                </a:solidFill>
              </a:rPr>
              <a:t> را </a:t>
            </a:r>
            <a:r>
              <a:rPr lang="fa-IR" dirty="0">
                <a:solidFill>
                  <a:srgbClr val="FF0000"/>
                </a:solidFill>
              </a:rPr>
              <a:t>لباس</a:t>
            </a:r>
            <a:r>
              <a:rPr lang="fa-IR" dirty="0">
                <a:solidFill>
                  <a:srgbClr val="FFFF00"/>
                </a:solidFill>
              </a:rPr>
              <a:t> پوشاند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828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FF00"/>
                </a:solidFill>
              </a:rPr>
              <a:t>حرف ربط یا پیوند: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حرف ربط  یا پیوندواژه هایی هستند  که دو واژه یا دو جمله را به هم  </a:t>
            </a:r>
          </a:p>
          <a:p>
            <a:r>
              <a:rPr lang="fa-IR" dirty="0" smtClean="0"/>
              <a:t>پیوند   می دهند وآن ها را  هم پایه یکدیگر می سازند یا جمله ای را به جمله ای دیگر ربط می دهند  و یکی را وابسته دیگرسی قرار می دهند .</a:t>
            </a:r>
          </a:p>
          <a:p>
            <a:r>
              <a:rPr lang="fa-IR" dirty="0" smtClean="0">
                <a:solidFill>
                  <a:srgbClr val="FFFF00"/>
                </a:solidFill>
              </a:rPr>
              <a:t>الف )حرف ربط هم پایه ساز :</a:t>
            </a:r>
            <a:r>
              <a:rPr lang="fa-IR" dirty="0" smtClean="0"/>
              <a:t>بین </a:t>
            </a:r>
            <a:r>
              <a:rPr lang="fa-IR" dirty="0" smtClean="0">
                <a:solidFill>
                  <a:srgbClr val="FF0000"/>
                </a:solidFill>
              </a:rPr>
              <a:t>دو جمله هم پایه </a:t>
            </a:r>
            <a:r>
              <a:rPr lang="fa-IR" dirty="0" smtClean="0"/>
              <a:t>بکار می روند :</a:t>
            </a:r>
          </a:p>
          <a:p>
            <a:r>
              <a:rPr lang="fa-IR" dirty="0" smtClean="0"/>
              <a:t>پیوند های هم پایه ساز پر کاربرد عبارتند از :</a:t>
            </a:r>
            <a:r>
              <a:rPr lang="fa-IR" dirty="0" smtClean="0">
                <a:solidFill>
                  <a:srgbClr val="FF0000"/>
                </a:solidFill>
              </a:rPr>
              <a:t>و، اما ،یا ،لیکن  ، ولی </a:t>
            </a:r>
          </a:p>
          <a:p>
            <a:r>
              <a:rPr lang="fa-IR" dirty="0" smtClean="0"/>
              <a:t>مانند :</a:t>
            </a:r>
            <a:r>
              <a:rPr lang="fa-IR" dirty="0" smtClean="0">
                <a:solidFill>
                  <a:srgbClr val="FFFF00"/>
                </a:solidFill>
              </a:rPr>
              <a:t>همه به کوه امدند اما رضا نیامد.</a:t>
            </a:r>
          </a:p>
        </p:txBody>
      </p:sp>
    </p:spTree>
    <p:extLst>
      <p:ext uri="{BB962C8B-B14F-4D97-AF65-F5344CB8AC3E}">
        <p14:creationId xmlns:p14="http://schemas.microsoft.com/office/powerpoint/2010/main" val="70445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>
                <a:solidFill>
                  <a:srgbClr val="FFFF00"/>
                </a:solidFill>
              </a:rPr>
              <a:t>ب)حرف ربط وابسته ساز 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:</a:t>
            </a:r>
            <a:r>
              <a:rPr lang="fa-IR" dirty="0"/>
              <a:t>همراه با جمله وابسته   به کار می رونددر جملات مرکب.</a:t>
            </a:r>
          </a:p>
          <a:p>
            <a:r>
              <a:rPr lang="fa-IR" dirty="0"/>
              <a:t>پیوند های وابسته ساز پر کاربرد عبارتند از : </a:t>
            </a:r>
            <a:r>
              <a:rPr lang="fa-IR" dirty="0">
                <a:solidFill>
                  <a:srgbClr val="FFFF00"/>
                </a:solidFill>
              </a:rPr>
              <a:t>که ،تا،چون ،اگر ، زیرا ،همین که ،گرچه ،با این که و</a:t>
            </a:r>
            <a:r>
              <a:rPr lang="fa-IR" dirty="0" smtClean="0">
                <a:solidFill>
                  <a:srgbClr val="FFFF00"/>
                </a:solidFill>
              </a:rPr>
              <a:t>..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در این نوع جملات جمله ای که بر سر آن حرف ربط (پیوند )میآید  جمله </a:t>
            </a:r>
            <a:r>
              <a:rPr lang="fa-IR" dirty="0" smtClean="0">
                <a:solidFill>
                  <a:srgbClr val="FFFF00"/>
                </a:solidFill>
              </a:rPr>
              <a:t>پیرو </a:t>
            </a:r>
            <a:r>
              <a:rPr lang="fa-IR" dirty="0" smtClean="0">
                <a:solidFill>
                  <a:srgbClr val="FF0000"/>
                </a:solidFill>
              </a:rPr>
              <a:t> و جمله دیگر را جمله </a:t>
            </a:r>
            <a:r>
              <a:rPr lang="fa-IR" dirty="0" smtClean="0">
                <a:solidFill>
                  <a:srgbClr val="FFFF00"/>
                </a:solidFill>
              </a:rPr>
              <a:t>هسته  یا پایه </a:t>
            </a:r>
            <a:r>
              <a:rPr lang="fa-IR" dirty="0" smtClean="0">
                <a:solidFill>
                  <a:srgbClr val="FF0000"/>
                </a:solidFill>
              </a:rPr>
              <a:t>میگویند.</a:t>
            </a:r>
          </a:p>
          <a:p>
            <a:r>
              <a:rPr lang="fa-IR" dirty="0" smtClean="0">
                <a:solidFill>
                  <a:srgbClr val="FF0000"/>
                </a:solidFill>
              </a:rPr>
              <a:t>تا</a:t>
            </a:r>
            <a:r>
              <a:rPr lang="fa-IR" dirty="0" smtClean="0"/>
              <a:t> (ربط وابسته </a:t>
            </a:r>
            <a:r>
              <a:rPr lang="fa-IR" dirty="0"/>
              <a:t>ساز)</a:t>
            </a:r>
            <a:r>
              <a:rPr lang="fa-IR" dirty="0">
                <a:solidFill>
                  <a:srgbClr val="FF0000"/>
                </a:solidFill>
              </a:rPr>
              <a:t>نکوشی</a:t>
            </a:r>
            <a:r>
              <a:rPr lang="fa-IR" dirty="0"/>
              <a:t> </a:t>
            </a:r>
            <a:r>
              <a:rPr lang="fa-IR" dirty="0" smtClean="0"/>
              <a:t>(جمله پیرو)</a:t>
            </a:r>
            <a:r>
              <a:rPr lang="fa-IR" dirty="0" smtClean="0">
                <a:solidFill>
                  <a:srgbClr val="FFFF00"/>
                </a:solidFill>
              </a:rPr>
              <a:t>موفق</a:t>
            </a:r>
            <a:r>
              <a:rPr lang="fa-IR" dirty="0" smtClean="0"/>
              <a:t> </a:t>
            </a:r>
            <a:r>
              <a:rPr lang="fa-IR" dirty="0" smtClean="0">
                <a:solidFill>
                  <a:srgbClr val="FFFF00"/>
                </a:solidFill>
              </a:rPr>
              <a:t>نمی شوی (</a:t>
            </a:r>
            <a:r>
              <a:rPr lang="fa-IR" dirty="0" smtClean="0"/>
              <a:t>جمله پایه)</a:t>
            </a:r>
          </a:p>
          <a:p>
            <a:r>
              <a:rPr lang="fa-IR" u="sng" dirty="0">
                <a:solidFill>
                  <a:srgbClr val="FFFF00"/>
                </a:solidFill>
              </a:rPr>
              <a:t>همه حضار </a:t>
            </a:r>
            <a:r>
              <a:rPr lang="fa-IR" u="sng" dirty="0" smtClean="0">
                <a:solidFill>
                  <a:srgbClr val="FFFF00"/>
                </a:solidFill>
              </a:rPr>
              <a:t>تصدیق </a:t>
            </a:r>
            <a:r>
              <a:rPr lang="fa-IR" u="sng" dirty="0">
                <a:solidFill>
                  <a:srgbClr val="FFFF00"/>
                </a:solidFill>
              </a:rPr>
              <a:t>کردند </a:t>
            </a:r>
            <a:r>
              <a:rPr lang="fa-IR" dirty="0">
                <a:solidFill>
                  <a:srgbClr val="FF0000"/>
                </a:solidFill>
              </a:rPr>
              <a:t>که   </a:t>
            </a:r>
            <a:r>
              <a:rPr lang="fa-IR" u="sng" dirty="0">
                <a:solidFill>
                  <a:srgbClr val="FF0000"/>
                </a:solidFill>
              </a:rPr>
              <a:t>تخلصی بس بجاست</a:t>
            </a:r>
          </a:p>
          <a:p>
            <a:r>
              <a:rPr lang="fa-IR" dirty="0" smtClean="0"/>
              <a:t>   جمله پایه یا هسته                جمله وابسته</a:t>
            </a:r>
          </a:p>
          <a:p>
            <a:endParaRPr lang="fa-IR" dirty="0"/>
          </a:p>
          <a:p>
            <a:endParaRPr lang="fa-IR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281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0000"/>
                </a:solidFill>
              </a:rPr>
              <a:t>نکته</a:t>
            </a:r>
            <a:r>
              <a:rPr lang="fa-IR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واو «و»   اگر بین دو واژه بیاید  حرف ربط نیست  بلکه </a:t>
            </a:r>
            <a:r>
              <a:rPr lang="fa-IR" dirty="0" smtClean="0">
                <a:solidFill>
                  <a:srgbClr val="FF0000"/>
                </a:solidFill>
              </a:rPr>
              <a:t>حرف عطف </a:t>
            </a:r>
            <a:r>
              <a:rPr lang="fa-IR" dirty="0" smtClean="0"/>
              <a:t>است.</a:t>
            </a:r>
          </a:p>
          <a:p>
            <a:r>
              <a:rPr lang="fa-IR" dirty="0" smtClean="0"/>
              <a:t>مانند :  </a:t>
            </a:r>
            <a:r>
              <a:rPr lang="fa-IR" dirty="0" smtClean="0">
                <a:solidFill>
                  <a:srgbClr val="C00000"/>
                </a:solidFill>
              </a:rPr>
              <a:t>حسن </a:t>
            </a:r>
            <a:r>
              <a:rPr lang="fa-IR" dirty="0" smtClean="0">
                <a:solidFill>
                  <a:srgbClr val="FFFF00"/>
                </a:solidFill>
              </a:rPr>
              <a:t>و </a:t>
            </a:r>
            <a:r>
              <a:rPr lang="fa-IR" dirty="0" smtClean="0">
                <a:solidFill>
                  <a:srgbClr val="C00000"/>
                </a:solidFill>
              </a:rPr>
              <a:t>جواد آمدند</a:t>
            </a:r>
          </a:p>
          <a:p>
            <a:endParaRPr lang="fa-IR" dirty="0"/>
          </a:p>
          <a:p>
            <a:r>
              <a:rPr lang="fa-IR" dirty="0" smtClean="0"/>
              <a:t>اما اگر بین دو جمله بیاید  </a:t>
            </a:r>
            <a:r>
              <a:rPr lang="fa-IR" dirty="0" smtClean="0">
                <a:solidFill>
                  <a:srgbClr val="FF0000"/>
                </a:solidFill>
              </a:rPr>
              <a:t>حرف ربط </a:t>
            </a:r>
            <a:r>
              <a:rPr lang="fa-IR" dirty="0" smtClean="0"/>
              <a:t>است :</a:t>
            </a:r>
          </a:p>
          <a:p>
            <a:r>
              <a:rPr lang="fa-IR" dirty="0" smtClean="0">
                <a:solidFill>
                  <a:srgbClr val="FFFF00"/>
                </a:solidFill>
              </a:rPr>
              <a:t>حسن کتاب تاریخ را خواند </a:t>
            </a:r>
            <a:r>
              <a:rPr lang="fa-IR" dirty="0" smtClean="0">
                <a:solidFill>
                  <a:srgbClr val="FF0000"/>
                </a:solidFill>
              </a:rPr>
              <a:t>و</a:t>
            </a:r>
            <a:r>
              <a:rPr lang="fa-IR" dirty="0" smtClean="0">
                <a:solidFill>
                  <a:srgbClr val="FFFF00"/>
                </a:solidFill>
              </a:rPr>
              <a:t> محمد داستان را 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68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FFFF00"/>
                </a:solidFill>
              </a:rPr>
              <a:t>انواع پسوند  « </a:t>
            </a:r>
            <a:r>
              <a:rPr lang="fa-IR" dirty="0" smtClean="0">
                <a:solidFill>
                  <a:srgbClr val="FF0000"/>
                </a:solidFill>
              </a:rPr>
              <a:t>ان</a:t>
            </a:r>
            <a:r>
              <a:rPr lang="fa-IR" dirty="0" smtClean="0">
                <a:solidFill>
                  <a:srgbClr val="FFFF00"/>
                </a:solidFill>
              </a:rPr>
              <a:t>»و مفهوم دلالتی آنها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1. در مفهوم (</a:t>
            </a:r>
            <a:r>
              <a:rPr lang="fa-IR" dirty="0" smtClean="0"/>
              <a:t>پسوند)</a:t>
            </a:r>
            <a:r>
              <a:rPr lang="fa-IR" dirty="0" smtClean="0">
                <a:solidFill>
                  <a:srgbClr val="FF0000"/>
                </a:solidFill>
              </a:rPr>
              <a:t>جمع</a:t>
            </a:r>
            <a:r>
              <a:rPr lang="fa-IR" dirty="0" smtClean="0"/>
              <a:t>         :   درختان                                        </a:t>
            </a:r>
            <a:r>
              <a:rPr lang="fa-IR" dirty="0"/>
              <a:t>2. در مفهوم (پسوند) </a:t>
            </a:r>
            <a:r>
              <a:rPr lang="fa-IR" dirty="0" smtClean="0">
                <a:solidFill>
                  <a:srgbClr val="FF0000"/>
                </a:solidFill>
              </a:rPr>
              <a:t>حالت     </a:t>
            </a:r>
            <a:r>
              <a:rPr lang="fa-IR" dirty="0" smtClean="0"/>
              <a:t>  :  گریان ،</a:t>
            </a:r>
            <a:r>
              <a:rPr lang="fa-IR" dirty="0"/>
              <a:t>نالان </a:t>
            </a:r>
            <a:r>
              <a:rPr lang="fa-IR" dirty="0" smtClean="0"/>
              <a:t>                               </a:t>
            </a:r>
            <a:r>
              <a:rPr lang="fa-IR" dirty="0"/>
              <a:t>3. در مفهوم (</a:t>
            </a:r>
            <a:r>
              <a:rPr lang="fa-IR" dirty="0" smtClean="0"/>
              <a:t>پسوند)</a:t>
            </a:r>
            <a:r>
              <a:rPr lang="fa-IR" dirty="0" smtClean="0">
                <a:solidFill>
                  <a:srgbClr val="FF0000"/>
                </a:solidFill>
              </a:rPr>
              <a:t>زمان</a:t>
            </a:r>
            <a:r>
              <a:rPr lang="fa-IR" dirty="0" smtClean="0"/>
              <a:t>         : </a:t>
            </a:r>
            <a:r>
              <a:rPr lang="fa-IR" dirty="0"/>
              <a:t>بهاران </a:t>
            </a:r>
            <a:r>
              <a:rPr lang="fa-IR" dirty="0" smtClean="0"/>
              <a:t>،سحرگاهان   </a:t>
            </a:r>
            <a:r>
              <a:rPr lang="fa-IR" dirty="0"/>
              <a:t>،</a:t>
            </a:r>
            <a:r>
              <a:rPr lang="fa-IR" dirty="0" smtClean="0"/>
              <a:t>بامدادان</a:t>
            </a:r>
          </a:p>
          <a:p>
            <a:r>
              <a:rPr lang="fa-IR" dirty="0" smtClean="0"/>
              <a:t>4.  در مفهوم </a:t>
            </a:r>
            <a:r>
              <a:rPr lang="fa-IR" dirty="0" smtClean="0">
                <a:solidFill>
                  <a:srgbClr val="FF0000"/>
                </a:solidFill>
              </a:rPr>
              <a:t>مکان </a:t>
            </a:r>
            <a:r>
              <a:rPr lang="fa-IR" dirty="0" smtClean="0"/>
              <a:t>               :گیلان  ،دیلمان   ،چناران و...</a:t>
            </a:r>
          </a:p>
          <a:p>
            <a:r>
              <a:rPr lang="fa-IR" dirty="0" smtClean="0"/>
              <a:t>5.در مفهوم (پسوند )</a:t>
            </a:r>
            <a:r>
              <a:rPr lang="fa-IR" dirty="0" smtClean="0">
                <a:solidFill>
                  <a:srgbClr val="FF0000"/>
                </a:solidFill>
              </a:rPr>
              <a:t>شباهت       </a:t>
            </a:r>
            <a:r>
              <a:rPr lang="fa-IR" dirty="0" smtClean="0"/>
              <a:t>:  کوهان </a:t>
            </a:r>
          </a:p>
          <a:p>
            <a:r>
              <a:rPr lang="fa-IR" dirty="0" smtClean="0"/>
              <a:t>6.در مفهوم </a:t>
            </a:r>
            <a:r>
              <a:rPr lang="fa-IR" dirty="0" smtClean="0">
                <a:solidFill>
                  <a:srgbClr val="FF0000"/>
                </a:solidFill>
              </a:rPr>
              <a:t>صفت فاعلی           </a:t>
            </a:r>
            <a:r>
              <a:rPr lang="fa-IR" dirty="0" smtClean="0"/>
              <a:t>:   خواهان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93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بنام خداي مهربان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بنام خداي مهربان</Template>
  <TotalTime>276</TotalTime>
  <Words>1533</Words>
  <Application>Microsoft Office PowerPoint</Application>
  <PresentationFormat>On-screen Show (4:3)</PresentationFormat>
  <Paragraphs>162</Paragraphs>
  <Slides>25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بنام خداي مهربان</vt:lpstr>
      <vt:lpstr>  بنام خداي مهربان    </vt:lpstr>
      <vt:lpstr>هسته و وابسته هاي آن</vt:lpstr>
      <vt:lpstr>شاخص</vt:lpstr>
      <vt:lpstr>نكته</vt:lpstr>
      <vt:lpstr>وابسته هاي پسين</vt:lpstr>
      <vt:lpstr>وابسته هاي وا بسته</vt:lpstr>
      <vt:lpstr>صفت  صفت</vt:lpstr>
      <vt:lpstr>مضاف اليه مضاف اليه</vt:lpstr>
      <vt:lpstr>قيد صفت</vt:lpstr>
      <vt:lpstr>صفت مضاف اليه</vt:lpstr>
      <vt:lpstr>انواع حذف</vt:lpstr>
      <vt:lpstr>نقش هاي تبعي</vt:lpstr>
      <vt:lpstr>نقش کلمات   در جمله</vt:lpstr>
      <vt:lpstr>نکته</vt:lpstr>
      <vt:lpstr>انواع جمله ازنظر تعداد اجزای جمله:</vt:lpstr>
      <vt:lpstr>جمله های سه جزئی :</vt:lpstr>
      <vt:lpstr>PowerPoint Presentation</vt:lpstr>
      <vt:lpstr>پ)جمله های چهار جزئی :</vt:lpstr>
      <vt:lpstr>2.چهارجزئی مفعولی -مسندی</vt:lpstr>
      <vt:lpstr>3.جمله چهار  جزئی با متمم و مسند</vt:lpstr>
      <vt:lpstr>4.چهار جزئی مفعولی – مفعولی :</vt:lpstr>
      <vt:lpstr>حرف ربط یا پیوند:</vt:lpstr>
      <vt:lpstr>ب)حرف ربط وابسته ساز </vt:lpstr>
      <vt:lpstr>نکته </vt:lpstr>
      <vt:lpstr>انواع پسوند  « ان»و مفهوم دلالتی آنها</vt:lpstr>
    </vt:vector>
  </TitlesOfParts>
  <Company>NPSoft.ir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بنام خداي مهربان</dc:title>
  <dc:creator>Dear User</dc:creator>
  <cp:lastModifiedBy>Windows User</cp:lastModifiedBy>
  <cp:revision>30</cp:revision>
  <dcterms:created xsi:type="dcterms:W3CDTF">2014-01-10T13:42:52Z</dcterms:created>
  <dcterms:modified xsi:type="dcterms:W3CDTF">2020-06-03T23:17:13Z</dcterms:modified>
</cp:coreProperties>
</file>