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7" r:id="rId1"/>
  </p:sldMasterIdLst>
  <p:notesMasterIdLst>
    <p:notesMasterId r:id="rId21"/>
  </p:notesMasterIdLst>
  <p:sldIdLst>
    <p:sldId id="274" r:id="rId2"/>
    <p:sldId id="256"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2" r:id="rId17"/>
    <p:sldId id="273" r:id="rId18"/>
    <p:sldId id="271"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8" autoAdjust="0"/>
    <p:restoredTop sz="94660"/>
  </p:normalViewPr>
  <p:slideViewPr>
    <p:cSldViewPr snapToGrid="0">
      <p:cViewPr varScale="1">
        <p:scale>
          <a:sx n="73" d="100"/>
          <a:sy n="73" d="100"/>
        </p:scale>
        <p:origin x="61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38078A-7184-4B70-BC86-FE7323A99323}" type="doc">
      <dgm:prSet loTypeId="urn:microsoft.com/office/officeart/2005/8/layout/radial4" loCatId="relationship" qsTypeId="urn:microsoft.com/office/officeart/2005/8/quickstyle/3d3" qsCatId="3D" csTypeId="urn:microsoft.com/office/officeart/2005/8/colors/accent5_2" csCatId="accent5" phldr="1"/>
      <dgm:spPr/>
      <dgm:t>
        <a:bodyPr/>
        <a:lstStyle/>
        <a:p>
          <a:endParaRPr lang="en-US"/>
        </a:p>
      </dgm:t>
    </dgm:pt>
    <dgm:pt modelId="{F9EF3F00-FD66-4D18-96E9-0FF11A4BF1AE}">
      <dgm:prSet phldrT="[Text]"/>
      <dgm:spPr/>
      <dgm:t>
        <a:bodyPr/>
        <a:lstStyle/>
        <a:p>
          <a:r>
            <a:rPr lang="fa-IR" dirty="0" smtClean="0">
              <a:cs typeface="B Titr" pitchFamily="2" charset="-78"/>
            </a:rPr>
            <a:t>اشراف بر نقشه تحریمها</a:t>
          </a:r>
          <a:endParaRPr lang="en-US" dirty="0">
            <a:cs typeface="B Titr" pitchFamily="2" charset="-78"/>
          </a:endParaRPr>
        </a:p>
      </dgm:t>
    </dgm:pt>
    <dgm:pt modelId="{2BDAC0D5-CCA7-4231-A17F-8E585A6FFBAA}" type="parTrans" cxnId="{1D326489-2EC1-4AD4-89B5-AEE1D14B4A01}">
      <dgm:prSet/>
      <dgm:spPr/>
      <dgm:t>
        <a:bodyPr/>
        <a:lstStyle/>
        <a:p>
          <a:endParaRPr lang="en-US"/>
        </a:p>
      </dgm:t>
    </dgm:pt>
    <dgm:pt modelId="{5B56E0B7-986C-4E9D-AB7A-BC70D0D176CB}" type="sibTrans" cxnId="{1D326489-2EC1-4AD4-89B5-AEE1D14B4A01}">
      <dgm:prSet/>
      <dgm:spPr/>
      <dgm:t>
        <a:bodyPr/>
        <a:lstStyle/>
        <a:p>
          <a:endParaRPr lang="en-US"/>
        </a:p>
      </dgm:t>
    </dgm:pt>
    <dgm:pt modelId="{77885EB3-0276-45E9-A8DB-0ED3A66F961F}">
      <dgm:prSet phldrT="[Text]"/>
      <dgm:spPr/>
      <dgm:t>
        <a:bodyPr/>
        <a:lstStyle/>
        <a:p>
          <a:r>
            <a:rPr lang="fa-IR" dirty="0" smtClean="0">
              <a:cs typeface="B Titr" pitchFamily="2" charset="-78"/>
            </a:rPr>
            <a:t>تبدیل تهدید تحریم به فرصت</a:t>
          </a:r>
          <a:endParaRPr lang="en-US" dirty="0">
            <a:cs typeface="B Titr" pitchFamily="2" charset="-78"/>
          </a:endParaRPr>
        </a:p>
      </dgm:t>
    </dgm:pt>
    <dgm:pt modelId="{74854A12-6118-4CBC-BF2F-FE1A3461459F}" type="parTrans" cxnId="{59A6AF6B-54D7-4ED6-BF4E-ADA981B9A0AE}">
      <dgm:prSet/>
      <dgm:spPr/>
      <dgm:t>
        <a:bodyPr/>
        <a:lstStyle/>
        <a:p>
          <a:endParaRPr lang="en-US"/>
        </a:p>
      </dgm:t>
    </dgm:pt>
    <dgm:pt modelId="{8E2D562E-59A6-4E00-99D1-78FB26EFD4F2}" type="sibTrans" cxnId="{59A6AF6B-54D7-4ED6-BF4E-ADA981B9A0AE}">
      <dgm:prSet/>
      <dgm:spPr/>
      <dgm:t>
        <a:bodyPr/>
        <a:lstStyle/>
        <a:p>
          <a:endParaRPr lang="en-US"/>
        </a:p>
      </dgm:t>
    </dgm:pt>
    <dgm:pt modelId="{8C021635-9C86-4A5B-BDB7-C215C4C57CE7}">
      <dgm:prSet phldrT="[Text]"/>
      <dgm:spPr/>
      <dgm:t>
        <a:bodyPr/>
        <a:lstStyle/>
        <a:p>
          <a:r>
            <a:rPr lang="fa-IR" dirty="0" smtClean="0">
              <a:cs typeface="B Titr" pitchFamily="2" charset="-78"/>
            </a:rPr>
            <a:t>پیش بینی تحریمهای آتی</a:t>
          </a:r>
          <a:endParaRPr lang="en-US" dirty="0">
            <a:cs typeface="B Titr" pitchFamily="2" charset="-78"/>
          </a:endParaRPr>
        </a:p>
      </dgm:t>
    </dgm:pt>
    <dgm:pt modelId="{57685501-216B-4967-9694-17D4B9AB104F}" type="parTrans" cxnId="{2492FAA4-7FBE-4013-B577-0BA42D4B5908}">
      <dgm:prSet/>
      <dgm:spPr/>
      <dgm:t>
        <a:bodyPr/>
        <a:lstStyle/>
        <a:p>
          <a:endParaRPr lang="en-US"/>
        </a:p>
      </dgm:t>
    </dgm:pt>
    <dgm:pt modelId="{6CB82E4B-C1E4-417C-8706-DC6182C3128D}" type="sibTrans" cxnId="{2492FAA4-7FBE-4013-B577-0BA42D4B5908}">
      <dgm:prSet/>
      <dgm:spPr/>
      <dgm:t>
        <a:bodyPr/>
        <a:lstStyle/>
        <a:p>
          <a:endParaRPr lang="en-US"/>
        </a:p>
      </dgm:t>
    </dgm:pt>
    <dgm:pt modelId="{AB589681-F6B2-45BB-A872-05312868CC7C}">
      <dgm:prSet phldrT="[Text]"/>
      <dgm:spPr/>
      <dgm:t>
        <a:bodyPr/>
        <a:lstStyle/>
        <a:p>
          <a:r>
            <a:rPr lang="fa-IR" dirty="0" smtClean="0">
              <a:cs typeface="B Titr" pitchFamily="2" charset="-78"/>
            </a:rPr>
            <a:t>برخورد فعال با تحریمها</a:t>
          </a:r>
          <a:endParaRPr lang="en-US" dirty="0">
            <a:cs typeface="B Titr" pitchFamily="2" charset="-78"/>
          </a:endParaRPr>
        </a:p>
      </dgm:t>
    </dgm:pt>
    <dgm:pt modelId="{210A0018-F3DC-4306-8528-463D5240D843}" type="parTrans" cxnId="{D2347FBC-D00A-4FF1-B334-02B2C892CE12}">
      <dgm:prSet/>
      <dgm:spPr/>
      <dgm:t>
        <a:bodyPr/>
        <a:lstStyle/>
        <a:p>
          <a:endParaRPr lang="en-US"/>
        </a:p>
      </dgm:t>
    </dgm:pt>
    <dgm:pt modelId="{4685EC59-C3F3-40F9-AA1A-7593C0388D58}" type="sibTrans" cxnId="{D2347FBC-D00A-4FF1-B334-02B2C892CE12}">
      <dgm:prSet/>
      <dgm:spPr/>
      <dgm:t>
        <a:bodyPr/>
        <a:lstStyle/>
        <a:p>
          <a:endParaRPr lang="en-US"/>
        </a:p>
      </dgm:t>
    </dgm:pt>
    <dgm:pt modelId="{CD1B4691-2F48-4F02-B7D3-6991FA9FE9F8}" type="pres">
      <dgm:prSet presAssocID="{0038078A-7184-4B70-BC86-FE7323A99323}" presName="cycle" presStyleCnt="0">
        <dgm:presLayoutVars>
          <dgm:chMax val="1"/>
          <dgm:dir/>
          <dgm:animLvl val="ctr"/>
          <dgm:resizeHandles val="exact"/>
        </dgm:presLayoutVars>
      </dgm:prSet>
      <dgm:spPr/>
      <dgm:t>
        <a:bodyPr/>
        <a:lstStyle/>
        <a:p>
          <a:endParaRPr lang="en-US"/>
        </a:p>
      </dgm:t>
    </dgm:pt>
    <dgm:pt modelId="{DA487DA8-F9A5-4D96-9F29-290FC15A786E}" type="pres">
      <dgm:prSet presAssocID="{F9EF3F00-FD66-4D18-96E9-0FF11A4BF1AE}" presName="centerShape" presStyleLbl="node0" presStyleIdx="0" presStyleCnt="1"/>
      <dgm:spPr/>
      <dgm:t>
        <a:bodyPr/>
        <a:lstStyle/>
        <a:p>
          <a:endParaRPr lang="en-US"/>
        </a:p>
      </dgm:t>
    </dgm:pt>
    <dgm:pt modelId="{EC909E85-15A0-48DD-BD0B-33B0FF5CE100}" type="pres">
      <dgm:prSet presAssocID="{74854A12-6118-4CBC-BF2F-FE1A3461459F}" presName="parTrans" presStyleLbl="bgSibTrans2D1" presStyleIdx="0" presStyleCnt="3"/>
      <dgm:spPr/>
      <dgm:t>
        <a:bodyPr/>
        <a:lstStyle/>
        <a:p>
          <a:endParaRPr lang="en-US"/>
        </a:p>
      </dgm:t>
    </dgm:pt>
    <dgm:pt modelId="{1B5A0CE3-9C72-4883-A8BA-D2567553246B}" type="pres">
      <dgm:prSet presAssocID="{77885EB3-0276-45E9-A8DB-0ED3A66F961F}" presName="node" presStyleLbl="node1" presStyleIdx="0" presStyleCnt="3">
        <dgm:presLayoutVars>
          <dgm:bulletEnabled val="1"/>
        </dgm:presLayoutVars>
      </dgm:prSet>
      <dgm:spPr/>
      <dgm:t>
        <a:bodyPr/>
        <a:lstStyle/>
        <a:p>
          <a:endParaRPr lang="en-US"/>
        </a:p>
      </dgm:t>
    </dgm:pt>
    <dgm:pt modelId="{7719C9D5-BC87-4425-96BC-A57E7B7D37F7}" type="pres">
      <dgm:prSet presAssocID="{57685501-216B-4967-9694-17D4B9AB104F}" presName="parTrans" presStyleLbl="bgSibTrans2D1" presStyleIdx="1" presStyleCnt="3"/>
      <dgm:spPr/>
      <dgm:t>
        <a:bodyPr/>
        <a:lstStyle/>
        <a:p>
          <a:endParaRPr lang="en-US"/>
        </a:p>
      </dgm:t>
    </dgm:pt>
    <dgm:pt modelId="{1F876DA7-AC65-4B17-98CB-C00FE2CF3C41}" type="pres">
      <dgm:prSet presAssocID="{8C021635-9C86-4A5B-BDB7-C215C4C57CE7}" presName="node" presStyleLbl="node1" presStyleIdx="1" presStyleCnt="3">
        <dgm:presLayoutVars>
          <dgm:bulletEnabled val="1"/>
        </dgm:presLayoutVars>
      </dgm:prSet>
      <dgm:spPr/>
      <dgm:t>
        <a:bodyPr/>
        <a:lstStyle/>
        <a:p>
          <a:endParaRPr lang="en-US"/>
        </a:p>
      </dgm:t>
    </dgm:pt>
    <dgm:pt modelId="{1FEA59A4-EBF1-4A84-BF96-EF68ECB47D66}" type="pres">
      <dgm:prSet presAssocID="{210A0018-F3DC-4306-8528-463D5240D843}" presName="parTrans" presStyleLbl="bgSibTrans2D1" presStyleIdx="2" presStyleCnt="3"/>
      <dgm:spPr/>
      <dgm:t>
        <a:bodyPr/>
        <a:lstStyle/>
        <a:p>
          <a:endParaRPr lang="en-US"/>
        </a:p>
      </dgm:t>
    </dgm:pt>
    <dgm:pt modelId="{BA95B5B6-37E5-41E1-8564-8E5117E83F0B}" type="pres">
      <dgm:prSet presAssocID="{AB589681-F6B2-45BB-A872-05312868CC7C}" presName="node" presStyleLbl="node1" presStyleIdx="2" presStyleCnt="3">
        <dgm:presLayoutVars>
          <dgm:bulletEnabled val="1"/>
        </dgm:presLayoutVars>
      </dgm:prSet>
      <dgm:spPr/>
      <dgm:t>
        <a:bodyPr/>
        <a:lstStyle/>
        <a:p>
          <a:endParaRPr lang="en-US"/>
        </a:p>
      </dgm:t>
    </dgm:pt>
  </dgm:ptLst>
  <dgm:cxnLst>
    <dgm:cxn modelId="{2492FAA4-7FBE-4013-B577-0BA42D4B5908}" srcId="{F9EF3F00-FD66-4D18-96E9-0FF11A4BF1AE}" destId="{8C021635-9C86-4A5B-BDB7-C215C4C57CE7}" srcOrd="1" destOrd="0" parTransId="{57685501-216B-4967-9694-17D4B9AB104F}" sibTransId="{6CB82E4B-C1E4-417C-8706-DC6182C3128D}"/>
    <dgm:cxn modelId="{7819D27D-AF14-4F44-890F-7EB50885ABCA}" type="presOf" srcId="{74854A12-6118-4CBC-BF2F-FE1A3461459F}" destId="{EC909E85-15A0-48DD-BD0B-33B0FF5CE100}" srcOrd="0" destOrd="0" presId="urn:microsoft.com/office/officeart/2005/8/layout/radial4"/>
    <dgm:cxn modelId="{59A6AF6B-54D7-4ED6-BF4E-ADA981B9A0AE}" srcId="{F9EF3F00-FD66-4D18-96E9-0FF11A4BF1AE}" destId="{77885EB3-0276-45E9-A8DB-0ED3A66F961F}" srcOrd="0" destOrd="0" parTransId="{74854A12-6118-4CBC-BF2F-FE1A3461459F}" sibTransId="{8E2D562E-59A6-4E00-99D1-78FB26EFD4F2}"/>
    <dgm:cxn modelId="{5A9D36A7-6FDE-4EE6-BF30-CE615C11502B}" type="presOf" srcId="{0038078A-7184-4B70-BC86-FE7323A99323}" destId="{CD1B4691-2F48-4F02-B7D3-6991FA9FE9F8}" srcOrd="0" destOrd="0" presId="urn:microsoft.com/office/officeart/2005/8/layout/radial4"/>
    <dgm:cxn modelId="{8738C38A-94C2-44FC-8818-240CB57CDC9C}" type="presOf" srcId="{210A0018-F3DC-4306-8528-463D5240D843}" destId="{1FEA59A4-EBF1-4A84-BF96-EF68ECB47D66}" srcOrd="0" destOrd="0" presId="urn:microsoft.com/office/officeart/2005/8/layout/radial4"/>
    <dgm:cxn modelId="{D2347FBC-D00A-4FF1-B334-02B2C892CE12}" srcId="{F9EF3F00-FD66-4D18-96E9-0FF11A4BF1AE}" destId="{AB589681-F6B2-45BB-A872-05312868CC7C}" srcOrd="2" destOrd="0" parTransId="{210A0018-F3DC-4306-8528-463D5240D843}" sibTransId="{4685EC59-C3F3-40F9-AA1A-7593C0388D58}"/>
    <dgm:cxn modelId="{71DD6061-48EC-4DC3-BA00-DED7BE420D13}" type="presOf" srcId="{F9EF3F00-FD66-4D18-96E9-0FF11A4BF1AE}" destId="{DA487DA8-F9A5-4D96-9F29-290FC15A786E}" srcOrd="0" destOrd="0" presId="urn:microsoft.com/office/officeart/2005/8/layout/radial4"/>
    <dgm:cxn modelId="{E5C7EB96-54FB-440E-B54F-11C01CE67003}" type="presOf" srcId="{AB589681-F6B2-45BB-A872-05312868CC7C}" destId="{BA95B5B6-37E5-41E1-8564-8E5117E83F0B}" srcOrd="0" destOrd="0" presId="urn:microsoft.com/office/officeart/2005/8/layout/radial4"/>
    <dgm:cxn modelId="{D6347C38-7683-41DA-904D-4770F038D997}" type="presOf" srcId="{77885EB3-0276-45E9-A8DB-0ED3A66F961F}" destId="{1B5A0CE3-9C72-4883-A8BA-D2567553246B}" srcOrd="0" destOrd="0" presId="urn:microsoft.com/office/officeart/2005/8/layout/radial4"/>
    <dgm:cxn modelId="{489A3A92-572D-46E2-A4DA-393B3CC3183B}" type="presOf" srcId="{57685501-216B-4967-9694-17D4B9AB104F}" destId="{7719C9D5-BC87-4425-96BC-A57E7B7D37F7}" srcOrd="0" destOrd="0" presId="urn:microsoft.com/office/officeart/2005/8/layout/radial4"/>
    <dgm:cxn modelId="{BEE91A1B-9EE2-402C-B93B-F688212CE9AA}" type="presOf" srcId="{8C021635-9C86-4A5B-BDB7-C215C4C57CE7}" destId="{1F876DA7-AC65-4B17-98CB-C00FE2CF3C41}" srcOrd="0" destOrd="0" presId="urn:microsoft.com/office/officeart/2005/8/layout/radial4"/>
    <dgm:cxn modelId="{1D326489-2EC1-4AD4-89B5-AEE1D14B4A01}" srcId="{0038078A-7184-4B70-BC86-FE7323A99323}" destId="{F9EF3F00-FD66-4D18-96E9-0FF11A4BF1AE}" srcOrd="0" destOrd="0" parTransId="{2BDAC0D5-CCA7-4231-A17F-8E585A6FFBAA}" sibTransId="{5B56E0B7-986C-4E9D-AB7A-BC70D0D176CB}"/>
    <dgm:cxn modelId="{CC642EA9-FCCB-4E4C-9BA4-D3B311E9E1DB}" type="presParOf" srcId="{CD1B4691-2F48-4F02-B7D3-6991FA9FE9F8}" destId="{DA487DA8-F9A5-4D96-9F29-290FC15A786E}" srcOrd="0" destOrd="0" presId="urn:microsoft.com/office/officeart/2005/8/layout/radial4"/>
    <dgm:cxn modelId="{225CBD61-C9B6-4E92-B4E6-8F7E7B5CFA0E}" type="presParOf" srcId="{CD1B4691-2F48-4F02-B7D3-6991FA9FE9F8}" destId="{EC909E85-15A0-48DD-BD0B-33B0FF5CE100}" srcOrd="1" destOrd="0" presId="urn:microsoft.com/office/officeart/2005/8/layout/radial4"/>
    <dgm:cxn modelId="{2987919A-7553-4E07-91C7-3D0361A3B97C}" type="presParOf" srcId="{CD1B4691-2F48-4F02-B7D3-6991FA9FE9F8}" destId="{1B5A0CE3-9C72-4883-A8BA-D2567553246B}" srcOrd="2" destOrd="0" presId="urn:microsoft.com/office/officeart/2005/8/layout/radial4"/>
    <dgm:cxn modelId="{463BF590-86A1-48A2-A0BE-005F46D30B37}" type="presParOf" srcId="{CD1B4691-2F48-4F02-B7D3-6991FA9FE9F8}" destId="{7719C9D5-BC87-4425-96BC-A57E7B7D37F7}" srcOrd="3" destOrd="0" presId="urn:microsoft.com/office/officeart/2005/8/layout/radial4"/>
    <dgm:cxn modelId="{481ECC15-D9E4-4782-A712-AA15F2156626}" type="presParOf" srcId="{CD1B4691-2F48-4F02-B7D3-6991FA9FE9F8}" destId="{1F876DA7-AC65-4B17-98CB-C00FE2CF3C41}" srcOrd="4" destOrd="0" presId="urn:microsoft.com/office/officeart/2005/8/layout/radial4"/>
    <dgm:cxn modelId="{7EA776DA-D54E-4DBD-B240-364085A298B0}" type="presParOf" srcId="{CD1B4691-2F48-4F02-B7D3-6991FA9FE9F8}" destId="{1FEA59A4-EBF1-4A84-BF96-EF68ECB47D66}" srcOrd="5" destOrd="0" presId="urn:microsoft.com/office/officeart/2005/8/layout/radial4"/>
    <dgm:cxn modelId="{831FED8D-55B2-4469-8B56-6EAF83885F2C}" type="presParOf" srcId="{CD1B4691-2F48-4F02-B7D3-6991FA9FE9F8}" destId="{BA95B5B6-37E5-41E1-8564-8E5117E83F0B}"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8D583822-3F55-400B-8FDF-F64C703ABB68}" type="doc">
      <dgm:prSet loTypeId="urn:microsoft.com/office/officeart/2005/8/layout/radial1" loCatId="relationship" qsTypeId="urn:microsoft.com/office/officeart/2005/8/quickstyle/simple3" qsCatId="simple" csTypeId="urn:microsoft.com/office/officeart/2005/8/colors/accent1_2" csCatId="accent1" phldr="1"/>
      <dgm:spPr/>
      <dgm:t>
        <a:bodyPr/>
        <a:lstStyle/>
        <a:p>
          <a:endParaRPr lang="en-US"/>
        </a:p>
      </dgm:t>
    </dgm:pt>
    <dgm:pt modelId="{E637C4D4-0211-4082-98D7-B217ACEF13C4}">
      <dgm:prSet phldrT="[Text]"/>
      <dgm:spPr/>
      <dgm:t>
        <a:bodyPr/>
        <a:lstStyle/>
        <a:p>
          <a:pPr rtl="1"/>
          <a:r>
            <a:rPr lang="fa-IR" dirty="0" smtClean="0">
              <a:cs typeface="B Titr" pitchFamily="2" charset="-78"/>
            </a:rPr>
            <a:t>تحریمهای اقتصادی</a:t>
          </a:r>
          <a:endParaRPr lang="en-US" dirty="0">
            <a:cs typeface="B Titr" pitchFamily="2" charset="-78"/>
          </a:endParaRPr>
        </a:p>
      </dgm:t>
    </dgm:pt>
    <dgm:pt modelId="{C600CC90-A7D0-4175-BB15-5DD6B6A0A812}" type="parTrans" cxnId="{0748742C-4A56-495F-9C6B-2363A4975073}">
      <dgm:prSet/>
      <dgm:spPr/>
      <dgm:t>
        <a:bodyPr/>
        <a:lstStyle/>
        <a:p>
          <a:endParaRPr lang="en-US"/>
        </a:p>
      </dgm:t>
    </dgm:pt>
    <dgm:pt modelId="{082DF32B-F88B-472E-AE42-EEFF84A685B6}" type="sibTrans" cxnId="{0748742C-4A56-495F-9C6B-2363A4975073}">
      <dgm:prSet/>
      <dgm:spPr/>
      <dgm:t>
        <a:bodyPr/>
        <a:lstStyle/>
        <a:p>
          <a:endParaRPr lang="en-US"/>
        </a:p>
      </dgm:t>
    </dgm:pt>
    <dgm:pt modelId="{4B44972F-D4E7-4218-B1A5-816D84ECB108}">
      <dgm:prSet phldrT="[Text]"/>
      <dgm:spPr/>
      <dgm:t>
        <a:bodyPr/>
        <a:lstStyle/>
        <a:p>
          <a:pPr rtl="1"/>
          <a:r>
            <a:rPr lang="fa-IR" dirty="0" smtClean="0">
              <a:cs typeface="B Titr" pitchFamily="2" charset="-78"/>
            </a:rPr>
            <a:t>تجاری</a:t>
          </a:r>
          <a:endParaRPr lang="en-US" dirty="0">
            <a:cs typeface="B Titr" pitchFamily="2" charset="-78"/>
          </a:endParaRPr>
        </a:p>
      </dgm:t>
    </dgm:pt>
    <dgm:pt modelId="{B3AB9BB5-DEAD-4A13-9001-4BBFFD207D7C}" type="parTrans" cxnId="{9C397A69-67D3-43A9-B5EB-174F5582675A}">
      <dgm:prSet/>
      <dgm:spPr/>
      <dgm:t>
        <a:bodyPr/>
        <a:lstStyle/>
        <a:p>
          <a:endParaRPr lang="en-US"/>
        </a:p>
      </dgm:t>
    </dgm:pt>
    <dgm:pt modelId="{C779BEDE-EA9A-4611-926D-C1204F41EC00}" type="sibTrans" cxnId="{9C397A69-67D3-43A9-B5EB-174F5582675A}">
      <dgm:prSet/>
      <dgm:spPr/>
      <dgm:t>
        <a:bodyPr/>
        <a:lstStyle/>
        <a:p>
          <a:endParaRPr lang="en-US"/>
        </a:p>
      </dgm:t>
    </dgm:pt>
    <dgm:pt modelId="{47714591-317F-4987-87DE-DE4F593F1721}">
      <dgm:prSet phldrT="[Text]"/>
      <dgm:spPr/>
      <dgm:t>
        <a:bodyPr/>
        <a:lstStyle/>
        <a:p>
          <a:pPr rtl="1"/>
          <a:r>
            <a:rPr lang="fa-IR" dirty="0" smtClean="0">
              <a:cs typeface="B Titr" pitchFamily="2" charset="-78"/>
            </a:rPr>
            <a:t>علم و تکنولوژی</a:t>
          </a:r>
          <a:endParaRPr lang="en-US" dirty="0">
            <a:cs typeface="B Titr" pitchFamily="2" charset="-78"/>
          </a:endParaRPr>
        </a:p>
      </dgm:t>
    </dgm:pt>
    <dgm:pt modelId="{229BD095-6EF7-4BD7-91AF-5A699F332BDE}" type="parTrans" cxnId="{E6F682EF-5BAD-45B5-91FB-23D7BA9EAD3C}">
      <dgm:prSet/>
      <dgm:spPr/>
      <dgm:t>
        <a:bodyPr/>
        <a:lstStyle/>
        <a:p>
          <a:endParaRPr lang="en-US"/>
        </a:p>
      </dgm:t>
    </dgm:pt>
    <dgm:pt modelId="{0E486E91-B0C9-428C-9E2D-510AD1716CAB}" type="sibTrans" cxnId="{E6F682EF-5BAD-45B5-91FB-23D7BA9EAD3C}">
      <dgm:prSet/>
      <dgm:spPr/>
      <dgm:t>
        <a:bodyPr/>
        <a:lstStyle/>
        <a:p>
          <a:endParaRPr lang="en-US"/>
        </a:p>
      </dgm:t>
    </dgm:pt>
    <dgm:pt modelId="{84D77AE6-C49A-43CD-9311-C931D3B8953E}">
      <dgm:prSet phldrT="[Text]"/>
      <dgm:spPr/>
      <dgm:t>
        <a:bodyPr/>
        <a:lstStyle/>
        <a:p>
          <a:pPr rtl="1"/>
          <a:r>
            <a:rPr lang="fa-IR" dirty="0" smtClean="0">
              <a:cs typeface="B Titr" pitchFamily="2" charset="-78"/>
            </a:rPr>
            <a:t> مالی و بانکی</a:t>
          </a:r>
          <a:endParaRPr lang="en-US" dirty="0">
            <a:cs typeface="B Titr" pitchFamily="2" charset="-78"/>
          </a:endParaRPr>
        </a:p>
      </dgm:t>
    </dgm:pt>
    <dgm:pt modelId="{68EDE116-38D6-446D-9744-22B4AC4C9603}" type="parTrans" cxnId="{7D90DB5C-2A24-474E-9E28-048565A79B98}">
      <dgm:prSet/>
      <dgm:spPr/>
      <dgm:t>
        <a:bodyPr/>
        <a:lstStyle/>
        <a:p>
          <a:endParaRPr lang="en-US"/>
        </a:p>
      </dgm:t>
    </dgm:pt>
    <dgm:pt modelId="{AC1A2741-FDD7-4D01-A903-1E36CA6DE8EC}" type="sibTrans" cxnId="{7D90DB5C-2A24-474E-9E28-048565A79B98}">
      <dgm:prSet/>
      <dgm:spPr/>
      <dgm:t>
        <a:bodyPr/>
        <a:lstStyle/>
        <a:p>
          <a:endParaRPr lang="en-US"/>
        </a:p>
      </dgm:t>
    </dgm:pt>
    <dgm:pt modelId="{A8D0CE01-9484-4951-B417-4DE0DC8BAD24}">
      <dgm:prSet phldrT="[Text]"/>
      <dgm:spPr/>
      <dgm:t>
        <a:bodyPr/>
        <a:lstStyle/>
        <a:p>
          <a:pPr rtl="1"/>
          <a:r>
            <a:rPr lang="fa-IR" dirty="0" smtClean="0">
              <a:cs typeface="B Titr" pitchFamily="2" charset="-78"/>
            </a:rPr>
            <a:t>حمل و نقل</a:t>
          </a:r>
          <a:endParaRPr lang="en-US" dirty="0">
            <a:cs typeface="B Titr" pitchFamily="2" charset="-78"/>
          </a:endParaRPr>
        </a:p>
      </dgm:t>
    </dgm:pt>
    <dgm:pt modelId="{7FC61A64-3AC8-4DC5-9D44-18E6851EAA6C}" type="parTrans" cxnId="{4AA2421A-3E87-410D-9FB3-C2EB913EEA9A}">
      <dgm:prSet/>
      <dgm:spPr/>
      <dgm:t>
        <a:bodyPr/>
        <a:lstStyle/>
        <a:p>
          <a:endParaRPr lang="en-US"/>
        </a:p>
      </dgm:t>
    </dgm:pt>
    <dgm:pt modelId="{8DDE1697-B7B4-4B2C-8E9F-8B55625773A2}" type="sibTrans" cxnId="{4AA2421A-3E87-410D-9FB3-C2EB913EEA9A}">
      <dgm:prSet/>
      <dgm:spPr/>
      <dgm:t>
        <a:bodyPr/>
        <a:lstStyle/>
        <a:p>
          <a:endParaRPr lang="en-US"/>
        </a:p>
      </dgm:t>
    </dgm:pt>
    <dgm:pt modelId="{A9FA336B-7DE3-4AE2-B222-13D5B7C7586D}">
      <dgm:prSet phldrT="[Text]"/>
      <dgm:spPr/>
      <dgm:t>
        <a:bodyPr/>
        <a:lstStyle/>
        <a:p>
          <a:pPr rtl="1"/>
          <a:r>
            <a:rPr lang="fa-IR" dirty="0" smtClean="0">
              <a:cs typeface="B Titr" pitchFamily="2" charset="-78"/>
            </a:rPr>
            <a:t>نفت و گاز</a:t>
          </a:r>
          <a:endParaRPr lang="en-US" dirty="0">
            <a:cs typeface="B Titr" pitchFamily="2" charset="-78"/>
          </a:endParaRPr>
        </a:p>
      </dgm:t>
    </dgm:pt>
    <dgm:pt modelId="{CAEBEAEB-EEBC-4B13-BD2C-5C87E06DB2FE}" type="parTrans" cxnId="{27BBFD48-939A-4A5A-891C-10EFDDC785BD}">
      <dgm:prSet/>
      <dgm:spPr/>
      <dgm:t>
        <a:bodyPr/>
        <a:lstStyle/>
        <a:p>
          <a:endParaRPr lang="en-US"/>
        </a:p>
      </dgm:t>
    </dgm:pt>
    <dgm:pt modelId="{F47EE10B-8E7A-46AB-ABB0-234CE2B739E3}" type="sibTrans" cxnId="{27BBFD48-939A-4A5A-891C-10EFDDC785BD}">
      <dgm:prSet/>
      <dgm:spPr/>
      <dgm:t>
        <a:bodyPr/>
        <a:lstStyle/>
        <a:p>
          <a:endParaRPr lang="en-US"/>
        </a:p>
      </dgm:t>
    </dgm:pt>
    <dgm:pt modelId="{CBE216C6-8EA3-4EB4-8465-05319F7FDA7E}">
      <dgm:prSet phldrT="[Text]"/>
      <dgm:spPr/>
      <dgm:t>
        <a:bodyPr/>
        <a:lstStyle/>
        <a:p>
          <a:pPr rtl="1"/>
          <a:r>
            <a:rPr lang="fa-IR" dirty="0" smtClean="0">
              <a:cs typeface="B Titr" pitchFamily="2" charset="-78"/>
            </a:rPr>
            <a:t>زیرساختهای ارتباطی</a:t>
          </a:r>
          <a:endParaRPr lang="en-US" dirty="0">
            <a:cs typeface="B Titr" pitchFamily="2" charset="-78"/>
          </a:endParaRPr>
        </a:p>
      </dgm:t>
    </dgm:pt>
    <dgm:pt modelId="{4671BCB2-487C-4BF9-AA64-8181B0143E75}" type="parTrans" cxnId="{DEA60D9F-2896-4302-9CB0-1A31A68B9714}">
      <dgm:prSet/>
      <dgm:spPr/>
      <dgm:t>
        <a:bodyPr/>
        <a:lstStyle/>
        <a:p>
          <a:endParaRPr lang="en-US"/>
        </a:p>
      </dgm:t>
    </dgm:pt>
    <dgm:pt modelId="{4BF33842-27D4-45EB-8A3C-400FFA9EEF27}" type="sibTrans" cxnId="{DEA60D9F-2896-4302-9CB0-1A31A68B9714}">
      <dgm:prSet/>
      <dgm:spPr/>
      <dgm:t>
        <a:bodyPr/>
        <a:lstStyle/>
        <a:p>
          <a:endParaRPr lang="en-US"/>
        </a:p>
      </dgm:t>
    </dgm:pt>
    <dgm:pt modelId="{71A82E42-9261-41E3-8E85-B4778CD4DA84}">
      <dgm:prSet phldrT="[Text]"/>
      <dgm:spPr>
        <a:solidFill>
          <a:schemeClr val="bg2">
            <a:lumMod val="90000"/>
          </a:schemeClr>
        </a:solidFill>
      </dgm:spPr>
      <dgm:t>
        <a:bodyPr/>
        <a:lstStyle/>
        <a:p>
          <a:pPr rtl="1"/>
          <a:r>
            <a:rPr lang="fa-IR" dirty="0" smtClean="0">
              <a:cs typeface="B Titr" pitchFamily="2" charset="-78"/>
            </a:rPr>
            <a:t>اشخاص و نهادها</a:t>
          </a:r>
          <a:endParaRPr lang="en-US" dirty="0">
            <a:cs typeface="B Titr" pitchFamily="2" charset="-78"/>
          </a:endParaRPr>
        </a:p>
      </dgm:t>
    </dgm:pt>
    <dgm:pt modelId="{A16B608D-3EA0-4C73-B997-B825B3779BA5}" type="parTrans" cxnId="{39C75B20-C16E-4930-BA03-CA3C54BD75E6}">
      <dgm:prSet/>
      <dgm:spPr/>
      <dgm:t>
        <a:bodyPr/>
        <a:lstStyle/>
        <a:p>
          <a:endParaRPr lang="en-US"/>
        </a:p>
      </dgm:t>
    </dgm:pt>
    <dgm:pt modelId="{AE0D1CC2-DAD9-4E5A-AA9B-EAAE8AD768F6}" type="sibTrans" cxnId="{39C75B20-C16E-4930-BA03-CA3C54BD75E6}">
      <dgm:prSet/>
      <dgm:spPr/>
      <dgm:t>
        <a:bodyPr/>
        <a:lstStyle/>
        <a:p>
          <a:endParaRPr lang="en-US"/>
        </a:p>
      </dgm:t>
    </dgm:pt>
    <dgm:pt modelId="{86CD2BBD-0BFA-451C-B74E-3767EB497F3B}" type="pres">
      <dgm:prSet presAssocID="{8D583822-3F55-400B-8FDF-F64C703ABB68}" presName="cycle" presStyleCnt="0">
        <dgm:presLayoutVars>
          <dgm:chMax val="1"/>
          <dgm:dir/>
          <dgm:animLvl val="ctr"/>
          <dgm:resizeHandles val="exact"/>
        </dgm:presLayoutVars>
      </dgm:prSet>
      <dgm:spPr/>
      <dgm:t>
        <a:bodyPr/>
        <a:lstStyle/>
        <a:p>
          <a:endParaRPr lang="en-US"/>
        </a:p>
      </dgm:t>
    </dgm:pt>
    <dgm:pt modelId="{76332805-CC19-4DE1-BA02-BF14C8FB1A9B}" type="pres">
      <dgm:prSet presAssocID="{E637C4D4-0211-4082-98D7-B217ACEF13C4}" presName="centerShape" presStyleLbl="node0" presStyleIdx="0" presStyleCnt="1" custScaleX="124383" custScaleY="129679"/>
      <dgm:spPr/>
      <dgm:t>
        <a:bodyPr/>
        <a:lstStyle/>
        <a:p>
          <a:endParaRPr lang="en-US"/>
        </a:p>
      </dgm:t>
    </dgm:pt>
    <dgm:pt modelId="{96BD21E1-4DBE-4786-9B32-71DF757B6576}" type="pres">
      <dgm:prSet presAssocID="{B3AB9BB5-DEAD-4A13-9001-4BBFFD207D7C}" presName="Name9" presStyleLbl="parChTrans1D2" presStyleIdx="0" presStyleCnt="7"/>
      <dgm:spPr/>
      <dgm:t>
        <a:bodyPr/>
        <a:lstStyle/>
        <a:p>
          <a:endParaRPr lang="en-US"/>
        </a:p>
      </dgm:t>
    </dgm:pt>
    <dgm:pt modelId="{1C6E8F2C-336F-4287-853A-DC783EDB5497}" type="pres">
      <dgm:prSet presAssocID="{B3AB9BB5-DEAD-4A13-9001-4BBFFD207D7C}" presName="connTx" presStyleLbl="parChTrans1D2" presStyleIdx="0" presStyleCnt="7"/>
      <dgm:spPr/>
      <dgm:t>
        <a:bodyPr/>
        <a:lstStyle/>
        <a:p>
          <a:endParaRPr lang="en-US"/>
        </a:p>
      </dgm:t>
    </dgm:pt>
    <dgm:pt modelId="{E5F63EFD-9526-4A83-8461-9252A80FCAC2}" type="pres">
      <dgm:prSet presAssocID="{4B44972F-D4E7-4218-B1A5-816D84ECB108}" presName="node" presStyleLbl="node1" presStyleIdx="0" presStyleCnt="7">
        <dgm:presLayoutVars>
          <dgm:bulletEnabled val="1"/>
        </dgm:presLayoutVars>
      </dgm:prSet>
      <dgm:spPr/>
      <dgm:t>
        <a:bodyPr/>
        <a:lstStyle/>
        <a:p>
          <a:endParaRPr lang="en-US"/>
        </a:p>
      </dgm:t>
    </dgm:pt>
    <dgm:pt modelId="{310F3414-321B-4196-B050-A0FEE4C257EC}" type="pres">
      <dgm:prSet presAssocID="{229BD095-6EF7-4BD7-91AF-5A699F332BDE}" presName="Name9" presStyleLbl="parChTrans1D2" presStyleIdx="1" presStyleCnt="7"/>
      <dgm:spPr/>
      <dgm:t>
        <a:bodyPr/>
        <a:lstStyle/>
        <a:p>
          <a:endParaRPr lang="en-US"/>
        </a:p>
      </dgm:t>
    </dgm:pt>
    <dgm:pt modelId="{5874DDE4-FA79-42D5-8B36-C4FF097F7F22}" type="pres">
      <dgm:prSet presAssocID="{229BD095-6EF7-4BD7-91AF-5A699F332BDE}" presName="connTx" presStyleLbl="parChTrans1D2" presStyleIdx="1" presStyleCnt="7"/>
      <dgm:spPr/>
      <dgm:t>
        <a:bodyPr/>
        <a:lstStyle/>
        <a:p>
          <a:endParaRPr lang="en-US"/>
        </a:p>
      </dgm:t>
    </dgm:pt>
    <dgm:pt modelId="{88D8F3B9-20EE-4045-BD07-6E50D7529106}" type="pres">
      <dgm:prSet presAssocID="{47714591-317F-4987-87DE-DE4F593F1721}" presName="node" presStyleLbl="node1" presStyleIdx="1" presStyleCnt="7">
        <dgm:presLayoutVars>
          <dgm:bulletEnabled val="1"/>
        </dgm:presLayoutVars>
      </dgm:prSet>
      <dgm:spPr/>
      <dgm:t>
        <a:bodyPr/>
        <a:lstStyle/>
        <a:p>
          <a:endParaRPr lang="en-US"/>
        </a:p>
      </dgm:t>
    </dgm:pt>
    <dgm:pt modelId="{BB0C2625-0C2F-44DB-8D8D-2611D8F6BD7C}" type="pres">
      <dgm:prSet presAssocID="{68EDE116-38D6-446D-9744-22B4AC4C9603}" presName="Name9" presStyleLbl="parChTrans1D2" presStyleIdx="2" presStyleCnt="7"/>
      <dgm:spPr/>
      <dgm:t>
        <a:bodyPr/>
        <a:lstStyle/>
        <a:p>
          <a:endParaRPr lang="en-US"/>
        </a:p>
      </dgm:t>
    </dgm:pt>
    <dgm:pt modelId="{AAE93E0B-C41C-40F0-8128-D36C7601C42A}" type="pres">
      <dgm:prSet presAssocID="{68EDE116-38D6-446D-9744-22B4AC4C9603}" presName="connTx" presStyleLbl="parChTrans1D2" presStyleIdx="2" presStyleCnt="7"/>
      <dgm:spPr/>
      <dgm:t>
        <a:bodyPr/>
        <a:lstStyle/>
        <a:p>
          <a:endParaRPr lang="en-US"/>
        </a:p>
      </dgm:t>
    </dgm:pt>
    <dgm:pt modelId="{1D871170-9C2A-446C-AC9E-8E6810BA7488}" type="pres">
      <dgm:prSet presAssocID="{84D77AE6-C49A-43CD-9311-C931D3B8953E}" presName="node" presStyleLbl="node1" presStyleIdx="2" presStyleCnt="7">
        <dgm:presLayoutVars>
          <dgm:bulletEnabled val="1"/>
        </dgm:presLayoutVars>
      </dgm:prSet>
      <dgm:spPr/>
      <dgm:t>
        <a:bodyPr/>
        <a:lstStyle/>
        <a:p>
          <a:endParaRPr lang="en-US"/>
        </a:p>
      </dgm:t>
    </dgm:pt>
    <dgm:pt modelId="{4AA36B6D-FDF6-4BF2-B8BE-63A9D522592A}" type="pres">
      <dgm:prSet presAssocID="{7FC61A64-3AC8-4DC5-9D44-18E6851EAA6C}" presName="Name9" presStyleLbl="parChTrans1D2" presStyleIdx="3" presStyleCnt="7"/>
      <dgm:spPr/>
      <dgm:t>
        <a:bodyPr/>
        <a:lstStyle/>
        <a:p>
          <a:endParaRPr lang="en-US"/>
        </a:p>
      </dgm:t>
    </dgm:pt>
    <dgm:pt modelId="{7ADB7994-F235-4B37-9957-4E0DF4DB7498}" type="pres">
      <dgm:prSet presAssocID="{7FC61A64-3AC8-4DC5-9D44-18E6851EAA6C}" presName="connTx" presStyleLbl="parChTrans1D2" presStyleIdx="3" presStyleCnt="7"/>
      <dgm:spPr/>
      <dgm:t>
        <a:bodyPr/>
        <a:lstStyle/>
        <a:p>
          <a:endParaRPr lang="en-US"/>
        </a:p>
      </dgm:t>
    </dgm:pt>
    <dgm:pt modelId="{BCC6A882-AB40-4825-BC49-D8F6A7A19D2E}" type="pres">
      <dgm:prSet presAssocID="{A8D0CE01-9484-4951-B417-4DE0DC8BAD24}" presName="node" presStyleLbl="node1" presStyleIdx="3" presStyleCnt="7">
        <dgm:presLayoutVars>
          <dgm:bulletEnabled val="1"/>
        </dgm:presLayoutVars>
      </dgm:prSet>
      <dgm:spPr/>
      <dgm:t>
        <a:bodyPr/>
        <a:lstStyle/>
        <a:p>
          <a:endParaRPr lang="en-US"/>
        </a:p>
      </dgm:t>
    </dgm:pt>
    <dgm:pt modelId="{1C539C73-A380-43E2-8E87-1A5695018478}" type="pres">
      <dgm:prSet presAssocID="{CAEBEAEB-EEBC-4B13-BD2C-5C87E06DB2FE}" presName="Name9" presStyleLbl="parChTrans1D2" presStyleIdx="4" presStyleCnt="7"/>
      <dgm:spPr/>
      <dgm:t>
        <a:bodyPr/>
        <a:lstStyle/>
        <a:p>
          <a:endParaRPr lang="en-US"/>
        </a:p>
      </dgm:t>
    </dgm:pt>
    <dgm:pt modelId="{0D6E9729-166C-4482-A3FC-B810EEEE9436}" type="pres">
      <dgm:prSet presAssocID="{CAEBEAEB-EEBC-4B13-BD2C-5C87E06DB2FE}" presName="connTx" presStyleLbl="parChTrans1D2" presStyleIdx="4" presStyleCnt="7"/>
      <dgm:spPr/>
      <dgm:t>
        <a:bodyPr/>
        <a:lstStyle/>
        <a:p>
          <a:endParaRPr lang="en-US"/>
        </a:p>
      </dgm:t>
    </dgm:pt>
    <dgm:pt modelId="{B3AF6796-D2A1-4C95-AE0A-4994AD6759A8}" type="pres">
      <dgm:prSet presAssocID="{A9FA336B-7DE3-4AE2-B222-13D5B7C7586D}" presName="node" presStyleLbl="node1" presStyleIdx="4" presStyleCnt="7">
        <dgm:presLayoutVars>
          <dgm:bulletEnabled val="1"/>
        </dgm:presLayoutVars>
      </dgm:prSet>
      <dgm:spPr/>
      <dgm:t>
        <a:bodyPr/>
        <a:lstStyle/>
        <a:p>
          <a:endParaRPr lang="en-US"/>
        </a:p>
      </dgm:t>
    </dgm:pt>
    <dgm:pt modelId="{4CB7EF33-1BD3-4002-ADCB-96052131F859}" type="pres">
      <dgm:prSet presAssocID="{4671BCB2-487C-4BF9-AA64-8181B0143E75}" presName="Name9" presStyleLbl="parChTrans1D2" presStyleIdx="5" presStyleCnt="7"/>
      <dgm:spPr/>
      <dgm:t>
        <a:bodyPr/>
        <a:lstStyle/>
        <a:p>
          <a:endParaRPr lang="en-US"/>
        </a:p>
      </dgm:t>
    </dgm:pt>
    <dgm:pt modelId="{3E534259-8208-4850-8FDA-83C9DC60A482}" type="pres">
      <dgm:prSet presAssocID="{4671BCB2-487C-4BF9-AA64-8181B0143E75}" presName="connTx" presStyleLbl="parChTrans1D2" presStyleIdx="5" presStyleCnt="7"/>
      <dgm:spPr/>
      <dgm:t>
        <a:bodyPr/>
        <a:lstStyle/>
        <a:p>
          <a:endParaRPr lang="en-US"/>
        </a:p>
      </dgm:t>
    </dgm:pt>
    <dgm:pt modelId="{D928ED70-AE9A-4978-8F56-A6A17D253743}" type="pres">
      <dgm:prSet presAssocID="{CBE216C6-8EA3-4EB4-8465-05319F7FDA7E}" presName="node" presStyleLbl="node1" presStyleIdx="5" presStyleCnt="7">
        <dgm:presLayoutVars>
          <dgm:bulletEnabled val="1"/>
        </dgm:presLayoutVars>
      </dgm:prSet>
      <dgm:spPr/>
      <dgm:t>
        <a:bodyPr/>
        <a:lstStyle/>
        <a:p>
          <a:endParaRPr lang="en-US"/>
        </a:p>
      </dgm:t>
    </dgm:pt>
    <dgm:pt modelId="{161FC636-2DB7-4E60-8F13-C9731233B039}" type="pres">
      <dgm:prSet presAssocID="{A16B608D-3EA0-4C73-B997-B825B3779BA5}" presName="Name9" presStyleLbl="parChTrans1D2" presStyleIdx="6" presStyleCnt="7"/>
      <dgm:spPr/>
      <dgm:t>
        <a:bodyPr/>
        <a:lstStyle/>
        <a:p>
          <a:endParaRPr lang="en-US"/>
        </a:p>
      </dgm:t>
    </dgm:pt>
    <dgm:pt modelId="{6155A891-9D55-416F-AD53-61C5CC7CB16E}" type="pres">
      <dgm:prSet presAssocID="{A16B608D-3EA0-4C73-B997-B825B3779BA5}" presName="connTx" presStyleLbl="parChTrans1D2" presStyleIdx="6" presStyleCnt="7"/>
      <dgm:spPr/>
      <dgm:t>
        <a:bodyPr/>
        <a:lstStyle/>
        <a:p>
          <a:endParaRPr lang="en-US"/>
        </a:p>
      </dgm:t>
    </dgm:pt>
    <dgm:pt modelId="{5ED001AF-78E8-4FAC-A7D8-A2A48B9DF538}" type="pres">
      <dgm:prSet presAssocID="{71A82E42-9261-41E3-8E85-B4778CD4DA84}" presName="node" presStyleLbl="node1" presStyleIdx="6" presStyleCnt="7">
        <dgm:presLayoutVars>
          <dgm:bulletEnabled val="1"/>
        </dgm:presLayoutVars>
      </dgm:prSet>
      <dgm:spPr/>
      <dgm:t>
        <a:bodyPr/>
        <a:lstStyle/>
        <a:p>
          <a:endParaRPr lang="en-US"/>
        </a:p>
      </dgm:t>
    </dgm:pt>
  </dgm:ptLst>
  <dgm:cxnLst>
    <dgm:cxn modelId="{27BBFD48-939A-4A5A-891C-10EFDDC785BD}" srcId="{E637C4D4-0211-4082-98D7-B217ACEF13C4}" destId="{A9FA336B-7DE3-4AE2-B222-13D5B7C7586D}" srcOrd="4" destOrd="0" parTransId="{CAEBEAEB-EEBC-4B13-BD2C-5C87E06DB2FE}" sibTransId="{F47EE10B-8E7A-46AB-ABB0-234CE2B739E3}"/>
    <dgm:cxn modelId="{F135610B-45E3-4099-8513-8316697B2331}" type="presOf" srcId="{229BD095-6EF7-4BD7-91AF-5A699F332BDE}" destId="{5874DDE4-FA79-42D5-8B36-C4FF097F7F22}" srcOrd="1" destOrd="0" presId="urn:microsoft.com/office/officeart/2005/8/layout/radial1"/>
    <dgm:cxn modelId="{6CF6E579-D3CB-426F-86BE-E8411B25AA36}" type="presOf" srcId="{84D77AE6-C49A-43CD-9311-C931D3B8953E}" destId="{1D871170-9C2A-446C-AC9E-8E6810BA7488}" srcOrd="0" destOrd="0" presId="urn:microsoft.com/office/officeart/2005/8/layout/radial1"/>
    <dgm:cxn modelId="{8F99123D-3766-458B-A0EA-A2BD7FCF8CEC}" type="presOf" srcId="{4671BCB2-487C-4BF9-AA64-8181B0143E75}" destId="{3E534259-8208-4850-8FDA-83C9DC60A482}" srcOrd="1" destOrd="0" presId="urn:microsoft.com/office/officeart/2005/8/layout/radial1"/>
    <dgm:cxn modelId="{EC3747D3-087B-4175-9C86-AD3841A1BE14}" type="presOf" srcId="{A8D0CE01-9484-4951-B417-4DE0DC8BAD24}" destId="{BCC6A882-AB40-4825-BC49-D8F6A7A19D2E}" srcOrd="0" destOrd="0" presId="urn:microsoft.com/office/officeart/2005/8/layout/radial1"/>
    <dgm:cxn modelId="{012FB2B2-209F-4E30-A5DE-85E4345EB14F}" type="presOf" srcId="{B3AB9BB5-DEAD-4A13-9001-4BBFFD207D7C}" destId="{96BD21E1-4DBE-4786-9B32-71DF757B6576}" srcOrd="0" destOrd="0" presId="urn:microsoft.com/office/officeart/2005/8/layout/radial1"/>
    <dgm:cxn modelId="{7D90DB5C-2A24-474E-9E28-048565A79B98}" srcId="{E637C4D4-0211-4082-98D7-B217ACEF13C4}" destId="{84D77AE6-C49A-43CD-9311-C931D3B8953E}" srcOrd="2" destOrd="0" parTransId="{68EDE116-38D6-446D-9744-22B4AC4C9603}" sibTransId="{AC1A2741-FDD7-4D01-A903-1E36CA6DE8EC}"/>
    <dgm:cxn modelId="{1D355724-657F-47DA-B08A-50E07936FA79}" type="presOf" srcId="{E637C4D4-0211-4082-98D7-B217ACEF13C4}" destId="{76332805-CC19-4DE1-BA02-BF14C8FB1A9B}" srcOrd="0" destOrd="0" presId="urn:microsoft.com/office/officeart/2005/8/layout/radial1"/>
    <dgm:cxn modelId="{9C397A69-67D3-43A9-B5EB-174F5582675A}" srcId="{E637C4D4-0211-4082-98D7-B217ACEF13C4}" destId="{4B44972F-D4E7-4218-B1A5-816D84ECB108}" srcOrd="0" destOrd="0" parTransId="{B3AB9BB5-DEAD-4A13-9001-4BBFFD207D7C}" sibTransId="{C779BEDE-EA9A-4611-926D-C1204F41EC00}"/>
    <dgm:cxn modelId="{AD695EB3-41E4-4812-8AD9-29EA0A55C92C}" type="presOf" srcId="{CAEBEAEB-EEBC-4B13-BD2C-5C87E06DB2FE}" destId="{1C539C73-A380-43E2-8E87-1A5695018478}" srcOrd="0" destOrd="0" presId="urn:microsoft.com/office/officeart/2005/8/layout/radial1"/>
    <dgm:cxn modelId="{85C0AAB1-1F24-4425-AC11-A6EB0E8A0277}" type="presOf" srcId="{229BD095-6EF7-4BD7-91AF-5A699F332BDE}" destId="{310F3414-321B-4196-B050-A0FEE4C257EC}" srcOrd="0" destOrd="0" presId="urn:microsoft.com/office/officeart/2005/8/layout/radial1"/>
    <dgm:cxn modelId="{2E87D89D-DD67-4D77-B7FC-85DCA6130FAD}" type="presOf" srcId="{CBE216C6-8EA3-4EB4-8465-05319F7FDA7E}" destId="{D928ED70-AE9A-4978-8F56-A6A17D253743}" srcOrd="0" destOrd="0" presId="urn:microsoft.com/office/officeart/2005/8/layout/radial1"/>
    <dgm:cxn modelId="{68CD20A5-244C-4744-BAE0-00F350905F2E}" type="presOf" srcId="{71A82E42-9261-41E3-8E85-B4778CD4DA84}" destId="{5ED001AF-78E8-4FAC-A7D8-A2A48B9DF538}" srcOrd="0" destOrd="0" presId="urn:microsoft.com/office/officeart/2005/8/layout/radial1"/>
    <dgm:cxn modelId="{2D26CE12-0C8F-4DD2-9670-5D498B783E9D}" type="presOf" srcId="{68EDE116-38D6-446D-9744-22B4AC4C9603}" destId="{AAE93E0B-C41C-40F0-8128-D36C7601C42A}" srcOrd="1" destOrd="0" presId="urn:microsoft.com/office/officeart/2005/8/layout/radial1"/>
    <dgm:cxn modelId="{E6F682EF-5BAD-45B5-91FB-23D7BA9EAD3C}" srcId="{E637C4D4-0211-4082-98D7-B217ACEF13C4}" destId="{47714591-317F-4987-87DE-DE4F593F1721}" srcOrd="1" destOrd="0" parTransId="{229BD095-6EF7-4BD7-91AF-5A699F332BDE}" sibTransId="{0E486E91-B0C9-428C-9E2D-510AD1716CAB}"/>
    <dgm:cxn modelId="{DEA60D9F-2896-4302-9CB0-1A31A68B9714}" srcId="{E637C4D4-0211-4082-98D7-B217ACEF13C4}" destId="{CBE216C6-8EA3-4EB4-8465-05319F7FDA7E}" srcOrd="5" destOrd="0" parTransId="{4671BCB2-487C-4BF9-AA64-8181B0143E75}" sibTransId="{4BF33842-27D4-45EB-8A3C-400FFA9EEF27}"/>
    <dgm:cxn modelId="{39C75B20-C16E-4930-BA03-CA3C54BD75E6}" srcId="{E637C4D4-0211-4082-98D7-B217ACEF13C4}" destId="{71A82E42-9261-41E3-8E85-B4778CD4DA84}" srcOrd="6" destOrd="0" parTransId="{A16B608D-3EA0-4C73-B997-B825B3779BA5}" sibTransId="{AE0D1CC2-DAD9-4E5A-AA9B-EAAE8AD768F6}"/>
    <dgm:cxn modelId="{F6F0B4F4-B493-413E-8DA6-F1C67DB7E8EA}" type="presOf" srcId="{A9FA336B-7DE3-4AE2-B222-13D5B7C7586D}" destId="{B3AF6796-D2A1-4C95-AE0A-4994AD6759A8}" srcOrd="0" destOrd="0" presId="urn:microsoft.com/office/officeart/2005/8/layout/radial1"/>
    <dgm:cxn modelId="{0748742C-4A56-495F-9C6B-2363A4975073}" srcId="{8D583822-3F55-400B-8FDF-F64C703ABB68}" destId="{E637C4D4-0211-4082-98D7-B217ACEF13C4}" srcOrd="0" destOrd="0" parTransId="{C600CC90-A7D0-4175-BB15-5DD6B6A0A812}" sibTransId="{082DF32B-F88B-472E-AE42-EEFF84A685B6}"/>
    <dgm:cxn modelId="{4AA2421A-3E87-410D-9FB3-C2EB913EEA9A}" srcId="{E637C4D4-0211-4082-98D7-B217ACEF13C4}" destId="{A8D0CE01-9484-4951-B417-4DE0DC8BAD24}" srcOrd="3" destOrd="0" parTransId="{7FC61A64-3AC8-4DC5-9D44-18E6851EAA6C}" sibTransId="{8DDE1697-B7B4-4B2C-8E9F-8B55625773A2}"/>
    <dgm:cxn modelId="{E26ED180-36E1-4AAD-A7FB-769FA91258DC}" type="presOf" srcId="{8D583822-3F55-400B-8FDF-F64C703ABB68}" destId="{86CD2BBD-0BFA-451C-B74E-3767EB497F3B}" srcOrd="0" destOrd="0" presId="urn:microsoft.com/office/officeart/2005/8/layout/radial1"/>
    <dgm:cxn modelId="{FAA369D2-BFBE-4781-85A7-C5DFA65A81B6}" type="presOf" srcId="{A16B608D-3EA0-4C73-B997-B825B3779BA5}" destId="{161FC636-2DB7-4E60-8F13-C9731233B039}" srcOrd="0" destOrd="0" presId="urn:microsoft.com/office/officeart/2005/8/layout/radial1"/>
    <dgm:cxn modelId="{20133B8E-E364-4B36-8AD8-E50E223C6B47}" type="presOf" srcId="{47714591-317F-4987-87DE-DE4F593F1721}" destId="{88D8F3B9-20EE-4045-BD07-6E50D7529106}" srcOrd="0" destOrd="0" presId="urn:microsoft.com/office/officeart/2005/8/layout/radial1"/>
    <dgm:cxn modelId="{82417B59-3F32-4951-9769-DF0FEF758C6A}" type="presOf" srcId="{68EDE116-38D6-446D-9744-22B4AC4C9603}" destId="{BB0C2625-0C2F-44DB-8D8D-2611D8F6BD7C}" srcOrd="0" destOrd="0" presId="urn:microsoft.com/office/officeart/2005/8/layout/radial1"/>
    <dgm:cxn modelId="{95BF78EE-C504-44F7-AD12-84FCC12742AC}" type="presOf" srcId="{4B44972F-D4E7-4218-B1A5-816D84ECB108}" destId="{E5F63EFD-9526-4A83-8461-9252A80FCAC2}" srcOrd="0" destOrd="0" presId="urn:microsoft.com/office/officeart/2005/8/layout/radial1"/>
    <dgm:cxn modelId="{E48F025F-A71B-4A60-A54C-DC1EEA3634FC}" type="presOf" srcId="{A16B608D-3EA0-4C73-B997-B825B3779BA5}" destId="{6155A891-9D55-416F-AD53-61C5CC7CB16E}" srcOrd="1" destOrd="0" presId="urn:microsoft.com/office/officeart/2005/8/layout/radial1"/>
    <dgm:cxn modelId="{405B8B28-869C-480D-BB22-F5BEB134BE06}" type="presOf" srcId="{7FC61A64-3AC8-4DC5-9D44-18E6851EAA6C}" destId="{7ADB7994-F235-4B37-9957-4E0DF4DB7498}" srcOrd="1" destOrd="0" presId="urn:microsoft.com/office/officeart/2005/8/layout/radial1"/>
    <dgm:cxn modelId="{476FAD1D-388D-4E68-888E-30F5EC66A879}" type="presOf" srcId="{CAEBEAEB-EEBC-4B13-BD2C-5C87E06DB2FE}" destId="{0D6E9729-166C-4482-A3FC-B810EEEE9436}" srcOrd="1" destOrd="0" presId="urn:microsoft.com/office/officeart/2005/8/layout/radial1"/>
    <dgm:cxn modelId="{6FB39C0D-C378-41FF-95E2-F6E2D1540B99}" type="presOf" srcId="{B3AB9BB5-DEAD-4A13-9001-4BBFFD207D7C}" destId="{1C6E8F2C-336F-4287-853A-DC783EDB5497}" srcOrd="1" destOrd="0" presId="urn:microsoft.com/office/officeart/2005/8/layout/radial1"/>
    <dgm:cxn modelId="{15C9FF82-9EFD-4D5C-852B-FF7FBE857CAB}" type="presOf" srcId="{7FC61A64-3AC8-4DC5-9D44-18E6851EAA6C}" destId="{4AA36B6D-FDF6-4BF2-B8BE-63A9D522592A}" srcOrd="0" destOrd="0" presId="urn:microsoft.com/office/officeart/2005/8/layout/radial1"/>
    <dgm:cxn modelId="{454B9364-38A1-46B5-BC15-F76AB01AF4D1}" type="presOf" srcId="{4671BCB2-487C-4BF9-AA64-8181B0143E75}" destId="{4CB7EF33-1BD3-4002-ADCB-96052131F859}" srcOrd="0" destOrd="0" presId="urn:microsoft.com/office/officeart/2005/8/layout/radial1"/>
    <dgm:cxn modelId="{F6882C2D-505C-4E18-BD2C-4BA984BFE843}" type="presParOf" srcId="{86CD2BBD-0BFA-451C-B74E-3767EB497F3B}" destId="{76332805-CC19-4DE1-BA02-BF14C8FB1A9B}" srcOrd="0" destOrd="0" presId="urn:microsoft.com/office/officeart/2005/8/layout/radial1"/>
    <dgm:cxn modelId="{D700668B-0943-4AC4-BEFA-F3E5293A36D7}" type="presParOf" srcId="{86CD2BBD-0BFA-451C-B74E-3767EB497F3B}" destId="{96BD21E1-4DBE-4786-9B32-71DF757B6576}" srcOrd="1" destOrd="0" presId="urn:microsoft.com/office/officeart/2005/8/layout/radial1"/>
    <dgm:cxn modelId="{EC065C9F-6CED-497C-91E0-F6C3ED777D92}" type="presParOf" srcId="{96BD21E1-4DBE-4786-9B32-71DF757B6576}" destId="{1C6E8F2C-336F-4287-853A-DC783EDB5497}" srcOrd="0" destOrd="0" presId="urn:microsoft.com/office/officeart/2005/8/layout/radial1"/>
    <dgm:cxn modelId="{D3CC103F-053F-4DEF-89CF-04D381A101D8}" type="presParOf" srcId="{86CD2BBD-0BFA-451C-B74E-3767EB497F3B}" destId="{E5F63EFD-9526-4A83-8461-9252A80FCAC2}" srcOrd="2" destOrd="0" presId="urn:microsoft.com/office/officeart/2005/8/layout/radial1"/>
    <dgm:cxn modelId="{3D691F38-F6C0-4291-A819-5531875A1C7A}" type="presParOf" srcId="{86CD2BBD-0BFA-451C-B74E-3767EB497F3B}" destId="{310F3414-321B-4196-B050-A0FEE4C257EC}" srcOrd="3" destOrd="0" presId="urn:microsoft.com/office/officeart/2005/8/layout/radial1"/>
    <dgm:cxn modelId="{1748D9A2-D3A7-402D-A699-7C6658324CF8}" type="presParOf" srcId="{310F3414-321B-4196-B050-A0FEE4C257EC}" destId="{5874DDE4-FA79-42D5-8B36-C4FF097F7F22}" srcOrd="0" destOrd="0" presId="urn:microsoft.com/office/officeart/2005/8/layout/radial1"/>
    <dgm:cxn modelId="{A0CD0B22-7F26-44D4-A9F2-57F1B74DA272}" type="presParOf" srcId="{86CD2BBD-0BFA-451C-B74E-3767EB497F3B}" destId="{88D8F3B9-20EE-4045-BD07-6E50D7529106}" srcOrd="4" destOrd="0" presId="urn:microsoft.com/office/officeart/2005/8/layout/radial1"/>
    <dgm:cxn modelId="{1D708FFE-FF52-4201-A530-81130F82E750}" type="presParOf" srcId="{86CD2BBD-0BFA-451C-B74E-3767EB497F3B}" destId="{BB0C2625-0C2F-44DB-8D8D-2611D8F6BD7C}" srcOrd="5" destOrd="0" presId="urn:microsoft.com/office/officeart/2005/8/layout/radial1"/>
    <dgm:cxn modelId="{E0E06A58-8F32-4820-8DBA-A49EBCE6AF9D}" type="presParOf" srcId="{BB0C2625-0C2F-44DB-8D8D-2611D8F6BD7C}" destId="{AAE93E0B-C41C-40F0-8128-D36C7601C42A}" srcOrd="0" destOrd="0" presId="urn:microsoft.com/office/officeart/2005/8/layout/radial1"/>
    <dgm:cxn modelId="{F3C4CF96-ED8D-4BE7-83A6-D927887D1871}" type="presParOf" srcId="{86CD2BBD-0BFA-451C-B74E-3767EB497F3B}" destId="{1D871170-9C2A-446C-AC9E-8E6810BA7488}" srcOrd="6" destOrd="0" presId="urn:microsoft.com/office/officeart/2005/8/layout/radial1"/>
    <dgm:cxn modelId="{8E2EE5CE-84D8-407B-BF9A-C2007F032B5A}" type="presParOf" srcId="{86CD2BBD-0BFA-451C-B74E-3767EB497F3B}" destId="{4AA36B6D-FDF6-4BF2-B8BE-63A9D522592A}" srcOrd="7" destOrd="0" presId="urn:microsoft.com/office/officeart/2005/8/layout/radial1"/>
    <dgm:cxn modelId="{8D0ECAE9-8EC5-4C01-8416-D9FDFCDC8D27}" type="presParOf" srcId="{4AA36B6D-FDF6-4BF2-B8BE-63A9D522592A}" destId="{7ADB7994-F235-4B37-9957-4E0DF4DB7498}" srcOrd="0" destOrd="0" presId="urn:microsoft.com/office/officeart/2005/8/layout/radial1"/>
    <dgm:cxn modelId="{EDCECFDF-03C6-4316-B079-B9497C8FCB15}" type="presParOf" srcId="{86CD2BBD-0BFA-451C-B74E-3767EB497F3B}" destId="{BCC6A882-AB40-4825-BC49-D8F6A7A19D2E}" srcOrd="8" destOrd="0" presId="urn:microsoft.com/office/officeart/2005/8/layout/radial1"/>
    <dgm:cxn modelId="{930273AC-B747-445B-B360-5ADD69D8AECF}" type="presParOf" srcId="{86CD2BBD-0BFA-451C-B74E-3767EB497F3B}" destId="{1C539C73-A380-43E2-8E87-1A5695018478}" srcOrd="9" destOrd="0" presId="urn:microsoft.com/office/officeart/2005/8/layout/radial1"/>
    <dgm:cxn modelId="{ABA12EAE-9DDD-45FC-87EE-FBF9EA83D584}" type="presParOf" srcId="{1C539C73-A380-43E2-8E87-1A5695018478}" destId="{0D6E9729-166C-4482-A3FC-B810EEEE9436}" srcOrd="0" destOrd="0" presId="urn:microsoft.com/office/officeart/2005/8/layout/radial1"/>
    <dgm:cxn modelId="{44A59122-1EFA-4ABC-A4B7-E2DC91ABE60A}" type="presParOf" srcId="{86CD2BBD-0BFA-451C-B74E-3767EB497F3B}" destId="{B3AF6796-D2A1-4C95-AE0A-4994AD6759A8}" srcOrd="10" destOrd="0" presId="urn:microsoft.com/office/officeart/2005/8/layout/radial1"/>
    <dgm:cxn modelId="{85FC88FF-86C2-4E07-AE02-47F951530B1E}" type="presParOf" srcId="{86CD2BBD-0BFA-451C-B74E-3767EB497F3B}" destId="{4CB7EF33-1BD3-4002-ADCB-96052131F859}" srcOrd="11" destOrd="0" presId="urn:microsoft.com/office/officeart/2005/8/layout/radial1"/>
    <dgm:cxn modelId="{5CED470B-4E6C-4B07-9BEE-BF61D2048D66}" type="presParOf" srcId="{4CB7EF33-1BD3-4002-ADCB-96052131F859}" destId="{3E534259-8208-4850-8FDA-83C9DC60A482}" srcOrd="0" destOrd="0" presId="urn:microsoft.com/office/officeart/2005/8/layout/radial1"/>
    <dgm:cxn modelId="{6D709F74-BFCF-45CE-9D34-A8E1D4480246}" type="presParOf" srcId="{86CD2BBD-0BFA-451C-B74E-3767EB497F3B}" destId="{D928ED70-AE9A-4978-8F56-A6A17D253743}" srcOrd="12" destOrd="0" presId="urn:microsoft.com/office/officeart/2005/8/layout/radial1"/>
    <dgm:cxn modelId="{AEDE7436-8914-472A-AF97-B5999DB644C6}" type="presParOf" srcId="{86CD2BBD-0BFA-451C-B74E-3767EB497F3B}" destId="{161FC636-2DB7-4E60-8F13-C9731233B039}" srcOrd="13" destOrd="0" presId="urn:microsoft.com/office/officeart/2005/8/layout/radial1"/>
    <dgm:cxn modelId="{7F781975-5011-4BF4-8B15-48B42420903E}" type="presParOf" srcId="{161FC636-2DB7-4E60-8F13-C9731233B039}" destId="{6155A891-9D55-416F-AD53-61C5CC7CB16E}" srcOrd="0" destOrd="0" presId="urn:microsoft.com/office/officeart/2005/8/layout/radial1"/>
    <dgm:cxn modelId="{C040E487-D694-4822-86AE-95F7FE311EB2}" type="presParOf" srcId="{86CD2BBD-0BFA-451C-B74E-3767EB497F3B}" destId="{5ED001AF-78E8-4FAC-A7D8-A2A48B9DF538}" srcOrd="14"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6377A9-FE8F-4890-AF5E-77AE94EB7968}" type="doc">
      <dgm:prSet loTypeId="urn:microsoft.com/office/officeart/2005/8/layout/hierarchy1" loCatId="hierarchy" qsTypeId="urn:microsoft.com/office/officeart/2005/8/quickstyle/simple5" qsCatId="simple" csTypeId="urn:microsoft.com/office/officeart/2005/8/colors/colorful2" csCatId="colorful" phldr="1"/>
      <dgm:spPr/>
      <dgm:t>
        <a:bodyPr/>
        <a:lstStyle/>
        <a:p>
          <a:endParaRPr lang="en-US"/>
        </a:p>
      </dgm:t>
    </dgm:pt>
    <dgm:pt modelId="{177A74A3-E0B8-41CD-980E-BBC0D1FB218C}">
      <dgm:prSet phldrT="[Text]" custT="1"/>
      <dgm:spPr>
        <a:xfrm>
          <a:off x="1344138" y="214278"/>
          <a:ext cx="1728133" cy="573303"/>
        </a:xfrm>
        <a:solidFill>
          <a:sysClr val="window" lastClr="FFFFFF">
            <a:alpha val="90000"/>
            <a:hueOff val="0"/>
            <a:satOff val="0"/>
            <a:lumOff val="0"/>
            <a:alphaOff val="0"/>
          </a:sysClr>
        </a:solidFill>
        <a:ln w="9525" cap="flat" cmpd="sng" algn="ctr">
          <a:solidFill>
            <a:srgbClr val="4F81BD">
              <a:hueOff val="0"/>
              <a:satOff val="0"/>
              <a:lumOff val="0"/>
              <a:alphaOff val="0"/>
            </a:srgbClr>
          </a:solidFill>
          <a:prstDash val="solid"/>
        </a:ln>
        <a:effectLst>
          <a:outerShdw blurRad="40000" dist="23000" dir="5400000" rotWithShape="0">
            <a:srgbClr val="000000">
              <a:alpha val="35000"/>
            </a:srgbClr>
          </a:outerShdw>
        </a:effectLst>
      </dgm:spPr>
      <dgm:t>
        <a:bodyPr/>
        <a:lstStyle/>
        <a:p>
          <a:pPr algn="ctr" rtl="1"/>
          <a:r>
            <a:rPr lang="fa-IR" sz="1800" b="1" dirty="0">
              <a:solidFill>
                <a:sysClr val="windowText" lastClr="000000">
                  <a:hueOff val="0"/>
                  <a:satOff val="0"/>
                  <a:lumOff val="0"/>
                  <a:alphaOff val="0"/>
                </a:sysClr>
              </a:solidFill>
              <a:latin typeface="Calibri"/>
              <a:ea typeface="+mn-ea"/>
              <a:cs typeface="B Nazanin" pitchFamily="2" charset="-78"/>
            </a:rPr>
            <a:t>تحریمهای </a:t>
          </a:r>
          <a:r>
            <a:rPr lang="fa-IR" sz="1800" b="1" dirty="0" smtClean="0">
              <a:solidFill>
                <a:sysClr val="windowText" lastClr="000000">
                  <a:hueOff val="0"/>
                  <a:satOff val="0"/>
                  <a:lumOff val="0"/>
                  <a:alphaOff val="0"/>
                </a:sysClr>
              </a:solidFill>
              <a:latin typeface="Calibri"/>
              <a:ea typeface="+mn-ea"/>
              <a:cs typeface="B Nazanin" pitchFamily="2" charset="-78"/>
            </a:rPr>
            <a:t>حمل‌ونقل هوایی و </a:t>
          </a:r>
          <a:r>
            <a:rPr lang="fa-IR" sz="1800" b="1" dirty="0">
              <a:solidFill>
                <a:sysClr val="windowText" lastClr="000000">
                  <a:hueOff val="0"/>
                  <a:satOff val="0"/>
                  <a:lumOff val="0"/>
                  <a:alphaOff val="0"/>
                </a:sysClr>
              </a:solidFill>
              <a:latin typeface="Calibri"/>
              <a:ea typeface="+mn-ea"/>
              <a:cs typeface="B Nazanin" pitchFamily="2" charset="-78"/>
            </a:rPr>
            <a:t>دریایی</a:t>
          </a:r>
          <a:endParaRPr lang="en-US" sz="1800" b="1" dirty="0">
            <a:solidFill>
              <a:sysClr val="windowText" lastClr="000000">
                <a:hueOff val="0"/>
                <a:satOff val="0"/>
                <a:lumOff val="0"/>
                <a:alphaOff val="0"/>
              </a:sysClr>
            </a:solidFill>
            <a:latin typeface="Calibri"/>
            <a:ea typeface="+mn-ea"/>
            <a:cs typeface="B Nazanin" pitchFamily="2" charset="-78"/>
          </a:endParaRPr>
        </a:p>
      </dgm:t>
    </dgm:pt>
    <dgm:pt modelId="{0AA70DDB-2E79-4507-8CCD-173FEB30BFDC}" type="parTrans" cxnId="{5AE466AC-2D2D-44BA-83E4-DE275F819E32}">
      <dgm:prSet/>
      <dgm:spPr/>
      <dgm:t>
        <a:bodyPr/>
        <a:lstStyle/>
        <a:p>
          <a:pPr algn="ctr"/>
          <a:endParaRPr lang="en-US"/>
        </a:p>
      </dgm:t>
    </dgm:pt>
    <dgm:pt modelId="{A24A5D6E-8FC6-4BCA-B07A-8509C9C4083B}" type="sibTrans" cxnId="{5AE466AC-2D2D-44BA-83E4-DE275F819E32}">
      <dgm:prSet/>
      <dgm:spPr/>
      <dgm:t>
        <a:bodyPr/>
        <a:lstStyle/>
        <a:p>
          <a:pPr algn="ctr"/>
          <a:endParaRPr lang="en-US"/>
        </a:p>
      </dgm:t>
    </dgm:pt>
    <dgm:pt modelId="{23076350-6101-4BA8-8D7C-87DFE624663C}">
      <dgm:prSet custT="1"/>
      <dgm:spPr>
        <a:xfrm>
          <a:off x="3411991" y="1050157"/>
          <a:ext cx="902839" cy="573303"/>
        </a:xfr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gm:spPr>
      <dgm:t>
        <a:bodyPr/>
        <a:lstStyle/>
        <a:p>
          <a:pPr algn="ctr" rtl="1"/>
          <a:r>
            <a:rPr lang="fa-IR" sz="1800" b="1" dirty="0">
              <a:solidFill>
                <a:sysClr val="windowText" lastClr="000000">
                  <a:hueOff val="0"/>
                  <a:satOff val="0"/>
                  <a:lumOff val="0"/>
                  <a:alphaOff val="0"/>
                </a:sysClr>
              </a:solidFill>
              <a:latin typeface="Calibri"/>
              <a:ea typeface="+mn-ea"/>
              <a:cs typeface="B Nazanin" pitchFamily="2" charset="-78"/>
            </a:rPr>
            <a:t>تحريم صنعت</a:t>
          </a:r>
          <a:endParaRPr lang="en-US" sz="1800" b="1" dirty="0">
            <a:solidFill>
              <a:sysClr val="windowText" lastClr="000000">
                <a:hueOff val="0"/>
                <a:satOff val="0"/>
                <a:lumOff val="0"/>
                <a:alphaOff val="0"/>
              </a:sysClr>
            </a:solidFill>
            <a:latin typeface="Calibri"/>
            <a:ea typeface="+mn-ea"/>
            <a:cs typeface="B Nazanin" pitchFamily="2" charset="-78"/>
          </a:endParaRPr>
        </a:p>
      </dgm:t>
    </dgm:pt>
    <dgm:pt modelId="{06DBD504-60A7-4148-B723-FAE7FC9CBEDA}" type="parTrans" cxnId="{CC43C35C-5D35-4E22-813A-EB2CBE400CB4}">
      <dgm:prSet custT="1"/>
      <dgm:spPr>
        <a:xfrm>
          <a:off x="2107889" y="692282"/>
          <a:ext cx="1655205" cy="262575"/>
        </a:xfrm>
        <a:noFill/>
        <a:ln w="25400" cap="flat" cmpd="sng" algn="ctr">
          <a:solidFill>
            <a:srgbClr val="9BBB59">
              <a:hueOff val="0"/>
              <a:satOff val="0"/>
              <a:lumOff val="0"/>
              <a:alphaOff val="0"/>
            </a:srgbClr>
          </a:solidFill>
          <a:prstDash val="solid"/>
        </a:ln>
        <a:effectLst/>
      </dgm:spPr>
      <dgm:t>
        <a:bodyPr/>
        <a:lstStyle/>
        <a:p>
          <a:pPr algn="ctr"/>
          <a:endParaRPr lang="en-US" sz="1800">
            <a:cs typeface="B Nazanin" pitchFamily="2" charset="-78"/>
          </a:endParaRPr>
        </a:p>
      </dgm:t>
    </dgm:pt>
    <dgm:pt modelId="{A059EB80-1A6F-40F9-9513-04AC784E876C}" type="sibTrans" cxnId="{CC43C35C-5D35-4E22-813A-EB2CBE400CB4}">
      <dgm:prSet/>
      <dgm:spPr/>
      <dgm:t>
        <a:bodyPr/>
        <a:lstStyle/>
        <a:p>
          <a:pPr algn="ctr"/>
          <a:endParaRPr lang="en-US"/>
        </a:p>
      </dgm:t>
    </dgm:pt>
    <dgm:pt modelId="{3C28AF25-8E1B-494B-BD3B-C604DFE16096}">
      <dgm:prSet custT="1"/>
      <dgm:spPr>
        <a:xfrm>
          <a:off x="2308520" y="1050157"/>
          <a:ext cx="902839" cy="573303"/>
        </a:xfr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gm:spPr>
      <dgm:t>
        <a:bodyPr/>
        <a:lstStyle/>
        <a:p>
          <a:pPr algn="ctr" rtl="1"/>
          <a:r>
            <a:rPr lang="fa-IR" sz="1800" b="1" dirty="0">
              <a:solidFill>
                <a:sysClr val="windowText" lastClr="000000">
                  <a:hueOff val="0"/>
                  <a:satOff val="0"/>
                  <a:lumOff val="0"/>
                  <a:alphaOff val="0"/>
                </a:sysClr>
              </a:solidFill>
              <a:latin typeface="Calibri"/>
              <a:ea typeface="+mn-ea"/>
              <a:cs typeface="B Nazanin" pitchFamily="2" charset="-78"/>
            </a:rPr>
            <a:t>تحريم ناوگان</a:t>
          </a:r>
          <a:endParaRPr lang="en-US" sz="1800" b="1" dirty="0">
            <a:solidFill>
              <a:sysClr val="windowText" lastClr="000000">
                <a:hueOff val="0"/>
                <a:satOff val="0"/>
                <a:lumOff val="0"/>
                <a:alphaOff val="0"/>
              </a:sysClr>
            </a:solidFill>
            <a:latin typeface="Calibri"/>
            <a:ea typeface="+mn-ea"/>
            <a:cs typeface="B Nazanin" pitchFamily="2" charset="-78"/>
          </a:endParaRPr>
        </a:p>
      </dgm:t>
    </dgm:pt>
    <dgm:pt modelId="{E496AB44-9EF2-4CF9-B040-3709FE4DF999}" type="parTrans" cxnId="{D4CC31C0-7393-4B33-8186-578EA1BE9B18}">
      <dgm:prSet custT="1"/>
      <dgm:spPr>
        <a:xfrm>
          <a:off x="2107889" y="692282"/>
          <a:ext cx="551735" cy="262575"/>
        </a:xfrm>
        <a:noFill/>
        <a:ln w="25400" cap="flat" cmpd="sng" algn="ctr">
          <a:solidFill>
            <a:srgbClr val="9BBB59">
              <a:hueOff val="0"/>
              <a:satOff val="0"/>
              <a:lumOff val="0"/>
              <a:alphaOff val="0"/>
            </a:srgbClr>
          </a:solidFill>
          <a:prstDash val="solid"/>
        </a:ln>
        <a:effectLst/>
      </dgm:spPr>
      <dgm:t>
        <a:bodyPr/>
        <a:lstStyle/>
        <a:p>
          <a:pPr algn="ctr"/>
          <a:endParaRPr lang="en-US" sz="1800">
            <a:cs typeface="B Nazanin" pitchFamily="2" charset="-78"/>
          </a:endParaRPr>
        </a:p>
      </dgm:t>
    </dgm:pt>
    <dgm:pt modelId="{9FB64FB5-9C19-4DBA-B79D-4E867244F897}" type="sibTrans" cxnId="{D4CC31C0-7393-4B33-8186-578EA1BE9B18}">
      <dgm:prSet/>
      <dgm:spPr/>
      <dgm:t>
        <a:bodyPr/>
        <a:lstStyle/>
        <a:p>
          <a:pPr algn="ctr"/>
          <a:endParaRPr lang="en-US"/>
        </a:p>
      </dgm:t>
    </dgm:pt>
    <dgm:pt modelId="{09EE8A88-2EA2-4CB2-BF9D-DBB4D8458BAD}">
      <dgm:prSet custT="1"/>
      <dgm:spPr>
        <a:xfrm>
          <a:off x="101579" y="1050157"/>
          <a:ext cx="902839" cy="573303"/>
        </a:xfr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gm:spPr>
      <dgm:t>
        <a:bodyPr/>
        <a:lstStyle/>
        <a:p>
          <a:pPr algn="ctr" rtl="1"/>
          <a:r>
            <a:rPr lang="fa-IR" sz="1800" b="1" dirty="0">
              <a:solidFill>
                <a:sysClr val="windowText" lastClr="000000">
                  <a:hueOff val="0"/>
                  <a:satOff val="0"/>
                  <a:lumOff val="0"/>
                  <a:alphaOff val="0"/>
                </a:sysClr>
              </a:solidFill>
              <a:latin typeface="Calibri"/>
              <a:ea typeface="+mn-ea"/>
              <a:cs typeface="B Nazanin" pitchFamily="2" charset="-78"/>
            </a:rPr>
            <a:t>تحريم تردد</a:t>
          </a:r>
          <a:endParaRPr lang="en-US" sz="1800" b="1" dirty="0">
            <a:solidFill>
              <a:sysClr val="windowText" lastClr="000000">
                <a:hueOff val="0"/>
                <a:satOff val="0"/>
                <a:lumOff val="0"/>
                <a:alphaOff val="0"/>
              </a:sysClr>
            </a:solidFill>
            <a:latin typeface="Calibri"/>
            <a:ea typeface="+mn-ea"/>
            <a:cs typeface="B Nazanin" pitchFamily="2" charset="-78"/>
          </a:endParaRPr>
        </a:p>
      </dgm:t>
    </dgm:pt>
    <dgm:pt modelId="{2A3E97EE-5931-4D72-AA46-39C0074D3DFD}" type="parTrans" cxnId="{F13D1671-BD80-4853-8F72-6281E38220D6}">
      <dgm:prSet custT="1"/>
      <dgm:spPr>
        <a:xfrm>
          <a:off x="452684" y="692282"/>
          <a:ext cx="1655205" cy="262575"/>
        </a:xfrm>
        <a:noFill/>
        <a:ln w="25400" cap="flat" cmpd="sng" algn="ctr">
          <a:solidFill>
            <a:srgbClr val="9BBB59">
              <a:hueOff val="0"/>
              <a:satOff val="0"/>
              <a:lumOff val="0"/>
              <a:alphaOff val="0"/>
            </a:srgbClr>
          </a:solidFill>
          <a:prstDash val="solid"/>
        </a:ln>
        <a:effectLst/>
      </dgm:spPr>
      <dgm:t>
        <a:bodyPr/>
        <a:lstStyle/>
        <a:p>
          <a:pPr algn="ctr"/>
          <a:endParaRPr lang="en-US" sz="1800">
            <a:cs typeface="B Nazanin" pitchFamily="2" charset="-78"/>
          </a:endParaRPr>
        </a:p>
      </dgm:t>
    </dgm:pt>
    <dgm:pt modelId="{39C5F1AB-7E1B-4AE6-ADB4-A69634417350}" type="sibTrans" cxnId="{F13D1671-BD80-4853-8F72-6281E38220D6}">
      <dgm:prSet/>
      <dgm:spPr/>
      <dgm:t>
        <a:bodyPr/>
        <a:lstStyle/>
        <a:p>
          <a:pPr algn="ctr"/>
          <a:endParaRPr lang="en-US"/>
        </a:p>
      </dgm:t>
    </dgm:pt>
    <dgm:pt modelId="{52B76A20-F654-4B23-905E-3B61E8442A0D}">
      <dgm:prSet custT="1"/>
      <dgm:spPr>
        <a:xfrm>
          <a:off x="1205050" y="1050157"/>
          <a:ext cx="902839" cy="573303"/>
        </a:xfr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gm:spPr>
      <dgm:t>
        <a:bodyPr/>
        <a:lstStyle/>
        <a:p>
          <a:pPr algn="ctr" rtl="1"/>
          <a:r>
            <a:rPr lang="fa-IR" sz="1800" b="1" dirty="0">
              <a:solidFill>
                <a:sysClr val="windowText" lastClr="000000">
                  <a:hueOff val="0"/>
                  <a:satOff val="0"/>
                  <a:lumOff val="0"/>
                  <a:alphaOff val="0"/>
                </a:sysClr>
              </a:solidFill>
              <a:latin typeface="Calibri"/>
              <a:ea typeface="+mn-ea"/>
              <a:cs typeface="B Nazanin" pitchFamily="2" charset="-78"/>
            </a:rPr>
            <a:t>تحريم خدمات پشتیبان</a:t>
          </a:r>
          <a:endParaRPr lang="en-US" sz="1800" b="1" dirty="0">
            <a:solidFill>
              <a:sysClr val="windowText" lastClr="000000">
                <a:hueOff val="0"/>
                <a:satOff val="0"/>
                <a:lumOff val="0"/>
                <a:alphaOff val="0"/>
              </a:sysClr>
            </a:solidFill>
            <a:latin typeface="Calibri"/>
            <a:ea typeface="+mn-ea"/>
            <a:cs typeface="B Nazanin" pitchFamily="2" charset="-78"/>
          </a:endParaRPr>
        </a:p>
      </dgm:t>
    </dgm:pt>
    <dgm:pt modelId="{4ABCA72E-2FEC-4061-8AE3-ED3DE083587D}" type="sibTrans" cxnId="{0FAD20BD-A996-4B4C-AD2E-CF87F160BD8F}">
      <dgm:prSet/>
      <dgm:spPr/>
      <dgm:t>
        <a:bodyPr/>
        <a:lstStyle/>
        <a:p>
          <a:pPr algn="ctr"/>
          <a:endParaRPr lang="en-US"/>
        </a:p>
      </dgm:t>
    </dgm:pt>
    <dgm:pt modelId="{85B2D894-16DD-4B0B-9E41-2F846B6F1C73}" type="parTrans" cxnId="{0FAD20BD-A996-4B4C-AD2E-CF87F160BD8F}">
      <dgm:prSet custT="1"/>
      <dgm:spPr>
        <a:xfrm>
          <a:off x="1556154" y="692282"/>
          <a:ext cx="551735" cy="262575"/>
        </a:xfrm>
        <a:noFill/>
        <a:ln w="25400" cap="flat" cmpd="sng" algn="ctr">
          <a:solidFill>
            <a:srgbClr val="9BBB59">
              <a:hueOff val="0"/>
              <a:satOff val="0"/>
              <a:lumOff val="0"/>
              <a:alphaOff val="0"/>
            </a:srgbClr>
          </a:solidFill>
          <a:prstDash val="solid"/>
        </a:ln>
        <a:effectLst/>
      </dgm:spPr>
      <dgm:t>
        <a:bodyPr/>
        <a:lstStyle/>
        <a:p>
          <a:pPr algn="ctr"/>
          <a:endParaRPr lang="en-US" sz="1800">
            <a:cs typeface="B Nazanin" pitchFamily="2" charset="-78"/>
          </a:endParaRPr>
        </a:p>
      </dgm:t>
    </dgm:pt>
    <dgm:pt modelId="{08DD4D5A-126E-4A0B-8BA3-2CF0C96C655C}" type="pres">
      <dgm:prSet presAssocID="{446377A9-FE8F-4890-AF5E-77AE94EB7968}" presName="hierChild1" presStyleCnt="0">
        <dgm:presLayoutVars>
          <dgm:chPref val="1"/>
          <dgm:dir val="rev"/>
          <dgm:animOne val="branch"/>
          <dgm:animLvl val="lvl"/>
          <dgm:resizeHandles/>
        </dgm:presLayoutVars>
      </dgm:prSet>
      <dgm:spPr/>
      <dgm:t>
        <a:bodyPr/>
        <a:lstStyle/>
        <a:p>
          <a:endParaRPr lang="en-US"/>
        </a:p>
      </dgm:t>
    </dgm:pt>
    <dgm:pt modelId="{8600D882-538B-4BB6-AD5F-8F382D58B287}" type="pres">
      <dgm:prSet presAssocID="{177A74A3-E0B8-41CD-980E-BBC0D1FB218C}" presName="hierRoot1" presStyleCnt="0"/>
      <dgm:spPr/>
      <dgm:t>
        <a:bodyPr/>
        <a:lstStyle/>
        <a:p>
          <a:endParaRPr lang="en-US"/>
        </a:p>
      </dgm:t>
    </dgm:pt>
    <dgm:pt modelId="{47797F79-7763-4620-8912-6F457648C94D}" type="pres">
      <dgm:prSet presAssocID="{177A74A3-E0B8-41CD-980E-BBC0D1FB218C}" presName="composite" presStyleCnt="0"/>
      <dgm:spPr/>
      <dgm:t>
        <a:bodyPr/>
        <a:lstStyle/>
        <a:p>
          <a:endParaRPr lang="en-US"/>
        </a:p>
      </dgm:t>
    </dgm:pt>
    <dgm:pt modelId="{EB7C5921-53A5-4D60-A2B8-1A306B2112B5}" type="pres">
      <dgm:prSet presAssocID="{177A74A3-E0B8-41CD-980E-BBC0D1FB218C}" presName="background" presStyleLbl="node0" presStyleIdx="0" presStyleCnt="1"/>
      <dgm:spPr>
        <a:xfrm>
          <a:off x="1243822" y="118979"/>
          <a:ext cx="1728133" cy="573303"/>
        </a:xfrm>
        <a:prstGeom prst="roundRect">
          <a:avLst>
            <a:gd name="adj" fmla="val 10000"/>
          </a:avLst>
        </a:prstGeom>
        <a:gradFill rotWithShape="0">
          <a:gsLst>
            <a:gs pos="0">
              <a:srgbClr val="4F81BD">
                <a:hueOff val="0"/>
                <a:satOff val="0"/>
                <a:lumOff val="0"/>
                <a:alphaOff val="0"/>
                <a:shade val="51000"/>
                <a:satMod val="130000"/>
              </a:srgbClr>
            </a:gs>
            <a:gs pos="80000">
              <a:srgbClr val="4F81BD">
                <a:hueOff val="0"/>
                <a:satOff val="0"/>
                <a:lumOff val="0"/>
                <a:alphaOff val="0"/>
                <a:shade val="93000"/>
                <a:satMod val="130000"/>
              </a:srgbClr>
            </a:gs>
            <a:gs pos="100000">
              <a:srgbClr val="4F81BD">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endParaRPr lang="en-US"/>
        </a:p>
      </dgm:t>
    </dgm:pt>
    <dgm:pt modelId="{C2D7E5EE-B636-4783-B687-2C61F994CAAC}" type="pres">
      <dgm:prSet presAssocID="{177A74A3-E0B8-41CD-980E-BBC0D1FB218C}" presName="text" presStyleLbl="fgAcc0" presStyleIdx="0" presStyleCnt="1" custScaleX="217524">
        <dgm:presLayoutVars>
          <dgm:chPref val="3"/>
        </dgm:presLayoutVars>
      </dgm:prSet>
      <dgm:spPr>
        <a:prstGeom prst="roundRect">
          <a:avLst>
            <a:gd name="adj" fmla="val 10000"/>
          </a:avLst>
        </a:prstGeom>
      </dgm:spPr>
      <dgm:t>
        <a:bodyPr/>
        <a:lstStyle/>
        <a:p>
          <a:endParaRPr lang="en-US"/>
        </a:p>
      </dgm:t>
    </dgm:pt>
    <dgm:pt modelId="{52E80227-F7B6-491E-ACF1-29D901D7CB42}" type="pres">
      <dgm:prSet presAssocID="{177A74A3-E0B8-41CD-980E-BBC0D1FB218C}" presName="hierChild2" presStyleCnt="0"/>
      <dgm:spPr/>
      <dgm:t>
        <a:bodyPr/>
        <a:lstStyle/>
        <a:p>
          <a:endParaRPr lang="en-US"/>
        </a:p>
      </dgm:t>
    </dgm:pt>
    <dgm:pt modelId="{1271FB3C-BA1B-4D0B-9E97-4DE1412B57B3}" type="pres">
      <dgm:prSet presAssocID="{06DBD504-60A7-4148-B723-FAE7FC9CBEDA}" presName="Name10" presStyleLbl="parChTrans1D2" presStyleIdx="0" presStyleCnt="4"/>
      <dgm:spPr>
        <a:custGeom>
          <a:avLst/>
          <a:gdLst/>
          <a:ahLst/>
          <a:cxnLst/>
          <a:rect l="0" t="0" r="0" b="0"/>
          <a:pathLst>
            <a:path>
              <a:moveTo>
                <a:pt x="0" y="0"/>
              </a:moveTo>
              <a:lnTo>
                <a:pt x="0" y="178937"/>
              </a:lnTo>
              <a:lnTo>
                <a:pt x="1655205" y="178937"/>
              </a:lnTo>
              <a:lnTo>
                <a:pt x="1655205" y="262575"/>
              </a:lnTo>
            </a:path>
          </a:pathLst>
        </a:custGeom>
      </dgm:spPr>
      <dgm:t>
        <a:bodyPr/>
        <a:lstStyle/>
        <a:p>
          <a:endParaRPr lang="en-US"/>
        </a:p>
      </dgm:t>
    </dgm:pt>
    <dgm:pt modelId="{145F671F-F752-44A9-9762-ECE94C58C4B8}" type="pres">
      <dgm:prSet presAssocID="{23076350-6101-4BA8-8D7C-87DFE624663C}" presName="hierRoot2" presStyleCnt="0"/>
      <dgm:spPr/>
      <dgm:t>
        <a:bodyPr/>
        <a:lstStyle/>
        <a:p>
          <a:endParaRPr lang="en-US"/>
        </a:p>
      </dgm:t>
    </dgm:pt>
    <dgm:pt modelId="{54E11DE0-0167-463A-A3DD-E15EA8A06EF0}" type="pres">
      <dgm:prSet presAssocID="{23076350-6101-4BA8-8D7C-87DFE624663C}" presName="composite2" presStyleCnt="0"/>
      <dgm:spPr/>
      <dgm:t>
        <a:bodyPr/>
        <a:lstStyle/>
        <a:p>
          <a:endParaRPr lang="en-US"/>
        </a:p>
      </dgm:t>
    </dgm:pt>
    <dgm:pt modelId="{7A3A3167-B490-4995-911A-DEC5B3CF0236}" type="pres">
      <dgm:prSet presAssocID="{23076350-6101-4BA8-8D7C-87DFE624663C}" presName="background2" presStyleLbl="node2" presStyleIdx="0" presStyleCnt="4"/>
      <dgm:spPr>
        <a:xfrm>
          <a:off x="3311675" y="954858"/>
          <a:ext cx="902839" cy="573303"/>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endParaRPr lang="en-US"/>
        </a:p>
      </dgm:t>
    </dgm:pt>
    <dgm:pt modelId="{50B52AF2-ADBA-425B-905D-7DD01FCF579B}" type="pres">
      <dgm:prSet presAssocID="{23076350-6101-4BA8-8D7C-87DFE624663C}" presName="text2" presStyleLbl="fgAcc2" presStyleIdx="0" presStyleCnt="4" custScaleX="113642">
        <dgm:presLayoutVars>
          <dgm:chPref val="3"/>
        </dgm:presLayoutVars>
      </dgm:prSet>
      <dgm:spPr>
        <a:prstGeom prst="roundRect">
          <a:avLst>
            <a:gd name="adj" fmla="val 10000"/>
          </a:avLst>
        </a:prstGeom>
      </dgm:spPr>
      <dgm:t>
        <a:bodyPr/>
        <a:lstStyle/>
        <a:p>
          <a:endParaRPr lang="en-US"/>
        </a:p>
      </dgm:t>
    </dgm:pt>
    <dgm:pt modelId="{E79892A4-5DFA-4867-B875-43A8E5DED709}" type="pres">
      <dgm:prSet presAssocID="{23076350-6101-4BA8-8D7C-87DFE624663C}" presName="hierChild3" presStyleCnt="0"/>
      <dgm:spPr/>
      <dgm:t>
        <a:bodyPr/>
        <a:lstStyle/>
        <a:p>
          <a:endParaRPr lang="en-US"/>
        </a:p>
      </dgm:t>
    </dgm:pt>
    <dgm:pt modelId="{8ABA9F21-DFDA-4508-A02B-93E8C7861A53}" type="pres">
      <dgm:prSet presAssocID="{E496AB44-9EF2-4CF9-B040-3709FE4DF999}" presName="Name10" presStyleLbl="parChTrans1D2" presStyleIdx="1" presStyleCnt="4"/>
      <dgm:spPr>
        <a:custGeom>
          <a:avLst/>
          <a:gdLst/>
          <a:ahLst/>
          <a:cxnLst/>
          <a:rect l="0" t="0" r="0" b="0"/>
          <a:pathLst>
            <a:path>
              <a:moveTo>
                <a:pt x="0" y="0"/>
              </a:moveTo>
              <a:lnTo>
                <a:pt x="0" y="178937"/>
              </a:lnTo>
              <a:lnTo>
                <a:pt x="551735" y="178937"/>
              </a:lnTo>
              <a:lnTo>
                <a:pt x="551735" y="262575"/>
              </a:lnTo>
            </a:path>
          </a:pathLst>
        </a:custGeom>
      </dgm:spPr>
      <dgm:t>
        <a:bodyPr/>
        <a:lstStyle/>
        <a:p>
          <a:endParaRPr lang="en-US"/>
        </a:p>
      </dgm:t>
    </dgm:pt>
    <dgm:pt modelId="{147C5033-9AA9-4C2B-95A7-ACEC833B3C85}" type="pres">
      <dgm:prSet presAssocID="{3C28AF25-8E1B-494B-BD3B-C604DFE16096}" presName="hierRoot2" presStyleCnt="0"/>
      <dgm:spPr/>
      <dgm:t>
        <a:bodyPr/>
        <a:lstStyle/>
        <a:p>
          <a:endParaRPr lang="en-US"/>
        </a:p>
      </dgm:t>
    </dgm:pt>
    <dgm:pt modelId="{002C14C4-B729-426B-A33E-45CEF2348D06}" type="pres">
      <dgm:prSet presAssocID="{3C28AF25-8E1B-494B-BD3B-C604DFE16096}" presName="composite2" presStyleCnt="0"/>
      <dgm:spPr/>
      <dgm:t>
        <a:bodyPr/>
        <a:lstStyle/>
        <a:p>
          <a:endParaRPr lang="en-US"/>
        </a:p>
      </dgm:t>
    </dgm:pt>
    <dgm:pt modelId="{8309C7C8-343B-494A-8944-CFC95502F447}" type="pres">
      <dgm:prSet presAssocID="{3C28AF25-8E1B-494B-BD3B-C604DFE16096}" presName="background2" presStyleLbl="node2" presStyleIdx="1" presStyleCnt="4"/>
      <dgm:spPr>
        <a:xfrm>
          <a:off x="2208205" y="954858"/>
          <a:ext cx="902839" cy="573303"/>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endParaRPr lang="en-US"/>
        </a:p>
      </dgm:t>
    </dgm:pt>
    <dgm:pt modelId="{5B89F546-CB54-4794-9EB1-112582806146}" type="pres">
      <dgm:prSet presAssocID="{3C28AF25-8E1B-494B-BD3B-C604DFE16096}" presName="text2" presStyleLbl="fgAcc2" presStyleIdx="1" presStyleCnt="4" custScaleX="113642">
        <dgm:presLayoutVars>
          <dgm:chPref val="3"/>
        </dgm:presLayoutVars>
      </dgm:prSet>
      <dgm:spPr>
        <a:prstGeom prst="roundRect">
          <a:avLst>
            <a:gd name="adj" fmla="val 10000"/>
          </a:avLst>
        </a:prstGeom>
      </dgm:spPr>
      <dgm:t>
        <a:bodyPr/>
        <a:lstStyle/>
        <a:p>
          <a:endParaRPr lang="en-US"/>
        </a:p>
      </dgm:t>
    </dgm:pt>
    <dgm:pt modelId="{02441F43-D94A-4561-A541-4D09AFE85021}" type="pres">
      <dgm:prSet presAssocID="{3C28AF25-8E1B-494B-BD3B-C604DFE16096}" presName="hierChild3" presStyleCnt="0"/>
      <dgm:spPr/>
      <dgm:t>
        <a:bodyPr/>
        <a:lstStyle/>
        <a:p>
          <a:endParaRPr lang="en-US"/>
        </a:p>
      </dgm:t>
    </dgm:pt>
    <dgm:pt modelId="{4E1CA1AF-E24C-405D-A73E-62D619C026E8}" type="pres">
      <dgm:prSet presAssocID="{85B2D894-16DD-4B0B-9E41-2F846B6F1C73}" presName="Name10" presStyleLbl="parChTrans1D2" presStyleIdx="2" presStyleCnt="4"/>
      <dgm:spPr>
        <a:custGeom>
          <a:avLst/>
          <a:gdLst/>
          <a:ahLst/>
          <a:cxnLst/>
          <a:rect l="0" t="0" r="0" b="0"/>
          <a:pathLst>
            <a:path>
              <a:moveTo>
                <a:pt x="551735" y="0"/>
              </a:moveTo>
              <a:lnTo>
                <a:pt x="551735" y="178937"/>
              </a:lnTo>
              <a:lnTo>
                <a:pt x="0" y="178937"/>
              </a:lnTo>
              <a:lnTo>
                <a:pt x="0" y="262575"/>
              </a:lnTo>
            </a:path>
          </a:pathLst>
        </a:custGeom>
      </dgm:spPr>
      <dgm:t>
        <a:bodyPr/>
        <a:lstStyle/>
        <a:p>
          <a:endParaRPr lang="en-US"/>
        </a:p>
      </dgm:t>
    </dgm:pt>
    <dgm:pt modelId="{9BF92100-88DF-4055-B8F8-504B8055CC8F}" type="pres">
      <dgm:prSet presAssocID="{52B76A20-F654-4B23-905E-3B61E8442A0D}" presName="hierRoot2" presStyleCnt="0"/>
      <dgm:spPr/>
      <dgm:t>
        <a:bodyPr/>
        <a:lstStyle/>
        <a:p>
          <a:endParaRPr lang="en-US"/>
        </a:p>
      </dgm:t>
    </dgm:pt>
    <dgm:pt modelId="{C741CF02-A5DC-49F2-8AAF-FBF424BD055A}" type="pres">
      <dgm:prSet presAssocID="{52B76A20-F654-4B23-905E-3B61E8442A0D}" presName="composite2" presStyleCnt="0"/>
      <dgm:spPr/>
      <dgm:t>
        <a:bodyPr/>
        <a:lstStyle/>
        <a:p>
          <a:endParaRPr lang="en-US"/>
        </a:p>
      </dgm:t>
    </dgm:pt>
    <dgm:pt modelId="{3EE15E35-F205-45A1-9A91-212E83C6999E}" type="pres">
      <dgm:prSet presAssocID="{52B76A20-F654-4B23-905E-3B61E8442A0D}" presName="background2" presStyleLbl="node2" presStyleIdx="2" presStyleCnt="4"/>
      <dgm:spPr>
        <a:xfrm>
          <a:off x="1104734" y="954858"/>
          <a:ext cx="902839" cy="573303"/>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endParaRPr lang="en-US"/>
        </a:p>
      </dgm:t>
    </dgm:pt>
    <dgm:pt modelId="{C91B84AC-97E0-40A8-8DA6-C9071FEA4375}" type="pres">
      <dgm:prSet presAssocID="{52B76A20-F654-4B23-905E-3B61E8442A0D}" presName="text2" presStyleLbl="fgAcc2" presStyleIdx="2" presStyleCnt="4" custScaleX="177776">
        <dgm:presLayoutVars>
          <dgm:chPref val="3"/>
        </dgm:presLayoutVars>
      </dgm:prSet>
      <dgm:spPr>
        <a:prstGeom prst="roundRect">
          <a:avLst>
            <a:gd name="adj" fmla="val 10000"/>
          </a:avLst>
        </a:prstGeom>
      </dgm:spPr>
      <dgm:t>
        <a:bodyPr/>
        <a:lstStyle/>
        <a:p>
          <a:endParaRPr lang="en-US"/>
        </a:p>
      </dgm:t>
    </dgm:pt>
    <dgm:pt modelId="{3F851F32-85A2-4287-ADE2-0E15EB21CC6F}" type="pres">
      <dgm:prSet presAssocID="{52B76A20-F654-4B23-905E-3B61E8442A0D}" presName="hierChild3" presStyleCnt="0"/>
      <dgm:spPr/>
      <dgm:t>
        <a:bodyPr/>
        <a:lstStyle/>
        <a:p>
          <a:endParaRPr lang="en-US"/>
        </a:p>
      </dgm:t>
    </dgm:pt>
    <dgm:pt modelId="{677E0FCC-0D31-4E86-ADA5-78EE1096056A}" type="pres">
      <dgm:prSet presAssocID="{2A3E97EE-5931-4D72-AA46-39C0074D3DFD}" presName="Name10" presStyleLbl="parChTrans1D2" presStyleIdx="3" presStyleCnt="4"/>
      <dgm:spPr>
        <a:custGeom>
          <a:avLst/>
          <a:gdLst/>
          <a:ahLst/>
          <a:cxnLst/>
          <a:rect l="0" t="0" r="0" b="0"/>
          <a:pathLst>
            <a:path>
              <a:moveTo>
                <a:pt x="1655205" y="0"/>
              </a:moveTo>
              <a:lnTo>
                <a:pt x="1655205" y="178937"/>
              </a:lnTo>
              <a:lnTo>
                <a:pt x="0" y="178937"/>
              </a:lnTo>
              <a:lnTo>
                <a:pt x="0" y="262575"/>
              </a:lnTo>
            </a:path>
          </a:pathLst>
        </a:custGeom>
      </dgm:spPr>
      <dgm:t>
        <a:bodyPr/>
        <a:lstStyle/>
        <a:p>
          <a:endParaRPr lang="en-US"/>
        </a:p>
      </dgm:t>
    </dgm:pt>
    <dgm:pt modelId="{F2D5C8A4-EA91-4800-886A-78F5B66EC1C8}" type="pres">
      <dgm:prSet presAssocID="{09EE8A88-2EA2-4CB2-BF9D-DBB4D8458BAD}" presName="hierRoot2" presStyleCnt="0"/>
      <dgm:spPr/>
      <dgm:t>
        <a:bodyPr/>
        <a:lstStyle/>
        <a:p>
          <a:endParaRPr lang="en-US"/>
        </a:p>
      </dgm:t>
    </dgm:pt>
    <dgm:pt modelId="{9A6FCD5C-8690-4062-88B7-6FB85F1E2B84}" type="pres">
      <dgm:prSet presAssocID="{09EE8A88-2EA2-4CB2-BF9D-DBB4D8458BAD}" presName="composite2" presStyleCnt="0"/>
      <dgm:spPr/>
      <dgm:t>
        <a:bodyPr/>
        <a:lstStyle/>
        <a:p>
          <a:endParaRPr lang="en-US"/>
        </a:p>
      </dgm:t>
    </dgm:pt>
    <dgm:pt modelId="{272419CF-FE5C-4019-8C0C-0E9C46F5233C}" type="pres">
      <dgm:prSet presAssocID="{09EE8A88-2EA2-4CB2-BF9D-DBB4D8458BAD}" presName="background2" presStyleLbl="node2" presStyleIdx="3" presStyleCnt="4"/>
      <dgm:spPr>
        <a:xfrm>
          <a:off x="1264" y="954858"/>
          <a:ext cx="902839" cy="573303"/>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gm:spPr>
      <dgm:t>
        <a:bodyPr/>
        <a:lstStyle/>
        <a:p>
          <a:endParaRPr lang="en-US"/>
        </a:p>
      </dgm:t>
    </dgm:pt>
    <dgm:pt modelId="{3A774855-7A0D-48B6-958B-6561C472BB54}" type="pres">
      <dgm:prSet presAssocID="{09EE8A88-2EA2-4CB2-BF9D-DBB4D8458BAD}" presName="text2" presStyleLbl="fgAcc2" presStyleIdx="3" presStyleCnt="4" custScaleX="113642">
        <dgm:presLayoutVars>
          <dgm:chPref val="3"/>
        </dgm:presLayoutVars>
      </dgm:prSet>
      <dgm:spPr>
        <a:prstGeom prst="roundRect">
          <a:avLst>
            <a:gd name="adj" fmla="val 10000"/>
          </a:avLst>
        </a:prstGeom>
      </dgm:spPr>
      <dgm:t>
        <a:bodyPr/>
        <a:lstStyle/>
        <a:p>
          <a:endParaRPr lang="en-US"/>
        </a:p>
      </dgm:t>
    </dgm:pt>
    <dgm:pt modelId="{4C6249EB-8464-4304-9D78-83DB7230CF44}" type="pres">
      <dgm:prSet presAssocID="{09EE8A88-2EA2-4CB2-BF9D-DBB4D8458BAD}" presName="hierChild3" presStyleCnt="0"/>
      <dgm:spPr/>
      <dgm:t>
        <a:bodyPr/>
        <a:lstStyle/>
        <a:p>
          <a:endParaRPr lang="en-US"/>
        </a:p>
      </dgm:t>
    </dgm:pt>
  </dgm:ptLst>
  <dgm:cxnLst>
    <dgm:cxn modelId="{5D045D27-411B-484F-B9DC-45AB150D1951}" type="presOf" srcId="{E496AB44-9EF2-4CF9-B040-3709FE4DF999}" destId="{8ABA9F21-DFDA-4508-A02B-93E8C7861A53}" srcOrd="0" destOrd="0" presId="urn:microsoft.com/office/officeart/2005/8/layout/hierarchy1"/>
    <dgm:cxn modelId="{0FFAD4C8-BBB2-4CBF-B1A9-8EEE420E0E58}" type="presOf" srcId="{09EE8A88-2EA2-4CB2-BF9D-DBB4D8458BAD}" destId="{3A774855-7A0D-48B6-958B-6561C472BB54}" srcOrd="0" destOrd="0" presId="urn:microsoft.com/office/officeart/2005/8/layout/hierarchy1"/>
    <dgm:cxn modelId="{881CA163-4AED-47FD-9A27-67418D5D8500}" type="presOf" srcId="{85B2D894-16DD-4B0B-9E41-2F846B6F1C73}" destId="{4E1CA1AF-E24C-405D-A73E-62D619C026E8}" srcOrd="0" destOrd="0" presId="urn:microsoft.com/office/officeart/2005/8/layout/hierarchy1"/>
    <dgm:cxn modelId="{D4CC31C0-7393-4B33-8186-578EA1BE9B18}" srcId="{177A74A3-E0B8-41CD-980E-BBC0D1FB218C}" destId="{3C28AF25-8E1B-494B-BD3B-C604DFE16096}" srcOrd="1" destOrd="0" parTransId="{E496AB44-9EF2-4CF9-B040-3709FE4DF999}" sibTransId="{9FB64FB5-9C19-4DBA-B79D-4E867244F897}"/>
    <dgm:cxn modelId="{D23CE0F6-4B06-4F41-ADE4-1B8ADFEBEC31}" type="presOf" srcId="{23076350-6101-4BA8-8D7C-87DFE624663C}" destId="{50B52AF2-ADBA-425B-905D-7DD01FCF579B}" srcOrd="0" destOrd="0" presId="urn:microsoft.com/office/officeart/2005/8/layout/hierarchy1"/>
    <dgm:cxn modelId="{7CB81A1F-0A84-419C-90CB-C71DD044A2AE}" type="presOf" srcId="{06DBD504-60A7-4148-B723-FAE7FC9CBEDA}" destId="{1271FB3C-BA1B-4D0B-9E97-4DE1412B57B3}" srcOrd="0" destOrd="0" presId="urn:microsoft.com/office/officeart/2005/8/layout/hierarchy1"/>
    <dgm:cxn modelId="{5AE466AC-2D2D-44BA-83E4-DE275F819E32}" srcId="{446377A9-FE8F-4890-AF5E-77AE94EB7968}" destId="{177A74A3-E0B8-41CD-980E-BBC0D1FB218C}" srcOrd="0" destOrd="0" parTransId="{0AA70DDB-2E79-4507-8CCD-173FEB30BFDC}" sibTransId="{A24A5D6E-8FC6-4BCA-B07A-8509C9C4083B}"/>
    <dgm:cxn modelId="{F13D1671-BD80-4853-8F72-6281E38220D6}" srcId="{177A74A3-E0B8-41CD-980E-BBC0D1FB218C}" destId="{09EE8A88-2EA2-4CB2-BF9D-DBB4D8458BAD}" srcOrd="3" destOrd="0" parTransId="{2A3E97EE-5931-4D72-AA46-39C0074D3DFD}" sibTransId="{39C5F1AB-7E1B-4AE6-ADB4-A69634417350}"/>
    <dgm:cxn modelId="{25E3B283-8DFD-42DE-AA62-D36DD2F04FFE}" type="presOf" srcId="{177A74A3-E0B8-41CD-980E-BBC0D1FB218C}" destId="{C2D7E5EE-B636-4783-B687-2C61F994CAAC}" srcOrd="0" destOrd="0" presId="urn:microsoft.com/office/officeart/2005/8/layout/hierarchy1"/>
    <dgm:cxn modelId="{0FAD20BD-A996-4B4C-AD2E-CF87F160BD8F}" srcId="{177A74A3-E0B8-41CD-980E-BBC0D1FB218C}" destId="{52B76A20-F654-4B23-905E-3B61E8442A0D}" srcOrd="2" destOrd="0" parTransId="{85B2D894-16DD-4B0B-9E41-2F846B6F1C73}" sibTransId="{4ABCA72E-2FEC-4061-8AE3-ED3DE083587D}"/>
    <dgm:cxn modelId="{08CB3CE1-2A18-40A8-BFF4-B8E73F373C7A}" type="presOf" srcId="{3C28AF25-8E1B-494B-BD3B-C604DFE16096}" destId="{5B89F546-CB54-4794-9EB1-112582806146}" srcOrd="0" destOrd="0" presId="urn:microsoft.com/office/officeart/2005/8/layout/hierarchy1"/>
    <dgm:cxn modelId="{D8BE7210-0B79-45FA-A42B-7ABB53CCEA97}" type="presOf" srcId="{446377A9-FE8F-4890-AF5E-77AE94EB7968}" destId="{08DD4D5A-126E-4A0B-8BA3-2CF0C96C655C}" srcOrd="0" destOrd="0" presId="urn:microsoft.com/office/officeart/2005/8/layout/hierarchy1"/>
    <dgm:cxn modelId="{CC43C35C-5D35-4E22-813A-EB2CBE400CB4}" srcId="{177A74A3-E0B8-41CD-980E-BBC0D1FB218C}" destId="{23076350-6101-4BA8-8D7C-87DFE624663C}" srcOrd="0" destOrd="0" parTransId="{06DBD504-60A7-4148-B723-FAE7FC9CBEDA}" sibTransId="{A059EB80-1A6F-40F9-9513-04AC784E876C}"/>
    <dgm:cxn modelId="{D3CDC527-9AFE-4B57-A8BB-180EC025CE63}" type="presOf" srcId="{2A3E97EE-5931-4D72-AA46-39C0074D3DFD}" destId="{677E0FCC-0D31-4E86-ADA5-78EE1096056A}" srcOrd="0" destOrd="0" presId="urn:microsoft.com/office/officeart/2005/8/layout/hierarchy1"/>
    <dgm:cxn modelId="{B4DCD765-D77E-4C66-A43A-0EA8FD4FB07F}" type="presOf" srcId="{52B76A20-F654-4B23-905E-3B61E8442A0D}" destId="{C91B84AC-97E0-40A8-8DA6-C9071FEA4375}" srcOrd="0" destOrd="0" presId="urn:microsoft.com/office/officeart/2005/8/layout/hierarchy1"/>
    <dgm:cxn modelId="{12619914-4B44-4010-9845-4BB56FCAA9DD}" type="presParOf" srcId="{08DD4D5A-126E-4A0B-8BA3-2CF0C96C655C}" destId="{8600D882-538B-4BB6-AD5F-8F382D58B287}" srcOrd="0" destOrd="0" presId="urn:microsoft.com/office/officeart/2005/8/layout/hierarchy1"/>
    <dgm:cxn modelId="{73BA3F60-36E0-4F21-A210-8E4A3C4FC2CA}" type="presParOf" srcId="{8600D882-538B-4BB6-AD5F-8F382D58B287}" destId="{47797F79-7763-4620-8912-6F457648C94D}" srcOrd="0" destOrd="0" presId="urn:microsoft.com/office/officeart/2005/8/layout/hierarchy1"/>
    <dgm:cxn modelId="{0BCE329E-E254-478B-B269-A23A748CC03C}" type="presParOf" srcId="{47797F79-7763-4620-8912-6F457648C94D}" destId="{EB7C5921-53A5-4D60-A2B8-1A306B2112B5}" srcOrd="0" destOrd="0" presId="urn:microsoft.com/office/officeart/2005/8/layout/hierarchy1"/>
    <dgm:cxn modelId="{D8A52640-C215-4F0A-A4B3-2CD0926EC90A}" type="presParOf" srcId="{47797F79-7763-4620-8912-6F457648C94D}" destId="{C2D7E5EE-B636-4783-B687-2C61F994CAAC}" srcOrd="1" destOrd="0" presId="urn:microsoft.com/office/officeart/2005/8/layout/hierarchy1"/>
    <dgm:cxn modelId="{E9D87517-633C-48D7-9681-5E614AB93071}" type="presParOf" srcId="{8600D882-538B-4BB6-AD5F-8F382D58B287}" destId="{52E80227-F7B6-491E-ACF1-29D901D7CB42}" srcOrd="1" destOrd="0" presId="urn:microsoft.com/office/officeart/2005/8/layout/hierarchy1"/>
    <dgm:cxn modelId="{495B124B-87BB-4919-8820-7FCED33FDFEF}" type="presParOf" srcId="{52E80227-F7B6-491E-ACF1-29D901D7CB42}" destId="{1271FB3C-BA1B-4D0B-9E97-4DE1412B57B3}" srcOrd="0" destOrd="0" presId="urn:microsoft.com/office/officeart/2005/8/layout/hierarchy1"/>
    <dgm:cxn modelId="{83CE4F7F-B085-42E5-A2C5-5B99CD6DE501}" type="presParOf" srcId="{52E80227-F7B6-491E-ACF1-29D901D7CB42}" destId="{145F671F-F752-44A9-9762-ECE94C58C4B8}" srcOrd="1" destOrd="0" presId="urn:microsoft.com/office/officeart/2005/8/layout/hierarchy1"/>
    <dgm:cxn modelId="{EC61398C-F224-46B0-BC5B-40C583F3C92E}" type="presParOf" srcId="{145F671F-F752-44A9-9762-ECE94C58C4B8}" destId="{54E11DE0-0167-463A-A3DD-E15EA8A06EF0}" srcOrd="0" destOrd="0" presId="urn:microsoft.com/office/officeart/2005/8/layout/hierarchy1"/>
    <dgm:cxn modelId="{1309FB8F-424C-450A-8EEA-CFF0777552E5}" type="presParOf" srcId="{54E11DE0-0167-463A-A3DD-E15EA8A06EF0}" destId="{7A3A3167-B490-4995-911A-DEC5B3CF0236}" srcOrd="0" destOrd="0" presId="urn:microsoft.com/office/officeart/2005/8/layout/hierarchy1"/>
    <dgm:cxn modelId="{3272DAA7-0570-446F-BF2D-20EDD14300F5}" type="presParOf" srcId="{54E11DE0-0167-463A-A3DD-E15EA8A06EF0}" destId="{50B52AF2-ADBA-425B-905D-7DD01FCF579B}" srcOrd="1" destOrd="0" presId="urn:microsoft.com/office/officeart/2005/8/layout/hierarchy1"/>
    <dgm:cxn modelId="{4CD562AB-2D3B-4179-BE76-C685E0DE2843}" type="presParOf" srcId="{145F671F-F752-44A9-9762-ECE94C58C4B8}" destId="{E79892A4-5DFA-4867-B875-43A8E5DED709}" srcOrd="1" destOrd="0" presId="urn:microsoft.com/office/officeart/2005/8/layout/hierarchy1"/>
    <dgm:cxn modelId="{E6A432D1-64AE-45C7-8F24-1A3992D895E0}" type="presParOf" srcId="{52E80227-F7B6-491E-ACF1-29D901D7CB42}" destId="{8ABA9F21-DFDA-4508-A02B-93E8C7861A53}" srcOrd="2" destOrd="0" presId="urn:microsoft.com/office/officeart/2005/8/layout/hierarchy1"/>
    <dgm:cxn modelId="{3E60A134-A0ED-4205-97B6-89C2E7E63DB1}" type="presParOf" srcId="{52E80227-F7B6-491E-ACF1-29D901D7CB42}" destId="{147C5033-9AA9-4C2B-95A7-ACEC833B3C85}" srcOrd="3" destOrd="0" presId="urn:microsoft.com/office/officeart/2005/8/layout/hierarchy1"/>
    <dgm:cxn modelId="{BDA6E999-D850-4F87-8535-E0D234645776}" type="presParOf" srcId="{147C5033-9AA9-4C2B-95A7-ACEC833B3C85}" destId="{002C14C4-B729-426B-A33E-45CEF2348D06}" srcOrd="0" destOrd="0" presId="urn:microsoft.com/office/officeart/2005/8/layout/hierarchy1"/>
    <dgm:cxn modelId="{37349FBD-4697-40AE-BDB7-56C6CBD6DE8B}" type="presParOf" srcId="{002C14C4-B729-426B-A33E-45CEF2348D06}" destId="{8309C7C8-343B-494A-8944-CFC95502F447}" srcOrd="0" destOrd="0" presId="urn:microsoft.com/office/officeart/2005/8/layout/hierarchy1"/>
    <dgm:cxn modelId="{61EBD97F-A606-4CE9-9419-80349A3BEF71}" type="presParOf" srcId="{002C14C4-B729-426B-A33E-45CEF2348D06}" destId="{5B89F546-CB54-4794-9EB1-112582806146}" srcOrd="1" destOrd="0" presId="urn:microsoft.com/office/officeart/2005/8/layout/hierarchy1"/>
    <dgm:cxn modelId="{905F4FC0-4914-48A0-BBB5-12C82CABC0D3}" type="presParOf" srcId="{147C5033-9AA9-4C2B-95A7-ACEC833B3C85}" destId="{02441F43-D94A-4561-A541-4D09AFE85021}" srcOrd="1" destOrd="0" presId="urn:microsoft.com/office/officeart/2005/8/layout/hierarchy1"/>
    <dgm:cxn modelId="{3DB6B550-61D6-48F2-8AFA-53CDDF3CA581}" type="presParOf" srcId="{52E80227-F7B6-491E-ACF1-29D901D7CB42}" destId="{4E1CA1AF-E24C-405D-A73E-62D619C026E8}" srcOrd="4" destOrd="0" presId="urn:microsoft.com/office/officeart/2005/8/layout/hierarchy1"/>
    <dgm:cxn modelId="{CA10762A-201E-43BA-9182-1A9F9376C022}" type="presParOf" srcId="{52E80227-F7B6-491E-ACF1-29D901D7CB42}" destId="{9BF92100-88DF-4055-B8F8-504B8055CC8F}" srcOrd="5" destOrd="0" presId="urn:microsoft.com/office/officeart/2005/8/layout/hierarchy1"/>
    <dgm:cxn modelId="{31223E84-E2C9-431E-9F83-3EA62D6A1A3B}" type="presParOf" srcId="{9BF92100-88DF-4055-B8F8-504B8055CC8F}" destId="{C741CF02-A5DC-49F2-8AAF-FBF424BD055A}" srcOrd="0" destOrd="0" presId="urn:microsoft.com/office/officeart/2005/8/layout/hierarchy1"/>
    <dgm:cxn modelId="{287C21EA-5381-4FF2-8E06-934600B68371}" type="presParOf" srcId="{C741CF02-A5DC-49F2-8AAF-FBF424BD055A}" destId="{3EE15E35-F205-45A1-9A91-212E83C6999E}" srcOrd="0" destOrd="0" presId="urn:microsoft.com/office/officeart/2005/8/layout/hierarchy1"/>
    <dgm:cxn modelId="{0D9205B3-8B55-4C4A-8427-3DD63E0A29BD}" type="presParOf" srcId="{C741CF02-A5DC-49F2-8AAF-FBF424BD055A}" destId="{C91B84AC-97E0-40A8-8DA6-C9071FEA4375}" srcOrd="1" destOrd="0" presId="urn:microsoft.com/office/officeart/2005/8/layout/hierarchy1"/>
    <dgm:cxn modelId="{789B4A7F-A63A-4ACD-A445-E1644C733162}" type="presParOf" srcId="{9BF92100-88DF-4055-B8F8-504B8055CC8F}" destId="{3F851F32-85A2-4287-ADE2-0E15EB21CC6F}" srcOrd="1" destOrd="0" presId="urn:microsoft.com/office/officeart/2005/8/layout/hierarchy1"/>
    <dgm:cxn modelId="{9B3098C7-2ED1-4790-AFB9-81F8FECC87D0}" type="presParOf" srcId="{52E80227-F7B6-491E-ACF1-29D901D7CB42}" destId="{677E0FCC-0D31-4E86-ADA5-78EE1096056A}" srcOrd="6" destOrd="0" presId="urn:microsoft.com/office/officeart/2005/8/layout/hierarchy1"/>
    <dgm:cxn modelId="{33D78D9B-8F46-456B-AC22-1F99EF0E298B}" type="presParOf" srcId="{52E80227-F7B6-491E-ACF1-29D901D7CB42}" destId="{F2D5C8A4-EA91-4800-886A-78F5B66EC1C8}" srcOrd="7" destOrd="0" presId="urn:microsoft.com/office/officeart/2005/8/layout/hierarchy1"/>
    <dgm:cxn modelId="{0578EED7-41F4-4819-A818-D9F8A7467186}" type="presParOf" srcId="{F2D5C8A4-EA91-4800-886A-78F5B66EC1C8}" destId="{9A6FCD5C-8690-4062-88B7-6FB85F1E2B84}" srcOrd="0" destOrd="0" presId="urn:microsoft.com/office/officeart/2005/8/layout/hierarchy1"/>
    <dgm:cxn modelId="{ACC48060-97E6-40E0-A65B-7A116A664E2F}" type="presParOf" srcId="{9A6FCD5C-8690-4062-88B7-6FB85F1E2B84}" destId="{272419CF-FE5C-4019-8C0C-0E9C46F5233C}" srcOrd="0" destOrd="0" presId="urn:microsoft.com/office/officeart/2005/8/layout/hierarchy1"/>
    <dgm:cxn modelId="{423736D4-593B-42E6-B353-BB4E93BBE795}" type="presParOf" srcId="{9A6FCD5C-8690-4062-88B7-6FB85F1E2B84}" destId="{3A774855-7A0D-48B6-958B-6561C472BB54}" srcOrd="1" destOrd="0" presId="urn:microsoft.com/office/officeart/2005/8/layout/hierarchy1"/>
    <dgm:cxn modelId="{E6DE1E3B-B964-4CEE-B48D-F372004529EE}" type="presParOf" srcId="{F2D5C8A4-EA91-4800-886A-78F5B66EC1C8}" destId="{4C6249EB-8464-4304-9D78-83DB7230CF4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87DA8-F9A5-4D96-9F29-290FC15A786E}">
      <dsp:nvSpPr>
        <dsp:cNvPr id="0" name=""/>
        <dsp:cNvSpPr/>
      </dsp:nvSpPr>
      <dsp:spPr>
        <a:xfrm>
          <a:off x="1760311" y="1495773"/>
          <a:ext cx="1255569" cy="1255569"/>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fa-IR" sz="1500" kern="1200" dirty="0" smtClean="0">
              <a:cs typeface="B Titr" pitchFamily="2" charset="-78"/>
            </a:rPr>
            <a:t>اشراف بر نقشه تحریمها</a:t>
          </a:r>
          <a:endParaRPr lang="en-US" sz="1500" kern="1200" dirty="0">
            <a:cs typeface="B Titr" pitchFamily="2" charset="-78"/>
          </a:endParaRPr>
        </a:p>
      </dsp:txBody>
      <dsp:txXfrm>
        <a:off x="1944185" y="1679647"/>
        <a:ext cx="887821" cy="887821"/>
      </dsp:txXfrm>
    </dsp:sp>
    <dsp:sp modelId="{EC909E85-15A0-48DD-BD0B-33B0FF5CE100}">
      <dsp:nvSpPr>
        <dsp:cNvPr id="0" name=""/>
        <dsp:cNvSpPr/>
      </dsp:nvSpPr>
      <dsp:spPr>
        <a:xfrm rot="12900000">
          <a:off x="953031" y="1276573"/>
          <a:ext cx="961934" cy="357837"/>
        </a:xfrm>
        <a:prstGeom prst="leftArrow">
          <a:avLst>
            <a:gd name="adj1" fmla="val 60000"/>
            <a:gd name="adj2" fmla="val 50000"/>
          </a:avLst>
        </a:prstGeom>
        <a:solidFill>
          <a:schemeClr val="accent5">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1B5A0CE3-9C72-4883-A8BA-D2567553246B}">
      <dsp:nvSpPr>
        <dsp:cNvPr id="0" name=""/>
        <dsp:cNvSpPr/>
      </dsp:nvSpPr>
      <dsp:spPr>
        <a:xfrm>
          <a:off x="443618" y="702504"/>
          <a:ext cx="1192790" cy="954232"/>
        </a:xfrm>
        <a:prstGeom prst="roundRect">
          <a:avLst>
            <a:gd name="adj" fmla="val 10000"/>
          </a:avLst>
        </a:prstGeom>
        <a:solidFill>
          <a:schemeClr val="accent5">
            <a:hueOff val="0"/>
            <a:satOff val="0"/>
            <a:lumOff val="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fa-IR" sz="1500" kern="1200" dirty="0" smtClean="0">
              <a:cs typeface="B Titr" pitchFamily="2" charset="-78"/>
            </a:rPr>
            <a:t>تبدیل تهدید تحریم به فرصت</a:t>
          </a:r>
          <a:endParaRPr lang="en-US" sz="1500" kern="1200" dirty="0">
            <a:cs typeface="B Titr" pitchFamily="2" charset="-78"/>
          </a:endParaRPr>
        </a:p>
      </dsp:txBody>
      <dsp:txXfrm>
        <a:off x="471567" y="730453"/>
        <a:ext cx="1136892" cy="898334"/>
      </dsp:txXfrm>
    </dsp:sp>
    <dsp:sp modelId="{7719C9D5-BC87-4425-96BC-A57E7B7D37F7}">
      <dsp:nvSpPr>
        <dsp:cNvPr id="0" name=""/>
        <dsp:cNvSpPr/>
      </dsp:nvSpPr>
      <dsp:spPr>
        <a:xfrm rot="16200000">
          <a:off x="1907128" y="779902"/>
          <a:ext cx="961934" cy="357837"/>
        </a:xfrm>
        <a:prstGeom prst="leftArrow">
          <a:avLst>
            <a:gd name="adj1" fmla="val 60000"/>
            <a:gd name="adj2" fmla="val 50000"/>
          </a:avLst>
        </a:prstGeom>
        <a:solidFill>
          <a:schemeClr val="accent5">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1F876DA7-AC65-4B17-98CB-C00FE2CF3C41}">
      <dsp:nvSpPr>
        <dsp:cNvPr id="0" name=""/>
        <dsp:cNvSpPr/>
      </dsp:nvSpPr>
      <dsp:spPr>
        <a:xfrm>
          <a:off x="1791700" y="737"/>
          <a:ext cx="1192790" cy="954232"/>
        </a:xfrm>
        <a:prstGeom prst="roundRect">
          <a:avLst>
            <a:gd name="adj" fmla="val 10000"/>
          </a:avLst>
        </a:prstGeom>
        <a:solidFill>
          <a:schemeClr val="accent5">
            <a:hueOff val="0"/>
            <a:satOff val="0"/>
            <a:lumOff val="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fa-IR" sz="1500" kern="1200" dirty="0" smtClean="0">
              <a:cs typeface="B Titr" pitchFamily="2" charset="-78"/>
            </a:rPr>
            <a:t>پیش بینی تحریمهای آتی</a:t>
          </a:r>
          <a:endParaRPr lang="en-US" sz="1500" kern="1200" dirty="0">
            <a:cs typeface="B Titr" pitchFamily="2" charset="-78"/>
          </a:endParaRPr>
        </a:p>
      </dsp:txBody>
      <dsp:txXfrm>
        <a:off x="1819649" y="28686"/>
        <a:ext cx="1136892" cy="898334"/>
      </dsp:txXfrm>
    </dsp:sp>
    <dsp:sp modelId="{1FEA59A4-EBF1-4A84-BF96-EF68ECB47D66}">
      <dsp:nvSpPr>
        <dsp:cNvPr id="0" name=""/>
        <dsp:cNvSpPr/>
      </dsp:nvSpPr>
      <dsp:spPr>
        <a:xfrm rot="19500000">
          <a:off x="2861225" y="1276573"/>
          <a:ext cx="961934" cy="357837"/>
        </a:xfrm>
        <a:prstGeom prst="leftArrow">
          <a:avLst>
            <a:gd name="adj1" fmla="val 60000"/>
            <a:gd name="adj2" fmla="val 50000"/>
          </a:avLst>
        </a:prstGeom>
        <a:solidFill>
          <a:schemeClr val="accent5">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A95B5B6-37E5-41E1-8564-8E5117E83F0B}">
      <dsp:nvSpPr>
        <dsp:cNvPr id="0" name=""/>
        <dsp:cNvSpPr/>
      </dsp:nvSpPr>
      <dsp:spPr>
        <a:xfrm>
          <a:off x="3139782" y="702504"/>
          <a:ext cx="1192790" cy="954232"/>
        </a:xfrm>
        <a:prstGeom prst="roundRect">
          <a:avLst>
            <a:gd name="adj" fmla="val 10000"/>
          </a:avLst>
        </a:prstGeom>
        <a:solidFill>
          <a:schemeClr val="accent5">
            <a:hueOff val="0"/>
            <a:satOff val="0"/>
            <a:lumOff val="0"/>
            <a:alphaOff val="0"/>
          </a:schemeClr>
        </a:solidFill>
        <a:ln>
          <a:noFill/>
        </a:ln>
        <a:effectLst>
          <a:outerShdw blurRad="38100" dist="254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fa-IR" sz="1500" kern="1200" dirty="0" smtClean="0">
              <a:cs typeface="B Titr" pitchFamily="2" charset="-78"/>
            </a:rPr>
            <a:t>برخورد فعال با تحریمها</a:t>
          </a:r>
          <a:endParaRPr lang="en-US" sz="1500" kern="1200" dirty="0">
            <a:cs typeface="B Titr" pitchFamily="2" charset="-78"/>
          </a:endParaRPr>
        </a:p>
      </dsp:txBody>
      <dsp:txXfrm>
        <a:off x="3167731" y="730453"/>
        <a:ext cx="1136892" cy="8983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332805-CC19-4DE1-BA02-BF14C8FB1A9B}">
      <dsp:nvSpPr>
        <dsp:cNvPr id="0" name=""/>
        <dsp:cNvSpPr/>
      </dsp:nvSpPr>
      <dsp:spPr>
        <a:xfrm>
          <a:off x="1725381" y="1415294"/>
          <a:ext cx="1301764" cy="1357190"/>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415" tIns="18415" rIns="18415" bIns="18415" numCol="1" spcCol="1270" anchor="ctr" anchorCtr="0">
          <a:noAutofit/>
        </a:bodyPr>
        <a:lstStyle/>
        <a:p>
          <a:pPr lvl="0" algn="ctr" defTabSz="1289050" rtl="1">
            <a:lnSpc>
              <a:spcPct val="90000"/>
            </a:lnSpc>
            <a:spcBef>
              <a:spcPct val="0"/>
            </a:spcBef>
            <a:spcAft>
              <a:spcPct val="35000"/>
            </a:spcAft>
          </a:pPr>
          <a:r>
            <a:rPr lang="fa-IR" sz="2900" kern="1200" dirty="0" smtClean="0">
              <a:cs typeface="B Titr" pitchFamily="2" charset="-78"/>
            </a:rPr>
            <a:t>تحریمهای اقتصادی</a:t>
          </a:r>
          <a:endParaRPr lang="en-US" sz="2900" kern="1200" dirty="0">
            <a:cs typeface="B Titr" pitchFamily="2" charset="-78"/>
          </a:endParaRPr>
        </a:p>
      </dsp:txBody>
      <dsp:txXfrm>
        <a:off x="1916020" y="1614050"/>
        <a:ext cx="920486" cy="959678"/>
      </dsp:txXfrm>
    </dsp:sp>
    <dsp:sp modelId="{96BD21E1-4DBE-4786-9B32-71DF757B6576}">
      <dsp:nvSpPr>
        <dsp:cNvPr id="0" name=""/>
        <dsp:cNvSpPr/>
      </dsp:nvSpPr>
      <dsp:spPr>
        <a:xfrm rot="16200000">
          <a:off x="2192947" y="1212158"/>
          <a:ext cx="366632" cy="39638"/>
        </a:xfrm>
        <a:custGeom>
          <a:avLst/>
          <a:gdLst/>
          <a:ahLst/>
          <a:cxnLst/>
          <a:rect l="0" t="0" r="0" b="0"/>
          <a:pathLst>
            <a:path>
              <a:moveTo>
                <a:pt x="0" y="19819"/>
              </a:moveTo>
              <a:lnTo>
                <a:pt x="366632"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367098" y="1222812"/>
        <a:ext cx="18331" cy="18331"/>
      </dsp:txXfrm>
    </dsp:sp>
    <dsp:sp modelId="{E5F63EFD-9526-4A83-8461-9252A80FCAC2}">
      <dsp:nvSpPr>
        <dsp:cNvPr id="0" name=""/>
        <dsp:cNvSpPr/>
      </dsp:nvSpPr>
      <dsp:spPr>
        <a:xfrm>
          <a:off x="1852975" y="2084"/>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تجاری</a:t>
          </a:r>
          <a:endParaRPr lang="en-US" sz="1900" kern="1200" dirty="0">
            <a:cs typeface="B Titr" pitchFamily="2" charset="-78"/>
          </a:endParaRPr>
        </a:p>
      </dsp:txBody>
      <dsp:txXfrm>
        <a:off x="2006243" y="155352"/>
        <a:ext cx="740041" cy="740041"/>
      </dsp:txXfrm>
    </dsp:sp>
    <dsp:sp modelId="{310F3414-321B-4196-B050-A0FEE4C257EC}">
      <dsp:nvSpPr>
        <dsp:cNvPr id="0" name=""/>
        <dsp:cNvSpPr/>
      </dsp:nvSpPr>
      <dsp:spPr>
        <a:xfrm rot="19285714">
          <a:off x="2851361" y="1542085"/>
          <a:ext cx="383981" cy="39638"/>
        </a:xfrm>
        <a:custGeom>
          <a:avLst/>
          <a:gdLst/>
          <a:ahLst/>
          <a:cxnLst/>
          <a:rect l="0" t="0" r="0" b="0"/>
          <a:pathLst>
            <a:path>
              <a:moveTo>
                <a:pt x="0" y="19819"/>
              </a:moveTo>
              <a:lnTo>
                <a:pt x="383981"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033752" y="1552305"/>
        <a:ext cx="19199" cy="19199"/>
      </dsp:txXfrm>
    </dsp:sp>
    <dsp:sp modelId="{88D8F3B9-20EE-4045-BD07-6E50D7529106}">
      <dsp:nvSpPr>
        <dsp:cNvPr id="0" name=""/>
        <dsp:cNvSpPr/>
      </dsp:nvSpPr>
      <dsp:spPr>
        <a:xfrm>
          <a:off x="3079290" y="592647"/>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علم و تکنولوژی</a:t>
          </a:r>
          <a:endParaRPr lang="en-US" sz="1900" kern="1200" dirty="0">
            <a:cs typeface="B Titr" pitchFamily="2" charset="-78"/>
          </a:endParaRPr>
        </a:p>
      </dsp:txBody>
      <dsp:txXfrm>
        <a:off x="3232558" y="745915"/>
        <a:ext cx="740041" cy="740041"/>
      </dsp:txXfrm>
    </dsp:sp>
    <dsp:sp modelId="{BB0C2625-0C2F-44DB-8D8D-2611D8F6BD7C}">
      <dsp:nvSpPr>
        <dsp:cNvPr id="0" name=""/>
        <dsp:cNvSpPr/>
      </dsp:nvSpPr>
      <dsp:spPr>
        <a:xfrm rot="771429">
          <a:off x="3007160" y="2262924"/>
          <a:ext cx="393052" cy="39638"/>
        </a:xfrm>
        <a:custGeom>
          <a:avLst/>
          <a:gdLst/>
          <a:ahLst/>
          <a:cxnLst/>
          <a:rect l="0" t="0" r="0" b="0"/>
          <a:pathLst>
            <a:path>
              <a:moveTo>
                <a:pt x="0" y="19819"/>
              </a:moveTo>
              <a:lnTo>
                <a:pt x="393052"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193860" y="2272917"/>
        <a:ext cx="19652" cy="19652"/>
      </dsp:txXfrm>
    </dsp:sp>
    <dsp:sp modelId="{1D871170-9C2A-446C-AC9E-8E6810BA7488}">
      <dsp:nvSpPr>
        <dsp:cNvPr id="0" name=""/>
        <dsp:cNvSpPr/>
      </dsp:nvSpPr>
      <dsp:spPr>
        <a:xfrm>
          <a:off x="3382165" y="1919629"/>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 مالی و بانکی</a:t>
          </a:r>
          <a:endParaRPr lang="en-US" sz="1900" kern="1200" dirty="0">
            <a:cs typeface="B Titr" pitchFamily="2" charset="-78"/>
          </a:endParaRPr>
        </a:p>
      </dsp:txBody>
      <dsp:txXfrm>
        <a:off x="3535433" y="2072897"/>
        <a:ext cx="740041" cy="740041"/>
      </dsp:txXfrm>
    </dsp:sp>
    <dsp:sp modelId="{4AA36B6D-FDF6-4BF2-B8BE-63A9D522592A}">
      <dsp:nvSpPr>
        <dsp:cNvPr id="0" name=""/>
        <dsp:cNvSpPr/>
      </dsp:nvSpPr>
      <dsp:spPr>
        <a:xfrm rot="3857143">
          <a:off x="2562982" y="2848154"/>
          <a:ext cx="372120" cy="39638"/>
        </a:xfrm>
        <a:custGeom>
          <a:avLst/>
          <a:gdLst/>
          <a:ahLst/>
          <a:cxnLst/>
          <a:rect l="0" t="0" r="0" b="0"/>
          <a:pathLst>
            <a:path>
              <a:moveTo>
                <a:pt x="0" y="19819"/>
              </a:moveTo>
              <a:lnTo>
                <a:pt x="372120"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739739" y="2858670"/>
        <a:ext cx="18606" cy="18606"/>
      </dsp:txXfrm>
    </dsp:sp>
    <dsp:sp modelId="{BCC6A882-AB40-4825-BC49-D8F6A7A19D2E}">
      <dsp:nvSpPr>
        <dsp:cNvPr id="0" name=""/>
        <dsp:cNvSpPr/>
      </dsp:nvSpPr>
      <dsp:spPr>
        <a:xfrm>
          <a:off x="2533529" y="2983785"/>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حمل و نقل</a:t>
          </a:r>
          <a:endParaRPr lang="en-US" sz="1900" kern="1200" dirty="0">
            <a:cs typeface="B Titr" pitchFamily="2" charset="-78"/>
          </a:endParaRPr>
        </a:p>
      </dsp:txBody>
      <dsp:txXfrm>
        <a:off x="2686797" y="3137053"/>
        <a:ext cx="740041" cy="740041"/>
      </dsp:txXfrm>
    </dsp:sp>
    <dsp:sp modelId="{1C539C73-A380-43E2-8E87-1A5695018478}">
      <dsp:nvSpPr>
        <dsp:cNvPr id="0" name=""/>
        <dsp:cNvSpPr/>
      </dsp:nvSpPr>
      <dsp:spPr>
        <a:xfrm rot="6942857">
          <a:off x="1817424" y="2848154"/>
          <a:ext cx="372120" cy="39638"/>
        </a:xfrm>
        <a:custGeom>
          <a:avLst/>
          <a:gdLst/>
          <a:ahLst/>
          <a:cxnLst/>
          <a:rect l="0" t="0" r="0" b="0"/>
          <a:pathLst>
            <a:path>
              <a:moveTo>
                <a:pt x="0" y="19819"/>
              </a:moveTo>
              <a:lnTo>
                <a:pt x="372120"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994182" y="2858670"/>
        <a:ext cx="18606" cy="18606"/>
      </dsp:txXfrm>
    </dsp:sp>
    <dsp:sp modelId="{B3AF6796-D2A1-4C95-AE0A-4994AD6759A8}">
      <dsp:nvSpPr>
        <dsp:cNvPr id="0" name=""/>
        <dsp:cNvSpPr/>
      </dsp:nvSpPr>
      <dsp:spPr>
        <a:xfrm>
          <a:off x="1172421" y="2983785"/>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نفت و گاز</a:t>
          </a:r>
          <a:endParaRPr lang="en-US" sz="1900" kern="1200" dirty="0">
            <a:cs typeface="B Titr" pitchFamily="2" charset="-78"/>
          </a:endParaRPr>
        </a:p>
      </dsp:txBody>
      <dsp:txXfrm>
        <a:off x="1325689" y="3137053"/>
        <a:ext cx="740041" cy="740041"/>
      </dsp:txXfrm>
    </dsp:sp>
    <dsp:sp modelId="{4CB7EF33-1BD3-4002-ADCB-96052131F859}">
      <dsp:nvSpPr>
        <dsp:cNvPr id="0" name=""/>
        <dsp:cNvSpPr/>
      </dsp:nvSpPr>
      <dsp:spPr>
        <a:xfrm rot="10028571">
          <a:off x="1352314" y="2262924"/>
          <a:ext cx="393052" cy="39638"/>
        </a:xfrm>
        <a:custGeom>
          <a:avLst/>
          <a:gdLst/>
          <a:ahLst/>
          <a:cxnLst/>
          <a:rect l="0" t="0" r="0" b="0"/>
          <a:pathLst>
            <a:path>
              <a:moveTo>
                <a:pt x="0" y="19819"/>
              </a:moveTo>
              <a:lnTo>
                <a:pt x="393052"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539014" y="2272917"/>
        <a:ext cx="19652" cy="19652"/>
      </dsp:txXfrm>
    </dsp:sp>
    <dsp:sp modelId="{D928ED70-AE9A-4978-8F56-A6A17D253743}">
      <dsp:nvSpPr>
        <dsp:cNvPr id="0" name=""/>
        <dsp:cNvSpPr/>
      </dsp:nvSpPr>
      <dsp:spPr>
        <a:xfrm>
          <a:off x="323784" y="1919629"/>
          <a:ext cx="1046577" cy="1046577"/>
        </a:xfrm>
        <a:prstGeom prst="ellipse">
          <a:avLst/>
        </a:prstGeom>
        <a:gradFill rotWithShape="0">
          <a:gsLst>
            <a:gs pos="0">
              <a:schemeClr val="accent1">
                <a:hueOff val="0"/>
                <a:satOff val="0"/>
                <a:lumOff val="0"/>
                <a:alphaOff val="0"/>
                <a:tint val="65000"/>
                <a:lumMod val="110000"/>
              </a:schemeClr>
            </a:gs>
            <a:gs pos="88000">
              <a:schemeClr val="accent1">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زیرساختهای ارتباطی</a:t>
          </a:r>
          <a:endParaRPr lang="en-US" sz="1900" kern="1200" dirty="0">
            <a:cs typeface="B Titr" pitchFamily="2" charset="-78"/>
          </a:endParaRPr>
        </a:p>
      </dsp:txBody>
      <dsp:txXfrm>
        <a:off x="477052" y="2072897"/>
        <a:ext cx="740041" cy="740041"/>
      </dsp:txXfrm>
    </dsp:sp>
    <dsp:sp modelId="{161FC636-2DB7-4E60-8F13-C9731233B039}">
      <dsp:nvSpPr>
        <dsp:cNvPr id="0" name=""/>
        <dsp:cNvSpPr/>
      </dsp:nvSpPr>
      <dsp:spPr>
        <a:xfrm rot="13114286">
          <a:off x="1517185" y="1542085"/>
          <a:ext cx="383981" cy="39638"/>
        </a:xfrm>
        <a:custGeom>
          <a:avLst/>
          <a:gdLst/>
          <a:ahLst/>
          <a:cxnLst/>
          <a:rect l="0" t="0" r="0" b="0"/>
          <a:pathLst>
            <a:path>
              <a:moveTo>
                <a:pt x="0" y="19819"/>
              </a:moveTo>
              <a:lnTo>
                <a:pt x="383981" y="19819"/>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1699576" y="1552305"/>
        <a:ext cx="19199" cy="19199"/>
      </dsp:txXfrm>
    </dsp:sp>
    <dsp:sp modelId="{5ED001AF-78E8-4FAC-A7D8-A2A48B9DF538}">
      <dsp:nvSpPr>
        <dsp:cNvPr id="0" name=""/>
        <dsp:cNvSpPr/>
      </dsp:nvSpPr>
      <dsp:spPr>
        <a:xfrm>
          <a:off x="626659" y="592647"/>
          <a:ext cx="1046577" cy="1046577"/>
        </a:xfrm>
        <a:prstGeom prst="ellipse">
          <a:avLst/>
        </a:prstGeom>
        <a:solidFill>
          <a:schemeClr val="bg2">
            <a:lumMod val="9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 tIns="12065" rIns="12065" bIns="12065" numCol="1" spcCol="1270" anchor="ctr" anchorCtr="0">
          <a:noAutofit/>
        </a:bodyPr>
        <a:lstStyle/>
        <a:p>
          <a:pPr lvl="0" algn="ctr" defTabSz="844550" rtl="1">
            <a:lnSpc>
              <a:spcPct val="90000"/>
            </a:lnSpc>
            <a:spcBef>
              <a:spcPct val="0"/>
            </a:spcBef>
            <a:spcAft>
              <a:spcPct val="35000"/>
            </a:spcAft>
          </a:pPr>
          <a:r>
            <a:rPr lang="fa-IR" sz="1900" kern="1200" dirty="0" smtClean="0">
              <a:cs typeface="B Titr" pitchFamily="2" charset="-78"/>
            </a:rPr>
            <a:t>اشخاص و نهادها</a:t>
          </a:r>
          <a:endParaRPr lang="en-US" sz="1900" kern="1200" dirty="0">
            <a:cs typeface="B Titr" pitchFamily="2" charset="-78"/>
          </a:endParaRPr>
        </a:p>
      </dsp:txBody>
      <dsp:txXfrm>
        <a:off x="779927" y="745915"/>
        <a:ext cx="740041" cy="7400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7E0FCC-0D31-4E86-ADA5-78EE1096056A}">
      <dsp:nvSpPr>
        <dsp:cNvPr id="0" name=""/>
        <dsp:cNvSpPr/>
      </dsp:nvSpPr>
      <dsp:spPr>
        <a:xfrm>
          <a:off x="829174" y="947188"/>
          <a:ext cx="3418466" cy="421516"/>
        </a:xfrm>
        <a:custGeom>
          <a:avLst/>
          <a:gdLst/>
          <a:ahLst/>
          <a:cxnLst/>
          <a:rect l="0" t="0" r="0" b="0"/>
          <a:pathLst>
            <a:path>
              <a:moveTo>
                <a:pt x="1655205" y="0"/>
              </a:moveTo>
              <a:lnTo>
                <a:pt x="1655205" y="178937"/>
              </a:lnTo>
              <a:lnTo>
                <a:pt x="0" y="178937"/>
              </a:lnTo>
              <a:lnTo>
                <a:pt x="0" y="262575"/>
              </a:lnTo>
            </a:path>
          </a:pathLst>
        </a:custGeom>
        <a:noFill/>
        <a:ln w="25400" cap="flat" cmpd="sng" algn="ctr">
          <a:solidFill>
            <a:srgbClr val="9BBB59">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4E1CA1AF-E24C-405D-A73E-62D619C026E8}">
      <dsp:nvSpPr>
        <dsp:cNvPr id="0" name=""/>
        <dsp:cNvSpPr/>
      </dsp:nvSpPr>
      <dsp:spPr>
        <a:xfrm>
          <a:off x="3263072" y="947188"/>
          <a:ext cx="984568" cy="421516"/>
        </a:xfrm>
        <a:custGeom>
          <a:avLst/>
          <a:gdLst/>
          <a:ahLst/>
          <a:cxnLst/>
          <a:rect l="0" t="0" r="0" b="0"/>
          <a:pathLst>
            <a:path>
              <a:moveTo>
                <a:pt x="551735" y="0"/>
              </a:moveTo>
              <a:lnTo>
                <a:pt x="551735" y="178937"/>
              </a:lnTo>
              <a:lnTo>
                <a:pt x="0" y="178937"/>
              </a:lnTo>
              <a:lnTo>
                <a:pt x="0" y="262575"/>
              </a:lnTo>
            </a:path>
          </a:pathLst>
        </a:custGeom>
        <a:noFill/>
        <a:ln w="25400" cap="flat" cmpd="sng" algn="ctr">
          <a:solidFill>
            <a:srgbClr val="9BBB59">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8ABA9F21-DFDA-4508-A02B-93E8C7861A53}">
      <dsp:nvSpPr>
        <dsp:cNvPr id="0" name=""/>
        <dsp:cNvSpPr/>
      </dsp:nvSpPr>
      <dsp:spPr>
        <a:xfrm>
          <a:off x="4247641" y="947188"/>
          <a:ext cx="1449328" cy="421516"/>
        </a:xfrm>
        <a:custGeom>
          <a:avLst/>
          <a:gdLst/>
          <a:ahLst/>
          <a:cxnLst/>
          <a:rect l="0" t="0" r="0" b="0"/>
          <a:pathLst>
            <a:path>
              <a:moveTo>
                <a:pt x="0" y="0"/>
              </a:moveTo>
              <a:lnTo>
                <a:pt x="0" y="178937"/>
              </a:lnTo>
              <a:lnTo>
                <a:pt x="551735" y="178937"/>
              </a:lnTo>
              <a:lnTo>
                <a:pt x="551735" y="262575"/>
              </a:lnTo>
            </a:path>
          </a:pathLst>
        </a:custGeom>
        <a:noFill/>
        <a:ln w="25400" cap="flat" cmpd="sng" algn="ctr">
          <a:solidFill>
            <a:srgbClr val="9BBB59">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1271FB3C-BA1B-4D0B-9E97-4DE1412B57B3}">
      <dsp:nvSpPr>
        <dsp:cNvPr id="0" name=""/>
        <dsp:cNvSpPr/>
      </dsp:nvSpPr>
      <dsp:spPr>
        <a:xfrm>
          <a:off x="4247641" y="947188"/>
          <a:ext cx="3418466" cy="421516"/>
        </a:xfrm>
        <a:custGeom>
          <a:avLst/>
          <a:gdLst/>
          <a:ahLst/>
          <a:cxnLst/>
          <a:rect l="0" t="0" r="0" b="0"/>
          <a:pathLst>
            <a:path>
              <a:moveTo>
                <a:pt x="0" y="0"/>
              </a:moveTo>
              <a:lnTo>
                <a:pt x="0" y="178937"/>
              </a:lnTo>
              <a:lnTo>
                <a:pt x="1655205" y="178937"/>
              </a:lnTo>
              <a:lnTo>
                <a:pt x="1655205" y="262575"/>
              </a:lnTo>
            </a:path>
          </a:pathLst>
        </a:custGeom>
        <a:noFill/>
        <a:ln w="25400" cap="flat" cmpd="sng" algn="ctr">
          <a:solidFill>
            <a:srgbClr val="9BBB59">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EB7C5921-53A5-4D60-A2B8-1A306B2112B5}">
      <dsp:nvSpPr>
        <dsp:cNvPr id="0" name=""/>
        <dsp:cNvSpPr/>
      </dsp:nvSpPr>
      <dsp:spPr>
        <a:xfrm>
          <a:off x="2671307" y="26856"/>
          <a:ext cx="3152666" cy="920332"/>
        </a:xfrm>
        <a:prstGeom prst="roundRect">
          <a:avLst>
            <a:gd name="adj" fmla="val 10000"/>
          </a:avLst>
        </a:prstGeom>
        <a:gradFill rotWithShape="0">
          <a:gsLst>
            <a:gs pos="0">
              <a:srgbClr val="4F81BD">
                <a:hueOff val="0"/>
                <a:satOff val="0"/>
                <a:lumOff val="0"/>
                <a:alphaOff val="0"/>
                <a:shade val="51000"/>
                <a:satMod val="130000"/>
              </a:srgbClr>
            </a:gs>
            <a:gs pos="80000">
              <a:srgbClr val="4F81BD">
                <a:hueOff val="0"/>
                <a:satOff val="0"/>
                <a:lumOff val="0"/>
                <a:alphaOff val="0"/>
                <a:shade val="93000"/>
                <a:satMod val="130000"/>
              </a:srgbClr>
            </a:gs>
            <a:gs pos="100000">
              <a:srgbClr val="4F81BD">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C2D7E5EE-B636-4783-B687-2C61F994CAAC}">
      <dsp:nvSpPr>
        <dsp:cNvPr id="0" name=""/>
        <dsp:cNvSpPr/>
      </dsp:nvSpPr>
      <dsp:spPr>
        <a:xfrm>
          <a:off x="2832345" y="179842"/>
          <a:ext cx="3152666" cy="920332"/>
        </a:xfrm>
        <a:prstGeom prst="roundRect">
          <a:avLst>
            <a:gd name="adj" fmla="val 10000"/>
          </a:avLst>
        </a:prstGeom>
        <a:solidFill>
          <a:sysClr val="window" lastClr="FFFFFF">
            <a:alpha val="90000"/>
            <a:hueOff val="0"/>
            <a:satOff val="0"/>
            <a:lumOff val="0"/>
            <a:alphaOff val="0"/>
          </a:sysClr>
        </a:solidFill>
        <a:ln w="9525" cap="flat" cmpd="sng" algn="ctr">
          <a:solidFill>
            <a:srgbClr val="4F81BD">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a:solidFill>
                <a:sysClr val="windowText" lastClr="000000">
                  <a:hueOff val="0"/>
                  <a:satOff val="0"/>
                  <a:lumOff val="0"/>
                  <a:alphaOff val="0"/>
                </a:sysClr>
              </a:solidFill>
              <a:latin typeface="Calibri"/>
              <a:ea typeface="+mn-ea"/>
              <a:cs typeface="B Nazanin" pitchFamily="2" charset="-78"/>
            </a:rPr>
            <a:t>تحریمهای </a:t>
          </a:r>
          <a:r>
            <a:rPr lang="fa-IR" sz="1800" b="1" kern="1200" dirty="0" smtClean="0">
              <a:solidFill>
                <a:sysClr val="windowText" lastClr="000000">
                  <a:hueOff val="0"/>
                  <a:satOff val="0"/>
                  <a:lumOff val="0"/>
                  <a:alphaOff val="0"/>
                </a:sysClr>
              </a:solidFill>
              <a:latin typeface="Calibri"/>
              <a:ea typeface="+mn-ea"/>
              <a:cs typeface="B Nazanin" pitchFamily="2" charset="-78"/>
            </a:rPr>
            <a:t>حمل‌ونقل هوایی و </a:t>
          </a:r>
          <a:r>
            <a:rPr lang="fa-IR" sz="1800" b="1" kern="1200" dirty="0">
              <a:solidFill>
                <a:sysClr val="windowText" lastClr="000000">
                  <a:hueOff val="0"/>
                  <a:satOff val="0"/>
                  <a:lumOff val="0"/>
                  <a:alphaOff val="0"/>
                </a:sysClr>
              </a:solidFill>
              <a:latin typeface="Calibri"/>
              <a:ea typeface="+mn-ea"/>
              <a:cs typeface="B Nazanin" pitchFamily="2" charset="-78"/>
            </a:rPr>
            <a:t>دریایی</a:t>
          </a:r>
          <a:endParaRPr lang="en-US" sz="1800" b="1" kern="1200" dirty="0">
            <a:solidFill>
              <a:sysClr val="windowText" lastClr="000000">
                <a:hueOff val="0"/>
                <a:satOff val="0"/>
                <a:lumOff val="0"/>
                <a:alphaOff val="0"/>
              </a:sysClr>
            </a:solidFill>
            <a:latin typeface="Calibri"/>
            <a:ea typeface="+mn-ea"/>
            <a:cs typeface="B Nazanin" pitchFamily="2" charset="-78"/>
          </a:endParaRPr>
        </a:p>
      </dsp:txBody>
      <dsp:txXfrm>
        <a:off x="2859301" y="206798"/>
        <a:ext cx="3098754" cy="866420"/>
      </dsp:txXfrm>
    </dsp:sp>
    <dsp:sp modelId="{7A3A3167-B490-4995-911A-DEC5B3CF0236}">
      <dsp:nvSpPr>
        <dsp:cNvPr id="0" name=""/>
        <dsp:cNvSpPr/>
      </dsp:nvSpPr>
      <dsp:spPr>
        <a:xfrm>
          <a:off x="6842576" y="1368705"/>
          <a:ext cx="1647061" cy="920332"/>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0B52AF2-ADBA-425B-905D-7DD01FCF579B}">
      <dsp:nvSpPr>
        <dsp:cNvPr id="0" name=""/>
        <dsp:cNvSpPr/>
      </dsp:nvSpPr>
      <dsp:spPr>
        <a:xfrm>
          <a:off x="7003614" y="1521691"/>
          <a:ext cx="1647061" cy="920332"/>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a:solidFill>
                <a:sysClr val="windowText" lastClr="000000">
                  <a:hueOff val="0"/>
                  <a:satOff val="0"/>
                  <a:lumOff val="0"/>
                  <a:alphaOff val="0"/>
                </a:sysClr>
              </a:solidFill>
              <a:latin typeface="Calibri"/>
              <a:ea typeface="+mn-ea"/>
              <a:cs typeface="B Nazanin" pitchFamily="2" charset="-78"/>
            </a:rPr>
            <a:t>تحريم صنعت</a:t>
          </a:r>
          <a:endParaRPr lang="en-US" sz="1800" b="1" kern="1200" dirty="0">
            <a:solidFill>
              <a:sysClr val="windowText" lastClr="000000">
                <a:hueOff val="0"/>
                <a:satOff val="0"/>
                <a:lumOff val="0"/>
                <a:alphaOff val="0"/>
              </a:sysClr>
            </a:solidFill>
            <a:latin typeface="Calibri"/>
            <a:ea typeface="+mn-ea"/>
            <a:cs typeface="B Nazanin" pitchFamily="2" charset="-78"/>
          </a:endParaRPr>
        </a:p>
      </dsp:txBody>
      <dsp:txXfrm>
        <a:off x="7030570" y="1548647"/>
        <a:ext cx="1593149" cy="866420"/>
      </dsp:txXfrm>
    </dsp:sp>
    <dsp:sp modelId="{8309C7C8-343B-494A-8944-CFC95502F447}">
      <dsp:nvSpPr>
        <dsp:cNvPr id="0" name=""/>
        <dsp:cNvSpPr/>
      </dsp:nvSpPr>
      <dsp:spPr>
        <a:xfrm>
          <a:off x="4873439" y="1368705"/>
          <a:ext cx="1647061" cy="920332"/>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89F546-CB54-4794-9EB1-112582806146}">
      <dsp:nvSpPr>
        <dsp:cNvPr id="0" name=""/>
        <dsp:cNvSpPr/>
      </dsp:nvSpPr>
      <dsp:spPr>
        <a:xfrm>
          <a:off x="5034477" y="1521691"/>
          <a:ext cx="1647061" cy="920332"/>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a:solidFill>
                <a:sysClr val="windowText" lastClr="000000">
                  <a:hueOff val="0"/>
                  <a:satOff val="0"/>
                  <a:lumOff val="0"/>
                  <a:alphaOff val="0"/>
                </a:sysClr>
              </a:solidFill>
              <a:latin typeface="Calibri"/>
              <a:ea typeface="+mn-ea"/>
              <a:cs typeface="B Nazanin" pitchFamily="2" charset="-78"/>
            </a:rPr>
            <a:t>تحريم ناوگان</a:t>
          </a:r>
          <a:endParaRPr lang="en-US" sz="1800" b="1" kern="1200" dirty="0">
            <a:solidFill>
              <a:sysClr val="windowText" lastClr="000000">
                <a:hueOff val="0"/>
                <a:satOff val="0"/>
                <a:lumOff val="0"/>
                <a:alphaOff val="0"/>
              </a:sysClr>
            </a:solidFill>
            <a:latin typeface="Calibri"/>
            <a:ea typeface="+mn-ea"/>
            <a:cs typeface="B Nazanin" pitchFamily="2" charset="-78"/>
          </a:endParaRPr>
        </a:p>
      </dsp:txBody>
      <dsp:txXfrm>
        <a:off x="5061433" y="1548647"/>
        <a:ext cx="1593149" cy="866420"/>
      </dsp:txXfrm>
    </dsp:sp>
    <dsp:sp modelId="{3EE15E35-F205-45A1-9A91-212E83C6999E}">
      <dsp:nvSpPr>
        <dsp:cNvPr id="0" name=""/>
        <dsp:cNvSpPr/>
      </dsp:nvSpPr>
      <dsp:spPr>
        <a:xfrm>
          <a:off x="1974781" y="1368705"/>
          <a:ext cx="2576581" cy="920332"/>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C91B84AC-97E0-40A8-8DA6-C9071FEA4375}">
      <dsp:nvSpPr>
        <dsp:cNvPr id="0" name=""/>
        <dsp:cNvSpPr/>
      </dsp:nvSpPr>
      <dsp:spPr>
        <a:xfrm>
          <a:off x="2135819" y="1521691"/>
          <a:ext cx="2576581" cy="920332"/>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a:solidFill>
                <a:sysClr val="windowText" lastClr="000000">
                  <a:hueOff val="0"/>
                  <a:satOff val="0"/>
                  <a:lumOff val="0"/>
                  <a:alphaOff val="0"/>
                </a:sysClr>
              </a:solidFill>
              <a:latin typeface="Calibri"/>
              <a:ea typeface="+mn-ea"/>
              <a:cs typeface="B Nazanin" pitchFamily="2" charset="-78"/>
            </a:rPr>
            <a:t>تحريم خدمات پشتیبان</a:t>
          </a:r>
          <a:endParaRPr lang="en-US" sz="1800" b="1" kern="1200" dirty="0">
            <a:solidFill>
              <a:sysClr val="windowText" lastClr="000000">
                <a:hueOff val="0"/>
                <a:satOff val="0"/>
                <a:lumOff val="0"/>
                <a:alphaOff val="0"/>
              </a:sysClr>
            </a:solidFill>
            <a:latin typeface="Calibri"/>
            <a:ea typeface="+mn-ea"/>
            <a:cs typeface="B Nazanin" pitchFamily="2" charset="-78"/>
          </a:endParaRPr>
        </a:p>
      </dsp:txBody>
      <dsp:txXfrm>
        <a:off x="2162775" y="1548647"/>
        <a:ext cx="2522669" cy="866420"/>
      </dsp:txXfrm>
    </dsp:sp>
    <dsp:sp modelId="{272419CF-FE5C-4019-8C0C-0E9C46F5233C}">
      <dsp:nvSpPr>
        <dsp:cNvPr id="0" name=""/>
        <dsp:cNvSpPr/>
      </dsp:nvSpPr>
      <dsp:spPr>
        <a:xfrm>
          <a:off x="5644" y="1368705"/>
          <a:ext cx="1647061" cy="920332"/>
        </a:xfrm>
        <a:prstGeom prst="roundRect">
          <a:avLst>
            <a:gd name="adj" fmla="val 10000"/>
          </a:avLst>
        </a:prstGeom>
        <a:gradFill rotWithShape="0">
          <a:gsLst>
            <a:gs pos="0">
              <a:srgbClr val="9BBB59">
                <a:hueOff val="0"/>
                <a:satOff val="0"/>
                <a:lumOff val="0"/>
                <a:alphaOff val="0"/>
                <a:shade val="51000"/>
                <a:satMod val="130000"/>
              </a:srgbClr>
            </a:gs>
            <a:gs pos="80000">
              <a:srgbClr val="9BBB59">
                <a:hueOff val="0"/>
                <a:satOff val="0"/>
                <a:lumOff val="0"/>
                <a:alphaOff val="0"/>
                <a:shade val="93000"/>
                <a:satMod val="130000"/>
              </a:srgbClr>
            </a:gs>
            <a:gs pos="100000">
              <a:srgbClr val="9BBB5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A774855-7A0D-48B6-958B-6561C472BB54}">
      <dsp:nvSpPr>
        <dsp:cNvPr id="0" name=""/>
        <dsp:cNvSpPr/>
      </dsp:nvSpPr>
      <dsp:spPr>
        <a:xfrm>
          <a:off x="166682" y="1521691"/>
          <a:ext cx="1647061" cy="920332"/>
        </a:xfrm>
        <a:prstGeom prst="roundRect">
          <a:avLst>
            <a:gd name="adj" fmla="val 10000"/>
          </a:avLst>
        </a:prstGeom>
        <a:solidFill>
          <a:sysClr val="window" lastClr="FFFFFF">
            <a:alpha val="90000"/>
            <a:hueOff val="0"/>
            <a:satOff val="0"/>
            <a:lumOff val="0"/>
            <a:alphaOff val="0"/>
          </a:sysClr>
        </a:solidFill>
        <a:ln w="9525" cap="flat" cmpd="sng" algn="ctr">
          <a:solidFill>
            <a:srgbClr val="9BBB59">
              <a:hueOff val="0"/>
              <a:satOff val="0"/>
              <a:lumOff val="0"/>
              <a:alphaOff val="0"/>
            </a:srgb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fa-IR" sz="1800" b="1" kern="1200" dirty="0">
              <a:solidFill>
                <a:sysClr val="windowText" lastClr="000000">
                  <a:hueOff val="0"/>
                  <a:satOff val="0"/>
                  <a:lumOff val="0"/>
                  <a:alphaOff val="0"/>
                </a:sysClr>
              </a:solidFill>
              <a:latin typeface="Calibri"/>
              <a:ea typeface="+mn-ea"/>
              <a:cs typeface="B Nazanin" pitchFamily="2" charset="-78"/>
            </a:rPr>
            <a:t>تحريم تردد</a:t>
          </a:r>
          <a:endParaRPr lang="en-US" sz="1800" b="1" kern="1200" dirty="0">
            <a:solidFill>
              <a:sysClr val="windowText" lastClr="000000">
                <a:hueOff val="0"/>
                <a:satOff val="0"/>
                <a:lumOff val="0"/>
                <a:alphaOff val="0"/>
              </a:sysClr>
            </a:solidFill>
            <a:latin typeface="Calibri"/>
            <a:ea typeface="+mn-ea"/>
            <a:cs typeface="B Nazanin" pitchFamily="2" charset="-78"/>
          </a:endParaRPr>
        </a:p>
      </dsp:txBody>
      <dsp:txXfrm>
        <a:off x="193638" y="1548647"/>
        <a:ext cx="1593149" cy="86642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E49A3A-5452-41D2-BAAB-18829ACA55ED}" type="datetimeFigureOut">
              <a:rPr lang="en-US" smtClean="0"/>
              <a:pPr/>
              <a:t>5/6/2018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699D5-16B1-44AC-8D1D-86D3B8B3D7E4}" type="slidenum">
              <a:rPr lang="en-US" smtClean="0"/>
              <a:pPr/>
              <a:t>‹#›</a:t>
            </a:fld>
            <a:endParaRPr lang="en-US"/>
          </a:p>
        </p:txBody>
      </p:sp>
    </p:spTree>
    <p:extLst>
      <p:ext uri="{BB962C8B-B14F-4D97-AF65-F5344CB8AC3E}">
        <p14:creationId xmlns:p14="http://schemas.microsoft.com/office/powerpoint/2010/main" val="2815119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24699D5-16B1-44AC-8D1D-86D3B8B3D7E4}" type="slidenum">
              <a:rPr lang="en-US" smtClean="0"/>
              <a:pPr/>
              <a:t>2</a:t>
            </a:fld>
            <a:endParaRPr lang="en-US"/>
          </a:p>
        </p:txBody>
      </p:sp>
    </p:spTree>
    <p:extLst>
      <p:ext uri="{BB962C8B-B14F-4D97-AF65-F5344CB8AC3E}">
        <p14:creationId xmlns:p14="http://schemas.microsoft.com/office/powerpoint/2010/main" val="1369914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0DB4A8-2069-44C1-BEB2-222A4E84CEF2}" type="slidenum">
              <a:rPr lang="fa-IR" smtClean="0"/>
              <a:pPr/>
              <a:t>16</a:t>
            </a:fld>
            <a:endParaRPr lang="fa-IR"/>
          </a:p>
        </p:txBody>
      </p:sp>
    </p:spTree>
    <p:extLst>
      <p:ext uri="{BB962C8B-B14F-4D97-AF65-F5344CB8AC3E}">
        <p14:creationId xmlns:p14="http://schemas.microsoft.com/office/powerpoint/2010/main" val="831892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0DB4A8-2069-44C1-BEB2-222A4E84CEF2}" type="slidenum">
              <a:rPr lang="fa-IR" smtClean="0"/>
              <a:pPr/>
              <a:t>17</a:t>
            </a:fld>
            <a:endParaRPr lang="fa-IR"/>
          </a:p>
        </p:txBody>
      </p:sp>
    </p:spTree>
    <p:extLst>
      <p:ext uri="{BB962C8B-B14F-4D97-AF65-F5344CB8AC3E}">
        <p14:creationId xmlns:p14="http://schemas.microsoft.com/office/powerpoint/2010/main" val="501277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1546270-BE74-4497-8EF7-A7FA2D60DF6E}"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3930104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D178BB-CDE1-4DAE-B5CA-AFA0A4344C50}"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1886311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95E7BC-F044-4A9E-BD87-9A7D0A719CF5}"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2011814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1B96D68-D58F-4782-A862-0C7BFEEFC408}" type="datetime1">
              <a:rPr lang="en-US" smtClean="0"/>
              <a:t>5/6/2018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3611869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CF5B9A-48F1-43B3-98C3-C3FD4C0D018C}" type="datetime1">
              <a:rPr lang="en-US" smtClean="0"/>
              <a:t>5/6/2018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1117532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D20E2E-24E2-46D1-8833-37135B53EC48}" type="datetime1">
              <a:rPr lang="en-US" smtClean="0"/>
              <a:t>5/6/2018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3158999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BDD03B-B198-4261-88ED-8F917B73A9A1}" type="datetime1">
              <a:rPr lang="en-US" smtClean="0"/>
              <a:t>5/6/2018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2322097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8E056B-E54A-4F00-B7AC-A9A87155B1AC}" type="datetime1">
              <a:rPr lang="en-US" smtClean="0"/>
              <a:t>5/6/2018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4230646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E04E50-8863-401F-8164-D6AC7C390D16}" type="slidenum">
              <a:rPr lang="en-US" smtClean="0"/>
              <a:pPr/>
              <a:t>‹#›</a:t>
            </a:fld>
            <a:endParaRPr lang="en-US"/>
          </a:p>
        </p:txBody>
      </p:sp>
      <p:sp>
        <p:nvSpPr>
          <p:cNvPr id="5" name="Date Placeholder 4"/>
          <p:cNvSpPr>
            <a:spLocks noGrp="1"/>
          </p:cNvSpPr>
          <p:nvPr>
            <p:ph type="dt" sz="half" idx="10"/>
          </p:nvPr>
        </p:nvSpPr>
        <p:spPr/>
        <p:txBody>
          <a:bodyPr/>
          <a:lstStyle/>
          <a:p>
            <a:fld id="{8439CE7C-01AE-44C6-BC07-E976D7609289}" type="datetime1">
              <a:rPr lang="en-US" smtClean="0"/>
              <a:t>5/6/2018</a:t>
            </a:fld>
            <a:endParaRPr lang="en-US"/>
          </a:p>
        </p:txBody>
      </p:sp>
    </p:spTree>
    <p:extLst>
      <p:ext uri="{BB962C8B-B14F-4D97-AF65-F5344CB8AC3E}">
        <p14:creationId xmlns:p14="http://schemas.microsoft.com/office/powerpoint/2010/main" val="1758012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5EC051-0C44-48B1-B09F-EADE8C03E23F}"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4079416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D81CF-CA99-4DF7-B4CB-52CDDA4A7445}"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962263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E1F7138-474E-45C7-9F58-BB3235C0C720}"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3511443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E782D8-F1BB-45D1-9FC7-2F38C3C5449C}"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0502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872BD67-EEA1-4805-B587-1F849C81FE34}"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4203755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5DFF9F-1D1E-48C0-863D-8AE47F1F6836}"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3407381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6ECA06E-5588-4D9D-9602-040D3442C45A}" type="datetime1">
              <a:rPr lang="en-US" smtClean="0"/>
              <a:t>5/6/2018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E04E50-8863-401F-8164-D6AC7C390D16}" type="slidenum">
              <a:rPr lang="en-US" smtClean="0"/>
              <a:pPr/>
              <a:t>‹#›</a:t>
            </a:fld>
            <a:endParaRPr lang="en-US"/>
          </a:p>
        </p:txBody>
      </p:sp>
    </p:spTree>
    <p:extLst>
      <p:ext uri="{BB962C8B-B14F-4D97-AF65-F5344CB8AC3E}">
        <p14:creationId xmlns:p14="http://schemas.microsoft.com/office/powerpoint/2010/main" val="29387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2DC9BE9-1BD1-4677-A64E-6D1B03238062}" type="datetime1">
              <a:rPr lang="en-US" smtClean="0"/>
              <a:t>5/6/2018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EE04E50-8863-401F-8164-D6AC7C390D16}" type="slidenum">
              <a:rPr lang="en-US" smtClean="0"/>
              <a:pPr/>
              <a:t>‹#›</a:t>
            </a:fld>
            <a:endParaRPr lang="en-US"/>
          </a:p>
        </p:txBody>
      </p:sp>
    </p:spTree>
    <p:extLst>
      <p:ext uri="{BB962C8B-B14F-4D97-AF65-F5344CB8AC3E}">
        <p14:creationId xmlns:p14="http://schemas.microsoft.com/office/powerpoint/2010/main" val="9465683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4170655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1507067" y="1749214"/>
            <a:ext cx="7766936" cy="2274146"/>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a-IR" dirty="0" smtClean="0">
                <a:cs typeface="B Titr" pitchFamily="2" charset="-78"/>
              </a:rPr>
              <a:t>نقشه کلان تحریمها </a:t>
            </a:r>
          </a:p>
          <a:p>
            <a:pPr algn="ctr"/>
            <a:r>
              <a:rPr lang="fa-IR" dirty="0" smtClean="0">
                <a:cs typeface="B Titr" pitchFamily="2" charset="-78"/>
              </a:rPr>
              <a:t>به تفکیک بخشهای اقتصادی</a:t>
            </a:r>
            <a:endParaRPr lang="en-US" dirty="0">
              <a:cs typeface="B Titr" pitchFamily="2" charset="-78"/>
            </a:endParaRPr>
          </a:p>
        </p:txBody>
      </p:sp>
    </p:spTree>
    <p:extLst>
      <p:ext uri="{BB962C8B-B14F-4D97-AF65-F5344CB8AC3E}">
        <p14:creationId xmlns:p14="http://schemas.microsoft.com/office/powerpoint/2010/main" val="4240920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نقشه کلان تحریمها</a:t>
            </a:r>
            <a:endParaRPr lang="en-US" dirty="0">
              <a:cs typeface="B Titr" panose="00000700000000000000" pitchFamily="2" charset="-78"/>
            </a:endParaRPr>
          </a:p>
        </p:txBody>
      </p:sp>
      <p:graphicFrame>
        <p:nvGraphicFramePr>
          <p:cNvPr id="4" name="Diagram 3"/>
          <p:cNvGraphicFramePr/>
          <p:nvPr>
            <p:extLst>
              <p:ext uri="{D42A27DB-BD31-4B8C-83A1-F6EECF244321}">
                <p14:modId xmlns:p14="http://schemas.microsoft.com/office/powerpoint/2010/main" val="3452332795"/>
              </p:ext>
            </p:extLst>
          </p:nvPr>
        </p:nvGraphicFramePr>
        <p:xfrm>
          <a:off x="5610672" y="2155344"/>
          <a:ext cx="4776192" cy="2752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3037774908"/>
              </p:ext>
            </p:extLst>
          </p:nvPr>
        </p:nvGraphicFramePr>
        <p:xfrm>
          <a:off x="677334" y="2398792"/>
          <a:ext cx="4752528" cy="40324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60725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تجاری</a:t>
            </a:r>
            <a:endParaRPr lang="en-US" dirty="0">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27733767"/>
              </p:ext>
            </p:extLst>
          </p:nvPr>
        </p:nvGraphicFramePr>
        <p:xfrm>
          <a:off x="627222" y="1335247"/>
          <a:ext cx="9659778" cy="5098409"/>
        </p:xfrm>
        <a:graphic>
          <a:graphicData uri="http://schemas.openxmlformats.org/drawingml/2006/table">
            <a:tbl>
              <a:tblPr rtl="1" firstRow="1" firstCol="1" bandRow="1">
                <a:tableStyleId>{93296810-A885-4BE3-A3E7-6D5BEEA58F35}</a:tableStyleId>
              </a:tblPr>
              <a:tblGrid>
                <a:gridCol w="3307517">
                  <a:extLst>
                    <a:ext uri="{9D8B030D-6E8A-4147-A177-3AD203B41FA5}">
                      <a16:colId xmlns:a16="http://schemas.microsoft.com/office/drawing/2014/main" val="20000"/>
                    </a:ext>
                  </a:extLst>
                </a:gridCol>
                <a:gridCol w="1751158">
                  <a:extLst>
                    <a:ext uri="{9D8B030D-6E8A-4147-A177-3AD203B41FA5}">
                      <a16:colId xmlns:a16="http://schemas.microsoft.com/office/drawing/2014/main" val="20001"/>
                    </a:ext>
                  </a:extLst>
                </a:gridCol>
                <a:gridCol w="1413304">
                  <a:extLst>
                    <a:ext uri="{9D8B030D-6E8A-4147-A177-3AD203B41FA5}">
                      <a16:colId xmlns:a16="http://schemas.microsoft.com/office/drawing/2014/main" val="20002"/>
                    </a:ext>
                  </a:extLst>
                </a:gridCol>
                <a:gridCol w="1692314">
                  <a:extLst>
                    <a:ext uri="{9D8B030D-6E8A-4147-A177-3AD203B41FA5}">
                      <a16:colId xmlns:a16="http://schemas.microsoft.com/office/drawing/2014/main" val="20003"/>
                    </a:ext>
                  </a:extLst>
                </a:gridCol>
                <a:gridCol w="1495485">
                  <a:extLst>
                    <a:ext uri="{9D8B030D-6E8A-4147-A177-3AD203B41FA5}">
                      <a16:colId xmlns:a16="http://schemas.microsoft.com/office/drawing/2014/main" val="20004"/>
                    </a:ext>
                  </a:extLst>
                </a:gridCol>
              </a:tblGrid>
              <a:tr h="688684">
                <a:tc>
                  <a:txBody>
                    <a:bodyPr/>
                    <a:lstStyle/>
                    <a:p>
                      <a:pPr marL="0" marR="0" indent="252095" algn="ctr" rtl="1">
                        <a:lnSpc>
                          <a:spcPct val="115000"/>
                        </a:lnSpc>
                      </a:pPr>
                      <a:r>
                        <a:rPr lang="fa-IR" sz="1400" b="1">
                          <a:solidFill>
                            <a:schemeClr val="tx1"/>
                          </a:solidFill>
                          <a:effectLst/>
                          <a:cs typeface="B Nazanin" panose="00000400000000000000" pitchFamily="2" charset="-78"/>
                        </a:rPr>
                        <a:t> </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pPr>
                      <a:r>
                        <a:rPr lang="fa-IR" sz="1400" b="1">
                          <a:solidFill>
                            <a:schemeClr val="tx1"/>
                          </a:solidFill>
                          <a:effectLst/>
                          <a:cs typeface="B Nazanin" panose="00000400000000000000" pitchFamily="2" charset="-78"/>
                        </a:rPr>
                        <a:t>تحریم‌های شورای امنیت</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pPr>
                      <a:r>
                        <a:rPr lang="fa-IR" sz="1400" b="1">
                          <a:solidFill>
                            <a:schemeClr val="tx1"/>
                          </a:solidFill>
                          <a:effectLst/>
                          <a:cs typeface="B Nazanin" panose="00000400000000000000" pitchFamily="2" charset="-78"/>
                        </a:rPr>
                        <a:t>تحریم‌های داخلی آمریکا</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pPr>
                      <a:r>
                        <a:rPr lang="fa-IR" sz="1400" b="1">
                          <a:solidFill>
                            <a:schemeClr val="tx1"/>
                          </a:solidFill>
                          <a:effectLst/>
                          <a:cs typeface="B Nazanin" panose="00000400000000000000" pitchFamily="2" charset="-78"/>
                        </a:rPr>
                        <a:t>تحریم‌های فراسرزمینی آمریکا</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pPr>
                      <a:r>
                        <a:rPr lang="fa-IR" sz="1400" b="1">
                          <a:solidFill>
                            <a:schemeClr val="tx1"/>
                          </a:solidFill>
                          <a:effectLst/>
                          <a:cs typeface="B Nazanin" panose="00000400000000000000" pitchFamily="2" charset="-78"/>
                        </a:rPr>
                        <a:t>تحریم‌های اتحادیه‌ی اروپا</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0"/>
                  </a:ext>
                </a:extLst>
              </a:tr>
              <a:tr h="452501">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تجهیزات صنايع نظامی و موشکی</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مارس 2007</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ژوئن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1984</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1984</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فوریه 2007</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1"/>
                  </a:ext>
                </a:extLst>
              </a:tr>
              <a:tr h="452501">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كالاهاي دارای کاربرد دوگانه</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indent="-226695" algn="ctr" rtl="1"/>
                      <a:endParaRPr lang="en-US" sz="1100" b="1">
                        <a:solidFill>
                          <a:schemeClr val="tx1"/>
                        </a:solidFill>
                        <a:effectLst/>
                        <a:latin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می 1995</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ژوئن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ژانویه 2012</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جولای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2"/>
                  </a:ext>
                </a:extLst>
              </a:tr>
              <a:tr h="452501">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صنعت هسته‌ای و فناوری‌های حساس </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دسامبر 2006</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ژوئن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می 1995</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ژوئن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فوریه 2007</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3"/>
                  </a:ext>
                </a:extLst>
              </a:tr>
              <a:tr h="924867">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صنعت نفت و گاز و پتروشیمی</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indent="-226695" algn="ctr" rtl="1"/>
                      <a:endParaRPr lang="en-US" sz="1100" b="1">
                        <a:solidFill>
                          <a:schemeClr val="tx1"/>
                        </a:solidFill>
                        <a:effectLst/>
                        <a:latin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می 1995</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آگوست 1996</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جولاي 2010</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نوامبر 2011</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آگوست 2012</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جولاي 2010</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نوامبر 2011</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ژانويه 2012</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اکتبر 2012</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4"/>
                  </a:ext>
                </a:extLst>
              </a:tr>
              <a:tr h="452501">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فلزات گرانبها و فلزات پرکاربرد</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indent="-226695" algn="ctr" rtl="1"/>
                      <a:endParaRPr lang="en-US" sz="1100" b="1">
                        <a:solidFill>
                          <a:schemeClr val="tx1"/>
                        </a:solidFill>
                        <a:effectLst/>
                        <a:latin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می 1995</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جولای 2012</a:t>
                      </a:r>
                      <a:endParaRPr lang="en-US" sz="16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ژانویه 2013</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ژانویه 2012</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5"/>
                  </a:ext>
                </a:extLst>
              </a:tr>
              <a:tr h="363598">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مواد اولیه‌ و تجهیزات صنایع دریایی</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indent="-226695" algn="ctr" rtl="1"/>
                      <a:endParaRPr lang="en-US" sz="1100" b="1">
                        <a:solidFill>
                          <a:schemeClr val="tx1"/>
                        </a:solidFill>
                        <a:effectLst/>
                        <a:latin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می 1995</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ژانویه 2013</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اکتبر 2012</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6"/>
                  </a:ext>
                </a:extLst>
              </a:tr>
              <a:tr h="363598">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تجهیزات و قطعات صنایع هوایی</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indent="-226695" algn="ctr" rtl="1"/>
                      <a:endParaRPr lang="en-US" sz="1100" b="1">
                        <a:solidFill>
                          <a:schemeClr val="tx1"/>
                        </a:solidFill>
                        <a:effectLst/>
                        <a:latin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می 1995</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400" b="1" dirty="0">
                          <a:solidFill>
                            <a:schemeClr val="tx1"/>
                          </a:solidFill>
                          <a:effectLst/>
                          <a:cs typeface="B Nazanin" panose="00000400000000000000" pitchFamily="2" charset="-78"/>
                        </a:rPr>
                        <a:t> </a:t>
                      </a:r>
                      <a:r>
                        <a:rPr lang="fa-IR" sz="1600" b="1" dirty="0" smtClean="0">
                          <a:solidFill>
                            <a:schemeClr val="tx1"/>
                          </a:solidFill>
                          <a:effectLst/>
                          <a:cs typeface="B Nazanin" panose="00000400000000000000" pitchFamily="2" charset="-78"/>
                        </a:rPr>
                        <a:t>3 ژوئن 2013</a:t>
                      </a:r>
                      <a:endParaRPr lang="en-US" sz="1800" b="1" dirty="0" smtClean="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جولای 2010</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7"/>
                  </a:ext>
                </a:extLst>
              </a:tr>
              <a:tr h="363598">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کالاها و خدمات بخش خودروسازي</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 </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400" b="1" dirty="0" smtClean="0">
                          <a:solidFill>
                            <a:schemeClr val="tx1"/>
                          </a:solidFill>
                          <a:effectLst/>
                          <a:cs typeface="B Nazanin" panose="00000400000000000000" pitchFamily="2" charset="-78"/>
                        </a:rPr>
                        <a:t>می 1995</a:t>
                      </a:r>
                      <a:r>
                        <a:rPr lang="fa-IR" sz="1400" b="1" dirty="0">
                          <a:solidFill>
                            <a:schemeClr val="tx1"/>
                          </a:solidFill>
                          <a:effectLst/>
                          <a:cs typeface="B Nazanin" panose="00000400000000000000" pitchFamily="2" charset="-78"/>
                        </a:rPr>
                        <a:t> </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3 ژوئن 2013</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 </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8"/>
                  </a:ext>
                </a:extLst>
              </a:tr>
              <a:tr h="374563">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تجارت مواد خام و نیم ساخته </a:t>
                      </a:r>
                      <a:r>
                        <a:rPr lang="fa-IR" sz="1400" b="1" dirty="0" smtClean="0">
                          <a:solidFill>
                            <a:schemeClr val="tx1"/>
                          </a:solidFill>
                          <a:effectLst/>
                          <a:cs typeface="B Nazanin" panose="00000400000000000000" pitchFamily="2" charset="-78"/>
                        </a:rPr>
                        <a:t>معدنی</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 </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400" b="1" dirty="0" smtClean="0">
                          <a:solidFill>
                            <a:schemeClr val="tx1"/>
                          </a:solidFill>
                          <a:effectLst/>
                          <a:cs typeface="B Nazanin" panose="00000400000000000000" pitchFamily="2" charset="-78"/>
                        </a:rPr>
                        <a:t>می 1995</a:t>
                      </a:r>
                      <a:r>
                        <a:rPr lang="fa-IR" sz="1400" b="1" dirty="0">
                          <a:solidFill>
                            <a:schemeClr val="tx1"/>
                          </a:solidFill>
                          <a:effectLst/>
                          <a:cs typeface="B Nazanin" panose="00000400000000000000" pitchFamily="2" charset="-78"/>
                        </a:rPr>
                        <a:t> </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a:solidFill>
                            <a:schemeClr val="tx1"/>
                          </a:solidFill>
                          <a:effectLst/>
                          <a:cs typeface="B Nazanin" panose="00000400000000000000" pitchFamily="2" charset="-78"/>
                        </a:rPr>
                        <a:t> </a:t>
                      </a:r>
                      <a:endParaRPr lang="en-US" sz="16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400" b="1" dirty="0">
                          <a:solidFill>
                            <a:schemeClr val="tx1"/>
                          </a:solidFill>
                          <a:effectLst/>
                          <a:cs typeface="B Nazanin" panose="00000400000000000000" pitchFamily="2" charset="-78"/>
                        </a:rPr>
                        <a:t> </a:t>
                      </a:r>
                      <a:endParaRPr lang="en-US" sz="16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2850948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مالی و بانکی</a:t>
            </a:r>
            <a:endParaRPr lang="en-US" dirty="0">
              <a:cs typeface="B Titr" panose="00000700000000000000" pitchFamily="2" charset="-78"/>
            </a:endParaRPr>
          </a:p>
        </p:txBody>
      </p:sp>
      <p:pic>
        <p:nvPicPr>
          <p:cNvPr id="5" name="Picture 4"/>
          <p:cNvPicPr/>
          <p:nvPr/>
        </p:nvPicPr>
        <p:blipFill>
          <a:blip r:embed="rId2" cstate="print"/>
          <a:srcRect/>
          <a:stretch>
            <a:fillRect/>
          </a:stretch>
        </p:blipFill>
        <p:spPr bwMode="auto">
          <a:xfrm>
            <a:off x="897228" y="1140245"/>
            <a:ext cx="9831731" cy="5489155"/>
          </a:xfrm>
          <a:prstGeom prst="rect">
            <a:avLst/>
          </a:prstGeom>
          <a:noFill/>
          <a:ln w="9525">
            <a:noFill/>
            <a:miter lim="800000"/>
            <a:headEnd/>
            <a:tailEnd/>
          </a:ln>
        </p:spPr>
      </p:pic>
    </p:spTree>
    <p:extLst>
      <p:ext uri="{BB962C8B-B14F-4D97-AF65-F5344CB8AC3E}">
        <p14:creationId xmlns:p14="http://schemas.microsoft.com/office/powerpoint/2010/main" val="3286577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مالی و بانکی</a:t>
            </a:r>
            <a:endParaRPr lang="en-US" dirty="0">
              <a:cs typeface="B Titr" panose="00000700000000000000" pitchFamily="2" charset="-78"/>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80273817"/>
              </p:ext>
            </p:extLst>
          </p:nvPr>
        </p:nvGraphicFramePr>
        <p:xfrm>
          <a:off x="365761" y="1493522"/>
          <a:ext cx="11170920" cy="5074918"/>
        </p:xfrm>
        <a:graphic>
          <a:graphicData uri="http://schemas.openxmlformats.org/drawingml/2006/table">
            <a:tbl>
              <a:tblPr rtl="1" firstRow="1" firstCol="1" bandRow="1">
                <a:tableStyleId>{93296810-A885-4BE3-A3E7-6D5BEEA58F35}</a:tableStyleId>
              </a:tblPr>
              <a:tblGrid>
                <a:gridCol w="4282441">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1710385">
                  <a:extLst>
                    <a:ext uri="{9D8B030D-6E8A-4147-A177-3AD203B41FA5}">
                      <a16:colId xmlns:a16="http://schemas.microsoft.com/office/drawing/2014/main" val="20002"/>
                    </a:ext>
                  </a:extLst>
                </a:gridCol>
                <a:gridCol w="2017901">
                  <a:extLst>
                    <a:ext uri="{9D8B030D-6E8A-4147-A177-3AD203B41FA5}">
                      <a16:colId xmlns:a16="http://schemas.microsoft.com/office/drawing/2014/main" val="20003"/>
                    </a:ext>
                  </a:extLst>
                </a:gridCol>
                <a:gridCol w="1605713">
                  <a:extLst>
                    <a:ext uri="{9D8B030D-6E8A-4147-A177-3AD203B41FA5}">
                      <a16:colId xmlns:a16="http://schemas.microsoft.com/office/drawing/2014/main" val="20004"/>
                    </a:ext>
                  </a:extLst>
                </a:gridCol>
              </a:tblGrid>
              <a:tr h="917210">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 </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شورای امنیت</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داخلی آمریکا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فراسرزمینی آمریکا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اتحادیه‌ی اروپا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0"/>
                  </a:ext>
                </a:extLst>
              </a:tr>
              <a:tr h="917210">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محدودیت و مسدود کردن دارایی‌های افراد و موسساتی که با ایران همکاری می‌کنند</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دسامبر 2006</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جولای 2010</a:t>
                      </a:r>
                      <a:endParaRPr lang="en-US" sz="1800" b="1" dirty="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فوریه و جولای 2012</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ژانویه 2013</a:t>
                      </a:r>
                      <a:endParaRPr lang="en-US" sz="18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آگوست 2012</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فوریه 2007</a:t>
                      </a:r>
                      <a:endParaRPr lang="en-US" sz="18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ژانویه 2012</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1"/>
                  </a:ext>
                </a:extLst>
              </a:tr>
              <a:tr h="602667">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تشدید نظارت بر معاملات با بانکهای ایرانی</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مارس 2008</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فوریه 2007</a:t>
                      </a:r>
                      <a:endParaRPr lang="en-US" sz="18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2"/>
                  </a:ext>
                </a:extLst>
              </a:tr>
              <a:tr h="602667">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محدودیت در فعالیت شعب خارجی بانکهای ایرانی</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ژوئن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فوریه 2007</a:t>
                      </a:r>
                      <a:endParaRPr lang="en-US" sz="1800" b="1" dirty="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جولای 2010</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3"/>
                  </a:ext>
                </a:extLst>
              </a:tr>
              <a:tr h="602667">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محدودکردنمعامله غیرمستقیم با برخی بانکهای خاص ايراني</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سپتامبر 2006</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4"/>
                  </a:ext>
                </a:extLst>
              </a:tr>
              <a:tr h="602667">
                <a:tc>
                  <a:txBody>
                    <a:bodyPr/>
                    <a:lstStyle/>
                    <a:p>
                      <a:pPr marL="0" marR="0" indent="0" algn="ctr" rtl="1">
                        <a:lnSpc>
                          <a:spcPct val="115000"/>
                        </a:lnSpc>
                        <a:spcBef>
                          <a:spcPts val="0"/>
                        </a:spcBef>
                        <a:spcAft>
                          <a:spcPts val="0"/>
                        </a:spcAft>
                      </a:pPr>
                      <a:r>
                        <a:rPr lang="fa-IR" sz="1600" b="1" dirty="0" smtClean="0">
                          <a:solidFill>
                            <a:schemeClr val="tx1"/>
                          </a:solidFill>
                          <a:effectLst/>
                          <a:cs typeface="B Nazanin" panose="00000400000000000000" pitchFamily="2" charset="-78"/>
                        </a:rPr>
                        <a:t>محدودکردن معامله </a:t>
                      </a:r>
                      <a:r>
                        <a:rPr lang="fa-IR" sz="1600" b="1" dirty="0">
                          <a:solidFill>
                            <a:schemeClr val="tx1"/>
                          </a:solidFill>
                          <a:effectLst/>
                          <a:cs typeface="B Nazanin" panose="00000400000000000000" pitchFamily="2" charset="-78"/>
                        </a:rPr>
                        <a:t>غیرمستقیم با کلیه‌ی بانکهای ایرانی</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نوامبر 2008</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اکتبر 2012</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5"/>
                  </a:ext>
                </a:extLst>
              </a:tr>
              <a:tr h="418350">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 بانک مرکزی ج.ا. ایران</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31 دسامبر 2011</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اکتبر 2012</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6"/>
                  </a:ext>
                </a:extLst>
              </a:tr>
              <a:tr h="411480">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تحريم استفاده از ريال در مبادلات با ايران</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3 ژوئن 2013</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 </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9780311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نفت و گاز</a:t>
            </a:r>
            <a:endParaRPr lang="en-US" dirty="0">
              <a:cs typeface="B Titr" panose="00000700000000000000" pitchFamily="2" charset="-78"/>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2419177060"/>
              </p:ext>
            </p:extLst>
          </p:nvPr>
        </p:nvGraphicFramePr>
        <p:xfrm>
          <a:off x="555414" y="1249681"/>
          <a:ext cx="10524065" cy="5358383"/>
        </p:xfrm>
        <a:graphic>
          <a:graphicData uri="http://schemas.openxmlformats.org/drawingml/2006/table">
            <a:tbl>
              <a:tblPr rtl="1" firstRow="1" firstCol="1" bandRow="1">
                <a:tableStyleId>{5C22544A-7EE6-4342-B048-85BDC9FD1C3A}</a:tableStyleId>
              </a:tblPr>
              <a:tblGrid>
                <a:gridCol w="4227969">
                  <a:extLst>
                    <a:ext uri="{9D8B030D-6E8A-4147-A177-3AD203B41FA5}">
                      <a16:colId xmlns:a16="http://schemas.microsoft.com/office/drawing/2014/main" val="20000"/>
                    </a:ext>
                  </a:extLst>
                </a:gridCol>
                <a:gridCol w="1391744">
                  <a:extLst>
                    <a:ext uri="{9D8B030D-6E8A-4147-A177-3AD203B41FA5}">
                      <a16:colId xmlns:a16="http://schemas.microsoft.com/office/drawing/2014/main" val="20001"/>
                    </a:ext>
                  </a:extLst>
                </a:gridCol>
                <a:gridCol w="1518996">
                  <a:extLst>
                    <a:ext uri="{9D8B030D-6E8A-4147-A177-3AD203B41FA5}">
                      <a16:colId xmlns:a16="http://schemas.microsoft.com/office/drawing/2014/main" val="20002"/>
                    </a:ext>
                  </a:extLst>
                </a:gridCol>
                <a:gridCol w="1837699">
                  <a:extLst>
                    <a:ext uri="{9D8B030D-6E8A-4147-A177-3AD203B41FA5}">
                      <a16:colId xmlns:a16="http://schemas.microsoft.com/office/drawing/2014/main" val="20003"/>
                    </a:ext>
                  </a:extLst>
                </a:gridCol>
                <a:gridCol w="1547657">
                  <a:extLst>
                    <a:ext uri="{9D8B030D-6E8A-4147-A177-3AD203B41FA5}">
                      <a16:colId xmlns:a16="http://schemas.microsoft.com/office/drawing/2014/main" val="20004"/>
                    </a:ext>
                  </a:extLst>
                </a:gridCol>
              </a:tblGrid>
              <a:tr h="1174445">
                <a:tc>
                  <a:txBody>
                    <a:bodyPr/>
                    <a:lstStyle/>
                    <a:p>
                      <a:pPr marL="0" marR="0" indent="0" algn="ctr" rtl="1">
                        <a:lnSpc>
                          <a:spcPct val="115000"/>
                        </a:lnSpc>
                        <a:spcBef>
                          <a:spcPts val="0"/>
                        </a:spcBef>
                        <a:spcAft>
                          <a:spcPts val="0"/>
                        </a:spcAft>
                      </a:pPr>
                      <a:r>
                        <a:rPr lang="fa-IR" sz="2000" b="1" dirty="0">
                          <a:solidFill>
                            <a:schemeClr val="tx1"/>
                          </a:solidFill>
                          <a:effectLst/>
                          <a:cs typeface="B Nazanin" panose="00000400000000000000" pitchFamily="2" charset="-78"/>
                        </a:rPr>
                        <a:t> </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شورای امنیت</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داخلی آمریکا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فراسرزمینی آمریکا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اتحادیه‌ی اروپا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0"/>
                  </a:ext>
                </a:extLst>
              </a:tr>
              <a:tr h="745794">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سرمایه‌گذاری در بخش نفت و گاز ايران</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مارس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ژانویه 1996</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ژانویه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1"/>
                  </a:ext>
                </a:extLst>
              </a:tr>
              <a:tr h="701040">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مدیریت و تأمین مالی برای توسعه میادین نفتی ایران و پتروشیمی</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مارس </a:t>
                      </a:r>
                      <a:r>
                        <a:rPr lang="fa-IR" sz="1800" b="1" dirty="0" smtClean="0">
                          <a:solidFill>
                            <a:schemeClr val="tx1"/>
                          </a:solidFill>
                          <a:effectLst/>
                          <a:cs typeface="B Nazanin" panose="00000400000000000000" pitchFamily="2" charset="-78"/>
                        </a:rPr>
                        <a:t>1995</a:t>
                      </a:r>
                      <a:r>
                        <a:rPr lang="fa-IR" sz="1800" b="1" dirty="0">
                          <a:solidFill>
                            <a:schemeClr val="tx1"/>
                          </a:solidFill>
                          <a:effectLst/>
                          <a:cs typeface="B Nazanin" panose="00000400000000000000" pitchFamily="2" charset="-78"/>
                        </a:rPr>
                        <a:t> </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آگوست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ژانویه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2"/>
                  </a:ext>
                </a:extLst>
              </a:tr>
              <a:tr h="816864">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فروش اقلام و تکنولوژی‌های مرتبط با صنعت نفت،گاز و پتروشیمی</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مارس </a:t>
                      </a:r>
                      <a:r>
                        <a:rPr lang="fa-IR" sz="1800" b="1" dirty="0" smtClean="0">
                          <a:solidFill>
                            <a:schemeClr val="tx1"/>
                          </a:solidFill>
                          <a:effectLst/>
                          <a:cs typeface="B Nazanin" panose="00000400000000000000" pitchFamily="2" charset="-78"/>
                        </a:rPr>
                        <a:t>1995</a:t>
                      </a:r>
                      <a:endParaRPr lang="en-US" sz="1800" b="1" dirty="0">
                        <a:solidFill>
                          <a:schemeClr val="tx1"/>
                        </a:solidFill>
                        <a:effectLst/>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نوامبر 2011</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ژانویه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3"/>
                  </a:ext>
                </a:extLst>
              </a:tr>
              <a:tr h="54864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فروش فرآورده‌های پالایشگاهی (از جمله بنزین)</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800" b="1" dirty="0">
                          <a:solidFill>
                            <a:schemeClr val="tx1"/>
                          </a:solidFill>
                          <a:effectLst/>
                          <a:cs typeface="B Nazanin" panose="00000400000000000000" pitchFamily="2" charset="-78"/>
                        </a:rPr>
                        <a:t> </a:t>
                      </a:r>
                      <a:r>
                        <a:rPr lang="fa-IR" sz="1800" b="1" dirty="0" smtClean="0">
                          <a:solidFill>
                            <a:schemeClr val="tx1"/>
                          </a:solidFill>
                          <a:effectLst/>
                          <a:cs typeface="B Nazanin" panose="00000400000000000000" pitchFamily="2" charset="-78"/>
                        </a:rPr>
                        <a:t>مارس 1995</a:t>
                      </a:r>
                      <a:endParaRPr lang="en-US" sz="1800" b="1" dirty="0" smtClean="0">
                        <a:solidFill>
                          <a:schemeClr val="tx1"/>
                        </a:solidFill>
                        <a:effectLst/>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4"/>
                  </a:ext>
                </a:extLst>
              </a:tr>
              <a:tr h="50292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خرید نفت و فرآورده‌های نفتی و پتروشیمی از ايران</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800" b="1" dirty="0">
                          <a:solidFill>
                            <a:schemeClr val="tx1"/>
                          </a:solidFill>
                          <a:effectLst/>
                          <a:cs typeface="B Nazanin" panose="00000400000000000000" pitchFamily="2" charset="-78"/>
                        </a:rPr>
                        <a:t> </a:t>
                      </a:r>
                      <a:r>
                        <a:rPr lang="fa-IR" sz="1800" b="1" dirty="0" smtClean="0">
                          <a:solidFill>
                            <a:schemeClr val="tx1"/>
                          </a:solidFill>
                          <a:effectLst/>
                          <a:cs typeface="B Nazanin" panose="00000400000000000000" pitchFamily="2" charset="-78"/>
                        </a:rPr>
                        <a:t>مارس 1995</a:t>
                      </a:r>
                      <a:endParaRPr lang="en-US" sz="1800" b="1" dirty="0" smtClean="0">
                        <a:solidFill>
                          <a:schemeClr val="tx1"/>
                        </a:solidFill>
                        <a:effectLst/>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جولای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ژانویه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5"/>
                  </a:ext>
                </a:extLst>
              </a:tr>
              <a:tr h="50292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تسهیل خرید نفت و فرآورده‌های آن از ایران</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800" b="1" dirty="0">
                          <a:solidFill>
                            <a:schemeClr val="tx1"/>
                          </a:solidFill>
                          <a:effectLst/>
                          <a:cs typeface="B Nazanin" panose="00000400000000000000" pitchFamily="2" charset="-78"/>
                        </a:rPr>
                        <a:t> </a:t>
                      </a:r>
                      <a:r>
                        <a:rPr lang="fa-IR" sz="1800" b="1" dirty="0" smtClean="0">
                          <a:solidFill>
                            <a:schemeClr val="tx1"/>
                          </a:solidFill>
                          <a:effectLst/>
                          <a:cs typeface="B Nazanin" panose="00000400000000000000" pitchFamily="2" charset="-78"/>
                        </a:rPr>
                        <a:t>مارس 1995</a:t>
                      </a:r>
                      <a:endParaRPr lang="en-US" sz="1800" b="1" dirty="0" smtClean="0">
                        <a:solidFill>
                          <a:schemeClr val="tx1"/>
                        </a:solidFill>
                        <a:effectLst/>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3 ژوئن 2013</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6"/>
                  </a:ext>
                </a:extLst>
              </a:tr>
              <a:tr h="365760">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خرید گاز از ايران</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defTabSz="457200" rtl="1" eaLnBrk="1" fontAlgn="auto" latinLnBrk="0" hangingPunct="1">
                        <a:lnSpc>
                          <a:spcPct val="115000"/>
                        </a:lnSpc>
                        <a:spcBef>
                          <a:spcPts val="0"/>
                        </a:spcBef>
                        <a:spcAft>
                          <a:spcPts val="0"/>
                        </a:spcAft>
                        <a:buClrTx/>
                        <a:buSzTx/>
                        <a:buFontTx/>
                        <a:buNone/>
                        <a:tabLst/>
                        <a:defRPr/>
                      </a:pPr>
                      <a:r>
                        <a:rPr lang="fa-IR" sz="1800" b="1" dirty="0">
                          <a:solidFill>
                            <a:schemeClr val="tx1"/>
                          </a:solidFill>
                          <a:effectLst/>
                          <a:cs typeface="B Nazanin" panose="00000400000000000000" pitchFamily="2" charset="-78"/>
                        </a:rPr>
                        <a:t> </a:t>
                      </a:r>
                      <a:r>
                        <a:rPr lang="fa-IR" sz="1800" b="1" dirty="0" smtClean="0">
                          <a:solidFill>
                            <a:schemeClr val="tx1"/>
                          </a:solidFill>
                          <a:effectLst/>
                          <a:cs typeface="B Nazanin" panose="00000400000000000000" pitchFamily="2" charset="-78"/>
                        </a:rPr>
                        <a:t>مارس 1995</a:t>
                      </a:r>
                      <a:endParaRPr lang="en-US" sz="1800" b="1" dirty="0" smtClean="0">
                        <a:solidFill>
                          <a:schemeClr val="tx1"/>
                        </a:solidFill>
                        <a:effectLst/>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3 ژوئن 2013</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اکتبر 2012</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03132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حمل و نقل</a:t>
            </a:r>
            <a:endParaRPr lang="en-US" dirty="0">
              <a:cs typeface="B Titr" panose="00000700000000000000" pitchFamily="2" charset="-78"/>
            </a:endParaRPr>
          </a:p>
        </p:txBody>
      </p:sp>
      <p:sp>
        <p:nvSpPr>
          <p:cNvPr id="3" name="Content Placeholder 2"/>
          <p:cNvSpPr>
            <a:spLocks noGrp="1"/>
          </p:cNvSpPr>
          <p:nvPr>
            <p:ph idx="1"/>
          </p:nvPr>
        </p:nvSpPr>
        <p:spPr>
          <a:xfrm>
            <a:off x="677334" y="4358640"/>
            <a:ext cx="9975426" cy="2118360"/>
          </a:xfrm>
        </p:spPr>
        <p:txBody>
          <a:bodyPr>
            <a:normAutofit/>
          </a:bodyPr>
          <a:lstStyle/>
          <a:p>
            <a:pPr algn="r" rtl="1"/>
            <a:r>
              <a:rPr lang="fa-IR" sz="2000" b="1" dirty="0">
                <a:cs typeface="B Nazanin" panose="00000400000000000000" pitchFamily="2" charset="-78"/>
              </a:rPr>
              <a:t>بیش از 90 درصد تجارت ایران از طریق دریا انجام می‌شود. </a:t>
            </a:r>
            <a:endParaRPr lang="fa-IR" sz="2000" b="1" dirty="0" smtClean="0">
              <a:cs typeface="B Nazanin" panose="00000400000000000000" pitchFamily="2" charset="-78"/>
            </a:endParaRPr>
          </a:p>
          <a:p>
            <a:pPr algn="r" rtl="1"/>
            <a:r>
              <a:rPr lang="fa-IR" sz="2000" b="1" dirty="0" smtClean="0">
                <a:cs typeface="B Nazanin" panose="00000400000000000000" pitchFamily="2" charset="-78"/>
              </a:rPr>
              <a:t>ناوگان </a:t>
            </a:r>
            <a:r>
              <a:rPr lang="fa-IR" sz="2000" b="1" dirty="0">
                <a:cs typeface="B Nazanin" panose="00000400000000000000" pitchFamily="2" charset="-78"/>
              </a:rPr>
              <a:t>کشتی‌های تجاری و نفتکش ایران بزرگترین ناوگان در منطقه و چهارمین ناوگان بزرگ در دنیاست. </a:t>
            </a:r>
            <a:endParaRPr lang="fa-IR" sz="2000" b="1" dirty="0" smtClean="0">
              <a:cs typeface="B Nazanin" panose="00000400000000000000" pitchFamily="2" charset="-78"/>
            </a:endParaRPr>
          </a:p>
          <a:p>
            <a:pPr algn="r" rtl="1"/>
            <a:r>
              <a:rPr lang="fa-IR" sz="2000" b="1" dirty="0" smtClean="0">
                <a:cs typeface="B Nazanin" panose="00000400000000000000" pitchFamily="2" charset="-78"/>
              </a:rPr>
              <a:t>بیش از 90 درصد صادرات نفت و فرآورده‌های نفتی ایران از طریق دریا صورت می‌گیرد.</a:t>
            </a:r>
            <a:endParaRPr lang="en-US" sz="2000" b="1" dirty="0" smtClean="0">
              <a:cs typeface="B Nazanin" panose="00000400000000000000" pitchFamily="2" charset="-78"/>
            </a:endParaRPr>
          </a:p>
          <a:p>
            <a:pPr algn="r" rtl="1"/>
            <a:r>
              <a:rPr lang="fa-IR" sz="2000" b="1" dirty="0" smtClean="0">
                <a:cs typeface="B Nazanin" panose="00000400000000000000" pitchFamily="2" charset="-78"/>
              </a:rPr>
              <a:t>برخورداری </a:t>
            </a:r>
            <a:r>
              <a:rPr lang="fa-IR" sz="2000" b="1" dirty="0">
                <a:cs typeface="B Nazanin" panose="00000400000000000000" pitchFamily="2" charset="-78"/>
              </a:rPr>
              <a:t>از این ناوگان مجهز امکان کسب درآمد برای ایران از طریق اجاره‌ دادن کشتی و نفتکش را مهیا کرده‌است</a:t>
            </a:r>
            <a:r>
              <a:rPr lang="fa-IR" sz="2000" b="1" dirty="0" smtClean="0">
                <a:cs typeface="B Nazanin" panose="00000400000000000000" pitchFamily="2" charset="-78"/>
              </a:rPr>
              <a:t>.</a:t>
            </a:r>
          </a:p>
        </p:txBody>
      </p:sp>
      <p:graphicFrame>
        <p:nvGraphicFramePr>
          <p:cNvPr id="5" name="Diagram 4"/>
          <p:cNvGraphicFramePr/>
          <p:nvPr>
            <p:extLst>
              <p:ext uri="{D42A27DB-BD31-4B8C-83A1-F6EECF244321}">
                <p14:modId xmlns:p14="http://schemas.microsoft.com/office/powerpoint/2010/main" val="1365608828"/>
              </p:ext>
            </p:extLst>
          </p:nvPr>
        </p:nvGraphicFramePr>
        <p:xfrm>
          <a:off x="1203961" y="1341120"/>
          <a:ext cx="8656320" cy="2468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78124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حمل و نقل دریایی</a:t>
            </a:r>
            <a:endParaRPr lang="en-US" dirty="0">
              <a:cs typeface="B Titr" panose="00000700000000000000" pitchFamily="2" charset="-7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91618307"/>
              </p:ext>
            </p:extLst>
          </p:nvPr>
        </p:nvGraphicFramePr>
        <p:xfrm>
          <a:off x="289560" y="1036320"/>
          <a:ext cx="11750040" cy="5677956"/>
        </p:xfrm>
        <a:graphic>
          <a:graphicData uri="http://schemas.openxmlformats.org/drawingml/2006/table">
            <a:tbl>
              <a:tblPr rtl="1" firstRow="1" firstCol="1" bandRow="1">
                <a:tableStyleId>{F5AB1C69-6EDB-4FF4-983F-18BD219EF322}</a:tableStyleId>
              </a:tblPr>
              <a:tblGrid>
                <a:gridCol w="4921995">
                  <a:extLst>
                    <a:ext uri="{9D8B030D-6E8A-4147-A177-3AD203B41FA5}">
                      <a16:colId xmlns:a16="http://schemas.microsoft.com/office/drawing/2014/main" val="20000"/>
                    </a:ext>
                  </a:extLst>
                </a:gridCol>
                <a:gridCol w="1582380">
                  <a:extLst>
                    <a:ext uri="{9D8B030D-6E8A-4147-A177-3AD203B41FA5}">
                      <a16:colId xmlns:a16="http://schemas.microsoft.com/office/drawing/2014/main" val="20001"/>
                    </a:ext>
                  </a:extLst>
                </a:gridCol>
                <a:gridCol w="1562539">
                  <a:extLst>
                    <a:ext uri="{9D8B030D-6E8A-4147-A177-3AD203B41FA5}">
                      <a16:colId xmlns:a16="http://schemas.microsoft.com/office/drawing/2014/main" val="20002"/>
                    </a:ext>
                  </a:extLst>
                </a:gridCol>
                <a:gridCol w="1953173">
                  <a:extLst>
                    <a:ext uri="{9D8B030D-6E8A-4147-A177-3AD203B41FA5}">
                      <a16:colId xmlns:a16="http://schemas.microsoft.com/office/drawing/2014/main" val="20003"/>
                    </a:ext>
                  </a:extLst>
                </a:gridCol>
                <a:gridCol w="1729953">
                  <a:extLst>
                    <a:ext uri="{9D8B030D-6E8A-4147-A177-3AD203B41FA5}">
                      <a16:colId xmlns:a16="http://schemas.microsoft.com/office/drawing/2014/main" val="20004"/>
                    </a:ext>
                  </a:extLst>
                </a:gridCol>
              </a:tblGrid>
              <a:tr h="527532">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 </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تحریم‌های شورای امنیت</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تحریم‌های داخلی آمریکا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تحریم‌های فراسرزمینی آمریکا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تحریم‌های اتحادیه‌ی اروپا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0"/>
                  </a:ext>
                </a:extLst>
              </a:tr>
              <a:tr h="371821">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بازرسی مضاعف کشتی‌های ایرانی و کشتی‌ها به مقصد ایران</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مارس 2008</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فوریه 2007</a:t>
                      </a:r>
                      <a:endParaRPr lang="en-US" sz="150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جولای 2010</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1"/>
                  </a:ext>
                </a:extLst>
              </a:tr>
              <a:tr h="527532">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تحریم اشخاص و نهادهای مرتبط با بخش حمل و نقل دریایی (با هدف تحريم ناوگان)</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ژوئن 2010</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نوامبر 2011</a:t>
                      </a:r>
                      <a:endParaRPr lang="en-US" sz="1500">
                        <a:solidFill>
                          <a:schemeClr val="tx1"/>
                        </a:solidFill>
                        <a:effectLst/>
                        <a:cs typeface="B Nazanin" panose="00000400000000000000" pitchFamily="2" charset="-78"/>
                      </a:endParaRPr>
                    </a:p>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ژانویه 2013</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آوریل 2007</a:t>
                      </a:r>
                      <a:endParaRPr lang="en-US" sz="1500" dirty="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جولای 2010</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2"/>
                  </a:ext>
                </a:extLst>
              </a:tr>
              <a:tr h="430485">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تحریم ارائه خدمات به کشتی‌هاي </a:t>
                      </a:r>
                      <a:r>
                        <a:rPr lang="fa-IR" sz="1500" dirty="0" smtClean="0">
                          <a:solidFill>
                            <a:schemeClr val="tx1"/>
                          </a:solidFill>
                          <a:effectLst/>
                          <a:cs typeface="B Nazanin" panose="00000400000000000000" pitchFamily="2" charset="-78"/>
                        </a:rPr>
                        <a:t>ايراني (</a:t>
                      </a:r>
                      <a:r>
                        <a:rPr lang="fa-IR" sz="1500" dirty="0">
                          <a:solidFill>
                            <a:schemeClr val="tx1"/>
                          </a:solidFill>
                          <a:effectLst/>
                          <a:cs typeface="B Nazanin" panose="00000400000000000000" pitchFamily="2" charset="-78"/>
                        </a:rPr>
                        <a:t>مانند سوخت‌رسانی)</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جولای 2010</a:t>
                      </a:r>
                      <a:endParaRPr lang="en-US" sz="1500" dirty="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اکتبر 2012</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3"/>
                  </a:ext>
                </a:extLst>
              </a:tr>
              <a:tr h="362712">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تحریم خدمات پشتیبان حمل و نقل </a:t>
                      </a:r>
                      <a:r>
                        <a:rPr lang="fa-IR" sz="1500" dirty="0" smtClean="0">
                          <a:solidFill>
                            <a:schemeClr val="tx1"/>
                          </a:solidFill>
                          <a:effectLst/>
                          <a:cs typeface="B Nazanin" panose="00000400000000000000" pitchFamily="2" charset="-78"/>
                        </a:rPr>
                        <a:t>دريايي (بیمه</a:t>
                      </a:r>
                      <a:r>
                        <a:rPr lang="fa-IR" sz="1500" baseline="0" dirty="0" smtClean="0">
                          <a:solidFill>
                            <a:schemeClr val="tx1"/>
                          </a:solidFill>
                          <a:effectLst/>
                          <a:cs typeface="B Nazanin" panose="00000400000000000000" pitchFamily="2" charset="-78"/>
                        </a:rPr>
                        <a:t> </a:t>
                      </a:r>
                      <a:r>
                        <a:rPr lang="fa-IR" sz="1500" dirty="0" smtClean="0">
                          <a:solidFill>
                            <a:schemeClr val="tx1"/>
                          </a:solidFill>
                          <a:effectLst/>
                          <a:cs typeface="B Nazanin" panose="00000400000000000000" pitchFamily="2" charset="-78"/>
                        </a:rPr>
                        <a:t>و </a:t>
                      </a:r>
                      <a:r>
                        <a:rPr lang="fa-IR" sz="1500" dirty="0">
                          <a:solidFill>
                            <a:schemeClr val="tx1"/>
                          </a:solidFill>
                          <a:effectLst/>
                          <a:cs typeface="B Nazanin" panose="00000400000000000000" pitchFamily="2" charset="-78"/>
                        </a:rPr>
                        <a:t>خدمات رده‌بندی)</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آگوست 2012ژانویه 2013</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اکتبر </a:t>
                      </a:r>
                      <a:r>
                        <a:rPr lang="fa-IR" sz="1500" dirty="0" smtClean="0">
                          <a:solidFill>
                            <a:schemeClr val="tx1"/>
                          </a:solidFill>
                          <a:effectLst/>
                          <a:cs typeface="B Nazanin" panose="00000400000000000000" pitchFamily="2" charset="-78"/>
                        </a:rPr>
                        <a:t>2012</a:t>
                      </a:r>
                      <a:endParaRPr lang="en-US" sz="1500" dirty="0">
                        <a:solidFill>
                          <a:schemeClr val="tx1"/>
                        </a:solidFill>
                        <a:effectLst/>
                        <a:cs typeface="B Nazanin" panose="00000400000000000000" pitchFamily="2" charset="-78"/>
                      </a:endParaRPr>
                    </a:p>
                  </a:txBody>
                  <a:tcPr marL="57659" marR="57659" marT="0" marB="0" anchor="ctr"/>
                </a:tc>
                <a:extLst>
                  <a:ext uri="{0D108BD9-81ED-4DB2-BD59-A6C34878D82A}">
                    <a16:rowId xmlns:a16="http://schemas.microsoft.com/office/drawing/2014/main" val="10004"/>
                  </a:ext>
                </a:extLst>
              </a:tr>
              <a:tr h="527532">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ممنوعیت حمل نقت و محصولات پتروشیمی ایران بوسیله ناوگان کشتیرانی </a:t>
                      </a:r>
                      <a:r>
                        <a:rPr lang="fa-IR" sz="1500" dirty="0" smtClean="0">
                          <a:solidFill>
                            <a:schemeClr val="tx1"/>
                          </a:solidFill>
                          <a:effectLst/>
                          <a:cs typeface="B Nazanin" panose="00000400000000000000" pitchFamily="2" charset="-78"/>
                        </a:rPr>
                        <a:t> سایر کشورها</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جولای 2010</a:t>
                      </a:r>
                      <a:endParaRPr lang="en-US" sz="1500">
                        <a:solidFill>
                          <a:schemeClr val="tx1"/>
                        </a:solidFill>
                        <a:effectLst/>
                        <a:cs typeface="B Nazanin" panose="00000400000000000000" pitchFamily="2" charset="-78"/>
                      </a:endParaRPr>
                    </a:p>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آگوست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اکتبر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5"/>
                  </a:ext>
                </a:extLst>
              </a:tr>
              <a:tr h="371821">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محدودیت‌ در استفاده كشتي‌هاي ايراني از پرچم ساير كشورها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دسامبر 2006</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آگوست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جولای 2010</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6"/>
                  </a:ext>
                </a:extLst>
              </a:tr>
              <a:tr h="346615">
                <a:tc>
                  <a:txBody>
                    <a:bodyPr/>
                    <a:lstStyle/>
                    <a:p>
                      <a:pPr marL="0" marR="0" indent="252095" algn="ctr" rtl="1">
                        <a:lnSpc>
                          <a:spcPct val="115000"/>
                        </a:lnSpc>
                      </a:pPr>
                      <a:r>
                        <a:rPr lang="fa-IR" sz="1500">
                          <a:solidFill>
                            <a:schemeClr val="tx1"/>
                          </a:solidFill>
                          <a:effectLst/>
                          <a:cs typeface="B Nazanin" panose="00000400000000000000" pitchFamily="2" charset="-78"/>
                        </a:rPr>
                        <a:t>مواد اولیه‌ و تجهیزات صنایع دریایی</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252095"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252095" algn="ctr" rtl="1">
                        <a:lnSpc>
                          <a:spcPct val="115000"/>
                        </a:lnSpc>
                        <a:spcBef>
                          <a:spcPts val="0"/>
                        </a:spcBef>
                        <a:spcAft>
                          <a:spcPts val="0"/>
                        </a:spcAft>
                      </a:pPr>
                      <a:r>
                        <a:rPr lang="fa-IR" sz="1500">
                          <a:solidFill>
                            <a:schemeClr val="tx1"/>
                          </a:solidFill>
                          <a:effectLst/>
                          <a:cs typeface="B Nazanin" panose="00000400000000000000" pitchFamily="2" charset="-78"/>
                        </a:rPr>
                        <a:t>می 1995</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252095"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اکتبر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7"/>
                  </a:ext>
                </a:extLst>
              </a:tr>
              <a:tr h="346615">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فروش قطعات كشتي و تعمير و نگهداري</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اکتبر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8"/>
                  </a:ext>
                </a:extLst>
              </a:tr>
              <a:tr h="371821">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محدودیت در به‌کارگیری کشتی و نفتکش ایرانی توسط ساير كشورها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آگوست 2012</a:t>
                      </a:r>
                      <a:endParaRPr lang="en-US" sz="1500">
                        <a:solidFill>
                          <a:schemeClr val="tx1"/>
                        </a:solidFill>
                        <a:effectLst/>
                        <a:cs typeface="B Nazanin" panose="00000400000000000000" pitchFamily="2" charset="-78"/>
                      </a:endParaRPr>
                    </a:p>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ژانویه 2013</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09"/>
                  </a:ext>
                </a:extLst>
              </a:tr>
              <a:tr h="371821">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محدودیت در تردد کشتی‌هاي ایرانی در آبهاي ساير كشورها</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جولای 2010</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10"/>
                  </a:ext>
                </a:extLst>
              </a:tr>
              <a:tr h="371821">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محدودیت در پهلوگرفتن کشتی‌های ایرانی در بنادر خارجی</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آگوست 2012</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11"/>
                  </a:ext>
                </a:extLst>
              </a:tr>
              <a:tr h="346615">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تحریم کشتی‌های غیر ایرانی که با ایران تجارت نمایند</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7620" algn="ctr" rtl="1">
                        <a:lnSpc>
                          <a:spcPct val="115000"/>
                        </a:lnSpc>
                        <a:spcBef>
                          <a:spcPts val="0"/>
                        </a:spcBef>
                        <a:spcAft>
                          <a:spcPts val="0"/>
                        </a:spcAft>
                      </a:pPr>
                      <a:r>
                        <a:rPr lang="fa-IR" sz="1500">
                          <a:solidFill>
                            <a:schemeClr val="tx1"/>
                          </a:solidFill>
                          <a:effectLst/>
                          <a:cs typeface="B Nazanin" panose="00000400000000000000" pitchFamily="2" charset="-78"/>
                        </a:rPr>
                        <a:t> </a:t>
                      </a:r>
                      <a:endParaRPr lang="en-US" sz="150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tc>
                  <a:txBody>
                    <a:bodyPr/>
                    <a:lstStyle/>
                    <a:p>
                      <a:pPr marL="0" marR="0" indent="0" algn="ctr" rtl="1">
                        <a:lnSpc>
                          <a:spcPct val="115000"/>
                        </a:lnSpc>
                        <a:spcBef>
                          <a:spcPts val="0"/>
                        </a:spcBef>
                        <a:spcAft>
                          <a:spcPts val="0"/>
                        </a:spcAft>
                      </a:pPr>
                      <a:r>
                        <a:rPr lang="fa-IR" sz="1500" dirty="0">
                          <a:solidFill>
                            <a:schemeClr val="tx1"/>
                          </a:solidFill>
                          <a:effectLst/>
                          <a:cs typeface="B Nazanin" panose="00000400000000000000" pitchFamily="2" charset="-78"/>
                        </a:rPr>
                        <a:t>اکتبر 2012</a:t>
                      </a:r>
                      <a:endParaRPr lang="en-US" sz="1500"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57659" marR="57659" marT="0" marB="0" anchor="ct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23842467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حمل و نقل هوایی</a:t>
            </a:r>
            <a:endParaRPr lang="en-US" dirty="0">
              <a:cs typeface="B Titr"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87443174"/>
              </p:ext>
            </p:extLst>
          </p:nvPr>
        </p:nvGraphicFramePr>
        <p:xfrm>
          <a:off x="838200" y="1356358"/>
          <a:ext cx="10195560" cy="5166362"/>
        </p:xfrm>
        <a:graphic>
          <a:graphicData uri="http://schemas.openxmlformats.org/drawingml/2006/table">
            <a:tbl>
              <a:tblPr rtl="1" firstRow="1" firstCol="1" bandRow="1">
                <a:tableStyleId>{5C22544A-7EE6-4342-B048-85BDC9FD1C3A}</a:tableStyleId>
              </a:tblPr>
              <a:tblGrid>
                <a:gridCol w="3982317">
                  <a:extLst>
                    <a:ext uri="{9D8B030D-6E8A-4147-A177-3AD203B41FA5}">
                      <a16:colId xmlns:a16="http://schemas.microsoft.com/office/drawing/2014/main" val="20000"/>
                    </a:ext>
                  </a:extLst>
                </a:gridCol>
                <a:gridCol w="1424436">
                  <a:extLst>
                    <a:ext uri="{9D8B030D-6E8A-4147-A177-3AD203B41FA5}">
                      <a16:colId xmlns:a16="http://schemas.microsoft.com/office/drawing/2014/main" val="20001"/>
                    </a:ext>
                  </a:extLst>
                </a:gridCol>
                <a:gridCol w="1390651">
                  <a:extLst>
                    <a:ext uri="{9D8B030D-6E8A-4147-A177-3AD203B41FA5}">
                      <a16:colId xmlns:a16="http://schemas.microsoft.com/office/drawing/2014/main" val="20002"/>
                    </a:ext>
                  </a:extLst>
                </a:gridCol>
                <a:gridCol w="1853837">
                  <a:extLst>
                    <a:ext uri="{9D8B030D-6E8A-4147-A177-3AD203B41FA5}">
                      <a16:colId xmlns:a16="http://schemas.microsoft.com/office/drawing/2014/main" val="20003"/>
                    </a:ext>
                  </a:extLst>
                </a:gridCol>
                <a:gridCol w="1544319">
                  <a:extLst>
                    <a:ext uri="{9D8B030D-6E8A-4147-A177-3AD203B41FA5}">
                      <a16:colId xmlns:a16="http://schemas.microsoft.com/office/drawing/2014/main" val="20004"/>
                    </a:ext>
                  </a:extLst>
                </a:gridCol>
              </a:tblGrid>
              <a:tr h="865214">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شورای امنیت</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داخلی آمریکا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فراسرزمینی آمریکا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تحریم‌های اتحادیه‌ی اروپا</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0"/>
                  </a:ext>
                </a:extLst>
              </a:tr>
              <a:tr h="689268">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بازرسی مضاعف هواپیما‌های ایرانی و هواپیماها به مقصد ایران</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مارس 2008</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فوریه 2007</a:t>
                      </a:r>
                      <a:endParaRPr lang="en-US" sz="18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1"/>
                  </a:ext>
                </a:extLst>
              </a:tr>
              <a:tr h="701040">
                <a:tc>
                  <a:txBody>
                    <a:bodyPr/>
                    <a:lstStyle/>
                    <a:p>
                      <a:pPr marL="0" marR="0" indent="0" algn="ctr" rtl="1">
                        <a:lnSpc>
                          <a:spcPct val="115000"/>
                        </a:lnSpc>
                      </a:pPr>
                      <a:r>
                        <a:rPr lang="fa-IR" sz="1600" b="1">
                          <a:solidFill>
                            <a:schemeClr val="tx1"/>
                          </a:solidFill>
                          <a:effectLst/>
                          <a:cs typeface="B Nazanin" panose="00000400000000000000" pitchFamily="2" charset="-78"/>
                        </a:rPr>
                        <a:t>تحريم فروش هواپيما،تجهیزات و قطعات صنایع هوایی به ايران</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5209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52095" algn="ctr" rtl="1">
                        <a:lnSpc>
                          <a:spcPct val="115000"/>
                        </a:lnSpc>
                        <a:spcBef>
                          <a:spcPts val="0"/>
                        </a:spcBef>
                        <a:spcAft>
                          <a:spcPts val="0"/>
                        </a:spcAft>
                      </a:pPr>
                      <a:r>
                        <a:rPr lang="fa-IR" sz="1600" b="1">
                          <a:solidFill>
                            <a:schemeClr val="tx1"/>
                          </a:solidFill>
                          <a:effectLst/>
                          <a:cs typeface="B Nazanin" panose="00000400000000000000" pitchFamily="2" charset="-78"/>
                        </a:rPr>
                        <a:t>می 1995</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5209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5209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2"/>
                  </a:ext>
                </a:extLst>
              </a:tr>
              <a:tr h="685800">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تحریم اشخاص و نهادهای مرتبط با بخش حمل و نقل هوایی ايران</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ژوئن 2011</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آوریل 2007</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3"/>
                  </a:ext>
                </a:extLst>
              </a:tr>
              <a:tr h="731520">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تحریم ارائه خدمات پشتیبانی مانند مجوز پرواز و بیمه‌ هواپیما به ايران</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4"/>
                  </a:ext>
                </a:extLst>
              </a:tr>
              <a:tr h="868680">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تحریم ارائه خدمات به هواپیما مانند دسترسی به فرودگاه، سوخت‌رساني، نگهداری و تعميرات</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جولای 2010</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5"/>
                  </a:ext>
                </a:extLst>
              </a:tr>
              <a:tr h="624840">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محدودیت در پرواز هواپیماهای شرکتهای خارجي از/به ایران</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مارس 2008</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20955"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a:solidFill>
                            <a:schemeClr val="tx1"/>
                          </a:solidFill>
                          <a:effectLst/>
                          <a:cs typeface="B Nazanin" panose="00000400000000000000" pitchFamily="2" charset="-78"/>
                        </a:rPr>
                        <a:t> </a:t>
                      </a:r>
                      <a:endParaRPr lang="en-US" sz="18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600" b="1" dirty="0">
                          <a:solidFill>
                            <a:schemeClr val="tx1"/>
                          </a:solidFill>
                          <a:effectLst/>
                          <a:cs typeface="B Nazanin" panose="00000400000000000000" pitchFamily="2" charset="-78"/>
                        </a:rPr>
                        <a:t>جولای 2010</a:t>
                      </a:r>
                      <a:endParaRPr lang="en-US" sz="18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1260321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تحریمهای تکنولوژی</a:t>
            </a:r>
            <a:endParaRPr lang="en-US" dirty="0">
              <a:cs typeface="B Titr" panose="00000700000000000000" pitchFamily="2" charset="-78"/>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93421347"/>
              </p:ext>
            </p:extLst>
          </p:nvPr>
        </p:nvGraphicFramePr>
        <p:xfrm>
          <a:off x="685799" y="1112519"/>
          <a:ext cx="10728960" cy="5483511"/>
        </p:xfrm>
        <a:graphic>
          <a:graphicData uri="http://schemas.openxmlformats.org/drawingml/2006/table">
            <a:tbl>
              <a:tblPr rtl="1" firstRow="1" firstCol="1" bandRow="1">
                <a:tableStyleId>{00A15C55-8517-42AA-B614-E9B94910E393}</a:tableStyleId>
              </a:tblPr>
              <a:tblGrid>
                <a:gridCol w="4008910">
                  <a:extLst>
                    <a:ext uri="{9D8B030D-6E8A-4147-A177-3AD203B41FA5}">
                      <a16:colId xmlns:a16="http://schemas.microsoft.com/office/drawing/2014/main" val="20000"/>
                    </a:ext>
                  </a:extLst>
                </a:gridCol>
                <a:gridCol w="1513472">
                  <a:extLst>
                    <a:ext uri="{9D8B030D-6E8A-4147-A177-3AD203B41FA5}">
                      <a16:colId xmlns:a16="http://schemas.microsoft.com/office/drawing/2014/main" val="20001"/>
                    </a:ext>
                  </a:extLst>
                </a:gridCol>
                <a:gridCol w="1513472">
                  <a:extLst>
                    <a:ext uri="{9D8B030D-6E8A-4147-A177-3AD203B41FA5}">
                      <a16:colId xmlns:a16="http://schemas.microsoft.com/office/drawing/2014/main" val="20002"/>
                    </a:ext>
                  </a:extLst>
                </a:gridCol>
                <a:gridCol w="2013988">
                  <a:extLst>
                    <a:ext uri="{9D8B030D-6E8A-4147-A177-3AD203B41FA5}">
                      <a16:colId xmlns:a16="http://schemas.microsoft.com/office/drawing/2014/main" val="20003"/>
                    </a:ext>
                  </a:extLst>
                </a:gridCol>
                <a:gridCol w="1679118">
                  <a:extLst>
                    <a:ext uri="{9D8B030D-6E8A-4147-A177-3AD203B41FA5}">
                      <a16:colId xmlns:a16="http://schemas.microsoft.com/office/drawing/2014/main" val="20004"/>
                    </a:ext>
                  </a:extLst>
                </a:gridCol>
              </a:tblGrid>
              <a:tr h="790917">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 </a:t>
                      </a:r>
                      <a:endParaRPr lang="en-US" sz="2000" b="1" dirty="0">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 </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شورای امنیت</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داخلی آمریکا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فراسرزمینی آمریکا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تحریم‌های اتحادیه‌ی اروپا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0"/>
                  </a:ext>
                </a:extLst>
              </a:tr>
              <a:tr h="790917">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فناوری هسته‌ای</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دسامبر 2006</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آوريل 2007</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فوريه 2007</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اکتبر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1"/>
                  </a:ext>
                </a:extLst>
              </a:tr>
              <a:tr h="60964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فناوری نظامی و موشكي</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مارس 2007</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ژوئن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فوريه 2007</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مارس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2"/>
                  </a:ext>
                </a:extLst>
              </a:tr>
              <a:tr h="489283">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فناوري توليد مواد پيشرفته و مواد شیمیایی</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آوريل 2007</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3"/>
                  </a:ext>
                </a:extLst>
              </a:tr>
              <a:tr h="373341">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فناوري الکترونیک و کامپیوتر</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آوريل 2007</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4"/>
                  </a:ext>
                </a:extLst>
              </a:tr>
              <a:tr h="431371">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فناوري ارتباطات و امنیت اطلاعات</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آوريل 2007</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5"/>
                  </a:ext>
                </a:extLst>
              </a:tr>
              <a:tr h="38100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فناوری ساخت هواپیما</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آوريل 2007</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6"/>
                  </a:ext>
                </a:extLst>
              </a:tr>
              <a:tr h="519684">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فناوری‌های حوزه نفت و گاز</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ژوئن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آگوست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cs typeface="B Nazanin" panose="00000400000000000000" pitchFamily="2" charset="-78"/>
                      </a:endParaRPr>
                    </a:p>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ژانويه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7"/>
                  </a:ext>
                </a:extLst>
              </a:tr>
              <a:tr h="458803">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فناوری کشتی سازی</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مي 1995</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جولاي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اکتبر 2012</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8"/>
                  </a:ext>
                </a:extLst>
              </a:tr>
              <a:tr h="350520">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فناوری‌های مرتبط با خودروسازی</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 </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a:solidFill>
                            <a:schemeClr val="tx1"/>
                          </a:solidFill>
                          <a:effectLst/>
                          <a:cs typeface="B Nazanin" panose="00000400000000000000" pitchFamily="2" charset="-78"/>
                        </a:rPr>
                        <a:t>ژوئن 2010</a:t>
                      </a:r>
                      <a:endParaRPr lang="en-US" sz="2000" b="1">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tc>
                  <a:txBody>
                    <a:bodyPr/>
                    <a:lstStyle/>
                    <a:p>
                      <a:pPr marL="0" marR="0" indent="0" algn="ctr" rtl="1">
                        <a:lnSpc>
                          <a:spcPct val="115000"/>
                        </a:lnSpc>
                        <a:spcBef>
                          <a:spcPts val="0"/>
                        </a:spcBef>
                        <a:spcAft>
                          <a:spcPts val="0"/>
                        </a:spcAft>
                      </a:pPr>
                      <a:r>
                        <a:rPr lang="fa-IR" sz="1800" b="1" dirty="0">
                          <a:solidFill>
                            <a:schemeClr val="tx1"/>
                          </a:solidFill>
                          <a:effectLst/>
                          <a:cs typeface="B Nazanin" panose="00000400000000000000" pitchFamily="2" charset="-78"/>
                        </a:rPr>
                        <a:t> </a:t>
                      </a:r>
                      <a:endParaRPr lang="en-US" sz="2000" b="1" dirty="0">
                        <a:solidFill>
                          <a:schemeClr val="tx1"/>
                        </a:solidFill>
                        <a:effectLst/>
                        <a:latin typeface="Times New Roman" panose="02020603050405020304" pitchFamily="18" charset="0"/>
                        <a:ea typeface="Calibri" panose="020F0502020204030204" pitchFamily="34" charset="0"/>
                        <a:cs typeface="B Nazanin" panose="00000400000000000000" pitchFamily="2" charset="-78"/>
                      </a:endParaRPr>
                    </a:p>
                  </a:txBody>
                  <a:tcPr marL="68580" marR="68580" marT="0" marB="0"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6826966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تحریم زیرساختهای ارتباطی</a:t>
            </a:r>
            <a:endParaRPr lang="en-US" dirty="0">
              <a:cs typeface="B Titr" panose="00000700000000000000" pitchFamily="2" charset="-78"/>
            </a:endParaRPr>
          </a:p>
        </p:txBody>
      </p:sp>
      <p:sp>
        <p:nvSpPr>
          <p:cNvPr id="3" name="Content Placeholder 2"/>
          <p:cNvSpPr>
            <a:spLocks noGrp="1"/>
          </p:cNvSpPr>
          <p:nvPr>
            <p:ph idx="1"/>
          </p:nvPr>
        </p:nvSpPr>
        <p:spPr>
          <a:xfrm>
            <a:off x="677334" y="1539240"/>
            <a:ext cx="10234506" cy="4785359"/>
          </a:xfrm>
        </p:spPr>
        <p:txBody>
          <a:bodyPr>
            <a:noAutofit/>
          </a:bodyPr>
          <a:lstStyle/>
          <a:p>
            <a:pPr algn="r" rtl="1"/>
            <a:r>
              <a:rPr lang="fa-IR" sz="2000" b="1" dirty="0">
                <a:cs typeface="B Nazanin" panose="00000400000000000000" pitchFamily="2" charset="-78"/>
              </a:rPr>
              <a:t>زيرساختهاي مالی و </a:t>
            </a:r>
            <a:r>
              <a:rPr lang="fa-IR" sz="2000" b="1" dirty="0" smtClean="0">
                <a:cs typeface="B Nazanin" panose="00000400000000000000" pitchFamily="2" charset="-78"/>
              </a:rPr>
              <a:t>بانکی: شبکه سویفت (</a:t>
            </a:r>
            <a:r>
              <a:rPr lang="en-US" sz="2000" b="1" dirty="0" smtClean="0">
                <a:cs typeface="B Nazanin" panose="00000400000000000000" pitchFamily="2" charset="-78"/>
              </a:rPr>
              <a:t>SWIFT</a:t>
            </a:r>
            <a:r>
              <a:rPr lang="fa-IR" sz="2000" b="1" dirty="0" smtClean="0">
                <a:cs typeface="B Nazanin" panose="00000400000000000000" pitchFamily="2" charset="-78"/>
              </a:rPr>
              <a:t>)</a:t>
            </a:r>
          </a:p>
          <a:p>
            <a:pPr lvl="1" algn="r" rtl="1"/>
            <a:r>
              <a:rPr lang="fa-IR" sz="1800" b="1" dirty="0">
                <a:cs typeface="B Nazanin" panose="00000400000000000000" pitchFamily="2" charset="-78"/>
              </a:rPr>
              <a:t>شركت </a:t>
            </a:r>
            <a:r>
              <a:rPr lang="fa-IR" sz="1800" b="1" dirty="0" smtClean="0">
                <a:cs typeface="B Nazanin" panose="00000400000000000000" pitchFamily="2" charset="-78"/>
              </a:rPr>
              <a:t>اروپایی مديريت </a:t>
            </a:r>
            <a:r>
              <a:rPr lang="fa-IR" sz="1800" b="1" dirty="0">
                <a:cs typeface="B Nazanin" panose="00000400000000000000" pitchFamily="2" charset="-78"/>
              </a:rPr>
              <a:t>كننده سويفت در 17 مارس 2012 ، خدمات خود به نهادهاي مالي ايراني را قطع </a:t>
            </a:r>
            <a:r>
              <a:rPr lang="fa-IR" sz="1800" b="1" dirty="0" smtClean="0">
                <a:cs typeface="B Nazanin" panose="00000400000000000000" pitchFamily="2" charset="-78"/>
              </a:rPr>
              <a:t>نمود. شامل: </a:t>
            </a:r>
          </a:p>
          <a:p>
            <a:pPr lvl="1" algn="r" rtl="1"/>
            <a:r>
              <a:rPr lang="fa-IR" sz="1800" b="1" dirty="0" smtClean="0">
                <a:cs typeface="B Nazanin" panose="00000400000000000000" pitchFamily="2" charset="-78"/>
              </a:rPr>
              <a:t>خدمات به روز رسانی نرم افزارهای بانکهای ایرانی</a:t>
            </a:r>
          </a:p>
          <a:p>
            <a:pPr lvl="1" algn="r" rtl="1"/>
            <a:r>
              <a:rPr lang="fa-IR" sz="1800" b="1" dirty="0" smtClean="0">
                <a:cs typeface="B Nazanin" panose="00000400000000000000" pitchFamily="2" charset="-78"/>
              </a:rPr>
              <a:t>استفاده از شبکه سویفت برای انتقال پیام </a:t>
            </a:r>
          </a:p>
          <a:p>
            <a:pPr algn="r" rtl="1"/>
            <a:endParaRPr lang="fa-IR" sz="2000" b="1" dirty="0" smtClean="0">
              <a:cs typeface="B Nazanin" panose="00000400000000000000" pitchFamily="2" charset="-78"/>
            </a:endParaRPr>
          </a:p>
          <a:p>
            <a:pPr algn="r" rtl="1"/>
            <a:r>
              <a:rPr lang="fa-IR" sz="2000" b="1" dirty="0">
                <a:cs typeface="B Nazanin" panose="00000400000000000000" pitchFamily="2" charset="-78"/>
              </a:rPr>
              <a:t>ماهواره‌هاي ارتباطي و </a:t>
            </a:r>
            <a:r>
              <a:rPr lang="fa-IR" sz="2000" b="1" dirty="0" smtClean="0">
                <a:cs typeface="B Nazanin" panose="00000400000000000000" pitchFamily="2" charset="-78"/>
              </a:rPr>
              <a:t>مخابراتي: </a:t>
            </a:r>
          </a:p>
          <a:p>
            <a:pPr lvl="1" algn="r" rtl="1"/>
            <a:r>
              <a:rPr lang="fa-IR" sz="1800" b="1" dirty="0">
                <a:cs typeface="B Nazanin" panose="00000400000000000000" pitchFamily="2" charset="-78"/>
              </a:rPr>
              <a:t>تحریم رئیس سازمان صداو سیما توسط آمریکا و اروپا در فوریه 2013 </a:t>
            </a:r>
            <a:endParaRPr lang="fa-IR" sz="1800" b="1" dirty="0" smtClean="0">
              <a:cs typeface="B Nazanin" panose="00000400000000000000" pitchFamily="2" charset="-78"/>
            </a:endParaRPr>
          </a:p>
          <a:p>
            <a:pPr lvl="1" algn="r" rtl="1"/>
            <a:r>
              <a:rPr lang="fa-IR" sz="1800" b="1" dirty="0" smtClean="0">
                <a:cs typeface="B Nazanin" panose="00000400000000000000" pitchFamily="2" charset="-78"/>
              </a:rPr>
              <a:t>تحریم </a:t>
            </a:r>
            <a:r>
              <a:rPr lang="fa-IR" sz="1800" b="1" dirty="0">
                <a:cs typeface="B Nazanin" panose="00000400000000000000" pitchFamily="2" charset="-78"/>
              </a:rPr>
              <a:t>سازمان صداو سیما توسط آمریکا  ( فوریه 2013) و اتحادیه اروپا (مارس 2013) </a:t>
            </a:r>
            <a:endParaRPr lang="fa-IR" sz="1800" b="1" dirty="0" smtClean="0">
              <a:cs typeface="B Nazanin" panose="00000400000000000000" pitchFamily="2" charset="-78"/>
            </a:endParaRPr>
          </a:p>
          <a:p>
            <a:pPr lvl="1" algn="r" rtl="1"/>
            <a:r>
              <a:rPr lang="fa-IR" sz="1800" b="1" dirty="0" smtClean="0">
                <a:cs typeface="B Nazanin" panose="00000400000000000000" pitchFamily="2" charset="-78"/>
              </a:rPr>
              <a:t>در پی </a:t>
            </a:r>
            <a:r>
              <a:rPr lang="fa-IR" sz="1800" b="1" dirty="0">
                <a:cs typeface="B Nazanin" panose="00000400000000000000" pitchFamily="2" charset="-78"/>
              </a:rPr>
              <a:t>آن فعالیت شبکه‌های برون‌مرزی ایرانی مانند العالم، پرس‌تی‌وی و هیسپان‌تی‌وی با مشکل مواجه </a:t>
            </a:r>
            <a:r>
              <a:rPr lang="fa-IR" sz="1800" b="1" dirty="0" smtClean="0">
                <a:cs typeface="B Nazanin" panose="00000400000000000000" pitchFamily="2" charset="-78"/>
              </a:rPr>
              <a:t>شد</a:t>
            </a:r>
          </a:p>
          <a:p>
            <a:pPr algn="r" rtl="1"/>
            <a:endParaRPr lang="fa-IR" sz="2000" b="1" dirty="0">
              <a:cs typeface="B Nazanin" panose="00000400000000000000" pitchFamily="2" charset="-78"/>
            </a:endParaRPr>
          </a:p>
          <a:p>
            <a:pPr algn="r" rtl="1"/>
            <a:r>
              <a:rPr lang="fa-IR" sz="2000" b="1" dirty="0">
                <a:cs typeface="B Nazanin" panose="00000400000000000000" pitchFamily="2" charset="-78"/>
              </a:rPr>
              <a:t>دسترسي به اينترنت و خدمات تحت </a:t>
            </a:r>
            <a:r>
              <a:rPr lang="fa-IR" sz="2000" b="1" dirty="0" smtClean="0">
                <a:cs typeface="B Nazanin" panose="00000400000000000000" pitchFamily="2" charset="-78"/>
              </a:rPr>
              <a:t>وب: با هدف آزادی بیان تحریم نشده است</a:t>
            </a:r>
            <a:endParaRPr lang="fa-IR" sz="2000" b="1" dirty="0">
              <a:cs typeface="B Nazanin" panose="00000400000000000000" pitchFamily="2" charset="-78"/>
            </a:endParaRPr>
          </a:p>
        </p:txBody>
      </p:sp>
    </p:spTree>
    <p:extLst>
      <p:ext uri="{BB962C8B-B14F-4D97-AF65-F5344CB8AC3E}">
        <p14:creationId xmlns:p14="http://schemas.microsoft.com/office/powerpoint/2010/main" val="1168020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جمع بندی وضعیت تحریمها</a:t>
            </a:r>
            <a:endParaRPr lang="en-US" dirty="0">
              <a:cs typeface="B Titr" panose="00000700000000000000" pitchFamily="2" charset="-78"/>
            </a:endParaRPr>
          </a:p>
        </p:txBody>
      </p:sp>
      <p:sp>
        <p:nvSpPr>
          <p:cNvPr id="3" name="Content Placeholder 2"/>
          <p:cNvSpPr>
            <a:spLocks noGrp="1"/>
          </p:cNvSpPr>
          <p:nvPr>
            <p:ph idx="1"/>
          </p:nvPr>
        </p:nvSpPr>
        <p:spPr>
          <a:xfrm>
            <a:off x="677334" y="1539240"/>
            <a:ext cx="10234506" cy="4785359"/>
          </a:xfrm>
        </p:spPr>
        <p:txBody>
          <a:bodyPr>
            <a:noAutofit/>
          </a:bodyPr>
          <a:lstStyle/>
          <a:p>
            <a:pPr lvl="0" algn="justLow" rtl="1"/>
            <a:r>
              <a:rPr lang="fa-IR" sz="2000" b="1" dirty="0">
                <a:cs typeface="B Nazanin" pitchFamily="2" charset="-78"/>
              </a:rPr>
              <a:t>حوزه جدیدی از تحریمها که از دید تحریم‌کنندگان مغفول مانده باشد وجود نداد و لذا تحریمهای آتی محدود در حوزه‌های هفتگانه فوق خواهد بود. توسعه تحریمهای آتی در برخی موارد با افزودن مرحله جدیدی به تحریمها (افزودن سطر جدید به جداول) و در برخی موارد از طریق تشدید نظارت بر تحریمهای وضع شده و افزایش جریمه‌های آنها خواهد بود.</a:t>
            </a:r>
          </a:p>
          <a:p>
            <a:pPr lvl="0" algn="justLow" rtl="1"/>
            <a:endParaRPr lang="en-US" sz="2000" b="1" dirty="0">
              <a:cs typeface="B Nazanin" pitchFamily="2" charset="-78"/>
            </a:endParaRPr>
          </a:p>
          <a:p>
            <a:pPr lvl="0" algn="justLow" rtl="1"/>
            <a:r>
              <a:rPr lang="fa-IR" sz="2000" b="1" dirty="0">
                <a:cs typeface="B Nazanin" pitchFamily="2" charset="-78"/>
              </a:rPr>
              <a:t>روند پیشروی آمریکا و اتحادیه اروپا نشان می‌دهد که هرچند اروپا تا حدود شش سال قبل، عملاً مشارکتی در تحریمها علیه ایران نداشت، اما طی سالهای اخیر با سرعت بالایی در این مسیر پیشروی کرده و در حال حاضر حتی در برخی حوزه‌ها (نظیر حمل و نقل) از آمریکا پیشی گرفته است.</a:t>
            </a:r>
          </a:p>
          <a:p>
            <a:pPr lvl="0" algn="justLow" rtl="1"/>
            <a:endParaRPr lang="en-US" sz="2000" b="1" dirty="0">
              <a:cs typeface="B Nazanin" pitchFamily="2" charset="-78"/>
            </a:endParaRPr>
          </a:p>
          <a:p>
            <a:pPr lvl="0" algn="justLow" rtl="1"/>
            <a:r>
              <a:rPr lang="fa-IR" sz="2000" b="1" dirty="0">
                <a:cs typeface="B Nazanin" pitchFamily="2" charset="-78"/>
              </a:rPr>
              <a:t>در حال حاضر تحریمهای اتحادیه اروپا درون‌سرزمینی بوده و حوزه شمول آنها محدود به کشورهای اروپایی است، اما تحریمهای آمریکا برون‌سرزمینی بوده و شامل کلیه کشورها و شرکتهایی که با ایران تعامل تجاری، صنعتی، مالی و... داشته باشند می‌شود. یکی از روندهای قابل پیش‌بینی برای تحریم‌های آتی، برون‌سرزمینی شدن تحریمهای اتحادیه اروپا است که فشار بر ایران را به طور چشمگیری افزایش خواهد داد.</a:t>
            </a:r>
            <a:endParaRPr lang="en-US" sz="2000" b="1" dirty="0">
              <a:cs typeface="B Nazanin" pitchFamily="2" charset="-78"/>
            </a:endParaRPr>
          </a:p>
          <a:p>
            <a:pPr algn="justLow" rtl="1"/>
            <a:endParaRPr lang="fa-IR" sz="2000" b="1" dirty="0">
              <a:cs typeface="B Nazanin" pitchFamily="2" charset="-78"/>
            </a:endParaRPr>
          </a:p>
        </p:txBody>
      </p:sp>
    </p:spTree>
    <p:extLst>
      <p:ext uri="{BB962C8B-B14F-4D97-AF65-F5344CB8AC3E}">
        <p14:creationId xmlns:p14="http://schemas.microsoft.com/office/powerpoint/2010/main" val="2042846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جمع بندی وضعیت تحریمها</a:t>
            </a:r>
            <a:endParaRPr lang="en-US" dirty="0">
              <a:cs typeface="B Titr" panose="00000700000000000000" pitchFamily="2" charset="-78"/>
            </a:endParaRPr>
          </a:p>
        </p:txBody>
      </p:sp>
      <p:sp>
        <p:nvSpPr>
          <p:cNvPr id="3" name="Content Placeholder 2"/>
          <p:cNvSpPr>
            <a:spLocks noGrp="1"/>
          </p:cNvSpPr>
          <p:nvPr>
            <p:ph idx="1"/>
          </p:nvPr>
        </p:nvSpPr>
        <p:spPr>
          <a:xfrm>
            <a:off x="936414" y="1264920"/>
            <a:ext cx="10234506" cy="4785359"/>
          </a:xfrm>
        </p:spPr>
        <p:txBody>
          <a:bodyPr>
            <a:noAutofit/>
          </a:bodyPr>
          <a:lstStyle/>
          <a:p>
            <a:pPr lvl="0" algn="justLow" rtl="1"/>
            <a:r>
              <a:rPr lang="fa-IR" sz="2000" b="1" dirty="0">
                <a:cs typeface="B Nazanin" pitchFamily="2" charset="-78"/>
              </a:rPr>
              <a:t>یکی از روندهای قابل شناسایی در کلیه حوزه‌های تحریم (تجاری، مالی، حمل و نقل، نفت و گاز) آن است که در ابتدا تحریمها مشمول افرادی می‌شد که مستقیماً با ایران تعامل داشته باشند. تحریمهای بعدی، هر گونه تعامل غیرمستقیم در این حوزه‌ها، شامل بیمه معاملات و حمل و نقل، تسهیل‌گری و واسطه‌گری، بازاریابی و ضمانت قراردادها در حوزه تحریم‌ شده و... را نیز شامل می‌شد.</a:t>
            </a:r>
          </a:p>
          <a:p>
            <a:pPr lvl="0" algn="justLow" rtl="1"/>
            <a:endParaRPr lang="en-US" sz="2000" b="1" dirty="0">
              <a:cs typeface="B Nazanin" pitchFamily="2" charset="-78"/>
            </a:endParaRPr>
          </a:p>
          <a:p>
            <a:pPr lvl="0" algn="justLow" rtl="1"/>
            <a:r>
              <a:rPr lang="fa-IR" sz="2000" b="1" dirty="0">
                <a:cs typeface="B Nazanin" pitchFamily="2" charset="-78"/>
              </a:rPr>
              <a:t>روند تحریمهای مالی آمریکا و اتحادیه اروپا به این صورت بوده که از یک سو نهادهای مالی مشمول تحریم توسعه داده شده‌اند و از سوی دیگر محدودیتهای وضع شده برای نهادهای مذکور تشدید شده‌اند. همچنین تحریمهای بانکی در ابتدا شامل تراکنشهای دلاری و یورویی بود، ولی تدریجاً کلیه تراکنشها را شامل شد. آخرین تحریم مالی (تحریم استفاده از ریال در معاملات بین‌المللی) نیز به منظور پیش‌گیری از تسویه تجارت خارجی ایران با پولهای ملی طرفین تجاری وضع شده است.</a:t>
            </a:r>
            <a:endParaRPr lang="en-US" sz="2000" b="1" dirty="0">
              <a:cs typeface="B Nazanin" pitchFamily="2" charset="-78"/>
            </a:endParaRPr>
          </a:p>
          <a:p>
            <a:pPr lvl="0" algn="justLow" rtl="1"/>
            <a:endParaRPr lang="fa-IR" sz="2000" b="1" dirty="0">
              <a:cs typeface="B Nazanin" pitchFamily="2" charset="-78"/>
            </a:endParaRPr>
          </a:p>
          <a:p>
            <a:pPr lvl="0" algn="justLow" rtl="1"/>
            <a:r>
              <a:rPr lang="fa-IR" sz="2000" b="1" dirty="0">
                <a:cs typeface="B Nazanin" pitchFamily="2" charset="-78"/>
              </a:rPr>
              <a:t>تحریمهای حوزه حمل و نقل عمدتاً معطوف به حمل و نقل دریایی و هوایی بوده. هرگونه تعامل و کمک در این حوزه‌ها، شامل فروش تجهیزات و فناوری، اجاره کشتی و هواپیما، ارائه خدمات بیمه‌ای و رده‌بندی، تسهیل‌گری و ضمانت در قراردادها و... مشمول تحریم قرار گرفته است. احتمال توسعه تحریمهای حمل و نقل به ترانزیت ریلی و جاده‌ای نیز وجود دارد که به دلیل حجم اندک این بخش در کل حمل و نقل کشور، هنوز در دستور کار تحریم‌کنندگان قرار نگرفته است.</a:t>
            </a:r>
            <a:endParaRPr lang="en-US" sz="2000" b="1" dirty="0">
              <a:cs typeface="B Nazanin" pitchFamily="2" charset="-78"/>
            </a:endParaRPr>
          </a:p>
        </p:txBody>
      </p:sp>
    </p:spTree>
    <p:extLst>
      <p:ext uri="{BB962C8B-B14F-4D97-AF65-F5344CB8AC3E}">
        <p14:creationId xmlns:p14="http://schemas.microsoft.com/office/powerpoint/2010/main" val="5839692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822960"/>
          </a:xfrm>
        </p:spPr>
        <p:txBody>
          <a:bodyPr/>
          <a:lstStyle/>
          <a:p>
            <a:pPr algn="ctr" rtl="1"/>
            <a:r>
              <a:rPr lang="fa-IR" dirty="0" smtClean="0">
                <a:cs typeface="B Titr" panose="00000700000000000000" pitchFamily="2" charset="-78"/>
              </a:rPr>
              <a:t>جمع بندی وضعیت تحریمها</a:t>
            </a:r>
            <a:endParaRPr lang="en-US" dirty="0">
              <a:cs typeface="B Titr" panose="00000700000000000000" pitchFamily="2" charset="-78"/>
            </a:endParaRPr>
          </a:p>
        </p:txBody>
      </p:sp>
      <p:sp>
        <p:nvSpPr>
          <p:cNvPr id="3" name="Content Placeholder 2"/>
          <p:cNvSpPr>
            <a:spLocks noGrp="1"/>
          </p:cNvSpPr>
          <p:nvPr>
            <p:ph idx="1"/>
          </p:nvPr>
        </p:nvSpPr>
        <p:spPr>
          <a:xfrm>
            <a:off x="936414" y="1691640"/>
            <a:ext cx="10234506" cy="4785359"/>
          </a:xfrm>
        </p:spPr>
        <p:txBody>
          <a:bodyPr>
            <a:noAutofit/>
          </a:bodyPr>
          <a:lstStyle/>
          <a:p>
            <a:pPr lvl="0" algn="justLow" rtl="1"/>
            <a:r>
              <a:rPr lang="fa-IR" sz="2000" b="1" dirty="0">
                <a:cs typeface="B Nazanin" pitchFamily="2" charset="-78"/>
              </a:rPr>
              <a:t>در حوزه نفت و گاز، تحریمها شامل سرمایه‌گذاری‌های توسعه‌ای، همکاری صنعتی و فناوری، خرید مواد خام، فروش انواع فرآورده و نیز تسهیل‌گری (تراکنش مالی، بیمه، بازاریابی، ...) برای موارد فوق می‌شود. تحریمهای اخیر، در زنجیره ارزش افزوده بخش نفت و گاز پیشروی کرده و شامل خرید فرآورده‌های نفت و گاز از ایران نیز می‌شود. تحریمهای این حوزه کاملاً تدریجی بوده تا از وارد شدن شوک به بازار جهانی نفت جلوگیری شود.</a:t>
            </a:r>
          </a:p>
          <a:p>
            <a:pPr lvl="0" algn="justLow" rtl="1"/>
            <a:endParaRPr lang="en-US" sz="2000" b="1" dirty="0">
              <a:cs typeface="B Nazanin" pitchFamily="2" charset="-78"/>
            </a:endParaRPr>
          </a:p>
          <a:p>
            <a:pPr lvl="0" algn="justLow" rtl="1"/>
            <a:r>
              <a:rPr lang="fa-IR" sz="2000" b="1" dirty="0">
                <a:cs typeface="B Nazanin" pitchFamily="2" charset="-78"/>
              </a:rPr>
              <a:t>در مجموع، در حوزه‌های مالی و بانکی، نفت و گاز، حمل و نقل، می‌توان گفت کلیه مراحل متصور برای تحریم ایران توسط اروپا یا آمریکا (یا هر دو) طی شده است. لذا گامهای بعدی در این بخشها محدود به افزایش نظارت بر اجرای تحریم‌های وضع شده و همچنین افزایش جریمه‌های تخلف از این تحریمها خواهد بود.</a:t>
            </a:r>
            <a:endParaRPr lang="en-US" sz="2000" b="1" dirty="0">
              <a:cs typeface="B Nazanin" pitchFamily="2" charset="-78"/>
            </a:endParaRPr>
          </a:p>
          <a:p>
            <a:pPr lvl="0" algn="justLow" rtl="1"/>
            <a:endParaRPr lang="fa-IR" sz="2000" b="1" dirty="0">
              <a:cs typeface="B Nazanin" pitchFamily="2" charset="-78"/>
            </a:endParaRPr>
          </a:p>
          <a:p>
            <a:pPr lvl="0" algn="justLow" rtl="1"/>
            <a:r>
              <a:rPr lang="fa-IR" sz="2000" b="1" dirty="0">
                <a:cs typeface="B Nazanin" pitchFamily="2" charset="-78"/>
              </a:rPr>
              <a:t>در حوزه تجاری- صنعتی، امکان افزایش تحریمها و محدود شدن تجارت در صنایع دیگروجود دارد. خصوصاً صنایعی که نقش مهمی در تأمین بودجه دولت داشته یا بخش مهمی از صادرات ایران را به خود اختصاص می‌دهند. تحریم تجارت محصولات معدنی (نظیر سنگ آهن، سیمان و...) در این راستا محتمل است.</a:t>
            </a:r>
            <a:endParaRPr lang="en-US" sz="2000" b="1" dirty="0">
              <a:cs typeface="B Nazanin" pitchFamily="2" charset="-78"/>
            </a:endParaRPr>
          </a:p>
        </p:txBody>
      </p:sp>
    </p:spTree>
    <p:extLst>
      <p:ext uri="{BB962C8B-B14F-4D97-AF65-F5344CB8AC3E}">
        <p14:creationId xmlns:p14="http://schemas.microsoft.com/office/powerpoint/2010/main" val="12428884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4992" y="469777"/>
            <a:ext cx="7391400" cy="487363"/>
          </a:xfrm>
        </p:spPr>
        <p:txBody>
          <a:bodyPr>
            <a:normAutofit fontScale="90000"/>
          </a:bodyPr>
          <a:lstStyle/>
          <a:p>
            <a:pPr algn="ctr"/>
            <a:r>
              <a:rPr lang="fa-IR" dirty="0" smtClean="0">
                <a:cs typeface="B Titr" panose="00000700000000000000" pitchFamily="2" charset="-78"/>
              </a:rPr>
              <a:t>تمرکز تحریمها بر نقاط ضعف اقتصاد ایران</a:t>
            </a:r>
            <a:endParaRPr lang="en-US" dirty="0">
              <a:cs typeface="B Titr" panose="00000700000000000000" pitchFamily="2" charset="-78"/>
            </a:endParaRPr>
          </a:p>
        </p:txBody>
      </p:sp>
      <p:sp>
        <p:nvSpPr>
          <p:cNvPr id="11" name="Rectangle 4"/>
          <p:cNvSpPr>
            <a:spLocks noChangeArrowheads="1"/>
          </p:cNvSpPr>
          <p:nvPr/>
        </p:nvSpPr>
        <p:spPr bwMode="auto">
          <a:xfrm>
            <a:off x="3034731" y="2491350"/>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en-US">
                <a:latin typeface="Arial" pitchFamily="34" charset="0"/>
                <a:cs typeface="Arial" pitchFamily="34" charset="0"/>
              </a:rPr>
              <a:t/>
            </a:r>
            <a:br>
              <a:rPr lang="en-US">
                <a:latin typeface="Arial" pitchFamily="34" charset="0"/>
                <a:cs typeface="Arial" pitchFamily="34" charset="0"/>
              </a:rPr>
            </a:br>
            <a:endParaRPr lang="en-US">
              <a:latin typeface="Arial" pitchFamily="34" charset="0"/>
              <a:cs typeface="Arial" pitchFamily="34" charset="0"/>
            </a:endParaRPr>
          </a:p>
        </p:txBody>
      </p:sp>
      <p:sp>
        <p:nvSpPr>
          <p:cNvPr id="6" name="Content Placeholder 2"/>
          <p:cNvSpPr>
            <a:spLocks noGrp="1"/>
          </p:cNvSpPr>
          <p:nvPr>
            <p:ph idx="1"/>
          </p:nvPr>
        </p:nvSpPr>
        <p:spPr>
          <a:xfrm>
            <a:off x="1847528" y="1285860"/>
            <a:ext cx="6976432" cy="5191140"/>
          </a:xfrm>
        </p:spPr>
        <p:txBody>
          <a:bodyPr>
            <a:normAutofit lnSpcReduction="10000"/>
          </a:bodyPr>
          <a:lstStyle/>
          <a:p>
            <a:pPr algn="justLow" rtl="1"/>
            <a:r>
              <a:rPr lang="fa-IR" sz="2400" b="1" dirty="0">
                <a:cs typeface="B Nazanin" pitchFamily="2" charset="-78"/>
              </a:rPr>
              <a:t>تحریمهای نفت و گاز</a:t>
            </a:r>
          </a:p>
          <a:p>
            <a:pPr lvl="1" algn="justLow" rtl="1"/>
            <a:r>
              <a:rPr lang="fa-IR" sz="2000" dirty="0">
                <a:cs typeface="B Nazanin" pitchFamily="2" charset="-78"/>
              </a:rPr>
              <a:t>وابستگی بودجه دولت به نفت</a:t>
            </a:r>
          </a:p>
          <a:p>
            <a:pPr lvl="1" algn="justLow" rtl="1"/>
            <a:r>
              <a:rPr lang="fa-IR" sz="2000" dirty="0">
                <a:cs typeface="B Nazanin" pitchFamily="2" charset="-78"/>
              </a:rPr>
              <a:t>وابستگی نیازهای ارزی کشور به ارز نفتی</a:t>
            </a:r>
          </a:p>
          <a:p>
            <a:pPr lvl="1" algn="justLow" rtl="1"/>
            <a:r>
              <a:rPr lang="fa-IR" sz="2000" dirty="0">
                <a:cs typeface="B Nazanin" pitchFamily="2" charset="-78"/>
              </a:rPr>
              <a:t>وابستگی صنعت و فناوری نفت و گاز</a:t>
            </a:r>
          </a:p>
          <a:p>
            <a:pPr lvl="1" algn="justLow" rtl="1"/>
            <a:r>
              <a:rPr lang="fa-IR" sz="2000" dirty="0">
                <a:cs typeface="B Nazanin" pitchFamily="2" charset="-78"/>
              </a:rPr>
              <a:t>وابستگی به واردات فراورده</a:t>
            </a:r>
          </a:p>
          <a:p>
            <a:pPr lvl="1" algn="justLow" rtl="1"/>
            <a:r>
              <a:rPr lang="fa-IR" sz="2000" dirty="0">
                <a:cs typeface="B Nazanin" pitchFamily="2" charset="-78"/>
              </a:rPr>
              <a:t>وابستگی در بیمه های کشتیرانی</a:t>
            </a:r>
          </a:p>
          <a:p>
            <a:pPr lvl="1" algn="justLow" rtl="1"/>
            <a:endParaRPr lang="fa-IR" sz="2000" dirty="0">
              <a:cs typeface="B Nazanin" pitchFamily="2" charset="-78"/>
            </a:endParaRPr>
          </a:p>
          <a:p>
            <a:pPr algn="justLow" rtl="1"/>
            <a:r>
              <a:rPr lang="fa-IR" sz="2400" b="1" dirty="0">
                <a:cs typeface="B Nazanin" pitchFamily="2" charset="-78"/>
              </a:rPr>
              <a:t>تحریمهای تجاری و فناوری</a:t>
            </a:r>
          </a:p>
          <a:p>
            <a:pPr lvl="1" algn="justLow" rtl="1"/>
            <a:r>
              <a:rPr lang="fa-IR" sz="2000" dirty="0">
                <a:cs typeface="B Nazanin" pitchFamily="2" charset="-78"/>
              </a:rPr>
              <a:t>وابستگی در کالاهای اساسی</a:t>
            </a:r>
          </a:p>
          <a:p>
            <a:pPr lvl="1" algn="justLow" rtl="1"/>
            <a:r>
              <a:rPr lang="fa-IR" sz="2000" dirty="0">
                <a:cs typeface="B Nazanin" pitchFamily="2" charset="-78"/>
              </a:rPr>
              <a:t>سوء مدیریت شرکای تجاری</a:t>
            </a:r>
          </a:p>
          <a:p>
            <a:pPr lvl="1" algn="justLow" rtl="1"/>
            <a:r>
              <a:rPr lang="fa-IR" sz="2000" dirty="0">
                <a:cs typeface="B Nazanin" pitchFamily="2" charset="-78"/>
              </a:rPr>
              <a:t>عدم استفاده از موقعیت ترانزیتی کشور</a:t>
            </a:r>
          </a:p>
          <a:p>
            <a:pPr lvl="1" algn="justLow" rtl="1"/>
            <a:r>
              <a:rPr lang="fa-IR" sz="2000" dirty="0">
                <a:cs typeface="B Nazanin" pitchFamily="2" charset="-78"/>
              </a:rPr>
              <a:t>عدم استفاده از توان داخل در صنایع پیشرفته</a:t>
            </a:r>
          </a:p>
          <a:p>
            <a:pPr lvl="1" algn="justLow" rtl="1"/>
            <a:endParaRPr lang="fa-IR" sz="2000" dirty="0">
              <a:cs typeface="B Nazanin" pitchFamily="2" charset="-78"/>
            </a:endParaRPr>
          </a:p>
        </p:txBody>
      </p:sp>
    </p:spTree>
    <p:extLst>
      <p:ext uri="{BB962C8B-B14F-4D97-AF65-F5344CB8AC3E}">
        <p14:creationId xmlns:p14="http://schemas.microsoft.com/office/powerpoint/2010/main" val="142062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5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Effect transition="in" filter="fade">
                                      <p:cBhvr>
                                        <p:cTn id="42" dur="500"/>
                                        <p:tgtEl>
                                          <p:spTgt spid="6">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animEffect transition="in" filter="fade">
                                      <p:cBhvr>
                                        <p:cTn id="47" dur="500"/>
                                        <p:tgtEl>
                                          <p:spTgt spid="6">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10" end="10"/>
                                            </p:txEl>
                                          </p:spTgt>
                                        </p:tgtEl>
                                        <p:attrNameLst>
                                          <p:attrName>style.visibility</p:attrName>
                                        </p:attrNameLst>
                                      </p:cBhvr>
                                      <p:to>
                                        <p:strVal val="visible"/>
                                      </p:to>
                                    </p:set>
                                    <p:animEffect transition="in" filter="fade">
                                      <p:cBhvr>
                                        <p:cTn id="52" dur="500"/>
                                        <p:tgtEl>
                                          <p:spTgt spid="6">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11" end="11"/>
                                            </p:txEl>
                                          </p:spTgt>
                                        </p:tgtEl>
                                        <p:attrNameLst>
                                          <p:attrName>style.visibility</p:attrName>
                                        </p:attrNameLst>
                                      </p:cBhvr>
                                      <p:to>
                                        <p:strVal val="visible"/>
                                      </p:to>
                                    </p:set>
                                    <p:animEffect transition="in" filter="fade">
                                      <p:cBhvr>
                                        <p:cTn id="57"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4992" y="469777"/>
            <a:ext cx="7391400" cy="487363"/>
          </a:xfrm>
        </p:spPr>
        <p:txBody>
          <a:bodyPr>
            <a:normAutofit fontScale="90000"/>
          </a:bodyPr>
          <a:lstStyle/>
          <a:p>
            <a:pPr algn="ctr"/>
            <a:r>
              <a:rPr lang="fa-IR" dirty="0" smtClean="0">
                <a:cs typeface="B Titr" panose="00000700000000000000" pitchFamily="2" charset="-78"/>
              </a:rPr>
              <a:t>تمرکز تحریمها بر نقاط ضعف اقتصاد ایران</a:t>
            </a:r>
            <a:endParaRPr lang="en-US" dirty="0">
              <a:cs typeface="B Titr" panose="00000700000000000000" pitchFamily="2" charset="-78"/>
            </a:endParaRPr>
          </a:p>
        </p:txBody>
      </p:sp>
      <p:sp>
        <p:nvSpPr>
          <p:cNvPr id="11" name="Rectangle 4"/>
          <p:cNvSpPr>
            <a:spLocks noChangeArrowheads="1"/>
          </p:cNvSpPr>
          <p:nvPr/>
        </p:nvSpPr>
        <p:spPr bwMode="auto">
          <a:xfrm>
            <a:off x="3034731" y="2491350"/>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en-US">
                <a:latin typeface="Arial" pitchFamily="34" charset="0"/>
                <a:cs typeface="Arial" pitchFamily="34" charset="0"/>
              </a:rPr>
              <a:t/>
            </a:r>
            <a:br>
              <a:rPr lang="en-US">
                <a:latin typeface="Arial" pitchFamily="34" charset="0"/>
                <a:cs typeface="Arial" pitchFamily="34" charset="0"/>
              </a:rPr>
            </a:br>
            <a:endParaRPr lang="en-US">
              <a:latin typeface="Arial" pitchFamily="34" charset="0"/>
              <a:cs typeface="Arial" pitchFamily="34" charset="0"/>
            </a:endParaRPr>
          </a:p>
        </p:txBody>
      </p:sp>
      <p:sp>
        <p:nvSpPr>
          <p:cNvPr id="6" name="Content Placeholder 2"/>
          <p:cNvSpPr>
            <a:spLocks noGrp="1"/>
          </p:cNvSpPr>
          <p:nvPr>
            <p:ph idx="1"/>
          </p:nvPr>
        </p:nvSpPr>
        <p:spPr>
          <a:xfrm>
            <a:off x="1847528" y="1285860"/>
            <a:ext cx="7250752" cy="5191140"/>
          </a:xfrm>
        </p:spPr>
        <p:txBody>
          <a:bodyPr/>
          <a:lstStyle/>
          <a:p>
            <a:pPr lvl="0" algn="justLow" rtl="1"/>
            <a:r>
              <a:rPr lang="fa-IR" sz="2400" b="1" dirty="0">
                <a:cs typeface="B Nazanin" pitchFamily="2" charset="-78"/>
              </a:rPr>
              <a:t>تحریمهای مالی و بانکی</a:t>
            </a:r>
          </a:p>
          <a:p>
            <a:pPr lvl="1" algn="justLow" rtl="1"/>
            <a:r>
              <a:rPr lang="fa-IR" sz="2000" dirty="0">
                <a:cs typeface="B Nazanin" pitchFamily="2" charset="-78"/>
              </a:rPr>
              <a:t>وابستگی به دلار و یورو در مبادلات تجاری</a:t>
            </a:r>
          </a:p>
          <a:p>
            <a:pPr lvl="1" algn="justLow" rtl="1"/>
            <a:r>
              <a:rPr lang="fa-IR" sz="2000" dirty="0" smtClean="0">
                <a:cs typeface="B Nazanin" pitchFamily="2" charset="-78"/>
              </a:rPr>
              <a:t>عدم </a:t>
            </a:r>
            <a:r>
              <a:rPr lang="fa-IR" sz="2000" dirty="0">
                <a:cs typeface="B Nazanin" pitchFamily="2" charset="-78"/>
              </a:rPr>
              <a:t>شفافیت بازار </a:t>
            </a:r>
            <a:r>
              <a:rPr lang="fa-IR" sz="2000" dirty="0" smtClean="0">
                <a:cs typeface="B Nazanin" pitchFamily="2" charset="-78"/>
              </a:rPr>
              <a:t>ارز ایران</a:t>
            </a:r>
            <a:endParaRPr lang="fa-IR" sz="2000" dirty="0">
              <a:cs typeface="B Nazanin" pitchFamily="2" charset="-78"/>
            </a:endParaRPr>
          </a:p>
          <a:p>
            <a:pPr lvl="1" algn="justLow" rtl="1"/>
            <a:r>
              <a:rPr lang="fa-IR" sz="2000" dirty="0">
                <a:cs typeface="B Nazanin" pitchFamily="2" charset="-78"/>
              </a:rPr>
              <a:t>وابستگی به شبکه سویفت در پرداختهای بین المللی</a:t>
            </a:r>
          </a:p>
          <a:p>
            <a:pPr lvl="1" algn="justLow" rtl="1"/>
            <a:r>
              <a:rPr lang="fa-IR" sz="2000" dirty="0" smtClean="0">
                <a:cs typeface="B Nazanin" pitchFamily="2" charset="-78"/>
              </a:rPr>
              <a:t>پایین </a:t>
            </a:r>
            <a:r>
              <a:rPr lang="fa-IR" sz="2000" dirty="0">
                <a:cs typeface="B Nazanin" pitchFamily="2" charset="-78"/>
              </a:rPr>
              <a:t>نگه داشتن نرخ ارز علیرغم تورم داخلی</a:t>
            </a:r>
          </a:p>
          <a:p>
            <a:pPr lvl="1" algn="justLow" rtl="1"/>
            <a:endParaRPr lang="fa-IR" sz="2000" dirty="0">
              <a:cs typeface="B Nazanin" pitchFamily="2" charset="-78"/>
            </a:endParaRPr>
          </a:p>
          <a:p>
            <a:pPr algn="justLow" rtl="1"/>
            <a:r>
              <a:rPr lang="fa-IR" sz="2400" b="1" dirty="0">
                <a:cs typeface="B Nazanin" pitchFamily="2" charset="-78"/>
              </a:rPr>
              <a:t>تحریمهای حمل و نقل</a:t>
            </a:r>
          </a:p>
          <a:p>
            <a:pPr lvl="1" algn="justLow" rtl="1"/>
            <a:r>
              <a:rPr lang="fa-IR" sz="2000" dirty="0">
                <a:cs typeface="B Nazanin" pitchFamily="2" charset="-78"/>
              </a:rPr>
              <a:t>وابستگی تجارت ایران به حمل و نقل دریایی</a:t>
            </a:r>
          </a:p>
          <a:p>
            <a:pPr lvl="1" algn="justLow" rtl="1"/>
            <a:r>
              <a:rPr lang="fa-IR" sz="2000" dirty="0">
                <a:cs typeface="B Nazanin" pitchFamily="2" charset="-78"/>
              </a:rPr>
              <a:t>محدود بودن تعاملات ترانزیتی ایران با کشورهای منطقه</a:t>
            </a:r>
          </a:p>
          <a:p>
            <a:pPr lvl="1" algn="justLow" rtl="1"/>
            <a:r>
              <a:rPr lang="fa-IR" sz="2000" dirty="0">
                <a:cs typeface="B Nazanin" pitchFamily="2" charset="-78"/>
              </a:rPr>
              <a:t>وابستگی حمل و نقل دریایی ایران به خدمات پشتیبان خارجی</a:t>
            </a:r>
          </a:p>
          <a:p>
            <a:pPr lvl="1" algn="justLow" rtl="1"/>
            <a:endParaRPr lang="fa-IR" sz="2000" dirty="0">
              <a:cs typeface="B Nazanin" pitchFamily="2" charset="-78"/>
            </a:endParaRPr>
          </a:p>
        </p:txBody>
      </p:sp>
    </p:spTree>
    <p:extLst>
      <p:ext uri="{BB962C8B-B14F-4D97-AF65-F5344CB8AC3E}">
        <p14:creationId xmlns:p14="http://schemas.microsoft.com/office/powerpoint/2010/main" val="338992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fade">
                                      <p:cBhvr>
                                        <p:cTn id="27" dur="500"/>
                                        <p:tgtEl>
                                          <p:spTgt spid="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5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5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Effect transition="in" filter="fade">
                                      <p:cBhvr>
                                        <p:cTn id="42" dur="500"/>
                                        <p:tgtEl>
                                          <p:spTgt spid="6">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animEffect transition="in" filter="fade">
                                      <p:cBhvr>
                                        <p:cTn id="47" dur="5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76586" y="1673014"/>
            <a:ext cx="8322733" cy="3081866"/>
          </a:xfrm>
        </p:spPr>
        <p:txBody>
          <a:bodyPr/>
          <a:lstStyle/>
          <a:p>
            <a:pPr rtl="1">
              <a:lnSpc>
                <a:spcPct val="150000"/>
              </a:lnSpc>
            </a:pPr>
            <a:r>
              <a:rPr lang="fa-IR" sz="3200" dirty="0" smtClean="0">
                <a:cs typeface="B Titr" panose="00000700000000000000" pitchFamily="2" charset="-78"/>
              </a:rPr>
              <a:t>حضرت زینب سلام الله علیها: </a:t>
            </a:r>
            <a:r>
              <a:rPr lang="fa-IR" sz="4000" dirty="0" smtClean="0">
                <a:cs typeface="B Titr" panose="00000700000000000000" pitchFamily="2" charset="-78"/>
              </a:rPr>
              <a:t/>
            </a:r>
            <a:br>
              <a:rPr lang="fa-IR" sz="4000" dirty="0" smtClean="0">
                <a:cs typeface="B Titr" panose="00000700000000000000" pitchFamily="2" charset="-78"/>
              </a:rPr>
            </a:br>
            <a:r>
              <a:rPr lang="fa-IR" sz="4000" dirty="0" smtClean="0">
                <a:cs typeface="B Titr" panose="00000700000000000000" pitchFamily="2" charset="-78"/>
              </a:rPr>
              <a:t>	کد کیدک، و اسع سعیک</a:t>
            </a:r>
            <a:br>
              <a:rPr lang="fa-IR" sz="4000" dirty="0" smtClean="0">
                <a:cs typeface="B Titr" panose="00000700000000000000" pitchFamily="2" charset="-78"/>
              </a:rPr>
            </a:br>
            <a:r>
              <a:rPr lang="fa-IR" sz="4000" dirty="0" smtClean="0">
                <a:cs typeface="B Titr" panose="00000700000000000000" pitchFamily="2" charset="-78"/>
              </a:rPr>
              <a:t>	فوالله لا تمحوا ذکرنا و لا تمیت وحینا</a:t>
            </a:r>
            <a:endParaRPr lang="en-US" sz="4000" dirty="0">
              <a:cs typeface="B Titr" panose="00000700000000000000" pitchFamily="2" charset="-78"/>
            </a:endParaRPr>
          </a:p>
        </p:txBody>
      </p:sp>
    </p:spTree>
    <p:extLst>
      <p:ext uri="{BB962C8B-B14F-4D97-AF65-F5344CB8AC3E}">
        <p14:creationId xmlns:p14="http://schemas.microsoft.com/office/powerpoint/2010/main" val="3843197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89333379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98</TotalTime>
  <Words>1832</Words>
  <Application>Microsoft Office PowerPoint</Application>
  <PresentationFormat>Widescreen</PresentationFormat>
  <Paragraphs>404</Paragraphs>
  <Slides>19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B Nazanin</vt:lpstr>
      <vt:lpstr>B Titr</vt:lpstr>
      <vt:lpstr>Calibri</vt:lpstr>
      <vt:lpstr>Tahoma</vt:lpstr>
      <vt:lpstr>Times New Roman</vt:lpstr>
      <vt:lpstr>Trebuchet MS</vt:lpstr>
      <vt:lpstr>Wingdings 3</vt:lpstr>
      <vt:lpstr>Facet</vt:lpstr>
      <vt:lpstr>بنام خدا</vt:lpstr>
      <vt:lpstr>PowerPoint Presentation</vt:lpstr>
      <vt:lpstr>نقشه کلان تحریمها</vt:lpstr>
      <vt:lpstr>تحریمهای تجاری</vt:lpstr>
      <vt:lpstr>تحریمهای مالی و بانکی</vt:lpstr>
      <vt:lpstr>تحریمهای مالی و بانکی</vt:lpstr>
      <vt:lpstr>تحریمهای نفت و گاز</vt:lpstr>
      <vt:lpstr>تحریمهای حمل و نقل</vt:lpstr>
      <vt:lpstr>تحریمهای حمل و نقل دریایی</vt:lpstr>
      <vt:lpstr>تحریمهای حمل و نقل هوایی</vt:lpstr>
      <vt:lpstr>تحریمهای تکنولوژی</vt:lpstr>
      <vt:lpstr>تحریم زیرساختهای ارتباطی</vt:lpstr>
      <vt:lpstr>جمع بندی وضعیت تحریمها</vt:lpstr>
      <vt:lpstr>جمع بندی وضعیت تحریمها</vt:lpstr>
      <vt:lpstr>جمع بندی وضعیت تحریمها</vt:lpstr>
      <vt:lpstr>تمرکز تحریمها بر نقاط ضعف اقتصاد ایران</vt:lpstr>
      <vt:lpstr>تمرکز تحریمها بر نقاط ضعف اقتصاد ایران</vt:lpstr>
      <vt:lpstr>حضرت زینب سلام الله علیها:   کد کیدک، و اسع سعیک  فوالله لا تمحوا ذکرنا و لا تمیت وحینا</vt:lpstr>
      <vt:lpstr>پایان</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15</cp:revision>
  <dcterms:created xsi:type="dcterms:W3CDTF">2015-03-03T20:00:56Z</dcterms:created>
  <dcterms:modified xsi:type="dcterms:W3CDTF">2018-05-06T06:10:07Z</dcterms:modified>
</cp:coreProperties>
</file>