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ink/ink1.xml" ContentType="application/inkml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0" r:id="rId1"/>
  </p:sldMasterIdLst>
  <p:notesMasterIdLst>
    <p:notesMasterId r:id="rId16"/>
  </p:notesMasterIdLst>
  <p:handoutMasterIdLst>
    <p:handoutMasterId r:id="rId17"/>
  </p:handoutMasterIdLst>
  <p:sldIdLst>
    <p:sldId id="281" r:id="rId2"/>
    <p:sldId id="256" r:id="rId3"/>
    <p:sldId id="257" r:id="rId4"/>
    <p:sldId id="273" r:id="rId5"/>
    <p:sldId id="280" r:id="rId6"/>
    <p:sldId id="277" r:id="rId7"/>
    <p:sldId id="259" r:id="rId8"/>
    <p:sldId id="263" r:id="rId9"/>
    <p:sldId id="279" r:id="rId10"/>
    <p:sldId id="278" r:id="rId11"/>
    <p:sldId id="260" r:id="rId12"/>
    <p:sldId id="268" r:id="rId13"/>
    <p:sldId id="269" r:id="rId14"/>
    <p:sldId id="272" r:id="rId15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30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570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56536-6A1A-4808-91CD-7F3B8FF06E13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6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A1C9BC-CC6E-41FB-936F-00DB4FDB4C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0330144"/>
      </p:ext>
    </p:extLst>
  </p:cSld>
  <p:clrMap bg1="lt1" tx1="dk1" bg2="lt2" tx2="dk2" accent1="accent1" accent2="accent2" accent3="accent3" accent4="accent4" accent5="accent5" accent6="accent6" hlink="hlink" folHlink="folHlink"/>
  <p:hf sldNum="0" ftr="0" dt="0"/>
</p:handoutMaster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366" units="cm"/>
          <inkml:channel name="Y" type="integer" max="768" units="cm"/>
        </inkml:traceFormat>
        <inkml:channelProperties>
          <inkml:channelProperty channel="X" name="resolution" value="28.34025" units="1/cm"/>
          <inkml:channelProperty channel="Y" name="resolution" value="28.33948" units="1/cm"/>
        </inkml:channelProperties>
      </inkml:inkSource>
      <inkml:timestamp xml:id="ts0" timeString="2017-11-23T11:02:08.853"/>
    </inkml:context>
    <inkml:brush xml:id="br0">
      <inkml:brushProperty name="width" value="0.05292" units="cm"/>
      <inkml:brushProperty name="height" value="0.05292" units="cm"/>
      <inkml:brushProperty name="color" value="#FF0000"/>
    </inkml:brush>
  </inkml:definitions>
  <inkml:trace contextRef="#ctx0" brushRef="#br0">15280 943</inkml:trace>
  <inkml:trace contextRef="#ctx0" brushRef="#br0" timeOffset="1">15280 943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6434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6B594F47-2CB9-449E-802B-B411CAEBCB35}" type="datetimeFigureOut">
              <a:rPr lang="en-US" smtClean="0"/>
              <a:t>5/27/2020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717550" y="1162050"/>
            <a:ext cx="5575300" cy="3136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73892"/>
            <a:ext cx="5608320" cy="3660458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6433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A7730664-1A26-47CD-A04F-42DD235520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4526183"/>
      </p:ext>
    </p:extLst>
  </p:cSld>
  <p:clrMap bg1="lt1" tx1="dk1" bg2="lt2" tx2="dk2" accent1="accent1" accent2="accent2" accent3="accent3" accent4="accent4" accent5="accent5" accent6="accent6" hlink="hlink" folHlink="folHlink"/>
  <p:hf sldNum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16817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08124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2300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71463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68909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33927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4016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8461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66492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9840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Header Placeholder 4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008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CA26B9-7417-4581-9B7D-4EA9013804AD}" type="datetime1">
              <a:rPr lang="en-US" smtClean="0"/>
              <a:t>5/27/2020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07629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50920-4C45-4267-B473-773D3AB5B355}" type="datetime1">
              <a:rPr lang="en-US" smtClean="0"/>
              <a:t>5/27/2020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78376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697020-007F-4177-B7C0-2E57CC00EC1C}" type="datetime1">
              <a:rPr lang="en-US" smtClean="0"/>
              <a:t>5/27/2020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73326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8" y="1845734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25B9C-6C9D-4753-B528-340F1195E1DA}" type="datetime1">
              <a:rPr lang="en-US" smtClean="0"/>
              <a:t>5/27/2020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2399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E0A245-CF71-43C5-9BB4-EC2C0A986738}" type="datetime1">
              <a:rPr lang="en-US" smtClean="0"/>
              <a:t>5/27/2020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10857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8C979-7F91-48F1-8DAF-4F8D06FAB5B8}" type="datetime1">
              <a:rPr lang="en-US" smtClean="0"/>
              <a:t>5/27/2020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5652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3F54E-3707-4B1F-B402-29A3AF92C7C7}" type="datetime1">
              <a:rPr lang="en-US" smtClean="0"/>
              <a:t>5/27/2020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69840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DC28B17C-4CE9-4AE2-8C21-89044D1489E5}" type="datetime1">
              <a:rPr lang="en-US" smtClean="0"/>
              <a:t>5/27/2020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497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63337-1CEF-4BDB-98B2-E679CBE7721F}" type="datetime1">
              <a:rPr lang="en-US" smtClean="0"/>
              <a:t>5/27/2020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0113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D3C5E4-2581-49A3-81A9-F87A7F57F7A4}" type="datetime1">
              <a:rPr lang="en-US" smtClean="0"/>
              <a:t>5/27/2020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455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4CD7BD-2737-49B4-A903-0B0CB133E996}" type="datetime1">
              <a:rPr lang="en-US" smtClean="0"/>
              <a:t>5/27/2020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587573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05C1E8-80D4-4D76-874D-0E503AAFBCAC}" type="datetime1">
              <a:rPr lang="en-US" smtClean="0"/>
              <a:t>5/27/2020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8427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91985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B67874CB-38D6-453B-BB0A-728EEA4B6A1E}" type="datetime1">
              <a:rPr lang="en-US" smtClean="0"/>
              <a:t>5/27/2020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@hesabdoni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B91A13F8-F47E-43C5-B2C0-BB839C5B5137}" type="slidenum">
              <a:rPr lang="en-US" smtClean="0"/>
              <a:t>‹#›</a:t>
            </a:fld>
            <a:endParaRPr 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06467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  <p:sldLayoutId id="2147483752" r:id="rId12"/>
  </p:sldLayoutIdLst>
  <p:hf sldNum="0" hdr="0" dt="0"/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3.e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ustomXml" Target="../ink/ink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g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56361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 rtl="1"/>
            <a:r>
              <a:rPr lang="fa-IR" sz="6600" dirty="0" smtClean="0">
                <a:cs typeface="B Jadid" panose="00000700000000000000" pitchFamily="2" charset="-78"/>
              </a:rPr>
              <a:t>نقشه راه پیاده سازی استانداردهای </a:t>
            </a:r>
            <a:r>
              <a:rPr lang="fa-IR" sz="6600" dirty="0" err="1" smtClean="0">
                <a:cs typeface="B Jadid" panose="00000700000000000000" pitchFamily="2" charset="-78"/>
              </a:rPr>
              <a:t>بین‌المللی</a:t>
            </a:r>
            <a:r>
              <a:rPr lang="fa-IR" sz="6600" dirty="0" smtClean="0">
                <a:cs typeface="B Jadid" panose="00000700000000000000" pitchFamily="2" charset="-78"/>
              </a:rPr>
              <a:t> گزارشگری مالی </a:t>
            </a:r>
            <a:r>
              <a:rPr lang="fa-IR" sz="6600" b="1" dirty="0" smtClean="0">
                <a:cs typeface="B Jadid" panose="00000700000000000000" pitchFamily="2" charset="-78"/>
              </a:rPr>
              <a:t>(</a:t>
            </a:r>
            <a:r>
              <a:rPr lang="en-US" sz="6600" b="1" dirty="0" smtClean="0">
                <a:cs typeface="B Jadid" panose="00000700000000000000" pitchFamily="2" charset="-78"/>
              </a:rPr>
              <a:t>IFRS</a:t>
            </a:r>
            <a:r>
              <a:rPr lang="fa-IR" sz="6600" b="1" dirty="0" smtClean="0">
                <a:cs typeface="B Jadid" panose="00000700000000000000" pitchFamily="2" charset="-78"/>
              </a:rPr>
              <a:t>)</a:t>
            </a:r>
            <a:endParaRPr lang="en-US" sz="6600" b="1" dirty="0">
              <a:cs typeface="B Jadid" panose="00000700000000000000" pitchFamily="2" charset="-7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4621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037" y="1626006"/>
            <a:ext cx="10058400" cy="1450757"/>
          </a:xfrm>
        </p:spPr>
        <p:txBody>
          <a:bodyPr>
            <a:normAutofit fontScale="90000"/>
          </a:bodyPr>
          <a:lstStyle/>
          <a:p>
            <a:pPr algn="justLow" rtl="1"/>
            <a:r>
              <a:rPr lang="fa-IR" dirty="0">
                <a:cs typeface="B Jadid" panose="00000700000000000000" pitchFamily="2" charset="-78"/>
              </a:rPr>
              <a:t>رويه </a:t>
            </a:r>
            <a:r>
              <a:rPr lang="fa-IR" dirty="0" err="1">
                <a:cs typeface="B Jadid" panose="00000700000000000000" pitchFamily="2" charset="-78"/>
              </a:rPr>
              <a:t>هاي</a:t>
            </a:r>
            <a:r>
              <a:rPr lang="fa-IR" dirty="0">
                <a:cs typeface="B Jadid" panose="00000700000000000000" pitchFamily="2" charset="-78"/>
              </a:rPr>
              <a:t> مختلف در زمان </a:t>
            </a:r>
            <a:r>
              <a:rPr lang="fa-IR" dirty="0" err="1">
                <a:cs typeface="B Jadid" panose="00000700000000000000" pitchFamily="2" charset="-78"/>
              </a:rPr>
              <a:t>پياده</a:t>
            </a:r>
            <a:r>
              <a:rPr lang="fa-IR" dirty="0">
                <a:cs typeface="B Jadid" panose="00000700000000000000" pitchFamily="2" charset="-78"/>
              </a:rPr>
              <a:t> </a:t>
            </a:r>
            <a:r>
              <a:rPr lang="fa-IR" dirty="0" err="1">
                <a:cs typeface="B Jadid" panose="00000700000000000000" pitchFamily="2" charset="-78"/>
              </a:rPr>
              <a:t>سازي</a:t>
            </a:r>
            <a:r>
              <a:rPr lang="fa-IR" dirty="0">
                <a:cs typeface="B Jadid" panose="00000700000000000000" pitchFamily="2" charset="-78"/>
              </a:rPr>
              <a:t>  </a:t>
            </a:r>
            <a:r>
              <a:rPr lang="en-US" b="1" dirty="0" smtClean="0">
                <a:cs typeface="B Jadid" panose="00000700000000000000" pitchFamily="2" charset="-78"/>
              </a:rPr>
              <a:t>IFRS</a:t>
            </a:r>
            <a:r>
              <a:rPr lang="en-US" dirty="0">
                <a:cs typeface="B Jadid" panose="00000700000000000000" pitchFamily="2" charset="-78"/>
              </a:rPr>
              <a:t/>
            </a:r>
            <a:br>
              <a:rPr lang="en-US" dirty="0">
                <a:cs typeface="B Jadid" panose="00000700000000000000" pitchFamily="2" charset="-78"/>
              </a:rPr>
            </a:br>
            <a:endParaRPr lang="en-US" dirty="0">
              <a:cs typeface="B Jad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1071522" y="2734377"/>
            <a:ext cx="10058400" cy="4023360"/>
          </a:xfrm>
        </p:spPr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روش </a:t>
            </a:r>
            <a:r>
              <a:rPr lang="fa-IR" dirty="0" smtClean="0">
                <a:cs typeface="B Nazanin" panose="00000400000000000000" pitchFamily="2" charset="-78"/>
              </a:rPr>
              <a:t>اول (کوتاه مدت): </a:t>
            </a:r>
            <a:r>
              <a:rPr lang="fa-IR" dirty="0">
                <a:cs typeface="B Nazanin" panose="00000400000000000000" pitchFamily="2" charset="-78"/>
              </a:rPr>
              <a:t>روش </a:t>
            </a:r>
            <a:r>
              <a:rPr lang="fa-IR" dirty="0" err="1">
                <a:cs typeface="B Nazanin" panose="00000400000000000000" pitchFamily="2" charset="-78"/>
              </a:rPr>
              <a:t>تبديل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en-US" dirty="0">
                <a:cs typeface="B Nazanin" panose="00000400000000000000" pitchFamily="2" charset="-78"/>
              </a:rPr>
              <a:t>IFRS </a:t>
            </a:r>
            <a:r>
              <a:rPr lang="fa-IR" dirty="0" smtClean="0">
                <a:cs typeface="B Nazanin" panose="00000400000000000000" pitchFamily="2" charset="-78"/>
              </a:rPr>
              <a:t> از </a:t>
            </a:r>
            <a:r>
              <a:rPr lang="fa-IR" dirty="0" err="1">
                <a:cs typeface="B Nazanin" panose="00000400000000000000" pitchFamily="2" charset="-78"/>
              </a:rPr>
              <a:t>طريق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اكسل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شيت</a:t>
            </a:r>
            <a:r>
              <a:rPr lang="fa-IR" dirty="0">
                <a:cs typeface="B Nazanin" panose="00000400000000000000" pitchFamily="2" charset="-78"/>
              </a:rPr>
              <a:t> و </a:t>
            </a:r>
            <a:r>
              <a:rPr lang="fa-IR" dirty="0" err="1">
                <a:cs typeface="B Nazanin" panose="00000400000000000000" pitchFamily="2" charset="-78"/>
              </a:rPr>
              <a:t>تهيه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كار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برگهاي</a:t>
            </a:r>
            <a:r>
              <a:rPr lang="fa-IR" dirty="0">
                <a:cs typeface="B Nazanin" panose="00000400000000000000" pitchFamily="2" charset="-78"/>
              </a:rPr>
              <a:t> مربوطه </a:t>
            </a:r>
            <a:r>
              <a:rPr lang="fa-IR" dirty="0" smtClean="0">
                <a:cs typeface="B Nazanin" panose="00000400000000000000" pitchFamily="2" charset="-78"/>
              </a:rPr>
              <a:t/>
            </a:r>
            <a:br>
              <a:rPr lang="fa-IR" dirty="0" smtClean="0">
                <a:cs typeface="B Nazanin" panose="00000400000000000000" pitchFamily="2" charset="-78"/>
              </a:rPr>
            </a:br>
            <a:r>
              <a:rPr lang="en-US" dirty="0" smtClean="0">
                <a:cs typeface="B Nazanin" panose="00000400000000000000" pitchFamily="2" charset="-78"/>
              </a:rPr>
              <a:t>(IFRS </a:t>
            </a:r>
            <a:r>
              <a:rPr lang="en-US" dirty="0">
                <a:cs typeface="B Nazanin" panose="00000400000000000000" pitchFamily="2" charset="-78"/>
              </a:rPr>
              <a:t>Conversion Approach) </a:t>
            </a:r>
          </a:p>
          <a:p>
            <a:pPr algn="r" rtl="1"/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روش دوم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(بلند مدت): </a:t>
            </a:r>
            <a:r>
              <a:rPr lang="fa-IR" dirty="0" err="1" smtClean="0">
                <a:cs typeface="B Nazanin" panose="00000400000000000000" pitchFamily="2" charset="-78"/>
              </a:rPr>
              <a:t>اجراي</a:t>
            </a:r>
            <a:r>
              <a:rPr lang="fa-IR" dirty="0" smtClean="0">
                <a:cs typeface="B Nazanin" panose="00000400000000000000" pitchFamily="2" charset="-78"/>
              </a:rPr>
              <a:t>  </a:t>
            </a:r>
            <a:r>
              <a:rPr lang="en-US" dirty="0" smtClean="0">
                <a:cs typeface="B Nazanin" panose="00000400000000000000" pitchFamily="2" charset="-78"/>
              </a:rPr>
              <a:t>IFRS</a:t>
            </a:r>
            <a:r>
              <a:rPr lang="fa-IR" dirty="0" smtClean="0">
                <a:cs typeface="B Nazanin" panose="00000400000000000000" pitchFamily="2" charset="-78"/>
              </a:rPr>
              <a:t> از </a:t>
            </a:r>
            <a:r>
              <a:rPr lang="fa-IR" dirty="0" err="1">
                <a:cs typeface="B Nazanin" panose="00000400000000000000" pitchFamily="2" charset="-78"/>
              </a:rPr>
              <a:t>طريق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طراحي</a:t>
            </a:r>
            <a:r>
              <a:rPr lang="fa-IR" dirty="0">
                <a:cs typeface="B Nazanin" panose="00000400000000000000" pitchFamily="2" charset="-78"/>
              </a:rPr>
              <a:t>، نصب و راه </a:t>
            </a:r>
            <a:r>
              <a:rPr lang="fa-IR" dirty="0" err="1">
                <a:cs typeface="B Nazanin" panose="00000400000000000000" pitchFamily="2" charset="-78"/>
              </a:rPr>
              <a:t>اندازي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سيستم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 smtClean="0">
                <a:cs typeface="B Nazanin" panose="00000400000000000000" pitchFamily="2" charset="-78"/>
              </a:rPr>
              <a:t>مالي</a:t>
            </a:r>
            <a:r>
              <a:rPr lang="fa-IR" dirty="0" smtClean="0">
                <a:cs typeface="B Nazanin" panose="00000400000000000000" pitchFamily="2" charset="-78"/>
              </a:rPr>
              <a:t/>
            </a:r>
            <a:br>
              <a:rPr lang="fa-IR" dirty="0" smtClean="0">
                <a:cs typeface="B Nazanin" panose="00000400000000000000" pitchFamily="2" charset="-78"/>
              </a:rPr>
            </a:b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(IFRS </a:t>
            </a:r>
            <a:r>
              <a:rPr lang="en-US" dirty="0">
                <a:cs typeface="B Nazanin" panose="00000400000000000000" pitchFamily="2" charset="-78"/>
              </a:rPr>
              <a:t>Implementation Approach)</a:t>
            </a:r>
          </a:p>
          <a:p>
            <a:pPr algn="r" rtl="1"/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968856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435" y="319876"/>
            <a:ext cx="9404723" cy="1400530"/>
          </a:xfrm>
        </p:spPr>
        <p:txBody>
          <a:bodyPr/>
          <a:lstStyle/>
          <a:p>
            <a:pPr algn="r" rtl="1"/>
            <a:r>
              <a:rPr lang="en-US" sz="3200" dirty="0">
                <a:cs typeface="B Jadid" panose="00000700000000000000" pitchFamily="2" charset="-78"/>
              </a:rPr>
              <a:t/>
            </a:r>
            <a:br>
              <a:rPr lang="en-US" sz="3200" dirty="0">
                <a:cs typeface="B Jadid" panose="00000700000000000000" pitchFamily="2" charset="-78"/>
              </a:rPr>
            </a:br>
            <a:r>
              <a:rPr lang="en-US" sz="3200" dirty="0" smtClean="0">
                <a:cs typeface="B Jadid" panose="00000700000000000000" pitchFamily="2" charset="-78"/>
              </a:rPr>
              <a:t/>
            </a:r>
            <a:br>
              <a:rPr lang="en-US" sz="3200" dirty="0" smtClean="0">
                <a:cs typeface="B Jadid" panose="00000700000000000000" pitchFamily="2" charset="-78"/>
              </a:rPr>
            </a:br>
            <a:endParaRPr lang="en-US" sz="3200" dirty="0">
              <a:cs typeface="B Jadid" panose="00000700000000000000" pitchFamily="2" charset="-78"/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52696"/>
            <a:ext cx="11526637" cy="6272462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3594057" y="796965"/>
            <a:ext cx="1022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itchFamily="2" charset="-78"/>
              </a:rPr>
              <a:t>مرحله</a:t>
            </a:r>
            <a:r>
              <a:rPr lang="fa-IR" b="1" dirty="0">
                <a:solidFill>
                  <a:schemeClr val="bg1"/>
                </a:solidFill>
                <a:cs typeface="B Nazanin" pitchFamily="2" charset="-78"/>
              </a:rPr>
              <a:t> </a:t>
            </a:r>
            <a:r>
              <a:rPr lang="fa-IR" b="1" dirty="0">
                <a:cs typeface="B Nazanin" pitchFamily="2" charset="-78"/>
              </a:rPr>
              <a:t>1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58324" y="796965"/>
            <a:ext cx="1022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itchFamily="2" charset="-78"/>
              </a:rPr>
              <a:t>مرحله</a:t>
            </a:r>
            <a:r>
              <a:rPr lang="fa-IR" b="1" dirty="0">
                <a:solidFill>
                  <a:schemeClr val="bg1"/>
                </a:solidFill>
                <a:cs typeface="B Nazanin" pitchFamily="2" charset="-78"/>
              </a:rPr>
              <a:t> </a:t>
            </a:r>
            <a:r>
              <a:rPr lang="fa-IR" b="1" dirty="0">
                <a:cs typeface="B Nazanin" pitchFamily="2" charset="-78"/>
              </a:rPr>
              <a:t>2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882324" y="796965"/>
            <a:ext cx="1022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itchFamily="2" charset="-78"/>
              </a:rPr>
              <a:t>مرحله</a:t>
            </a:r>
            <a:r>
              <a:rPr lang="fa-IR" b="1" dirty="0">
                <a:solidFill>
                  <a:schemeClr val="bg1"/>
                </a:solidFill>
                <a:cs typeface="B Nazanin" pitchFamily="2" charset="-78"/>
              </a:rPr>
              <a:t> </a:t>
            </a:r>
            <a:r>
              <a:rPr lang="fa-IR" b="1" dirty="0">
                <a:cs typeface="B Nazanin" pitchFamily="2" charset="-78"/>
              </a:rPr>
              <a:t>3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406324" y="796965"/>
            <a:ext cx="1022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itchFamily="2" charset="-78"/>
              </a:rPr>
              <a:t>مرحله</a:t>
            </a:r>
            <a:r>
              <a:rPr lang="fa-IR" b="1" dirty="0">
                <a:solidFill>
                  <a:schemeClr val="bg1"/>
                </a:solidFill>
                <a:cs typeface="B Nazanin" pitchFamily="2" charset="-78"/>
              </a:rPr>
              <a:t> </a:t>
            </a:r>
            <a:r>
              <a:rPr lang="fa-IR" b="1" dirty="0">
                <a:cs typeface="B Nazanin" pitchFamily="2" charset="-78"/>
              </a:rPr>
              <a:t>4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9930324" y="796965"/>
            <a:ext cx="10227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itchFamily="2" charset="-78"/>
              </a:rPr>
              <a:t>مرحله</a:t>
            </a:r>
            <a:r>
              <a:rPr lang="fa-IR" b="1" dirty="0">
                <a:solidFill>
                  <a:schemeClr val="bg1"/>
                </a:solidFill>
                <a:cs typeface="B Nazanin" pitchFamily="2" charset="-78"/>
              </a:rPr>
              <a:t> </a:t>
            </a:r>
            <a:r>
              <a:rPr lang="fa-IR" b="1" dirty="0">
                <a:cs typeface="B Nazanin" pitchFamily="2" charset="-78"/>
              </a:rPr>
              <a:t>5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517813" y="1748286"/>
            <a:ext cx="136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cs typeface="B Nazanin" pitchFamily="2" charset="-78"/>
              </a:rPr>
              <a:t>شناخت</a:t>
            </a:r>
            <a:endParaRPr lang="en-US" b="1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07909" y="1619759"/>
            <a:ext cx="17248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cs typeface="B Nazanin" pitchFamily="2" charset="-78"/>
              </a:rPr>
              <a:t>طراحی و </a:t>
            </a:r>
            <a:r>
              <a:rPr lang="en-US" b="1" dirty="0">
                <a:solidFill>
                  <a:srgbClr val="C00000"/>
                </a:solidFill>
                <a:cs typeface="B Nazanin" pitchFamily="2" charset="-78"/>
              </a:rPr>
              <a:t>        </a:t>
            </a:r>
            <a:r>
              <a:rPr lang="fa-IR" b="1" dirty="0">
                <a:solidFill>
                  <a:srgbClr val="C00000"/>
                </a:solidFill>
                <a:cs typeface="B Nazanin" pitchFamily="2" charset="-78"/>
              </a:rPr>
              <a:t>برنامه ریزی</a:t>
            </a:r>
            <a:endParaRPr lang="en-US" b="1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997375" y="1758257"/>
            <a:ext cx="136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cs typeface="B Nazanin" pitchFamily="2" charset="-78"/>
              </a:rPr>
              <a:t>یافتن راه حل</a:t>
            </a:r>
            <a:endParaRPr lang="en-US" b="1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69866" y="1758257"/>
            <a:ext cx="136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cs typeface="B Nazanin" pitchFamily="2" charset="-78"/>
              </a:rPr>
              <a:t>اجرا</a:t>
            </a:r>
            <a:endParaRPr lang="en-US" b="1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142356" y="1758257"/>
            <a:ext cx="136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solidFill>
                  <a:srgbClr val="C00000"/>
                </a:solidFill>
                <a:cs typeface="B Nazanin" pitchFamily="2" charset="-78"/>
              </a:rPr>
              <a:t>کنترل</a:t>
            </a:r>
            <a:endParaRPr lang="en-US" b="1" dirty="0">
              <a:solidFill>
                <a:srgbClr val="C00000"/>
              </a:solidFill>
              <a:cs typeface="B Nazanin" pitchFamily="2" charset="-78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6999435" y="4250754"/>
            <a:ext cx="2629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>
                <a:cs typeface="B Nazanin" pitchFamily="2" charset="-78"/>
              </a:rPr>
              <a:t>حسابداری و گزارشگری مالی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6706435" y="3690019"/>
            <a:ext cx="2629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>
                <a:cs typeface="B Nazanin" pitchFamily="2" charset="-78"/>
              </a:rPr>
              <a:t>مالیات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24015" y="3187969"/>
            <a:ext cx="2629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>
                <a:cs typeface="B Nazanin" pitchFamily="2" charset="-78"/>
              </a:rPr>
              <a:t>سيستمها و فرآيندها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885885" y="4803031"/>
            <a:ext cx="44504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 smtClean="0">
                <a:cs typeface="B Nazanin" pitchFamily="2" charset="-78"/>
              </a:rPr>
              <a:t>ساير قوانين و مقررات حاكم بر صنعت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6706435" y="5359538"/>
            <a:ext cx="26298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b="1" dirty="0">
                <a:cs typeface="B Nazanin" pitchFamily="2" charset="-78"/>
              </a:rPr>
              <a:t>آموزش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672524" y="5974826"/>
            <a:ext cx="48015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itchFamily="2" charset="-78"/>
              </a:rPr>
              <a:t>مدیریت</a:t>
            </a:r>
            <a:r>
              <a:rPr lang="fa-IR" b="1" dirty="0">
                <a:solidFill>
                  <a:schemeClr val="bg1"/>
                </a:solidFill>
                <a:cs typeface="B Nazanin" pitchFamily="2" charset="-78"/>
              </a:rPr>
              <a:t> </a:t>
            </a:r>
            <a:r>
              <a:rPr lang="fa-IR" b="1" dirty="0">
                <a:cs typeface="B Nazanin" pitchFamily="2" charset="-78"/>
              </a:rPr>
              <a:t>پروژه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5" name="TextBox 24"/>
          <p:cNvSpPr txBox="1"/>
          <p:nvPr/>
        </p:nvSpPr>
        <p:spPr>
          <a:xfrm rot="16200000">
            <a:off x="1875685" y="3070981"/>
            <a:ext cx="306741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a-IR" b="1" dirty="0">
                <a:cs typeface="B Nazanin" pitchFamily="2" charset="-78"/>
              </a:rPr>
              <a:t>آغاز پروژه</a:t>
            </a:r>
            <a:endParaRPr lang="en-US" b="1" dirty="0">
              <a:cs typeface="B Nazanin" pitchFamily="2" charset="-78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458552" y="452696"/>
            <a:ext cx="692724" cy="5839878"/>
          </a:xfrm>
          <a:prstGeom prst="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cs typeface="B Nazanin" pitchFamily="2" charset="-78"/>
            </a:endParaRPr>
          </a:p>
        </p:txBody>
      </p:sp>
      <p:sp>
        <p:nvSpPr>
          <p:cNvPr id="27" name="TextBox 26"/>
          <p:cNvSpPr txBox="1"/>
          <p:nvPr/>
        </p:nvSpPr>
        <p:spPr>
          <a:xfrm rot="16200000">
            <a:off x="9932055" y="3138949"/>
            <a:ext cx="38636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rtl="1"/>
            <a:r>
              <a:rPr lang="fa-IR" sz="2000" b="1" dirty="0">
                <a:cs typeface="B Nazanin" pitchFamily="2" charset="-78"/>
              </a:rPr>
              <a:t>صورتهای مالی براساس</a:t>
            </a:r>
            <a:r>
              <a:rPr lang="en-US" sz="2000" b="1" dirty="0">
                <a:cs typeface="B Nazanin" pitchFamily="2" charset="-78"/>
              </a:rPr>
              <a:t> </a:t>
            </a:r>
            <a:r>
              <a:rPr lang="fa-IR" sz="2000" b="1" dirty="0">
                <a:cs typeface="B Nazanin" pitchFamily="2" charset="-78"/>
              </a:rPr>
              <a:t> </a:t>
            </a:r>
            <a:r>
              <a:rPr lang="en-US" sz="2000" b="1" dirty="0">
                <a:cs typeface="B Nazanin" pitchFamily="2" charset="-78"/>
              </a:rPr>
              <a:t>IFRS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0"/>
            <a:ext cx="12192000" cy="410785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200" b="1" dirty="0">
                <a:solidFill>
                  <a:schemeClr val="tx1"/>
                </a:solidFill>
                <a:cs typeface="B Nazanin" pitchFamily="2" charset="-78"/>
              </a:rPr>
              <a:t>تهيه صورتهای مالی تلفيقي </a:t>
            </a:r>
            <a:r>
              <a:rPr lang="fa-IR" sz="2400" b="1" dirty="0">
                <a:solidFill>
                  <a:schemeClr val="tx1"/>
                </a:solidFill>
                <a:cs typeface="B Nazanin" pitchFamily="2" charset="-78"/>
              </a:rPr>
              <a:t>شرکت ... </a:t>
            </a:r>
            <a:r>
              <a:rPr lang="fa-IR" sz="2200" b="1" dirty="0">
                <a:solidFill>
                  <a:schemeClr val="tx1"/>
                </a:solidFill>
                <a:cs typeface="B Nazanin" pitchFamily="2" charset="-78"/>
              </a:rPr>
              <a:t>براساس </a:t>
            </a:r>
            <a:r>
              <a:rPr lang="en-US" sz="2200" b="1" dirty="0">
                <a:solidFill>
                  <a:schemeClr val="tx1"/>
                </a:solidFill>
                <a:cs typeface="B Nazanin" pitchFamily="2" charset="-78"/>
              </a:rPr>
              <a:t>IFRS</a:t>
            </a:r>
            <a:endParaRPr lang="fa-IR" sz="22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3058676" y="226731"/>
            <a:ext cx="8961120" cy="4107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endParaRPr lang="en-US" sz="1500" b="1" dirty="0">
              <a:solidFill>
                <a:schemeClr val="bg1"/>
              </a:solidFill>
              <a:cs typeface="B Nazanin" pitchFamily="2" charset="-78"/>
            </a:endParaRPr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4">
            <p14:nvContentPartPr>
              <p14:cNvPr id="30" name="Ink 29"/>
              <p14:cNvContentPartPr/>
              <p14:nvPr/>
            </p14:nvContentPartPr>
            <p14:xfrm>
              <a:off x="8573124" y="206638"/>
              <a:ext cx="360" cy="360"/>
            </p14:xfrm>
          </p:contentPart>
        </mc:Choice>
        <mc:Fallback xmlns="">
          <p:pic>
            <p:nvPicPr>
              <p:cNvPr id="30" name="Ink 29"/>
              <p:cNvPicPr/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8563764" y="197278"/>
                <a:ext cx="19080" cy="19080"/>
              </a:xfrm>
              <a:prstGeom prst="rect">
                <a:avLst/>
              </a:prstGeom>
            </p:spPr>
          </p:pic>
        </mc:Fallback>
      </mc:AlternateContent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055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24619" y="452718"/>
            <a:ext cx="9404723" cy="1400530"/>
          </a:xfrm>
        </p:spPr>
        <p:txBody>
          <a:bodyPr/>
          <a:lstStyle/>
          <a:p>
            <a:pPr algn="r" rtl="1"/>
            <a:r>
              <a:rPr lang="en-US" dirty="0">
                <a:cs typeface="B Jadid" panose="00000700000000000000" pitchFamily="2" charset="-78"/>
              </a:rPr>
              <a:t/>
            </a:r>
            <a:br>
              <a:rPr lang="en-US" dirty="0">
                <a:cs typeface="B Jadid" panose="00000700000000000000" pitchFamily="2" charset="-78"/>
              </a:rPr>
            </a:br>
            <a:endParaRPr lang="en-US" dirty="0">
              <a:cs typeface="B Jad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2881820" y="2052918"/>
            <a:ext cx="8946541" cy="4195481"/>
          </a:xfrm>
        </p:spPr>
        <p:txBody>
          <a:bodyPr/>
          <a:lstStyle/>
          <a:p>
            <a:pPr algn="r" rtl="1"/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2050" name="Picture 2" descr="http://iscanews.ir/Media/Image/1394/08/11/6358206353234236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4043" y1="31915" x2="9645" y2="43830"/>
                        <a14:foregroundMark x1="29504" y1="57021" x2="19291" y2="67660"/>
                        <a14:foregroundMark x1="79858" y1="74255" x2="62695" y2="80851"/>
                        <a14:foregroundMark x1="85390" y1="75745" x2="83546" y2="83404"/>
                        <a14:foregroundMark x1="88936" y1="78723" x2="89929" y2="82128"/>
                        <a14:foregroundMark x1="81135" y1="60213" x2="81135" y2="60213"/>
                        <a14:foregroundMark x1="69645" y1="59362" x2="69645" y2="59362"/>
                        <a14:foregroundMark x1="68794" y1="63404" x2="68794" y2="63404"/>
                        <a14:foregroundMark x1="70922" y1="63617" x2="70922" y2="63617"/>
                        <a14:foregroundMark x1="53333" y1="80213" x2="53333" y2="80213"/>
                        <a14:foregroundMark x1="48511" y1="75745" x2="48511" y2="75745"/>
                        <a14:foregroundMark x1="45674" y1="72340" x2="45674" y2="72340"/>
                        <a14:foregroundMark x1="47943" y1="81915" x2="47943" y2="81915"/>
                        <a14:foregroundMark x1="46950" y1="84894" x2="46950" y2="84894"/>
                        <a14:foregroundMark x1="35319" y1="91702" x2="35319" y2="91702"/>
                        <a14:foregroundMark x1="36879" y1="78511" x2="36879" y2="78511"/>
                        <a14:foregroundMark x1="39574" y1="65745" x2="39574" y2="65745"/>
                        <a14:foregroundMark x1="27660" y1="81915" x2="27660" y2="81915"/>
                        <a14:backgroundMark x1="57730" y1="81277" x2="57730" y2="81277"/>
                        <a14:backgroundMark x1="53191" y1="82553" x2="53191" y2="825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2153" y="5891032"/>
            <a:ext cx="1109064" cy="73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Content Placeholder 2"/>
          <p:cNvSpPr txBox="1">
            <a:spLocks/>
          </p:cNvSpPr>
          <p:nvPr/>
        </p:nvSpPr>
        <p:spPr>
          <a:xfrm>
            <a:off x="1" y="1875205"/>
            <a:ext cx="7453416" cy="368143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8288" indent="0" algn="r" rtl="1">
              <a:buFont typeface="Wingdings 3" charset="2"/>
              <a:buNone/>
            </a:pPr>
            <a:endParaRPr lang="en-US" sz="18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شناخت نسبت به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شركتهاي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گروه (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شركتهاي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فرعي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، وابسته،</a:t>
            </a:r>
            <a:r>
              <a:rPr lang="en-US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مشمول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تلفيق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،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مشاركت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خاص و ....)</a:t>
            </a:r>
          </a:p>
          <a:p>
            <a:pPr algn="r" rtl="1"/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شناسایی تفاوت های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استانداردهاي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ايران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و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بين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المللي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كه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صورتهاي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مالي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گروه را تحت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تأثير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قرار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مي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دهد بر اساس سه طبقه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زير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: </a:t>
            </a:r>
          </a:p>
          <a:p>
            <a:pPr marL="0" indent="0" algn="r" rtl="1">
              <a:buFont typeface="Wingdings 3" charset="2"/>
              <a:buNone/>
            </a:pP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        الف-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تفاوتهاي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مربوط به شناخت و اندازه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گيري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،</a:t>
            </a:r>
          </a:p>
          <a:p>
            <a:pPr marL="0" indent="0" algn="r" rtl="1">
              <a:buFont typeface="Wingdings 3" charset="2"/>
              <a:buNone/>
            </a:pP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        ب-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تفاوتهاي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مربوط به طبقه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بندي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اقلام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صورتهاي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مالي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،</a:t>
            </a:r>
          </a:p>
          <a:p>
            <a:pPr marL="0" indent="0" algn="r" rtl="1">
              <a:buFont typeface="Wingdings 3" charset="2"/>
              <a:buNone/>
            </a:pP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        پ- شناسايي نيازهاي اطلاعاتي عمده در ارتباط با الزامات افشا طبق </a:t>
            </a:r>
            <a:r>
              <a:rPr lang="en-US" sz="1800" dirty="0" smtClean="0">
                <a:solidFill>
                  <a:schemeClr val="tx1"/>
                </a:solidFill>
                <a:cs typeface="B Nazanin" pitchFamily="2" charset="-78"/>
              </a:rPr>
              <a:t>IFRS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. </a:t>
            </a:r>
          </a:p>
          <a:p>
            <a:pPr algn="r" rtl="1"/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شناسایی  رويه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و اصول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حسابداري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كليدي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كه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جهت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تهيه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صورتهاي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مالي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گروه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مي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بايست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بكار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روند.</a:t>
            </a:r>
          </a:p>
          <a:p>
            <a:pPr algn="r" rtl="1"/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طراحی چارچوب صورتهای مالی براساس </a:t>
            </a:r>
            <a:r>
              <a:rPr lang="en-US" sz="1800" dirty="0" smtClean="0">
                <a:solidFill>
                  <a:schemeClr val="tx1"/>
                </a:solidFill>
                <a:cs typeface="B Nazanin" pitchFamily="2" charset="-78"/>
              </a:rPr>
              <a:t>IFRS</a:t>
            </a:r>
          </a:p>
          <a:p>
            <a:pPr algn="r" rtl="1"/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برآورده نمودن </a:t>
            </a:r>
            <a:r>
              <a:rPr lang="fa-IR" sz="1800" dirty="0" err="1" smtClean="0">
                <a:solidFill>
                  <a:schemeClr val="tx1"/>
                </a:solidFill>
                <a:cs typeface="B Nazanin" pitchFamily="2" charset="-78"/>
              </a:rPr>
              <a:t>نیازهاي</a:t>
            </a:r>
            <a:r>
              <a:rPr lang="fa-IR" sz="1800" dirty="0" smtClean="0">
                <a:solidFill>
                  <a:schemeClr val="tx1"/>
                </a:solidFill>
                <a:cs typeface="B Nazanin" pitchFamily="2" charset="-78"/>
              </a:rPr>
              <a:t> آموزشی</a:t>
            </a:r>
            <a:endParaRPr lang="en-US" sz="1800" dirty="0" smtClean="0">
              <a:solidFill>
                <a:schemeClr val="tx1"/>
              </a:solidFill>
              <a:cs typeface="B Nazanin" pitchFamily="2" charset="-78"/>
            </a:endParaRPr>
          </a:p>
          <a:p>
            <a:pPr marL="0" indent="0" algn="r" rtl="1">
              <a:buFont typeface="Wingdings 3" charset="2"/>
              <a:buNone/>
            </a:pPr>
            <a:endParaRPr lang="en-US" sz="1800" dirty="0" smtClean="0">
              <a:solidFill>
                <a:schemeClr val="tx1"/>
              </a:solidFill>
              <a:cs typeface="B Nazanin" pitchFamily="2" charset="-78"/>
            </a:endParaRPr>
          </a:p>
          <a:p>
            <a:pPr algn="r" rtl="1"/>
            <a:endParaRPr lang="en-US" sz="1800" dirty="0">
              <a:solidFill>
                <a:schemeClr val="tx1"/>
              </a:solidFill>
              <a:cs typeface="B Nazanin" panose="00000400000000000000" pitchFamily="2" charset="-78"/>
            </a:endParaRPr>
          </a:p>
        </p:txBody>
      </p:sp>
      <p:sp>
        <p:nvSpPr>
          <p:cNvPr id="10" name="Content Placeholder 2"/>
          <p:cNvSpPr txBox="1">
            <a:spLocks/>
          </p:cNvSpPr>
          <p:nvPr/>
        </p:nvSpPr>
        <p:spPr>
          <a:xfrm>
            <a:off x="7514912" y="1875205"/>
            <a:ext cx="4419600" cy="3681436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 fontScale="850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تهيه </a:t>
            </a:r>
            <a:r>
              <a:rPr lang="fa-IR" sz="1800" dirty="0" err="1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فايلهاي</a:t>
            </a:r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 </a:t>
            </a:r>
            <a:r>
              <a:rPr lang="fa-IR" sz="1800" dirty="0" err="1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اكسل</a:t>
            </a:r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 براي هر يك از شركتها جهت استاندارد نمودن كليه اقلام صورتهاي مالي و همچنين گردآوري كليه اطلاعات لازم جهت افشا،</a:t>
            </a:r>
          </a:p>
          <a:p>
            <a:pPr algn="r" rtl="1"/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اعمال تعدیلات مورد نیاز بر اساس رويه هاي انتخاب شده و اطلاعات در دسترس طبق </a:t>
            </a:r>
            <a:r>
              <a:rPr lang="en-US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IFRS</a:t>
            </a:r>
            <a:endParaRPr lang="fa-IR" sz="1800" dirty="0" smtClean="0">
              <a:latin typeface="Simplified Arabic" panose="02020603050405020304" pitchFamily="18" charset="-78"/>
              <a:cs typeface="B Nazanin" panose="00000400000000000000" pitchFamily="2" charset="-78"/>
            </a:endParaRPr>
          </a:p>
          <a:p>
            <a:pPr algn="r" rtl="1"/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تهيه  و تنظيم صورت هاي مالي شركتها بر اساس الزامات </a:t>
            </a:r>
            <a:r>
              <a:rPr lang="en-US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IFRS</a:t>
            </a:r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 در فايل هاي اكسل</a:t>
            </a:r>
            <a:endParaRPr lang="en-US" sz="1800" dirty="0" smtClean="0">
              <a:latin typeface="Simplified Arabic" panose="02020603050405020304" pitchFamily="18" charset="-78"/>
              <a:cs typeface="B Nazanin" panose="00000400000000000000" pitchFamily="2" charset="-78"/>
            </a:endParaRPr>
          </a:p>
          <a:p>
            <a:pPr algn="r" rtl="1"/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تهيه و تنظيم صورت هاي مالي تلفيقي گروه </a:t>
            </a:r>
            <a:r>
              <a:rPr lang="fa-IR" sz="180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بر اساس </a:t>
            </a:r>
            <a:r>
              <a:rPr lang="en-US" sz="180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IFRS</a:t>
            </a:r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 در </a:t>
            </a:r>
            <a:r>
              <a:rPr lang="fa-IR" sz="1800" dirty="0">
                <a:latin typeface="Simplified Arabic" panose="02020603050405020304" pitchFamily="18" charset="-78"/>
                <a:cs typeface="B Nazanin" panose="00000400000000000000" pitchFamily="2" charset="-78"/>
              </a:rPr>
              <a:t>فايل هاي اكسل</a:t>
            </a:r>
            <a:endParaRPr lang="fa-IR" sz="1800" dirty="0" smtClean="0">
              <a:latin typeface="Simplified Arabic" panose="02020603050405020304" pitchFamily="18" charset="-78"/>
              <a:cs typeface="B Nazanin" panose="00000400000000000000" pitchFamily="2" charset="-78"/>
            </a:endParaRPr>
          </a:p>
          <a:p>
            <a:pPr algn="r" rtl="1"/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تهیه نخستین صورتهای مالی تلفيقي تحت </a:t>
            </a:r>
            <a:r>
              <a:rPr lang="en-US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IFRS </a:t>
            </a:r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 </a:t>
            </a:r>
          </a:p>
          <a:p>
            <a:pPr marL="0" indent="0" algn="r" rtl="1">
              <a:buNone/>
            </a:pPr>
            <a:r>
              <a:rPr lang="fa-IR" sz="1800" dirty="0">
                <a:latin typeface="Simplified Arabic" panose="02020603050405020304" pitchFamily="18" charset="-78"/>
                <a:cs typeface="B Nazanin" panose="00000400000000000000" pitchFamily="2" charset="-78"/>
              </a:rPr>
              <a:t> </a:t>
            </a:r>
            <a:r>
              <a:rPr lang="fa-IR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     در </a:t>
            </a:r>
            <a:r>
              <a:rPr lang="fa-IR" sz="1800" dirty="0">
                <a:latin typeface="Simplified Arabic" panose="02020603050405020304" pitchFamily="18" charset="-78"/>
                <a:cs typeface="B Nazanin" panose="00000400000000000000" pitchFamily="2" charset="-78"/>
              </a:rPr>
              <a:t>فايل هاي </a:t>
            </a:r>
            <a:r>
              <a:rPr lang="en-US" sz="1800" dirty="0" smtClean="0">
                <a:latin typeface="Simplified Arabic" panose="02020603050405020304" pitchFamily="18" charset="-78"/>
                <a:cs typeface="B Nazanin" panose="00000400000000000000" pitchFamily="2" charset="-78"/>
              </a:rPr>
              <a:t>Word</a:t>
            </a:r>
          </a:p>
          <a:p>
            <a:pPr algn="r" rtl="1"/>
            <a:endParaRPr lang="en-US" sz="1800" dirty="0" smtClean="0">
              <a:latin typeface="Simplified Arabic" panose="02020603050405020304" pitchFamily="18" charset="-78"/>
              <a:cs typeface="B Nazanin" panose="00000400000000000000" pitchFamily="2" charset="-78"/>
            </a:endParaRPr>
          </a:p>
          <a:p>
            <a:pPr algn="r" rtl="1"/>
            <a:endParaRPr lang="en-US" sz="1800" dirty="0" smtClean="0">
              <a:latin typeface="Simplified Arabic" panose="02020603050405020304" pitchFamily="18" charset="-78"/>
              <a:cs typeface="B Nazanin" panose="00000400000000000000" pitchFamily="2" charset="-78"/>
            </a:endParaRPr>
          </a:p>
          <a:p>
            <a:pPr algn="r" rtl="1"/>
            <a:endParaRPr lang="en-US" sz="1800" dirty="0">
              <a:latin typeface="Simplified Arabic" panose="02020603050405020304" pitchFamily="18" charset="-78"/>
              <a:cs typeface="B Nazanin" panose="00000400000000000000" pitchFamily="2" charset="-78"/>
            </a:endParaRPr>
          </a:p>
        </p:txBody>
      </p:sp>
      <p:sp>
        <p:nvSpPr>
          <p:cNvPr id="11" name="Pentagon 10"/>
          <p:cNvSpPr/>
          <p:nvPr/>
        </p:nvSpPr>
        <p:spPr>
          <a:xfrm>
            <a:off x="0" y="465969"/>
            <a:ext cx="8000999" cy="1295400"/>
          </a:xfrm>
          <a:prstGeom prst="homePlate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2300" dirty="0">
                <a:solidFill>
                  <a:schemeClr val="tx1"/>
                </a:solidFill>
                <a:cs typeface="B Nazanin" pitchFamily="2" charset="-78"/>
              </a:rPr>
              <a:t>شناخت و برنامه ریزی</a:t>
            </a:r>
            <a:endParaRPr lang="en-US" sz="23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2" name="Chevron 11"/>
          <p:cNvSpPr/>
          <p:nvPr/>
        </p:nvSpPr>
        <p:spPr>
          <a:xfrm>
            <a:off x="7598732" y="465969"/>
            <a:ext cx="4335780" cy="1295400"/>
          </a:xfrm>
          <a:prstGeom prst="chevron">
            <a:avLst/>
          </a:prstGeom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rtl="1"/>
            <a:r>
              <a:rPr lang="fa-IR" sz="2300" dirty="0" smtClean="0">
                <a:solidFill>
                  <a:schemeClr val="tx1"/>
                </a:solidFill>
                <a:cs typeface="B Nazanin" pitchFamily="2" charset="-78"/>
              </a:rPr>
              <a:t>تهیه صورتهای مالی براساس </a:t>
            </a:r>
            <a:r>
              <a:rPr lang="en-US" sz="2300" dirty="0" smtClean="0">
                <a:solidFill>
                  <a:schemeClr val="tx1"/>
                </a:solidFill>
                <a:cs typeface="B Nazanin" pitchFamily="2" charset="-78"/>
              </a:rPr>
              <a:t>IFRS</a:t>
            </a:r>
            <a:endParaRPr lang="en-US" sz="2300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" y="5593345"/>
            <a:ext cx="11934512" cy="113276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r" rtl="1"/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خروجی ها:</a:t>
            </a: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صورت هاي مالي شركت اصلي و شركتهاي فرعي </a:t>
            </a:r>
            <a:r>
              <a:rPr lang="fa-IR" dirty="0">
                <a:solidFill>
                  <a:schemeClr val="tx1"/>
                </a:solidFill>
                <a:latin typeface="Simplified Arabic" panose="02020603050405020304" pitchFamily="18" charset="-78"/>
                <a:cs typeface="B Nazanin" panose="00000400000000000000" pitchFamily="2" charset="-78"/>
              </a:rPr>
              <a:t>در فايل هاي اكسل </a:t>
            </a:r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براساس  </a:t>
            </a:r>
            <a:r>
              <a:rPr lang="en-US" dirty="0" smtClean="0">
                <a:solidFill>
                  <a:schemeClr val="tx1"/>
                </a:solidFill>
                <a:cs typeface="B Nazanin" pitchFamily="2" charset="-78"/>
              </a:rPr>
              <a:t>IFRS</a:t>
            </a:r>
          </a:p>
          <a:p>
            <a:pPr marL="285750" indent="-285750" algn="r" rtl="1">
              <a:buFont typeface="Wingdings" pitchFamily="2" charset="2"/>
              <a:buChar char="ü"/>
            </a:pPr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صورتهای مالی تلفيقي</a:t>
            </a:r>
            <a:r>
              <a:rPr lang="fa-IR" dirty="0">
                <a:solidFill>
                  <a:schemeClr val="tx1"/>
                </a:solidFill>
                <a:latin typeface="Simplified Arabic" panose="02020603050405020304" pitchFamily="18" charset="-78"/>
                <a:cs typeface="B Nazanin" panose="00000400000000000000" pitchFamily="2" charset="-78"/>
              </a:rPr>
              <a:t> در فايل </a:t>
            </a:r>
            <a:r>
              <a:rPr lang="fa-IR" dirty="0" smtClean="0">
                <a:solidFill>
                  <a:schemeClr val="tx1"/>
                </a:solidFill>
                <a:latin typeface="Simplified Arabic" panose="02020603050405020304" pitchFamily="18" charset="-78"/>
                <a:cs typeface="B Nazanin" panose="00000400000000000000" pitchFamily="2" charset="-78"/>
              </a:rPr>
              <a:t>هاي </a:t>
            </a:r>
            <a:r>
              <a:rPr lang="en-US" dirty="0" smtClean="0">
                <a:solidFill>
                  <a:schemeClr val="tx1"/>
                </a:solidFill>
                <a:latin typeface="Simplified Arabic" panose="02020603050405020304" pitchFamily="18" charset="-78"/>
                <a:cs typeface="B Nazanin" panose="00000400000000000000" pitchFamily="2" charset="-78"/>
              </a:rPr>
              <a:t> Word</a:t>
            </a:r>
            <a:r>
              <a:rPr lang="fa-IR" dirty="0" smtClean="0">
                <a:solidFill>
                  <a:schemeClr val="tx1"/>
                </a:solidFill>
                <a:cs typeface="B Nazanin" pitchFamily="2" charset="-78"/>
              </a:rPr>
              <a:t>بر اساس </a:t>
            </a:r>
            <a:r>
              <a:rPr lang="en-US" dirty="0" smtClean="0">
                <a:solidFill>
                  <a:schemeClr val="tx1"/>
                </a:solidFill>
                <a:cs typeface="B Nazanin" pitchFamily="2" charset="-78"/>
              </a:rPr>
              <a:t>IFRS</a:t>
            </a:r>
            <a:endParaRPr lang="en-US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0" y="15634"/>
            <a:ext cx="12192000" cy="410785"/>
          </a:xfrm>
          <a:prstGeom prst="rect">
            <a:avLst/>
          </a:prstGeom>
          <a:ln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/>
            <a:r>
              <a:rPr lang="fa-IR" sz="2000" b="1" dirty="0">
                <a:solidFill>
                  <a:schemeClr val="tx1"/>
                </a:solidFill>
                <a:cs typeface="B Nazanin" pitchFamily="2" charset="-78"/>
              </a:rPr>
              <a:t>تهيه صورتهای مالی تلفيقي </a:t>
            </a:r>
            <a:r>
              <a:rPr lang="fa-IR" sz="2000" b="1" dirty="0" smtClean="0">
                <a:solidFill>
                  <a:schemeClr val="tx1"/>
                </a:solidFill>
                <a:cs typeface="B Nazanin" pitchFamily="2" charset="-78"/>
              </a:rPr>
              <a:t>شرکت ... براساس </a:t>
            </a:r>
            <a:r>
              <a:rPr lang="en-US" sz="2000" b="1" dirty="0">
                <a:solidFill>
                  <a:schemeClr val="tx1"/>
                </a:solidFill>
                <a:cs typeface="B Nazanin" pitchFamily="2" charset="-78"/>
              </a:rPr>
              <a:t>IFRS</a:t>
            </a:r>
            <a:endParaRPr lang="fa-IR" sz="2000" b="1" dirty="0">
              <a:solidFill>
                <a:schemeClr val="tx1"/>
              </a:solidFill>
              <a:cs typeface="B Nazanin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34352" y="369803"/>
            <a:ext cx="8961120" cy="41078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 rtl="1"/>
            <a:endParaRPr lang="en-US" sz="1500" b="1" dirty="0">
              <a:solidFill>
                <a:sysClr val="windowText" lastClr="000000"/>
              </a:solidFill>
              <a:cs typeface="B Nazanin" pitchFamily="2" charset="-78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0456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iscanews.ir/Media/Image/1394/08/11/6358206353234236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14043" y1="31915" x2="9645" y2="43830"/>
                        <a14:foregroundMark x1="29504" y1="57021" x2="19291" y2="67660"/>
                        <a14:foregroundMark x1="79858" y1="74255" x2="62695" y2="80851"/>
                        <a14:foregroundMark x1="85390" y1="75745" x2="83546" y2="83404"/>
                        <a14:foregroundMark x1="88936" y1="78723" x2="89929" y2="82128"/>
                        <a14:foregroundMark x1="81135" y1="60213" x2="81135" y2="60213"/>
                        <a14:foregroundMark x1="69645" y1="59362" x2="69645" y2="59362"/>
                        <a14:foregroundMark x1="68794" y1="63404" x2="68794" y2="63404"/>
                        <a14:foregroundMark x1="70922" y1="63617" x2="70922" y2="63617"/>
                        <a14:foregroundMark x1="53333" y1="80213" x2="53333" y2="80213"/>
                        <a14:foregroundMark x1="48511" y1="75745" x2="48511" y2="75745"/>
                        <a14:foregroundMark x1="45674" y1="72340" x2="45674" y2="72340"/>
                        <a14:foregroundMark x1="47943" y1="81915" x2="47943" y2="81915"/>
                        <a14:foregroundMark x1="46950" y1="84894" x2="46950" y2="84894"/>
                        <a14:foregroundMark x1="35319" y1="91702" x2="35319" y2="91702"/>
                        <a14:foregroundMark x1="36879" y1="78511" x2="36879" y2="78511"/>
                        <a14:foregroundMark x1="39574" y1="65745" x2="39574" y2="65745"/>
                        <a14:foregroundMark x1="27660" y1="81915" x2="27660" y2="81915"/>
                        <a14:backgroundMark x1="57730" y1="81277" x2="57730" y2="81277"/>
                        <a14:backgroundMark x1="53191" y1="82553" x2="53191" y2="825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2153" y="5891032"/>
            <a:ext cx="1109064" cy="739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9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28208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901521"/>
            <a:ext cx="10058400" cy="835839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sz="3600" dirty="0" smtClean="0">
                <a:cs typeface="B Jadid" panose="00000700000000000000" pitchFamily="2" charset="-78"/>
              </a:rPr>
              <a:t>وظايف عمده هيات مديره جهت پياده سازي </a:t>
            </a:r>
            <a:r>
              <a:rPr lang="en-US" sz="3600" b="1" dirty="0" smtClean="0">
                <a:cs typeface="B Jadid" panose="00000700000000000000" pitchFamily="2" charset="-78"/>
              </a:rPr>
              <a:t>IFRS</a:t>
            </a:r>
            <a:r>
              <a:rPr lang="en-US" sz="3600" dirty="0" smtClean="0">
                <a:cs typeface="B Jadid" panose="00000700000000000000" pitchFamily="2" charset="-78"/>
              </a:rPr>
              <a:t> </a:t>
            </a:r>
            <a:endParaRPr lang="en-US" sz="3600" dirty="0">
              <a:cs typeface="B Jad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3696237" y="1998622"/>
            <a:ext cx="8306873" cy="4195481"/>
          </a:xfrm>
        </p:spPr>
        <p:txBody>
          <a:bodyPr>
            <a:normAutofit fontScale="70000" lnSpcReduction="20000"/>
          </a:bodyPr>
          <a:lstStyle/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 err="1">
                <a:solidFill>
                  <a:schemeClr val="tx1"/>
                </a:solidFill>
                <a:cs typeface="B Nazanin" panose="00000400000000000000" pitchFamily="2" charset="-78"/>
              </a:rPr>
              <a:t>تع</a:t>
            </a:r>
            <a:r>
              <a:rPr lang="fa-IR" dirty="0" err="1">
                <a:cs typeface="B Nazanin" panose="00000400000000000000" pitchFamily="2" charset="-78"/>
              </a:rPr>
              <a:t>يين</a:t>
            </a:r>
            <a:r>
              <a:rPr lang="fa-IR" dirty="0">
                <a:cs typeface="B Nazanin" panose="00000400000000000000" pitchFamily="2" charset="-78"/>
              </a:rPr>
              <a:t> ارزش منصفانه </a:t>
            </a:r>
            <a:r>
              <a:rPr lang="fa-IR" dirty="0" err="1">
                <a:cs typeface="B Nazanin" panose="00000400000000000000" pitchFamily="2" charset="-78"/>
              </a:rPr>
              <a:t>يا</a:t>
            </a:r>
            <a:r>
              <a:rPr lang="fa-IR" dirty="0">
                <a:cs typeface="B Nazanin" panose="00000400000000000000" pitchFamily="2" charset="-78"/>
              </a:rPr>
              <a:t> مبلغ </a:t>
            </a:r>
            <a:r>
              <a:rPr lang="fa-IR" dirty="0" err="1">
                <a:cs typeface="B Nazanin" panose="00000400000000000000" pitchFamily="2" charset="-78"/>
              </a:rPr>
              <a:t>تجديد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ارزيابي</a:t>
            </a:r>
            <a:r>
              <a:rPr lang="fa-IR" dirty="0">
                <a:cs typeface="B Nazanin" panose="00000400000000000000" pitchFamily="2" charset="-78"/>
              </a:rPr>
              <a:t> شده "املاک، </a:t>
            </a:r>
            <a:r>
              <a:rPr lang="fa-IR" dirty="0" err="1">
                <a:cs typeface="B Nazanin" panose="00000400000000000000" pitchFamily="2" charset="-78"/>
              </a:rPr>
              <a:t>ماشين‌آلات</a:t>
            </a:r>
            <a:r>
              <a:rPr lang="fa-IR" dirty="0">
                <a:cs typeface="B Nazanin" panose="00000400000000000000" pitchFamily="2" charset="-78"/>
              </a:rPr>
              <a:t> و </a:t>
            </a:r>
            <a:r>
              <a:rPr lang="fa-IR" dirty="0" err="1">
                <a:cs typeface="B Nazanin" panose="00000400000000000000" pitchFamily="2" charset="-78"/>
              </a:rPr>
              <a:t>تجهيزات</a:t>
            </a:r>
            <a:r>
              <a:rPr lang="fa-IR" dirty="0">
                <a:cs typeface="B Nazanin" panose="00000400000000000000" pitchFamily="2" charset="-78"/>
              </a:rPr>
              <a:t>"، "</a:t>
            </a:r>
            <a:r>
              <a:rPr lang="fa-IR" dirty="0" err="1">
                <a:cs typeface="B Nazanin" panose="00000400000000000000" pitchFamily="2" charset="-78"/>
              </a:rPr>
              <a:t>داراييهاي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نامشهود</a:t>
            </a:r>
            <a:r>
              <a:rPr lang="fa-IR" dirty="0">
                <a:cs typeface="B Nazanin" panose="00000400000000000000" pitchFamily="2" charset="-78"/>
              </a:rPr>
              <a:t>" و "</a:t>
            </a:r>
            <a:r>
              <a:rPr lang="fa-IR" dirty="0" err="1">
                <a:cs typeface="B Nazanin" panose="00000400000000000000" pitchFamily="2" charset="-78"/>
              </a:rPr>
              <a:t>سرمايه‌گذاري</a:t>
            </a:r>
            <a:r>
              <a:rPr lang="fa-IR" dirty="0">
                <a:cs typeface="B Nazanin" panose="00000400000000000000" pitchFamily="2" charset="-78"/>
              </a:rPr>
              <a:t> در املاک" جهت مشخص نمودن استفاده از روش </a:t>
            </a:r>
            <a:r>
              <a:rPr lang="fa-IR" dirty="0" err="1">
                <a:cs typeface="B Nazanin" panose="00000400000000000000" pitchFamily="2" charset="-78"/>
              </a:rPr>
              <a:t>بهاي</a:t>
            </a:r>
            <a:r>
              <a:rPr lang="fa-IR" dirty="0">
                <a:cs typeface="B Nazanin" panose="00000400000000000000" pitchFamily="2" charset="-78"/>
              </a:rPr>
              <a:t> تمام شده </a:t>
            </a:r>
            <a:r>
              <a:rPr lang="fa-IR" dirty="0" err="1">
                <a:cs typeface="B Nazanin" panose="00000400000000000000" pitchFamily="2" charset="-78"/>
              </a:rPr>
              <a:t>مفروض</a:t>
            </a:r>
            <a:r>
              <a:rPr lang="fa-IR" dirty="0">
                <a:cs typeface="B Nazanin" panose="00000400000000000000" pitchFamily="2" charset="-78"/>
              </a:rPr>
              <a:t>(ارزش منصفانه </a:t>
            </a:r>
            <a:r>
              <a:rPr lang="fa-IR" dirty="0" err="1">
                <a:cs typeface="B Nazanin" panose="00000400000000000000" pitchFamily="2" charset="-78"/>
              </a:rPr>
              <a:t>يا</a:t>
            </a:r>
            <a:r>
              <a:rPr lang="fa-IR" dirty="0">
                <a:cs typeface="B Nazanin" panose="00000400000000000000" pitchFamily="2" charset="-78"/>
              </a:rPr>
              <a:t> مبلغ </a:t>
            </a:r>
            <a:r>
              <a:rPr lang="fa-IR" dirty="0" err="1">
                <a:cs typeface="B Nazanin" panose="00000400000000000000" pitchFamily="2" charset="-78"/>
              </a:rPr>
              <a:t>تجديد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ارزيابي</a:t>
            </a:r>
            <a:r>
              <a:rPr lang="fa-IR" dirty="0">
                <a:cs typeface="B Nazanin" panose="00000400000000000000" pitchFamily="2" charset="-78"/>
              </a:rPr>
              <a:t> شده) و </a:t>
            </a:r>
            <a:r>
              <a:rPr lang="fa-IR" dirty="0" err="1">
                <a:cs typeface="B Nazanin" panose="00000400000000000000" pitchFamily="2" charset="-78"/>
              </a:rPr>
              <a:t>يا</a:t>
            </a:r>
            <a:r>
              <a:rPr lang="fa-IR" dirty="0">
                <a:cs typeface="B Nazanin" panose="00000400000000000000" pitchFamily="2" charset="-78"/>
              </a:rPr>
              <a:t> استفاده از </a:t>
            </a:r>
            <a:r>
              <a:rPr lang="fa-IR" dirty="0" err="1">
                <a:cs typeface="B Nazanin" panose="00000400000000000000" pitchFamily="2" charset="-78"/>
              </a:rPr>
              <a:t>ارزشهاي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دفتري</a:t>
            </a:r>
            <a:r>
              <a:rPr lang="fa-IR" dirty="0">
                <a:cs typeface="B Nazanin" panose="00000400000000000000" pitchFamily="2" charset="-78"/>
              </a:rPr>
              <a:t> در </a:t>
            </a:r>
            <a:r>
              <a:rPr lang="fa-IR" dirty="0" err="1">
                <a:cs typeface="B Nazanin" panose="00000400000000000000" pitchFamily="2" charset="-78"/>
              </a:rPr>
              <a:t>تاريخ</a:t>
            </a:r>
            <a:r>
              <a:rPr lang="fa-IR" dirty="0">
                <a:cs typeface="B Nazanin" panose="00000400000000000000" pitchFamily="2" charset="-78"/>
              </a:rPr>
              <a:t> گذار.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>
                <a:cs typeface="B Nazanin" panose="00000400000000000000" pitchFamily="2" charset="-78"/>
              </a:rPr>
              <a:t>برآورد </a:t>
            </a:r>
            <a:r>
              <a:rPr lang="fa-IR" dirty="0" err="1">
                <a:cs typeface="B Nazanin" panose="00000400000000000000" pitchFamily="2" charset="-78"/>
              </a:rPr>
              <a:t>مديريت</a:t>
            </a:r>
            <a:r>
              <a:rPr lang="fa-IR" dirty="0">
                <a:cs typeface="B Nazanin" panose="00000400000000000000" pitchFamily="2" charset="-78"/>
              </a:rPr>
              <a:t> از </a:t>
            </a:r>
            <a:r>
              <a:rPr lang="fa-IR" dirty="0" err="1">
                <a:cs typeface="B Nazanin" panose="00000400000000000000" pitchFamily="2" charset="-78"/>
              </a:rPr>
              <a:t>عمرمفيد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داراييهاي</a:t>
            </a:r>
            <a:r>
              <a:rPr lang="fa-IR" dirty="0">
                <a:cs typeface="B Nazanin" panose="00000400000000000000" pitchFamily="2" charset="-78"/>
              </a:rPr>
              <a:t> ثابت و ارزش </a:t>
            </a:r>
            <a:r>
              <a:rPr lang="fa-IR" dirty="0" err="1">
                <a:cs typeface="B Nazanin" panose="00000400000000000000" pitchFamily="2" charset="-78"/>
              </a:rPr>
              <a:t>باقي</a:t>
            </a:r>
            <a:r>
              <a:rPr lang="fa-IR" dirty="0">
                <a:cs typeface="B Nazanin" panose="00000400000000000000" pitchFamily="2" charset="-78"/>
              </a:rPr>
              <a:t> مانده آنها جهت محاسبه </a:t>
            </a:r>
            <a:r>
              <a:rPr lang="fa-IR" dirty="0" err="1">
                <a:cs typeface="B Nazanin" panose="00000400000000000000" pitchFamily="2" charset="-78"/>
              </a:rPr>
              <a:t>صحيح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استهلاك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داراييها</a:t>
            </a:r>
            <a:r>
              <a:rPr lang="fa-IR" dirty="0">
                <a:cs typeface="B Nazanin" panose="00000400000000000000" pitchFamily="2" charset="-78"/>
              </a:rPr>
              <a:t>.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 err="1">
                <a:cs typeface="B Nazanin" panose="00000400000000000000" pitchFamily="2" charset="-78"/>
              </a:rPr>
              <a:t>تعيين</a:t>
            </a:r>
            <a:r>
              <a:rPr lang="fa-IR" dirty="0">
                <a:cs typeface="B Nazanin" panose="00000400000000000000" pitchFamily="2" charset="-78"/>
              </a:rPr>
              <a:t> ارزش منصفانه خالص </a:t>
            </a:r>
            <a:r>
              <a:rPr lang="fa-IR" dirty="0" err="1">
                <a:cs typeface="B Nazanin" panose="00000400000000000000" pitchFamily="2" charset="-78"/>
              </a:rPr>
              <a:t>دارايي‌هاي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شركتهاي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فرعي</a:t>
            </a:r>
            <a:r>
              <a:rPr lang="fa-IR" dirty="0">
                <a:cs typeface="B Nazanin" panose="00000400000000000000" pitchFamily="2" charset="-78"/>
              </a:rPr>
              <a:t> در </a:t>
            </a:r>
            <a:r>
              <a:rPr lang="fa-IR" dirty="0" err="1">
                <a:cs typeface="B Nazanin" panose="00000400000000000000" pitchFamily="2" charset="-78"/>
              </a:rPr>
              <a:t>تاريخ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تحصيل</a:t>
            </a:r>
            <a:r>
              <a:rPr lang="fa-IR" dirty="0">
                <a:cs typeface="B Nazanin" panose="00000400000000000000" pitchFamily="2" charset="-78"/>
              </a:rPr>
              <a:t> و </a:t>
            </a:r>
            <a:r>
              <a:rPr lang="fa-IR" dirty="0" err="1">
                <a:cs typeface="B Nazanin" panose="00000400000000000000" pitchFamily="2" charset="-78"/>
              </a:rPr>
              <a:t>درنتيجه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تعيين</a:t>
            </a:r>
            <a:r>
              <a:rPr lang="fa-IR" dirty="0">
                <a:cs typeface="B Nazanin" panose="00000400000000000000" pitchFamily="2" charset="-78"/>
              </a:rPr>
              <a:t> مبلغ </a:t>
            </a:r>
            <a:r>
              <a:rPr lang="fa-IR" dirty="0" err="1">
                <a:cs typeface="B Nazanin" panose="00000400000000000000" pitchFamily="2" charset="-78"/>
              </a:rPr>
              <a:t>سرقفلي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تحصيل</a:t>
            </a:r>
            <a:r>
              <a:rPr lang="fa-IR" dirty="0">
                <a:cs typeface="B Nazanin" panose="00000400000000000000" pitchFamily="2" charset="-78"/>
              </a:rPr>
              <a:t> شده در </a:t>
            </a:r>
            <a:r>
              <a:rPr lang="fa-IR" dirty="0" err="1">
                <a:cs typeface="B Nazanin" panose="00000400000000000000" pitchFamily="2" charset="-78"/>
              </a:rPr>
              <a:t>صورت‌هاي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مالي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تلفيقي</a:t>
            </a:r>
            <a:r>
              <a:rPr lang="fa-IR" dirty="0">
                <a:cs typeface="B Nazanin" panose="00000400000000000000" pitchFamily="2" charset="-78"/>
              </a:rPr>
              <a:t> به همراه آزمون </a:t>
            </a:r>
            <a:r>
              <a:rPr lang="fa-IR" dirty="0" err="1">
                <a:cs typeface="B Nazanin" panose="00000400000000000000" pitchFamily="2" charset="-78"/>
              </a:rPr>
              <a:t>كاهش</a:t>
            </a:r>
            <a:r>
              <a:rPr lang="fa-IR" dirty="0">
                <a:cs typeface="B Nazanin" panose="00000400000000000000" pitchFamily="2" charset="-78"/>
              </a:rPr>
              <a:t> ارزش </a:t>
            </a:r>
            <a:r>
              <a:rPr lang="fa-IR" dirty="0" err="1">
                <a:cs typeface="B Nazanin" panose="00000400000000000000" pitchFamily="2" charset="-78"/>
              </a:rPr>
              <a:t>سرقفلي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تركيبي</a:t>
            </a:r>
            <a:r>
              <a:rPr lang="fa-IR" dirty="0">
                <a:cs typeface="B Nazanin" panose="00000400000000000000" pitchFamily="2" charset="-78"/>
              </a:rPr>
              <a:t> و </a:t>
            </a:r>
            <a:r>
              <a:rPr lang="fa-IR" dirty="0" err="1">
                <a:cs typeface="B Nazanin" panose="00000400000000000000" pitchFamily="2" charset="-78"/>
              </a:rPr>
              <a:t>تلفيقي</a:t>
            </a:r>
            <a:r>
              <a:rPr lang="fa-IR" dirty="0">
                <a:cs typeface="B Nazanin" panose="00000400000000000000" pitchFamily="2" charset="-78"/>
              </a:rPr>
              <a:t>.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>
                <a:cs typeface="B Nazanin" panose="00000400000000000000" pitchFamily="2" charset="-78"/>
              </a:rPr>
              <a:t>اطلاعات مربوط به ارزش منصفانه خالص </a:t>
            </a:r>
            <a:r>
              <a:rPr lang="fa-IR" dirty="0" err="1">
                <a:cs typeface="B Nazanin" panose="00000400000000000000" pitchFamily="2" charset="-78"/>
              </a:rPr>
              <a:t>داراييهاي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شركتهاي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فرعي</a:t>
            </a:r>
            <a:r>
              <a:rPr lang="fa-IR" dirty="0">
                <a:cs typeface="B Nazanin" panose="00000400000000000000" pitchFamily="2" charset="-78"/>
              </a:rPr>
              <a:t> در </a:t>
            </a:r>
            <a:r>
              <a:rPr lang="fa-IR" dirty="0" err="1">
                <a:cs typeface="B Nazanin" panose="00000400000000000000" pitchFamily="2" charset="-78"/>
              </a:rPr>
              <a:t>تاريخ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تحصيل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ترکيبهاي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مرحله‌اي</a:t>
            </a:r>
            <a:r>
              <a:rPr lang="fa-IR" dirty="0">
                <a:cs typeface="B Nazanin" panose="00000400000000000000" pitchFamily="2" charset="-78"/>
              </a:rPr>
              <a:t> جهت </a:t>
            </a:r>
            <a:r>
              <a:rPr lang="fa-IR" dirty="0" err="1">
                <a:cs typeface="B Nazanin" panose="00000400000000000000" pitchFamily="2" charset="-78"/>
              </a:rPr>
              <a:t>تجديد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اندازه‌گيري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دارائيها</a:t>
            </a:r>
            <a:r>
              <a:rPr lang="fa-IR" dirty="0">
                <a:cs typeface="B Nazanin" panose="00000400000000000000" pitchFamily="2" charset="-78"/>
              </a:rPr>
              <a:t> و مبلغ </a:t>
            </a:r>
            <a:r>
              <a:rPr lang="fa-IR" dirty="0" err="1">
                <a:cs typeface="B Nazanin" panose="00000400000000000000" pitchFamily="2" charset="-78"/>
              </a:rPr>
              <a:t>سرقفلي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قبلي</a:t>
            </a:r>
            <a:r>
              <a:rPr lang="fa-IR" dirty="0">
                <a:cs typeface="B Nazanin" panose="00000400000000000000" pitchFamily="2" charset="-78"/>
              </a:rPr>
              <a:t>.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>
                <a:cs typeface="B Nazanin" panose="00000400000000000000" pitchFamily="2" charset="-78"/>
              </a:rPr>
              <a:t>برآورد </a:t>
            </a:r>
            <a:r>
              <a:rPr lang="fa-IR" dirty="0" err="1">
                <a:cs typeface="B Nazanin" panose="00000400000000000000" pitchFamily="2" charset="-78"/>
              </a:rPr>
              <a:t>مديريت</a:t>
            </a:r>
            <a:r>
              <a:rPr lang="fa-IR" dirty="0">
                <a:cs typeface="B Nazanin" panose="00000400000000000000" pitchFamily="2" charset="-78"/>
              </a:rPr>
              <a:t> در خصوص </a:t>
            </a:r>
            <a:r>
              <a:rPr lang="fa-IR" dirty="0" err="1">
                <a:cs typeface="B Nazanin" panose="00000400000000000000" pitchFamily="2" charset="-78"/>
              </a:rPr>
              <a:t>تعيين</a:t>
            </a:r>
            <a:r>
              <a:rPr lang="fa-IR" dirty="0">
                <a:cs typeface="B Nazanin" panose="00000400000000000000" pitchFamily="2" charset="-78"/>
              </a:rPr>
              <a:t> ارزش </a:t>
            </a:r>
            <a:r>
              <a:rPr lang="fa-IR" dirty="0" err="1">
                <a:cs typeface="B Nazanin" panose="00000400000000000000" pitchFamily="2" charset="-78"/>
              </a:rPr>
              <a:t>فعلي</a:t>
            </a:r>
            <a:r>
              <a:rPr lang="fa-IR" dirty="0">
                <a:cs typeface="B Nazanin" panose="00000400000000000000" pitchFamily="2" charset="-78"/>
              </a:rPr>
              <a:t> هر گونه </a:t>
            </a:r>
            <a:r>
              <a:rPr lang="fa-IR" dirty="0" err="1">
                <a:cs typeface="B Nazanin" panose="00000400000000000000" pitchFamily="2" charset="-78"/>
              </a:rPr>
              <a:t>ذخيره‌اي</a:t>
            </a:r>
            <a:r>
              <a:rPr lang="fa-IR" dirty="0">
                <a:cs typeface="B Nazanin" panose="00000400000000000000" pitchFamily="2" charset="-78"/>
              </a:rPr>
              <a:t> از بابت مخارج </a:t>
            </a:r>
            <a:r>
              <a:rPr lang="fa-IR" dirty="0" err="1">
                <a:cs typeface="B Nazanin" panose="00000400000000000000" pitchFamily="2" charset="-78"/>
              </a:rPr>
              <a:t>برچيدن</a:t>
            </a:r>
            <a:r>
              <a:rPr lang="fa-IR" dirty="0">
                <a:cs typeface="B Nazanin" panose="00000400000000000000" pitchFamily="2" charset="-78"/>
              </a:rPr>
              <a:t> و </a:t>
            </a:r>
            <a:r>
              <a:rPr lang="fa-IR" dirty="0" err="1">
                <a:cs typeface="B Nazanin" panose="00000400000000000000" pitchFamily="2" charset="-78"/>
              </a:rPr>
              <a:t>بازسازي</a:t>
            </a:r>
            <a:r>
              <a:rPr lang="fa-IR" dirty="0">
                <a:cs typeface="B Nazanin" panose="00000400000000000000" pitchFamily="2" charset="-78"/>
              </a:rPr>
              <a:t> محل استقرار </a:t>
            </a:r>
            <a:r>
              <a:rPr lang="fa-IR" dirty="0" err="1">
                <a:cs typeface="B Nazanin" panose="00000400000000000000" pitchFamily="2" charset="-78"/>
              </a:rPr>
              <a:t>ماشين‌آلات</a:t>
            </a:r>
            <a:r>
              <a:rPr lang="fa-IR" dirty="0">
                <a:cs typeface="B Nazanin" panose="00000400000000000000" pitchFamily="2" charset="-78"/>
              </a:rPr>
              <a:t> و </a:t>
            </a:r>
            <a:r>
              <a:rPr lang="fa-IR" dirty="0" err="1">
                <a:cs typeface="B Nazanin" panose="00000400000000000000" pitchFamily="2" charset="-78"/>
              </a:rPr>
              <a:t>تجهيزات</a:t>
            </a:r>
            <a:r>
              <a:rPr lang="fa-IR" dirty="0">
                <a:cs typeface="B Nazanin" panose="00000400000000000000" pitchFamily="2" charset="-78"/>
              </a:rPr>
              <a:t> و </a:t>
            </a:r>
            <a:r>
              <a:rPr lang="fa-IR" dirty="0" err="1">
                <a:cs typeface="B Nazanin" panose="00000400000000000000" pitchFamily="2" charset="-78"/>
              </a:rPr>
              <a:t>همچنين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ذخيره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مزاياي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پايان</a:t>
            </a:r>
            <a:r>
              <a:rPr lang="fa-IR" dirty="0">
                <a:cs typeface="B Nazanin" panose="00000400000000000000" pitchFamily="2" charset="-78"/>
              </a:rPr>
              <a:t> خدمت </a:t>
            </a:r>
            <a:r>
              <a:rPr lang="fa-IR" dirty="0" err="1">
                <a:cs typeface="B Nazanin" panose="00000400000000000000" pitchFamily="2" charset="-78"/>
              </a:rPr>
              <a:t>مبتني</a:t>
            </a:r>
            <a:r>
              <a:rPr lang="fa-IR" dirty="0">
                <a:cs typeface="B Nazanin" panose="00000400000000000000" pitchFamily="2" charset="-78"/>
              </a:rPr>
              <a:t> بر محاسبات </a:t>
            </a:r>
            <a:r>
              <a:rPr lang="fa-IR" dirty="0" err="1">
                <a:cs typeface="B Nazanin" panose="00000400000000000000" pitchFamily="2" charset="-78"/>
              </a:rPr>
              <a:t>اکچوئري</a:t>
            </a:r>
            <a:r>
              <a:rPr lang="fa-IR" dirty="0">
                <a:cs typeface="B Nazanin" panose="00000400000000000000" pitchFamily="2" charset="-78"/>
              </a:rPr>
              <a:t>. 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 err="1">
                <a:cs typeface="B Nazanin" panose="00000400000000000000" pitchFamily="2" charset="-78"/>
              </a:rPr>
              <a:t>تعيين</a:t>
            </a:r>
            <a:r>
              <a:rPr lang="fa-IR" dirty="0">
                <a:cs typeface="B Nazanin" panose="00000400000000000000" pitchFamily="2" charset="-78"/>
              </a:rPr>
              <a:t> ارزش منصفانه </a:t>
            </a:r>
            <a:r>
              <a:rPr lang="fa-IR" dirty="0" err="1">
                <a:cs typeface="B Nazanin" panose="00000400000000000000" pitchFamily="2" charset="-78"/>
              </a:rPr>
              <a:t>سرمايه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گذاري‌هاي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غير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بورسي</a:t>
            </a:r>
            <a:r>
              <a:rPr lang="fa-IR" dirty="0">
                <a:cs typeface="B Nazanin" panose="00000400000000000000" pitchFamily="2" charset="-78"/>
              </a:rPr>
              <a:t>.</a:t>
            </a: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>
                <a:cs typeface="B Nazanin" panose="00000400000000000000" pitchFamily="2" charset="-78"/>
              </a:rPr>
              <a:t>تعيين ريسك‌هاي اعتباري، بازار(ارزش درمعرض خطر)، نقدينگي و تحليل حساسيت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en-US" dirty="0" smtClean="0">
              <a:cs typeface="B Nazanin" panose="00000400000000000000" pitchFamily="2" charset="-78"/>
            </a:endParaRPr>
          </a:p>
          <a:p>
            <a:pPr algn="just" rtl="1">
              <a:buFont typeface="Wingdings" panose="05000000000000000000" pitchFamily="2" charset="2"/>
              <a:buChar char="Ø"/>
            </a:pPr>
            <a:r>
              <a:rPr lang="fa-IR" dirty="0" smtClean="0">
                <a:cs typeface="B Nazanin" panose="00000400000000000000" pitchFamily="2" charset="-78"/>
              </a:rPr>
              <a:t>تعيين ارزش منصفانه </a:t>
            </a:r>
            <a:r>
              <a:rPr lang="fa-IR" dirty="0">
                <a:cs typeface="B Nazanin" panose="00000400000000000000" pitchFamily="2" charset="-78"/>
              </a:rPr>
              <a:t>تسهيلات پرداختي به اشخاص ثالث جهت محاسبه هر گونه كاهش ارزش. </a:t>
            </a:r>
          </a:p>
          <a:p>
            <a:pPr algn="r" rtl="1"/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6619"/>
            <a:ext cx="3490452" cy="4050891"/>
          </a:xfrm>
          <a:prstGeom prst="rect">
            <a:avLst/>
          </a:prstGeom>
        </p:spPr>
      </p:pic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66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6269" y="1431513"/>
            <a:ext cx="9404723" cy="1690714"/>
          </a:xfrm>
        </p:spPr>
        <p:txBody>
          <a:bodyPr>
            <a:normAutofit fontScale="90000"/>
          </a:bodyPr>
          <a:lstStyle/>
          <a:p>
            <a:pPr algn="r" rtl="1"/>
            <a:r>
              <a:rPr lang="fa-IR" b="1" dirty="0">
                <a:cs typeface="B Jadid" panose="00000700000000000000" pitchFamily="2" charset="-78"/>
              </a:rPr>
              <a:t>ساير </a:t>
            </a:r>
            <a:r>
              <a:rPr lang="fa-IR" b="1" dirty="0" smtClean="0">
                <a:cs typeface="B Jadid" panose="00000700000000000000" pitchFamily="2" charset="-78"/>
              </a:rPr>
              <a:t>تفاوت هاي عمده مربوط به </a:t>
            </a:r>
            <a:r>
              <a:rPr lang="fa-IR" b="1" dirty="0">
                <a:cs typeface="B Jadid" panose="00000700000000000000" pitchFamily="2" charset="-78"/>
              </a:rPr>
              <a:t>اندازه </a:t>
            </a:r>
            <a:r>
              <a:rPr lang="fa-IR" b="1" dirty="0" smtClean="0">
                <a:cs typeface="B Jadid" panose="00000700000000000000" pitchFamily="2" charset="-78"/>
              </a:rPr>
              <a:t>گيري</a:t>
            </a:r>
            <a:r>
              <a:rPr lang="en-US" dirty="0">
                <a:cs typeface="B Jadid" panose="00000700000000000000" pitchFamily="2" charset="-78"/>
              </a:rPr>
              <a:t/>
            </a:r>
            <a:br>
              <a:rPr lang="en-US" dirty="0">
                <a:cs typeface="B Jadid" panose="00000700000000000000" pitchFamily="2" charset="-78"/>
              </a:rPr>
            </a:br>
            <a:endParaRPr lang="en-US" dirty="0">
              <a:cs typeface="B Jad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1123037" y="2834640"/>
            <a:ext cx="10058400" cy="4023360"/>
          </a:xfrm>
        </p:spPr>
        <p:txBody>
          <a:bodyPr>
            <a:normAutofit/>
          </a:bodyPr>
          <a:lstStyle/>
          <a:p>
            <a:pPr lvl="0"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تحريف هاي </a:t>
            </a:r>
            <a:r>
              <a:rPr lang="fa-IR" b="1" dirty="0">
                <a:cs typeface="B Nazanin" panose="00000400000000000000" pitchFamily="2" charset="-78"/>
              </a:rPr>
              <a:t>با اهميت منظورشده در گزارشات حسابرسي همچون عدم احتساب ذخيره ماليات بر اساس درآمد مشمول ماليات،</a:t>
            </a:r>
            <a:endParaRPr lang="en-US" dirty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fa-IR" b="1" dirty="0">
                <a:cs typeface="B Nazanin" panose="00000400000000000000" pitchFamily="2" charset="-78"/>
              </a:rPr>
              <a:t>زيان تائيد شده توسط سازمان امور مالياتي كه توسط واحد تجاري در تاريخ گزارشگري مورد استفاده واقع نگرديده</a:t>
            </a:r>
            <a:r>
              <a:rPr lang="fa-IR" dirty="0">
                <a:cs typeface="B Nazanin" panose="00000400000000000000" pitchFamily="2" charset="-78"/>
              </a:rPr>
              <a:t>،</a:t>
            </a:r>
            <a:endParaRPr lang="en-US" dirty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fa-IR" b="1" dirty="0">
                <a:cs typeface="B Nazanin" panose="00000400000000000000" pitchFamily="2" charset="-78"/>
              </a:rPr>
              <a:t>زيان ناشي از تسعير ارز منظور به بهاي تمام شده </a:t>
            </a:r>
            <a:r>
              <a:rPr lang="fa-IR" b="1" dirty="0" smtClean="0">
                <a:cs typeface="B Nazanin" panose="00000400000000000000" pitchFamily="2" charset="-78"/>
              </a:rPr>
              <a:t>دارائيها،</a:t>
            </a:r>
            <a:endParaRPr lang="en-US" dirty="0">
              <a:cs typeface="B Nazanin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b="1" dirty="0">
                <a:cs typeface="B Nazanin" panose="00000400000000000000" pitchFamily="2" charset="-78"/>
              </a:rPr>
              <a:t>در نظر گرفتن محاسبه دارايي و بدهي بابت مالياتهاي انتقالي بابت تمامي تفاوتهاي اندازه گيري حسب مورد و طبقه بندي و افشاء صحيح آنها در صورتهاي </a:t>
            </a:r>
            <a:r>
              <a:rPr lang="fa-IR" b="1" dirty="0" smtClean="0">
                <a:cs typeface="B Nazanin" panose="00000400000000000000" pitchFamily="2" charset="-78"/>
              </a:rPr>
              <a:t>مالي.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31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03" y="283335"/>
            <a:ext cx="10058400" cy="1450757"/>
          </a:xfrm>
        </p:spPr>
        <p:txBody>
          <a:bodyPr/>
          <a:lstStyle/>
          <a:p>
            <a:pPr algn="r" rtl="1"/>
            <a:r>
              <a:rPr lang="ar-SA" sz="3400" b="1" dirty="0">
                <a:cs typeface="B Jadid" panose="00000700000000000000" pitchFamily="2" charset="-78"/>
              </a:rPr>
              <a:t>شناسايي </a:t>
            </a:r>
            <a:r>
              <a:rPr lang="fa-IR" sz="3400" b="1" dirty="0">
                <a:cs typeface="B Jadid" panose="00000700000000000000" pitchFamily="2" charset="-78"/>
              </a:rPr>
              <a:t>تفاوتهاي </a:t>
            </a:r>
            <a:r>
              <a:rPr lang="ar-SA" sz="3400" b="1" dirty="0">
                <a:cs typeface="B Jadid" panose="00000700000000000000" pitchFamily="2" charset="-78"/>
              </a:rPr>
              <a:t>بين استانداردها مربوط به طبقه </a:t>
            </a:r>
            <a:r>
              <a:rPr lang="ar-SA" sz="3400" b="1" dirty="0" smtClean="0">
                <a:cs typeface="B Jadid" panose="00000700000000000000" pitchFamily="2" charset="-78"/>
              </a:rPr>
              <a:t>بندي</a:t>
            </a:r>
            <a:endParaRPr lang="en-US" sz="3400" dirty="0">
              <a:cs typeface="B Jadid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1821" y="1815921"/>
            <a:ext cx="11436440" cy="4584879"/>
          </a:xfrm>
        </p:spPr>
        <p:txBody>
          <a:bodyPr>
            <a:noAutofit/>
          </a:bodyPr>
          <a:lstStyle/>
          <a:p>
            <a:pPr algn="r" rtl="1">
              <a:buFont typeface="Wingdings" panose="05000000000000000000" pitchFamily="2" charset="2"/>
              <a:buChar char="Ø"/>
            </a:pPr>
            <a:r>
              <a:rPr lang="fa-IR" sz="1500" b="1" dirty="0">
                <a:cs typeface="B Nazanin" panose="00000400000000000000" pitchFamily="2" charset="-78"/>
              </a:rPr>
              <a:t>نحوه طبقه بندي اقلام در صورت</a:t>
            </a:r>
            <a:r>
              <a:rPr lang="ar-SA" sz="1500" b="1" dirty="0">
                <a:cs typeface="B Nazanin" panose="00000400000000000000" pitchFamily="2" charset="-78"/>
              </a:rPr>
              <a:t> جريان </a:t>
            </a:r>
            <a:r>
              <a:rPr lang="fa-IR" sz="1500" b="1" dirty="0">
                <a:cs typeface="B Nazanin" panose="00000400000000000000" pitchFamily="2" charset="-78"/>
              </a:rPr>
              <a:t>وجوه نقد در 3 طبقه به </a:t>
            </a:r>
            <a:r>
              <a:rPr lang="fa-IR" sz="1500" b="1" dirty="0" smtClean="0">
                <a:cs typeface="B Nazanin" panose="00000400000000000000" pitchFamily="2" charset="-78"/>
              </a:rPr>
              <a:t>يكي از 8 </a:t>
            </a:r>
            <a:r>
              <a:rPr lang="fa-IR" sz="1500" b="1" dirty="0">
                <a:cs typeface="B Nazanin" panose="00000400000000000000" pitchFamily="2" charset="-78"/>
              </a:rPr>
              <a:t>روش. (تاكيد بر روش غالب</a:t>
            </a:r>
            <a:r>
              <a:rPr lang="fa-IR" sz="1500" b="1" dirty="0" smtClean="0">
                <a:cs typeface="B Nazanin" panose="00000400000000000000" pitchFamily="2" charset="-78"/>
              </a:rPr>
              <a:t>)</a:t>
            </a: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fa-IR" sz="1500" b="1" dirty="0" smtClean="0">
                <a:cs typeface="B Nazanin" panose="00000400000000000000" pitchFamily="2" charset="-78"/>
              </a:rPr>
              <a:t>طبقه </a:t>
            </a:r>
            <a:r>
              <a:rPr lang="fa-IR" sz="1500" b="1" dirty="0">
                <a:cs typeface="B Nazanin" panose="00000400000000000000" pitchFamily="2" charset="-78"/>
              </a:rPr>
              <a:t>بندي </a:t>
            </a:r>
            <a:r>
              <a:rPr lang="fa-IR" sz="1500" b="1" dirty="0" smtClean="0">
                <a:cs typeface="B Nazanin" panose="00000400000000000000" pitchFamily="2" charset="-78"/>
              </a:rPr>
              <a:t>" </a:t>
            </a:r>
            <a:r>
              <a:rPr lang="ar-SA" sz="1500" b="1" dirty="0" smtClean="0">
                <a:cs typeface="B Nazanin" panose="00000400000000000000" pitchFamily="2" charset="-78"/>
              </a:rPr>
              <a:t>ساير </a:t>
            </a:r>
            <a:r>
              <a:rPr lang="ar-SA" sz="1500" b="1" dirty="0">
                <a:cs typeface="B Nazanin" panose="00000400000000000000" pitchFamily="2" charset="-78"/>
              </a:rPr>
              <a:t>دارائيهاي </a:t>
            </a:r>
            <a:r>
              <a:rPr lang="ar-SA" sz="1500" b="1" dirty="0" smtClean="0">
                <a:cs typeface="B Nazanin" panose="00000400000000000000" pitchFamily="2" charset="-78"/>
              </a:rPr>
              <a:t>مالي“</a:t>
            </a:r>
            <a:r>
              <a:rPr lang="fa-IR" sz="1500" b="1" dirty="0" smtClean="0">
                <a:cs typeface="B Nazanin" panose="00000400000000000000" pitchFamily="2" charset="-78"/>
              </a:rPr>
              <a:t> عمدتا</a:t>
            </a:r>
            <a:r>
              <a:rPr lang="en-US" sz="1500" b="1" dirty="0" smtClean="0">
                <a:cs typeface="B Nazanin" panose="00000400000000000000" pitchFamily="2" charset="-78"/>
              </a:rPr>
              <a:t> </a:t>
            </a:r>
            <a:r>
              <a:rPr lang="ar-SA" sz="1500" b="1" dirty="0" smtClean="0">
                <a:cs typeface="B Nazanin" panose="00000400000000000000" pitchFamily="2" charset="-78"/>
              </a:rPr>
              <a:t>به شرح ذيل</a:t>
            </a:r>
            <a:r>
              <a:rPr lang="fa-IR" sz="1500" b="1" dirty="0" smtClean="0">
                <a:cs typeface="B Nazanin" panose="00000400000000000000" pitchFamily="2" charset="-78"/>
              </a:rPr>
              <a:t>:</a:t>
            </a: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ar-SA" sz="1500" b="1" dirty="0" smtClean="0">
                <a:cs typeface="B Nazanin" panose="00000400000000000000" pitchFamily="2" charset="-78"/>
              </a:rPr>
              <a:t>الف- </a:t>
            </a:r>
            <a:r>
              <a:rPr lang="ar-SA" sz="1500" b="1" dirty="0">
                <a:cs typeface="B Nazanin" panose="00000400000000000000" pitchFamily="2" charset="-78"/>
              </a:rPr>
              <a:t>سرمايه گذاريهاي در اوراق قابل نگهداري تا سررسيد،  </a:t>
            </a:r>
            <a:endParaRPr lang="en-US" sz="1500" dirty="0">
              <a:cs typeface="B Nazanin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ar-SA" sz="1500" b="1" dirty="0">
                <a:cs typeface="B Nazanin" panose="00000400000000000000" pitchFamily="2" charset="-78"/>
              </a:rPr>
              <a:t>ب- سرمايه گذاريهاي معاملاتي، </a:t>
            </a:r>
            <a:endParaRPr lang="en-US" sz="1500" dirty="0">
              <a:cs typeface="B Nazanin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ar-SA" sz="1500" b="1" dirty="0">
                <a:cs typeface="B Nazanin" panose="00000400000000000000" pitchFamily="2" charset="-78"/>
              </a:rPr>
              <a:t>ج) سرمايه گذاريهاي آماده براي فروش. </a:t>
            </a:r>
            <a:endParaRPr lang="fa-IR" sz="1500" b="1" dirty="0" smtClean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ar-SA" sz="1500" b="1" dirty="0">
                <a:cs typeface="B Nazanin" panose="00000400000000000000" pitchFamily="2" charset="-78"/>
              </a:rPr>
              <a:t>تغيير طبقه بندي </a:t>
            </a:r>
            <a:r>
              <a:rPr lang="ar-SA" sz="1500" b="1" u="sng" dirty="0">
                <a:cs typeface="B Nazanin" panose="00000400000000000000" pitchFamily="2" charset="-78"/>
              </a:rPr>
              <a:t>از</a:t>
            </a:r>
            <a:r>
              <a:rPr lang="ar-SA" sz="1500" b="1" dirty="0">
                <a:cs typeface="B Nazanin" panose="00000400000000000000" pitchFamily="2" charset="-78"/>
              </a:rPr>
              <a:t>  و </a:t>
            </a:r>
            <a:r>
              <a:rPr lang="ar-SA" sz="1500" b="1" u="sng" dirty="0">
                <a:cs typeface="B Nazanin" panose="00000400000000000000" pitchFamily="2" charset="-78"/>
              </a:rPr>
              <a:t>به</a:t>
            </a:r>
            <a:r>
              <a:rPr lang="ar-SA" sz="1500" b="1" dirty="0">
                <a:cs typeface="B Nazanin" panose="00000400000000000000" pitchFamily="2" charset="-78"/>
              </a:rPr>
              <a:t> سرمايه گذاريهاي معاملاتي مجاز نمي باشد</a:t>
            </a:r>
            <a:r>
              <a:rPr lang="ar-SA" sz="1500" b="1" dirty="0" smtClean="0">
                <a:cs typeface="B Nazanin" panose="00000400000000000000" pitchFamily="2" charset="-78"/>
              </a:rPr>
              <a:t>،</a:t>
            </a:r>
            <a:endParaRPr lang="en-US" sz="1500" dirty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ar-SA" sz="1500" b="1" dirty="0">
                <a:cs typeface="B Nazanin" panose="00000400000000000000" pitchFamily="2" charset="-78"/>
              </a:rPr>
              <a:t>عدم امكان طبقه بندي اقلامي نظير پيش پرداختها، پيش دريافتها و ذخيره ماليات بر در آمد در سرفصل دارايي و بدهيهاي مالي</a:t>
            </a:r>
            <a:r>
              <a:rPr lang="en-US" sz="1500" b="1" dirty="0">
                <a:cs typeface="B Nazanin" panose="00000400000000000000" pitchFamily="2" charset="-78"/>
              </a:rPr>
              <a:t>.</a:t>
            </a:r>
            <a:endParaRPr lang="en-US" sz="1500" dirty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ar-SA" sz="1500" b="1" dirty="0">
                <a:cs typeface="B Nazanin" panose="00000400000000000000" pitchFamily="2" charset="-78"/>
              </a:rPr>
              <a:t>طبقه بندي دارايي و بدهي هاي مربوط به </a:t>
            </a:r>
            <a:r>
              <a:rPr lang="fa-IR" sz="1500" b="1" dirty="0">
                <a:cs typeface="B Nazanin" panose="00000400000000000000" pitchFamily="2" charset="-78"/>
              </a:rPr>
              <a:t>مالياتهاي انتقالي صرفاً در سرفصل بلندمدت. </a:t>
            </a:r>
            <a:endParaRPr lang="en-US" sz="1500" dirty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fa-IR" sz="1500" b="1" dirty="0">
                <a:cs typeface="B Nazanin" panose="00000400000000000000" pitchFamily="2" charset="-78"/>
              </a:rPr>
              <a:t>طبقه بندي اجاره هاي سرمايه هاي در دفاتر اجاره گيرنده صرفاً به </a:t>
            </a:r>
            <a:r>
              <a:rPr lang="fa-IR" sz="1500" b="1" dirty="0" smtClean="0">
                <a:cs typeface="B Nazanin" panose="00000400000000000000" pitchFamily="2" charset="-78"/>
              </a:rPr>
              <a:t>عنوان </a:t>
            </a:r>
            <a:r>
              <a:rPr lang="fa-IR" sz="1500" b="1" dirty="0">
                <a:cs typeface="B Nazanin" panose="00000400000000000000" pitchFamily="2" charset="-78"/>
              </a:rPr>
              <a:t>اجاره عملياتي.</a:t>
            </a:r>
            <a:endParaRPr lang="en-US" sz="1500" dirty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fa-IR" sz="1500" b="1" dirty="0">
                <a:cs typeface="B Nazanin" panose="00000400000000000000" pitchFamily="2" charset="-78"/>
              </a:rPr>
              <a:t>استفاده از عنوان شبه نقد در كنار موجودي نقد.</a:t>
            </a:r>
            <a:endParaRPr lang="en-US" sz="1500" dirty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fa-IR" sz="1500" b="1" dirty="0">
                <a:cs typeface="B Nazanin" panose="00000400000000000000" pitchFamily="2" charset="-78"/>
              </a:rPr>
              <a:t>طبقه بندي سپرده بانكي در سرفصل "ساير مطالبات" در صورت وضعيت مالي و همزمان "سرمايه گذاريها" در صورت جريان وجوه نقد.</a:t>
            </a:r>
            <a:endParaRPr lang="en-US" sz="1500" dirty="0">
              <a:cs typeface="B Nazanin" panose="00000400000000000000" pitchFamily="2" charset="-78"/>
            </a:endParaRPr>
          </a:p>
          <a:p>
            <a:pPr lvl="0" algn="r" rtl="1">
              <a:buFont typeface="Wingdings" panose="05000000000000000000" pitchFamily="2" charset="2"/>
              <a:buChar char="Ø"/>
            </a:pPr>
            <a:r>
              <a:rPr lang="fa-IR" sz="1500" b="1" dirty="0" smtClean="0">
                <a:cs typeface="B Nazanin" panose="00000400000000000000" pitchFamily="2" charset="-78"/>
              </a:rPr>
              <a:t>طبقه </a:t>
            </a:r>
            <a:r>
              <a:rPr lang="fa-IR" sz="1500" b="1" dirty="0">
                <a:cs typeface="B Nazanin" panose="00000400000000000000" pitchFamily="2" charset="-78"/>
              </a:rPr>
              <a:t>بندي سهام ممتاز به عنوان بدهي در بيشتر حالات. </a:t>
            </a:r>
            <a:endParaRPr lang="en-US" sz="1500" dirty="0">
              <a:cs typeface="B Nazanin" panose="00000400000000000000" pitchFamily="2" charset="-78"/>
            </a:endParaRPr>
          </a:p>
          <a:p>
            <a:pPr algn="r"/>
            <a:endParaRPr lang="en-US" sz="1800" dirty="0">
              <a:cs typeface="B Nazanin" panose="00000400000000000000" pitchFamily="2" charset="-7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5961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5" y="1046457"/>
            <a:ext cx="10058400" cy="1450757"/>
          </a:xfrm>
        </p:spPr>
        <p:txBody>
          <a:bodyPr/>
          <a:lstStyle/>
          <a:p>
            <a:pPr algn="r" rtl="1"/>
            <a:r>
              <a:rPr lang="ar-SA" sz="3800" b="1" dirty="0">
                <a:cs typeface="B Jadid" panose="00000700000000000000" pitchFamily="2" charset="-78"/>
              </a:rPr>
              <a:t>شناسايي تفاوتهاي بين استانداردها مربوط </a:t>
            </a:r>
            <a:r>
              <a:rPr lang="ar-SA" sz="3800" b="1" dirty="0" smtClean="0">
                <a:cs typeface="B Jadid" panose="00000700000000000000" pitchFamily="2" charset="-78"/>
              </a:rPr>
              <a:t>به</a:t>
            </a:r>
            <a:r>
              <a:rPr lang="en-US" sz="3800" b="1" dirty="0" smtClean="0">
                <a:cs typeface="B Jadid" panose="00000700000000000000" pitchFamily="2" charset="-78"/>
              </a:rPr>
              <a:t> </a:t>
            </a:r>
            <a:r>
              <a:rPr lang="fa-IR" sz="3800" b="1" dirty="0" smtClean="0">
                <a:cs typeface="B Jadid" panose="00000700000000000000" pitchFamily="2" charset="-78"/>
              </a:rPr>
              <a:t>افشاء</a:t>
            </a:r>
            <a:endParaRPr lang="en-US" sz="3800" dirty="0">
              <a:cs typeface="B Jadid" panose="000007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35917" y="2657103"/>
            <a:ext cx="10058400" cy="4023360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تهيه </a:t>
            </a:r>
            <a:r>
              <a:rPr lang="fa-IR" b="1" dirty="0">
                <a:cs typeface="B Nazanin" panose="00000400000000000000" pitchFamily="2" charset="-78"/>
              </a:rPr>
              <a:t>يادداشت كامل راجع به هزينه هاي حقوق هيات مديره و مدير عامل،</a:t>
            </a:r>
            <a:endParaRPr lang="en-US" dirty="0">
              <a:cs typeface="B Nazanin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تهيه </a:t>
            </a:r>
            <a:r>
              <a:rPr lang="fa-IR" b="1" dirty="0">
                <a:cs typeface="B Nazanin" panose="00000400000000000000" pitchFamily="2" charset="-78"/>
              </a:rPr>
              <a:t>يادداشت كامل راجع به مشخص نمودن زمان سررسيد بدهيها و تجزيه سني مطالبات واحد تجاري،</a:t>
            </a:r>
            <a:endParaRPr lang="en-US" dirty="0">
              <a:cs typeface="B Nazanin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تهيه </a:t>
            </a:r>
            <a:r>
              <a:rPr lang="fa-IR" b="1" dirty="0">
                <a:cs typeface="B Nazanin" panose="00000400000000000000" pitchFamily="2" charset="-78"/>
              </a:rPr>
              <a:t>يادداشت كامل راجع به </a:t>
            </a:r>
            <a:r>
              <a:rPr lang="ar-SA" b="1" dirty="0">
                <a:cs typeface="B Nazanin" panose="00000400000000000000" pitchFamily="2" charset="-78"/>
              </a:rPr>
              <a:t>گزارشگري قسمتهاي عملياتي بر اساس نتايج حاصل از گزارشات سيستمهاي اطلاعاتي طراحي شده،</a:t>
            </a:r>
            <a:endParaRPr lang="en-US" dirty="0">
              <a:cs typeface="B Nazanin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b="1" dirty="0" smtClean="0">
                <a:cs typeface="B Nazanin" panose="00000400000000000000" pitchFamily="2" charset="-78"/>
              </a:rPr>
              <a:t>تهيه </a:t>
            </a:r>
            <a:r>
              <a:rPr lang="fa-IR" b="1" dirty="0">
                <a:cs typeface="B Nazanin" panose="00000400000000000000" pitchFamily="2" charset="-78"/>
              </a:rPr>
              <a:t>يادداشت كامل راجع به </a:t>
            </a:r>
            <a:r>
              <a:rPr lang="ar-SA" b="1" dirty="0">
                <a:cs typeface="B Nazanin" panose="00000400000000000000" pitchFamily="2" charset="-78"/>
              </a:rPr>
              <a:t>تعيين ريسك‌هاي اعتباري، بازار، نقدينگي و </a:t>
            </a:r>
            <a:r>
              <a:rPr lang="ar-SA" b="1" dirty="0" smtClean="0">
                <a:cs typeface="B Nazanin" panose="00000400000000000000" pitchFamily="2" charset="-78"/>
              </a:rPr>
              <a:t>عملياتی</a:t>
            </a:r>
            <a:r>
              <a:rPr lang="fa-IR" b="1" dirty="0" smtClean="0">
                <a:cs typeface="B Nazanin" panose="00000400000000000000" pitchFamily="2" charset="-78"/>
              </a:rPr>
              <a:t>.</a:t>
            </a:r>
            <a:endParaRPr lang="en-US" b="1" dirty="0" smtClean="0">
              <a:cs typeface="B Nazanin" panose="00000400000000000000" pitchFamily="2" charset="-78"/>
            </a:endParaRPr>
          </a:p>
          <a:p>
            <a:pPr algn="r" rtl="1">
              <a:buFont typeface="Wingdings" panose="05000000000000000000" pitchFamily="2" charset="2"/>
              <a:buChar char="Ø"/>
            </a:pPr>
            <a:r>
              <a:rPr lang="fa-IR" dirty="0">
                <a:cs typeface="B Nazanin" panose="00000400000000000000" pitchFamily="2" charset="-78"/>
              </a:rPr>
              <a:t>تعيين نرخ تنزيل حسابهاي دريافتني و پرداختني.</a:t>
            </a:r>
          </a:p>
          <a:p>
            <a:pPr marL="0" indent="0" algn="r" rtl="1">
              <a:buNone/>
            </a:pPr>
            <a:endParaRPr lang="en-US" dirty="0">
              <a:cs typeface="B Nazanin" panose="00000400000000000000" pitchFamily="2" charset="-78"/>
            </a:endParaRPr>
          </a:p>
          <a:p>
            <a:pPr algn="r" rtl="1"/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7596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3037" y="1867437"/>
            <a:ext cx="10058400" cy="732808"/>
          </a:xfrm>
        </p:spPr>
        <p:txBody>
          <a:bodyPr>
            <a:normAutofit fontScale="90000"/>
          </a:bodyPr>
          <a:lstStyle/>
          <a:p>
            <a:pPr algn="justLow" rtl="1"/>
            <a:r>
              <a:rPr lang="fa-IR" sz="4000" dirty="0" smtClean="0">
                <a:cs typeface="B Jadid" panose="00000700000000000000" pitchFamily="2" charset="-78"/>
              </a:rPr>
              <a:t>الزام مالیاتی در زمان </a:t>
            </a:r>
            <a:r>
              <a:rPr lang="fa-IR" sz="4000" dirty="0" err="1" smtClean="0">
                <a:cs typeface="B Jadid" panose="00000700000000000000" pitchFamily="2" charset="-78"/>
              </a:rPr>
              <a:t>پیاده‌سازی</a:t>
            </a:r>
            <a:r>
              <a:rPr lang="fa-IR" sz="4000" dirty="0" smtClean="0">
                <a:cs typeface="B Jadid" panose="00000700000000000000" pitchFamily="2" charset="-78"/>
              </a:rPr>
              <a:t> </a:t>
            </a:r>
            <a:r>
              <a:rPr lang="en-US" sz="4000" b="1" dirty="0" smtClean="0">
                <a:cs typeface="B Jadid" panose="00000700000000000000" pitchFamily="2" charset="-78"/>
              </a:rPr>
              <a:t>IFRS</a:t>
            </a:r>
            <a:endParaRPr lang="en-US" sz="4000" b="1" dirty="0">
              <a:cs typeface="B Jad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>
          <a:xfrm>
            <a:off x="1110159" y="3004832"/>
            <a:ext cx="10058400" cy="2648993"/>
          </a:xfrm>
        </p:spPr>
        <p:txBody>
          <a:bodyPr/>
          <a:lstStyle/>
          <a:p>
            <a:pPr algn="r" rtl="1">
              <a:buFont typeface="Wingdings" panose="05000000000000000000" pitchFamily="2" charset="2"/>
              <a:buChar char="Ø"/>
            </a:pPr>
            <a:r>
              <a:rPr lang="fa-IR" dirty="0" err="1">
                <a:cs typeface="B Nazanin" panose="00000400000000000000" pitchFamily="2" charset="-78"/>
              </a:rPr>
              <a:t>بايستي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تهيه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يك</a:t>
            </a:r>
            <a:r>
              <a:rPr lang="fa-IR" dirty="0">
                <a:cs typeface="B Nazanin" panose="00000400000000000000" pitchFamily="2" charset="-78"/>
              </a:rPr>
              <a:t> دستورالعمل جامع </a:t>
            </a:r>
            <a:r>
              <a:rPr lang="fa-IR" dirty="0" err="1">
                <a:cs typeface="B Nazanin" panose="00000400000000000000" pitchFamily="2" charset="-78"/>
              </a:rPr>
              <a:t>مالياتي</a:t>
            </a:r>
            <a:r>
              <a:rPr lang="fa-IR" dirty="0">
                <a:cs typeface="B Nazanin" panose="00000400000000000000" pitchFamily="2" charset="-78"/>
              </a:rPr>
              <a:t> توسط نهادهای مختلف از جمله سازمان </a:t>
            </a:r>
            <a:r>
              <a:rPr lang="fa-IR" dirty="0" err="1">
                <a:cs typeface="B Nazanin" panose="00000400000000000000" pitchFamily="2" charset="-78"/>
              </a:rPr>
              <a:t>حسابرسي،جامعه</a:t>
            </a:r>
            <a:r>
              <a:rPr lang="fa-IR" dirty="0">
                <a:cs typeface="B Nazanin" panose="00000400000000000000" pitchFamily="2" charset="-78"/>
              </a:rPr>
              <a:t> حسابداران </a:t>
            </a:r>
            <a:r>
              <a:rPr lang="fa-IR" dirty="0" err="1">
                <a:cs typeface="B Nazanin" panose="00000400000000000000" pitchFamily="2" charset="-78"/>
              </a:rPr>
              <a:t>رسمي</a:t>
            </a:r>
            <a:r>
              <a:rPr lang="fa-IR" dirty="0">
                <a:cs typeface="B Nazanin" panose="00000400000000000000" pitchFamily="2" charset="-78"/>
              </a:rPr>
              <a:t>، بانک مرکزی  و </a:t>
            </a:r>
            <a:r>
              <a:rPr lang="fa-IR" dirty="0" err="1">
                <a:cs typeface="B Nazanin" panose="00000400000000000000" pitchFamily="2" charset="-78"/>
              </a:rPr>
              <a:t>بيمه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مرکزي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ايران</a:t>
            </a:r>
            <a:r>
              <a:rPr lang="fa-IR" dirty="0">
                <a:cs typeface="B Nazanin" panose="00000400000000000000" pitchFamily="2" charset="-78"/>
              </a:rPr>
              <a:t> با سازمان امور </a:t>
            </a:r>
            <a:r>
              <a:rPr lang="fa-IR" dirty="0" err="1">
                <a:cs typeface="B Nazanin" panose="00000400000000000000" pitchFamily="2" charset="-78"/>
              </a:rPr>
              <a:t>مالياتی</a:t>
            </a:r>
            <a:r>
              <a:rPr lang="fa-IR" dirty="0">
                <a:cs typeface="B Nazanin" panose="00000400000000000000" pitchFamily="2" charset="-78"/>
              </a:rPr>
              <a:t> در خصوص </a:t>
            </a:r>
            <a:r>
              <a:rPr lang="fa-IR" dirty="0" err="1">
                <a:cs typeface="B Nazanin" panose="00000400000000000000" pitchFamily="2" charset="-78"/>
              </a:rPr>
              <a:t>تفاوتهاي</a:t>
            </a:r>
            <a:r>
              <a:rPr lang="fa-IR" dirty="0">
                <a:cs typeface="B Nazanin" panose="00000400000000000000" pitchFamily="2" charset="-78"/>
              </a:rPr>
              <a:t> موقت </a:t>
            </a:r>
            <a:r>
              <a:rPr lang="fa-IR" dirty="0" err="1">
                <a:cs typeface="B Nazanin" panose="00000400000000000000" pitchFamily="2" charset="-78"/>
              </a:rPr>
              <a:t>مالياتي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كه</a:t>
            </a:r>
            <a:r>
              <a:rPr lang="fa-IR" dirty="0">
                <a:cs typeface="B Nazanin" panose="00000400000000000000" pitchFamily="2" charset="-78"/>
              </a:rPr>
              <a:t> مورد </a:t>
            </a:r>
            <a:r>
              <a:rPr lang="fa-IR" dirty="0" err="1">
                <a:cs typeface="B Nazanin" panose="00000400000000000000" pitchFamily="2" charset="-78"/>
              </a:rPr>
              <a:t>پذيرش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تمامي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>
                <a:cs typeface="B Nazanin" panose="00000400000000000000" pitchFamily="2" charset="-78"/>
              </a:rPr>
              <a:t>نهادهاي</a:t>
            </a:r>
            <a:r>
              <a:rPr lang="fa-IR" dirty="0">
                <a:cs typeface="B Nazanin" panose="00000400000000000000" pitchFamily="2" charset="-78"/>
              </a:rPr>
              <a:t> مزبور قرار گرفته به همراه آموزش </a:t>
            </a:r>
            <a:r>
              <a:rPr lang="fa-IR" dirty="0" err="1">
                <a:cs typeface="B Nazanin" panose="00000400000000000000" pitchFamily="2" charset="-78"/>
              </a:rPr>
              <a:t>كامل</a:t>
            </a:r>
            <a:r>
              <a:rPr lang="fa-IR" dirty="0">
                <a:cs typeface="B Nazanin" panose="00000400000000000000" pitchFamily="2" charset="-78"/>
              </a:rPr>
              <a:t> آن به جامعه حرفه </a:t>
            </a:r>
            <a:r>
              <a:rPr lang="fa-IR" dirty="0" err="1">
                <a:cs typeface="B Nazanin" panose="00000400000000000000" pitchFamily="2" charset="-78"/>
              </a:rPr>
              <a:t>اي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err="1" smtClean="0">
                <a:cs typeface="B Nazanin" panose="00000400000000000000" pitchFamily="2" charset="-78"/>
              </a:rPr>
              <a:t>علي‌الخصوص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به پرسنل سازمان امور </a:t>
            </a:r>
            <a:r>
              <a:rPr lang="fa-IR" dirty="0" err="1">
                <a:cs typeface="B Nazanin" panose="00000400000000000000" pitchFamily="2" charset="-78"/>
              </a:rPr>
              <a:t>مالياتی</a:t>
            </a:r>
            <a:r>
              <a:rPr lang="fa-IR" dirty="0">
                <a:cs typeface="B Nazanin" panose="00000400000000000000" pitchFamily="2" charset="-78"/>
              </a:rPr>
              <a:t> مورد توجه خاص قرار </a:t>
            </a:r>
            <a:r>
              <a:rPr lang="fa-IR" dirty="0" err="1">
                <a:cs typeface="B Nazanin" panose="00000400000000000000" pitchFamily="2" charset="-78"/>
              </a:rPr>
              <a:t>گيرد</a:t>
            </a:r>
            <a:r>
              <a:rPr lang="fa-IR" dirty="0">
                <a:cs typeface="B Nazanin" panose="00000400000000000000" pitchFamily="2" charset="-78"/>
              </a:rPr>
              <a:t>. </a:t>
            </a:r>
          </a:p>
          <a:p>
            <a:pPr algn="r" rtl="1"/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2799471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 rtl="1"/>
            <a:r>
              <a:rPr lang="en-US" dirty="0">
                <a:cs typeface="B Jadid" panose="00000700000000000000" pitchFamily="2" charset="-78"/>
              </a:rPr>
              <a:t/>
            </a:r>
            <a:br>
              <a:rPr lang="en-US" dirty="0">
                <a:cs typeface="B Jadid" panose="00000700000000000000" pitchFamily="2" charset="-78"/>
              </a:rPr>
            </a:br>
            <a:endParaRPr lang="en-US" dirty="0">
              <a:cs typeface="B Jad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en-US" dirty="0">
              <a:cs typeface="B Nazanin" panose="00000400000000000000" pitchFamily="2" charset="-78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6130336"/>
              </p:ext>
            </p:extLst>
          </p:nvPr>
        </p:nvGraphicFramePr>
        <p:xfrm>
          <a:off x="945417" y="1506827"/>
          <a:ext cx="9872837" cy="4977378"/>
        </p:xfrm>
        <a:graphic>
          <a:graphicData uri="http://schemas.openxmlformats.org/drawingml/2006/table">
            <a:tbl>
              <a:tblPr rtl="1">
                <a:tableStyleId>{284E427A-3D55-4303-BF80-6455036E1DE7}</a:tableStyleId>
              </a:tblPr>
              <a:tblGrid>
                <a:gridCol w="1241473"/>
                <a:gridCol w="4361567"/>
                <a:gridCol w="763958"/>
                <a:gridCol w="1015906"/>
                <a:gridCol w="848871"/>
                <a:gridCol w="855164"/>
                <a:gridCol w="785898"/>
              </a:tblGrid>
              <a:tr h="1077408">
                <a:tc row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600" b="1" dirty="0">
                          <a:effectLst/>
                          <a:cs typeface="B Nazanin" panose="00000400000000000000" pitchFamily="2" charset="-78"/>
                        </a:rPr>
                        <a:t>نوع تفاوت</a:t>
                      </a:r>
                      <a:endParaRPr lang="en-US" sz="1600" b="1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 anchor="ctr"/>
                </a:tc>
                <a:tc row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  <a:cs typeface="B Nazanin" panose="00000400000000000000" pitchFamily="2" charset="-78"/>
                        </a:rPr>
                        <a:t>شرح رسيدگي</a:t>
                      </a:r>
                      <a:endParaRPr lang="en-US" sz="1600" b="1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 anchor="ctr"/>
                </a:tc>
                <a:tc grid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  <a:cs typeface="B Nazanin" panose="00000400000000000000" pitchFamily="2" charset="-78"/>
                        </a:rPr>
                        <a:t>شماره بند </a:t>
                      </a:r>
                      <a:r>
                        <a:rPr lang="ar-SA" sz="1600" b="1" dirty="0" smtClean="0">
                          <a:effectLst/>
                          <a:cs typeface="B Nazanin" panose="00000400000000000000" pitchFamily="2" charset="-78"/>
                        </a:rPr>
                        <a:t>استاندارد</a:t>
                      </a:r>
                      <a:endParaRPr lang="fa-IR" sz="1600" b="1" dirty="0" smtClean="0">
                        <a:effectLst/>
                        <a:cs typeface="B Nazanin" panose="00000400000000000000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1600" b="1" dirty="0" smtClean="0">
                          <a:effectLst/>
                          <a:cs typeface="B Nazanin" panose="00000400000000000000" pitchFamily="2" charset="-78"/>
                        </a:rPr>
                        <a:t> </a:t>
                      </a:r>
                      <a:r>
                        <a:rPr lang="ar-SA" sz="1600" b="1" dirty="0">
                          <a:effectLst/>
                          <a:cs typeface="B Nazanin" panose="00000400000000000000" pitchFamily="2" charset="-78"/>
                        </a:rPr>
                        <a:t>حسابداري</a:t>
                      </a:r>
                      <a:endParaRPr lang="en-US" sz="1600" b="1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  <a:cs typeface="B Nazanin" panose="00000400000000000000" pitchFamily="2" charset="-78"/>
                        </a:rPr>
                        <a:t>عطف به كاربرگ</a:t>
                      </a:r>
                      <a:endParaRPr lang="en-US" sz="1600" b="1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 row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1600" b="1">
                          <a:effectLst/>
                          <a:cs typeface="B Nazanin" panose="00000400000000000000" pitchFamily="2" charset="-78"/>
                        </a:rPr>
                        <a:t>امضاء رسيدگي كننده</a:t>
                      </a:r>
                      <a:endParaRPr lang="en-US" sz="1600" b="1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 rowSpan="2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1600" b="1" dirty="0">
                          <a:effectLst/>
                          <a:cs typeface="B Nazanin" panose="00000400000000000000" pitchFamily="2" charset="-78"/>
                        </a:rPr>
                        <a:t>امضاي بررسي كننده</a:t>
                      </a:r>
                      <a:endParaRPr lang="en-US" sz="1600" b="1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</a:tr>
              <a:tr h="271400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cs typeface="B Nazanin" panose="00000400000000000000" pitchFamily="2" charset="-78"/>
                        </a:rPr>
                        <a:t>ايران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cs typeface="B Nazanin" panose="00000400000000000000" pitchFamily="2" charset="-78"/>
                        </a:rPr>
                        <a:t>بين‌المللي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60195">
                <a:tc>
                  <a:txBody>
                    <a:bodyPr/>
                    <a:lstStyle/>
                    <a:p>
                      <a:pPr algn="ctr" rtl="1">
                        <a:lnSpc>
                          <a:spcPct val="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50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50000"/>
                        </a:lnSpc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lnSpc>
                          <a:spcPct val="50000"/>
                        </a:lnSpc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</a:tr>
              <a:tr h="107740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 smtClean="0">
                          <a:effectLst/>
                          <a:latin typeface="Simplified Arabic" panose="02020603050405020304" pitchFamily="18" charset="-78"/>
                          <a:cs typeface="B Nazanin" panose="00000400000000000000" pitchFamily="2" charset="-78"/>
                        </a:rPr>
                        <a:t>اندازه</a:t>
                      </a:r>
                      <a:r>
                        <a:rPr lang="fa-IR" sz="1800" baseline="0" dirty="0" smtClean="0">
                          <a:effectLst/>
                          <a:latin typeface="Simplified Arabic" panose="02020603050405020304" pitchFamily="18" charset="-78"/>
                          <a:cs typeface="B Nazanin" panose="00000400000000000000" pitchFamily="2" charset="-78"/>
                        </a:rPr>
                        <a:t> گيري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aseline="0" dirty="0" smtClean="0">
                          <a:effectLst/>
                          <a:latin typeface="Simplified Arabic" panose="02020603050405020304" pitchFamily="18" charset="-78"/>
                          <a:cs typeface="B Nazanin" panose="00000400000000000000" pitchFamily="2" charset="-78"/>
                        </a:rPr>
                        <a:t> و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aseline="0" dirty="0" smtClean="0">
                          <a:effectLst/>
                          <a:latin typeface="Simplified Arabic" panose="02020603050405020304" pitchFamily="18" charset="-78"/>
                          <a:cs typeface="B Nazanin" panose="00000400000000000000" pitchFamily="2" charset="-78"/>
                        </a:rPr>
                        <a:t> شناخت</a:t>
                      </a:r>
                      <a:endParaRPr lang="en-US" sz="1800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 anchor="ctr"/>
                </a:tc>
                <a:tc>
                  <a:txBody>
                    <a:bodyPr/>
                    <a:lstStyle/>
                    <a:p>
                      <a:pPr marL="0" lvl="0" indent="0" algn="justLow" rtl="1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fa-IR" sz="1600" dirty="0" smtClean="0">
                          <a:effectLst/>
                          <a:cs typeface="B Nazanin" panose="00000400000000000000" pitchFamily="2" charset="-78"/>
                        </a:rPr>
                        <a:t>1. </a:t>
                      </a:r>
                      <a:r>
                        <a:rPr lang="ar-SA" sz="1600" dirty="0" smtClean="0">
                          <a:effectLst/>
                          <a:cs typeface="B Nazanin" panose="00000400000000000000" pitchFamily="2" charset="-78"/>
                        </a:rPr>
                        <a:t>كنترل </a:t>
                      </a:r>
                      <a:r>
                        <a:rPr lang="ar-SA" sz="1600" dirty="0">
                          <a:effectLst/>
                          <a:cs typeface="B Nazanin" panose="00000400000000000000" pitchFamily="2" charset="-78"/>
                        </a:rPr>
                        <a:t>شود مخارج‌ تأمين‌ مالي‌ واردات‌ مواد و کالا به‌ صورت‌ اعتباري‌ از نوع‌ يوزانس‌ به بهاي تمام شده موجودي اضافه نشده باشد.</a:t>
                      </a:r>
                      <a:endParaRPr lang="en-US" sz="1600" b="1" dirty="0">
                        <a:solidFill>
                          <a:srgbClr val="339966"/>
                        </a:solidFill>
                        <a:effectLst/>
                        <a:latin typeface="Simplified Arabic" panose="02020603050405020304" pitchFamily="18" charset="-78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indent="-342900" algn="ctr" rtl="1">
                        <a:spcAft>
                          <a:spcPts val="0"/>
                        </a:spcAft>
                      </a:pPr>
                      <a:r>
                        <a:rPr lang="ar-SA" sz="1600">
                          <a:effectLst/>
                          <a:cs typeface="B Nazanin" panose="00000400000000000000" pitchFamily="2" charset="-78"/>
                        </a:rPr>
                        <a:t>8 الف</a:t>
                      </a:r>
                      <a:endParaRPr lang="en-US" sz="1600" b="1">
                        <a:solidFill>
                          <a:srgbClr val="339966"/>
                        </a:solidFill>
                        <a:effectLst/>
                        <a:latin typeface="Simplified Arabic" panose="02020603050405020304" pitchFamily="18" charset="-78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indent="-342900" algn="ctr" rtl="1"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cs typeface="B Nazanin" panose="00000400000000000000" pitchFamily="2" charset="-78"/>
                        </a:rPr>
                        <a:t>-</a:t>
                      </a:r>
                      <a:endParaRPr lang="en-US" sz="1600" b="1" dirty="0">
                        <a:solidFill>
                          <a:srgbClr val="339966"/>
                        </a:solidFill>
                        <a:effectLst/>
                        <a:latin typeface="Simplified Arabic" panose="02020603050405020304" pitchFamily="18" charset="-78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</a:tr>
              <a:tr h="2154815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dirty="0" smtClean="0">
                          <a:effectLst/>
                          <a:latin typeface="Simplified Arabic" panose="02020603050405020304" pitchFamily="18" charset="-78"/>
                          <a:cs typeface="B Nazanin" panose="00000400000000000000" pitchFamily="2" charset="-78"/>
                        </a:rPr>
                        <a:t>اندازه</a:t>
                      </a:r>
                      <a:r>
                        <a:rPr lang="fa-IR" sz="1800" baseline="0" dirty="0" smtClean="0">
                          <a:effectLst/>
                          <a:latin typeface="Simplified Arabic" panose="02020603050405020304" pitchFamily="18" charset="-78"/>
                          <a:cs typeface="B Nazanin" panose="00000400000000000000" pitchFamily="2" charset="-78"/>
                        </a:rPr>
                        <a:t> گيري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aseline="0" dirty="0" smtClean="0">
                          <a:effectLst/>
                          <a:latin typeface="Simplified Arabic" panose="02020603050405020304" pitchFamily="18" charset="-78"/>
                          <a:cs typeface="B Nazanin" panose="00000400000000000000" pitchFamily="2" charset="-78"/>
                        </a:rPr>
                        <a:t> و</a:t>
                      </a:r>
                    </a:p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fa-IR" sz="1800" baseline="0" dirty="0" smtClean="0">
                          <a:effectLst/>
                          <a:latin typeface="Simplified Arabic" panose="02020603050405020304" pitchFamily="18" charset="-78"/>
                          <a:cs typeface="B Nazanin" panose="00000400000000000000" pitchFamily="2" charset="-78"/>
                        </a:rPr>
                        <a:t> شناخت</a:t>
                      </a:r>
                      <a:endParaRPr lang="en-US" sz="1800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marL="0" lvl="0" indent="0" algn="justLow" rtl="1"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fa-IR" sz="1600" dirty="0" smtClean="0">
                          <a:effectLst/>
                          <a:cs typeface="B Nazanin" panose="00000400000000000000" pitchFamily="2" charset="-78"/>
                        </a:rPr>
                        <a:t>2. </a:t>
                      </a:r>
                      <a:r>
                        <a:rPr lang="ar-SA" sz="1600" dirty="0" smtClean="0">
                          <a:effectLst/>
                          <a:cs typeface="B Nazanin" panose="00000400000000000000" pitchFamily="2" charset="-78"/>
                        </a:rPr>
                        <a:t>اطمينان </a:t>
                      </a:r>
                      <a:r>
                        <a:rPr lang="ar-SA" sz="1600" dirty="0">
                          <a:effectLst/>
                          <a:cs typeface="B Nazanin" panose="00000400000000000000" pitchFamily="2" charset="-78"/>
                        </a:rPr>
                        <a:t>حاصل كنيد مابه‌التفاوتهاي‌ ريالي‌ مورد مطالبه‌ ناشي‌ از افزايش‌ قابل‌ ملاحظه‌ نرخ‌ رسمي‌ ارز (مثلاً از شناور به‌ صادراتي‌)، طبق الزامات‌ بند 29-ب استاندارد حسابداري‌ شماره‌ 16 ايران با عنوان‌ تسعير ارز، به بهاي تمام شده موجودي تخصيص داده نشده باشد.</a:t>
                      </a:r>
                      <a:endParaRPr lang="en-US" sz="1600" b="1" dirty="0">
                        <a:solidFill>
                          <a:srgbClr val="339966"/>
                        </a:solidFill>
                        <a:effectLst/>
                        <a:latin typeface="Simplified Arabic" panose="02020603050405020304" pitchFamily="18" charset="-78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indent="-342900" algn="ctr" rtl="1"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cs typeface="B Nazanin" panose="00000400000000000000" pitchFamily="2" charset="-78"/>
                        </a:rPr>
                        <a:t>8 ب</a:t>
                      </a:r>
                      <a:endParaRPr lang="en-US" sz="1600" b="1" dirty="0">
                        <a:solidFill>
                          <a:srgbClr val="339966"/>
                        </a:solidFill>
                        <a:effectLst/>
                        <a:latin typeface="Simplified Arabic" panose="02020603050405020304" pitchFamily="18" charset="-78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indent="-342900" algn="ctr" rtl="1">
                        <a:spcAft>
                          <a:spcPts val="0"/>
                        </a:spcAft>
                      </a:pPr>
                      <a:r>
                        <a:rPr lang="ar-SA" sz="1600" dirty="0">
                          <a:effectLst/>
                          <a:cs typeface="B Nazanin" panose="00000400000000000000" pitchFamily="2" charset="-78"/>
                        </a:rPr>
                        <a:t>-</a:t>
                      </a:r>
                      <a:endParaRPr lang="en-US" sz="1600" b="1" dirty="0">
                        <a:solidFill>
                          <a:srgbClr val="339966"/>
                        </a:solidFill>
                        <a:effectLst/>
                        <a:latin typeface="Simplified Arabic" panose="02020603050405020304" pitchFamily="18" charset="-78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</a:pPr>
                      <a:r>
                        <a:rPr lang="en-US" sz="1600" dirty="0">
                          <a:effectLst/>
                          <a:cs typeface="B Nazanin" panose="00000400000000000000" pitchFamily="2" charset="-78"/>
                        </a:rPr>
                        <a:t> </a:t>
                      </a:r>
                      <a:endParaRPr lang="en-US" sz="1600" dirty="0">
                        <a:solidFill>
                          <a:srgbClr val="00FFFF"/>
                        </a:solidFill>
                        <a:effectLst/>
                        <a:latin typeface="Simplified Arabic" panose="02020603050405020304" pitchFamily="18" charset="-78"/>
                        <a:ea typeface="Times New Roman"/>
                        <a:cs typeface="B Nazanin" panose="00000400000000000000" pitchFamily="2" charset="-78"/>
                      </a:endParaRPr>
                    </a:p>
                  </a:txBody>
                  <a:tcPr marL="64736" marR="64736" marT="0" marB="0"/>
                </a:tc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864736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8643" y="1249250"/>
            <a:ext cx="10058400" cy="771445"/>
          </a:xfrm>
        </p:spPr>
        <p:txBody>
          <a:bodyPr/>
          <a:lstStyle/>
          <a:p>
            <a:pPr algn="r" rtl="1"/>
            <a:r>
              <a:rPr lang="fa-IR" dirty="0" smtClean="0">
                <a:cs typeface="B Jadid" panose="00000700000000000000" pitchFamily="2" charset="-78"/>
              </a:rPr>
              <a:t>موجودی کالا</a:t>
            </a:r>
            <a:endParaRPr lang="en-US" dirty="0">
              <a:cs typeface="B Jadid" panose="00000700000000000000" pitchFamily="2" charset="-78"/>
            </a:endParaRPr>
          </a:p>
        </p:txBody>
      </p:sp>
      <p:sp>
        <p:nvSpPr>
          <p:cNvPr id="3" name="Subtit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endParaRPr lang="en-US" dirty="0">
              <a:cs typeface="B Nazanin" panose="00000400000000000000" pitchFamily="2" charset="-78"/>
            </a:endParaRPr>
          </a:p>
        </p:txBody>
      </p:sp>
      <p:graphicFrame>
        <p:nvGraphicFramePr>
          <p:cNvPr id="7" name="Content Placeholder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35893756"/>
              </p:ext>
            </p:extLst>
          </p:nvPr>
        </p:nvGraphicFramePr>
        <p:xfrm>
          <a:off x="1103313" y="2228045"/>
          <a:ext cx="9702062" cy="4054768"/>
        </p:xfrm>
        <a:graphic>
          <a:graphicData uri="http://schemas.openxmlformats.org/drawingml/2006/table">
            <a:tbl>
              <a:tblPr>
                <a:tableStyleId>{3C2FFA5D-87B4-456A-9821-1D502468CF0F}</a:tableStyleId>
              </a:tblPr>
              <a:tblGrid>
                <a:gridCol w="28370"/>
                <a:gridCol w="1632458"/>
                <a:gridCol w="1883606"/>
                <a:gridCol w="1732916"/>
                <a:gridCol w="1915790"/>
                <a:gridCol w="2508922"/>
              </a:tblGrid>
              <a:tr h="1118557"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pt-BR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Local </a:t>
                      </a:r>
                      <a:r>
                        <a:rPr lang="en-US" sz="1600" b="1" u="none" strike="noStrike" dirty="0" err="1" smtClean="0"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pt-BR" sz="16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GAAP</a:t>
                      </a:r>
                    </a:p>
                    <a:p>
                      <a:pPr algn="ctr" fontAlgn="ctr"/>
                      <a:r>
                        <a:rPr lang="pt-BR" sz="16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 30 </a:t>
                      </a:r>
                      <a:r>
                        <a:rPr lang="pt-BR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Esfend 1395</a:t>
                      </a:r>
                      <a:endParaRPr lang="pt-BR" sz="16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Reclassification</a:t>
                      </a:r>
                      <a:endParaRPr lang="en-US" sz="16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Re-measurement</a:t>
                      </a:r>
                      <a:endParaRPr lang="en-US" sz="16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 smtClean="0">
                          <a:solidFill>
                            <a:schemeClr val="tx1"/>
                          </a:solidFill>
                          <a:effectLst/>
                        </a:rPr>
                        <a:t>30 </a:t>
                      </a:r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Esfend 1395</a:t>
                      </a:r>
                      <a:endParaRPr lang="en-US" sz="16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629188"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Million IRR </a:t>
                      </a:r>
                      <a:endParaRPr lang="en-US" sz="16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 Million IRR </a:t>
                      </a:r>
                      <a:endParaRPr lang="en-US" sz="1600" b="1" i="1" u="none" strike="noStrike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Million IRR </a:t>
                      </a:r>
                      <a:endParaRPr lang="en-US" sz="16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 Million IRR </a:t>
                      </a:r>
                      <a:endParaRPr lang="en-US" sz="1600" b="1" i="1" u="none" strike="noStrike" dirty="0">
                        <a:solidFill>
                          <a:schemeClr val="tx1"/>
                        </a:solidFill>
                        <a:effectLst/>
                        <a:latin typeface="Times New Roman"/>
                      </a:endParaRPr>
                    </a:p>
                  </a:txBody>
                  <a:tcPr marL="0" marR="0" marT="0" marB="0" anchor="ctr"/>
                </a:tc>
              </a:tr>
              <a:tr h="594233"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Spare parts</a:t>
                      </a: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4,312,788</a:t>
                      </a: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4,312,788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  <a:tr h="594233"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Finished goods</a:t>
                      </a: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>
                          <a:solidFill>
                            <a:schemeClr val="tx1"/>
                          </a:solidFill>
                          <a:effectLst/>
                        </a:rPr>
                        <a:t>17,087</a:t>
                      </a:r>
                      <a:endParaRPr lang="en-US" sz="1600" b="0" i="0" u="none" strike="noStrike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en-US" sz="1600" b="0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u="none" strike="noStrike" dirty="0">
                          <a:solidFill>
                            <a:schemeClr val="tx1"/>
                          </a:solidFill>
                          <a:effectLst/>
                        </a:rPr>
                        <a:t>17,087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  <a:tr h="1118557">
                <a:tc>
                  <a:txBody>
                    <a:bodyPr/>
                    <a:lstStyle/>
                    <a:p>
                      <a:pPr algn="ctr" fontAlgn="b"/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                         4,329,875 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                           -   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bg1"/>
                          </a:solidFill>
                          <a:effectLst/>
                        </a:rPr>
                        <a:t>                           -   </a:t>
                      </a:r>
                      <a:endParaRPr lang="en-US" sz="1600" b="1" i="0" u="none" strike="noStrike" dirty="0">
                        <a:solidFill>
                          <a:schemeClr val="bg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1" u="none" strike="noStrike" dirty="0">
                          <a:solidFill>
                            <a:schemeClr val="tx1"/>
                          </a:solidFill>
                          <a:effectLst/>
                        </a:rPr>
                        <a:t>         4,329,875 </a:t>
                      </a:r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Calibri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0558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83554" y="5524500"/>
            <a:ext cx="8992346" cy="657359"/>
          </a:xfrm>
        </p:spPr>
        <p:txBody>
          <a:bodyPr>
            <a:normAutofit fontScale="90000"/>
          </a:bodyPr>
          <a:lstStyle/>
          <a:p>
            <a:pPr algn="ctr"/>
            <a:r>
              <a:rPr lang="fa-IR" sz="6000" dirty="0" smtClean="0">
                <a:cs typeface="B Sina" panose="00000700000000000000" pitchFamily="2" charset="-78"/>
              </a:rPr>
              <a:t>با تشکر از حسن توجه شما</a:t>
            </a:r>
            <a:endParaRPr lang="en-US" sz="6000" dirty="0">
              <a:cs typeface="B Sina" panose="00000700000000000000" pitchFamily="2" charset="-78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@hesabdoni 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518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Retrospect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02006FA4-1611-4B07-AF7F-85CF6D20EB3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215</TotalTime>
  <Words>1124</Words>
  <Application>Microsoft Office PowerPoint</Application>
  <PresentationFormat>Custom</PresentationFormat>
  <Paragraphs>155</Paragraphs>
  <Slides>14</Slides>
  <Notes>11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Retrospect</vt:lpstr>
      <vt:lpstr>بنام خدا</vt:lpstr>
      <vt:lpstr>نقشه راه پیاده سازی استانداردهای بین‌المللی گزارشگری مالی (IFRS)</vt:lpstr>
      <vt:lpstr>رويه هاي مختلف در زمان پياده سازي  IFRS </vt:lpstr>
      <vt:lpstr>  </vt:lpstr>
      <vt:lpstr> </vt:lpstr>
      <vt:lpstr>PowerPoint Presentation</vt:lpstr>
      <vt:lpstr>وظايف عمده هيات مديره جهت پياده سازي IFRS </vt:lpstr>
      <vt:lpstr>ساير تفاوت هاي عمده مربوط به اندازه گيري </vt:lpstr>
      <vt:lpstr>شناسايي تفاوتهاي بين استانداردها مربوط به طبقه بندي</vt:lpstr>
      <vt:lpstr>شناسايي تفاوتهاي بين استانداردها مربوط به افشاء</vt:lpstr>
      <vt:lpstr>الزام مالیاتی در زمان پیاده‌سازی IFRS</vt:lpstr>
      <vt:lpstr> </vt:lpstr>
      <vt:lpstr>موجودی کالا</vt:lpstr>
      <vt:lpstr>با تشکر از حسن توجه شما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نقشه راه پیاده سازی استانداردهای بین‌المللی گزارشگری مالی (IFRS)</dc:title>
  <dc:creator>KG</dc:creator>
  <cp:lastModifiedBy>Windows User</cp:lastModifiedBy>
  <cp:revision>43</cp:revision>
  <cp:lastPrinted>2017-11-28T10:28:39Z</cp:lastPrinted>
  <dcterms:created xsi:type="dcterms:W3CDTF">2017-11-23T10:06:36Z</dcterms:created>
  <dcterms:modified xsi:type="dcterms:W3CDTF">2020-05-26T22:23:25Z</dcterms:modified>
</cp:coreProperties>
</file>