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3"/>
  </p:notesMasterIdLst>
  <p:sldIdLst>
    <p:sldId id="27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80" r:id="rId19"/>
    <p:sldId id="275" r:id="rId20"/>
    <p:sldId id="276" r:id="rId21"/>
    <p:sldId id="277"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2629" autoAdjust="0"/>
  </p:normalViewPr>
  <p:slideViewPr>
    <p:cSldViewPr>
      <p:cViewPr varScale="1">
        <p:scale>
          <a:sx n="69" d="100"/>
          <a:sy n="69" d="100"/>
        </p:scale>
        <p:origin x="54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E532C78-C663-482D-B4AD-B1279DA48DF1}" type="datetimeFigureOut">
              <a:rPr lang="fa-IR" smtClean="0"/>
              <a:pPr/>
              <a:t>1441/04/25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AD86A7F-89CC-42D9-98A0-6B460F16FA25}" type="slidenum">
              <a:rPr lang="fa-IR" smtClean="0"/>
              <a:pPr/>
              <a:t>‹#›</a:t>
            </a:fld>
            <a:endParaRPr lang="fa-IR"/>
          </a:p>
        </p:txBody>
      </p:sp>
    </p:spTree>
    <p:extLst>
      <p:ext uri="{BB962C8B-B14F-4D97-AF65-F5344CB8AC3E}">
        <p14:creationId xmlns:p14="http://schemas.microsoft.com/office/powerpoint/2010/main" val="337524728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7AD86A7F-89CC-42D9-98A0-6B460F16FA25}" type="slidenum">
              <a:rPr lang="fa-IR" smtClean="0"/>
              <a:pPr/>
              <a:t>2</a:t>
            </a:fld>
            <a:endParaRPr lang="fa-IR"/>
          </a:p>
        </p:txBody>
      </p:sp>
    </p:spTree>
    <p:extLst>
      <p:ext uri="{BB962C8B-B14F-4D97-AF65-F5344CB8AC3E}">
        <p14:creationId xmlns:p14="http://schemas.microsoft.com/office/powerpoint/2010/main" val="584854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FD93DEB4-0F80-4276-BD0C-58B1ACED09B0}"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D93DEB4-0F80-4276-BD0C-58B1ACED09B0}"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FD93DEB4-0F80-4276-BD0C-58B1ACED09B0}"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BF4E349-FC9D-4C68-8446-B74707EB0F6B}" type="datetimeFigureOut">
              <a:rPr lang="fa-IR" smtClean="0"/>
              <a:pPr/>
              <a:t>1441/04/25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D93DEB4-0F80-4276-BD0C-58B1ACED09B0}" type="slidenum">
              <a:rPr lang="fa-IR" smtClean="0"/>
              <a:pPr/>
              <a:t>‹#›</a:t>
            </a:fld>
            <a:endParaRPr lang="fa-IR"/>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BF4E349-FC9D-4C68-8446-B74707EB0F6B}" type="datetimeFigureOut">
              <a:rPr lang="fa-IR" smtClean="0"/>
              <a:pPr/>
              <a:t>1441/04/25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D93DEB4-0F80-4276-BD0C-58B1ACED09B0}"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dissolve/>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660" y="428604"/>
            <a:ext cx="9144000" cy="1138773"/>
          </a:xfrm>
          <a:prstGeom prst="rect">
            <a:avLst/>
          </a:prstGeom>
          <a:noFill/>
        </p:spPr>
        <p:txBody>
          <a:bodyPr wrap="square" rtlCol="1">
            <a:spAutoFit/>
          </a:bodyPr>
          <a:lstStyle/>
          <a:p>
            <a:r>
              <a:rPr lang="fa-IR" sz="3200" dirty="0" smtClean="0">
                <a:solidFill>
                  <a:srgbClr val="FF0000"/>
                </a:solidFill>
                <a:cs typeface="B Nazanin" pitchFamily="2" charset="-78"/>
              </a:rPr>
              <a:t>موضوع</a:t>
            </a:r>
            <a:r>
              <a:rPr lang="fa-IR" sz="3200" dirty="0" smtClean="0">
                <a:cs typeface="B Nazanin" pitchFamily="2" charset="-78"/>
              </a:rPr>
              <a:t>: </a:t>
            </a:r>
            <a:r>
              <a:rPr lang="fa-IR" sz="3600" dirty="0" smtClean="0">
                <a:cs typeface="B Nazanin" pitchFamily="2" charset="-78"/>
              </a:rPr>
              <a:t>نقش نهاد های مختلف در بهداشت روانی</a:t>
            </a:r>
            <a:r>
              <a:rPr lang="fa-IR" sz="3200" dirty="0" smtClean="0">
                <a:cs typeface="B Nazanin" pitchFamily="2" charset="-78"/>
              </a:rPr>
              <a:t/>
            </a:r>
            <a:br>
              <a:rPr lang="fa-IR" sz="3200" dirty="0" smtClean="0">
                <a:cs typeface="B Nazanin" pitchFamily="2" charset="-78"/>
              </a:rPr>
            </a:br>
            <a:endParaRPr lang="fa-IR" sz="3200" dirty="0">
              <a:cs typeface="B Nazanin" pitchFamily="2" charset="-78"/>
            </a:endParaRPr>
          </a:p>
        </p:txBody>
      </p:sp>
      <p:sp>
        <p:nvSpPr>
          <p:cNvPr id="5" name="TextBox 4"/>
          <p:cNvSpPr txBox="1"/>
          <p:nvPr/>
        </p:nvSpPr>
        <p:spPr>
          <a:xfrm>
            <a:off x="2071670" y="1714488"/>
            <a:ext cx="5756895" cy="1569660"/>
          </a:xfrm>
          <a:prstGeom prst="rect">
            <a:avLst/>
          </a:prstGeom>
          <a:noFill/>
        </p:spPr>
        <p:txBody>
          <a:bodyPr wrap="square" rtlCol="1">
            <a:spAutoFit/>
          </a:bodyPr>
          <a:lstStyle/>
          <a:p>
            <a:pPr marL="342900" indent="-342900">
              <a:buFont typeface="Arial" pitchFamily="34" charset="0"/>
              <a:buChar char="•"/>
            </a:pPr>
            <a:r>
              <a:rPr lang="fa-IR" sz="3200" smtClean="0">
                <a:cs typeface="B Nazanin" pitchFamily="2" charset="-78"/>
              </a:rPr>
              <a:t>نقش خانواده در بهداشت روانی فرد</a:t>
            </a:r>
          </a:p>
          <a:p>
            <a:pPr marL="342900" indent="-342900">
              <a:buFont typeface="Arial" pitchFamily="34" charset="0"/>
              <a:buChar char="•"/>
            </a:pPr>
            <a:r>
              <a:rPr lang="fa-IR" sz="3200" smtClean="0">
                <a:cs typeface="B Nazanin" pitchFamily="2" charset="-78"/>
              </a:rPr>
              <a:t>نقش مدرسه در بهداشت روانی</a:t>
            </a:r>
          </a:p>
          <a:p>
            <a:pPr marL="342900" indent="-342900">
              <a:buFont typeface="Arial" pitchFamily="34" charset="0"/>
              <a:buChar char="•"/>
            </a:pPr>
            <a:r>
              <a:rPr lang="fa-IR" sz="3200" smtClean="0">
                <a:cs typeface="B Nazanin" pitchFamily="2" charset="-78"/>
              </a:rPr>
              <a:t>نقش جامعه در بهداشت روانی</a:t>
            </a:r>
            <a:endParaRPr lang="fa-IR" sz="32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ight Arrow 7"/>
          <p:cNvSpPr/>
          <p:nvPr/>
        </p:nvSpPr>
        <p:spPr>
          <a:xfrm>
            <a:off x="2500298" y="4714884"/>
            <a:ext cx="1214446" cy="428628"/>
          </a:xfrm>
          <a:prstGeom prst="rightArrow">
            <a:avLst>
              <a:gd name="adj1" fmla="val 1921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9" name="TextBox 8"/>
          <p:cNvSpPr txBox="1"/>
          <p:nvPr/>
        </p:nvSpPr>
        <p:spPr>
          <a:xfrm>
            <a:off x="1285852" y="4572008"/>
            <a:ext cx="1183337" cy="584775"/>
          </a:xfrm>
          <a:prstGeom prst="rect">
            <a:avLst/>
          </a:prstGeom>
          <a:noFill/>
        </p:spPr>
        <p:txBody>
          <a:bodyPr wrap="none" rtlCol="1">
            <a:spAutoFit/>
          </a:bodyPr>
          <a:lstStyle/>
          <a:p>
            <a:r>
              <a:rPr lang="fa-IR" sz="3200" smtClean="0"/>
              <a:t>کوچولو</a:t>
            </a:r>
            <a:endParaRPr lang="fa-IR" sz="3200"/>
          </a:p>
        </p:txBody>
      </p:sp>
      <p:sp>
        <p:nvSpPr>
          <p:cNvPr id="10" name="TextBox 9"/>
          <p:cNvSpPr txBox="1"/>
          <p:nvPr/>
        </p:nvSpPr>
        <p:spPr>
          <a:xfrm>
            <a:off x="3714744" y="4572008"/>
            <a:ext cx="1082348" cy="584775"/>
          </a:xfrm>
          <a:prstGeom prst="rect">
            <a:avLst/>
          </a:prstGeom>
          <a:noFill/>
        </p:spPr>
        <p:txBody>
          <a:bodyPr wrap="none" rtlCol="1">
            <a:spAutoFit/>
          </a:bodyPr>
          <a:lstStyle/>
          <a:p>
            <a:r>
              <a:rPr lang="fa-IR" sz="3200" smtClean="0"/>
              <a:t>متوسط</a:t>
            </a:r>
            <a:endParaRPr lang="fa-IR" sz="3200"/>
          </a:p>
        </p:txBody>
      </p:sp>
      <p:sp>
        <p:nvSpPr>
          <p:cNvPr id="11" name="Right Arrow 10"/>
          <p:cNvSpPr/>
          <p:nvPr/>
        </p:nvSpPr>
        <p:spPr>
          <a:xfrm>
            <a:off x="4786314" y="4643446"/>
            <a:ext cx="1214446" cy="484632"/>
          </a:xfrm>
          <a:prstGeom prst="rightArrow">
            <a:avLst>
              <a:gd name="adj1" fmla="val 18877"/>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2" name="TextBox 11"/>
          <p:cNvSpPr txBox="1"/>
          <p:nvPr/>
        </p:nvSpPr>
        <p:spPr>
          <a:xfrm>
            <a:off x="6000760" y="4572008"/>
            <a:ext cx="861134" cy="584775"/>
          </a:xfrm>
          <a:prstGeom prst="rect">
            <a:avLst/>
          </a:prstGeom>
          <a:noFill/>
        </p:spPr>
        <p:txBody>
          <a:bodyPr wrap="none" rtlCol="1">
            <a:spAutoFit/>
          </a:bodyPr>
          <a:lstStyle/>
          <a:p>
            <a:r>
              <a:rPr lang="fa-IR" sz="3200" smtClean="0">
                <a:cs typeface="B Nazanin" pitchFamily="2" charset="-78"/>
              </a:rPr>
              <a:t>بزرگ</a:t>
            </a:r>
            <a:endParaRPr lang="fa-IR" sz="3200">
              <a:cs typeface="B Nazanin" pitchFamily="2" charset="-78"/>
            </a:endParaRPr>
          </a:p>
        </p:txBody>
      </p:sp>
      <p:sp>
        <p:nvSpPr>
          <p:cNvPr id="13" name="Right Arrow 12"/>
          <p:cNvSpPr/>
          <p:nvPr/>
        </p:nvSpPr>
        <p:spPr>
          <a:xfrm>
            <a:off x="6858016" y="4643446"/>
            <a:ext cx="1214446" cy="484632"/>
          </a:xfrm>
          <a:prstGeom prst="rightArrow">
            <a:avLst>
              <a:gd name="adj1" fmla="val 18878"/>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4" name="TextBox 13"/>
          <p:cNvSpPr txBox="1"/>
          <p:nvPr/>
        </p:nvSpPr>
        <p:spPr>
          <a:xfrm>
            <a:off x="2428860" y="4214818"/>
            <a:ext cx="947695" cy="523220"/>
          </a:xfrm>
          <a:prstGeom prst="rect">
            <a:avLst/>
          </a:prstGeom>
          <a:noFill/>
        </p:spPr>
        <p:txBody>
          <a:bodyPr wrap="none" rtlCol="1">
            <a:spAutoFit/>
          </a:bodyPr>
          <a:lstStyle/>
          <a:p>
            <a:r>
              <a:rPr lang="fa-IR" sz="2800" smtClean="0">
                <a:solidFill>
                  <a:srgbClr val="FF0000"/>
                </a:solidFill>
                <a:cs typeface="B Nazanin" pitchFamily="2" charset="-78"/>
              </a:rPr>
              <a:t>خانواده</a:t>
            </a:r>
            <a:endParaRPr lang="fa-IR" sz="2800">
              <a:solidFill>
                <a:srgbClr val="FF0000"/>
              </a:solidFill>
              <a:cs typeface="B Nazanin" pitchFamily="2" charset="-78"/>
            </a:endParaRPr>
          </a:p>
        </p:txBody>
      </p:sp>
      <p:sp>
        <p:nvSpPr>
          <p:cNvPr id="15" name="TextBox 14"/>
          <p:cNvSpPr txBox="1"/>
          <p:nvPr/>
        </p:nvSpPr>
        <p:spPr>
          <a:xfrm>
            <a:off x="4786314" y="4143380"/>
            <a:ext cx="947695" cy="523220"/>
          </a:xfrm>
          <a:prstGeom prst="rect">
            <a:avLst/>
          </a:prstGeom>
          <a:noFill/>
        </p:spPr>
        <p:txBody>
          <a:bodyPr wrap="none" rtlCol="1">
            <a:spAutoFit/>
          </a:bodyPr>
          <a:lstStyle/>
          <a:p>
            <a:r>
              <a:rPr lang="fa-IR" sz="2800" smtClean="0">
                <a:solidFill>
                  <a:srgbClr val="FF0000"/>
                </a:solidFill>
              </a:rPr>
              <a:t>مدرسه</a:t>
            </a:r>
            <a:endParaRPr lang="fa-IR" sz="2800">
              <a:solidFill>
                <a:srgbClr val="FF0000"/>
              </a:solidFill>
            </a:endParaRPr>
          </a:p>
        </p:txBody>
      </p:sp>
      <p:sp>
        <p:nvSpPr>
          <p:cNvPr id="16" name="TextBox 15"/>
          <p:cNvSpPr txBox="1"/>
          <p:nvPr/>
        </p:nvSpPr>
        <p:spPr>
          <a:xfrm>
            <a:off x="6858016" y="4214818"/>
            <a:ext cx="873957" cy="523220"/>
          </a:xfrm>
          <a:prstGeom prst="rect">
            <a:avLst/>
          </a:prstGeom>
          <a:noFill/>
        </p:spPr>
        <p:txBody>
          <a:bodyPr wrap="none" rtlCol="1">
            <a:spAutoFit/>
          </a:bodyPr>
          <a:lstStyle/>
          <a:p>
            <a:r>
              <a:rPr lang="fa-IR" sz="2800" smtClean="0">
                <a:solidFill>
                  <a:srgbClr val="FF0000"/>
                </a:solidFill>
              </a:rPr>
              <a:t>جامعه</a:t>
            </a:r>
            <a:endParaRPr lang="fa-IR" sz="2800">
              <a:solidFill>
                <a:srgbClr val="FF0000"/>
              </a:solidFill>
            </a:endParaRPr>
          </a:p>
        </p:txBody>
      </p:sp>
      <p:cxnSp>
        <p:nvCxnSpPr>
          <p:cNvPr id="30" name="Straight Arrow Connector 29"/>
          <p:cNvCxnSpPr/>
          <p:nvPr/>
        </p:nvCxnSpPr>
        <p:spPr>
          <a:xfrm flipV="1">
            <a:off x="1643042" y="5429264"/>
            <a:ext cx="1143008" cy="7858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1857356" y="3286124"/>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rot="5400000" flipH="1" flipV="1">
            <a:off x="4500562" y="5357826"/>
            <a:ext cx="928694" cy="9286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rot="16200000" flipH="1">
            <a:off x="4464843" y="3321843"/>
            <a:ext cx="914400" cy="8429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V="1">
            <a:off x="6572264" y="5429264"/>
            <a:ext cx="1143008" cy="8572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6929454" y="3357562"/>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rot="2714051">
            <a:off x="1909569" y="3399719"/>
            <a:ext cx="1090387" cy="400110"/>
          </a:xfrm>
          <a:prstGeom prst="rect">
            <a:avLst/>
          </a:prstGeom>
          <a:noFill/>
        </p:spPr>
        <p:txBody>
          <a:bodyPr wrap="square" rtlCol="1">
            <a:spAutoFit/>
          </a:bodyPr>
          <a:lstStyle/>
          <a:p>
            <a:r>
              <a:rPr lang="fa-IR" sz="2000" smtClean="0">
                <a:cs typeface="B Nazanin" pitchFamily="2" charset="-78"/>
              </a:rPr>
              <a:t>دیکتاتوری</a:t>
            </a:r>
            <a:endParaRPr lang="fa-IR" sz="2000">
              <a:cs typeface="B Nazanin" pitchFamily="2" charset="-78"/>
            </a:endParaRPr>
          </a:p>
        </p:txBody>
      </p:sp>
      <p:sp>
        <p:nvSpPr>
          <p:cNvPr id="53" name="TextBox 52"/>
          <p:cNvSpPr txBox="1"/>
          <p:nvPr/>
        </p:nvSpPr>
        <p:spPr>
          <a:xfrm rot="19508726">
            <a:off x="1635625" y="5852664"/>
            <a:ext cx="1357322" cy="400110"/>
          </a:xfrm>
          <a:prstGeom prst="rect">
            <a:avLst/>
          </a:prstGeom>
          <a:noFill/>
        </p:spPr>
        <p:txBody>
          <a:bodyPr wrap="square" rtlCol="1">
            <a:spAutoFit/>
          </a:bodyPr>
          <a:lstStyle/>
          <a:p>
            <a:r>
              <a:rPr lang="fa-IR" sz="2000" smtClean="0">
                <a:cs typeface="B Nazanin" pitchFamily="2" charset="-78"/>
              </a:rPr>
              <a:t>آزادی مطلق</a:t>
            </a:r>
            <a:endParaRPr lang="fa-IR" sz="2000">
              <a:cs typeface="B Nazanin" pitchFamily="2" charset="-78"/>
            </a:endParaRPr>
          </a:p>
        </p:txBody>
      </p:sp>
      <p:sp>
        <p:nvSpPr>
          <p:cNvPr id="54" name="TextBox 53"/>
          <p:cNvSpPr txBox="1"/>
          <p:nvPr/>
        </p:nvSpPr>
        <p:spPr>
          <a:xfrm rot="18825106">
            <a:off x="4497598" y="5777704"/>
            <a:ext cx="1358064" cy="400110"/>
          </a:xfrm>
          <a:prstGeom prst="rect">
            <a:avLst/>
          </a:prstGeom>
          <a:noFill/>
        </p:spPr>
        <p:txBody>
          <a:bodyPr wrap="none" rtlCol="1">
            <a:spAutoFit/>
          </a:bodyPr>
          <a:lstStyle/>
          <a:p>
            <a:r>
              <a:rPr lang="fa-IR" sz="2000" smtClean="0">
                <a:cs typeface="B Nazanin" pitchFamily="2" charset="-78"/>
              </a:rPr>
              <a:t>دوری از والدین</a:t>
            </a:r>
            <a:endParaRPr lang="fa-IR" sz="2000">
              <a:cs typeface="B Nazanin" pitchFamily="2" charset="-78"/>
            </a:endParaRPr>
          </a:p>
        </p:txBody>
      </p:sp>
      <p:sp>
        <p:nvSpPr>
          <p:cNvPr id="56" name="TextBox 55"/>
          <p:cNvSpPr txBox="1"/>
          <p:nvPr/>
        </p:nvSpPr>
        <p:spPr>
          <a:xfrm rot="2859431">
            <a:off x="4520704" y="3413611"/>
            <a:ext cx="1218603" cy="400110"/>
          </a:xfrm>
          <a:prstGeom prst="rect">
            <a:avLst/>
          </a:prstGeom>
          <a:noFill/>
        </p:spPr>
        <p:txBody>
          <a:bodyPr wrap="none" rtlCol="1">
            <a:spAutoFit/>
          </a:bodyPr>
          <a:lstStyle/>
          <a:p>
            <a:r>
              <a:rPr lang="fa-IR" sz="2000" smtClean="0">
                <a:cs typeface="B Nazanin" pitchFamily="2" charset="-78"/>
              </a:rPr>
              <a:t>همکلاسی ها</a:t>
            </a:r>
            <a:endParaRPr lang="fa-IR" sz="2000">
              <a:cs typeface="B Nazanin" pitchFamily="2" charset="-78"/>
            </a:endParaRPr>
          </a:p>
        </p:txBody>
      </p:sp>
      <p:sp>
        <p:nvSpPr>
          <p:cNvPr id="58" name="TextBox 57"/>
          <p:cNvSpPr txBox="1"/>
          <p:nvPr/>
        </p:nvSpPr>
        <p:spPr>
          <a:xfrm rot="19337584">
            <a:off x="6573625" y="5889865"/>
            <a:ext cx="1327608" cy="400110"/>
          </a:xfrm>
          <a:prstGeom prst="rect">
            <a:avLst/>
          </a:prstGeom>
          <a:noFill/>
        </p:spPr>
        <p:txBody>
          <a:bodyPr wrap="none" rtlCol="1">
            <a:spAutoFit/>
          </a:bodyPr>
          <a:lstStyle/>
          <a:p>
            <a:r>
              <a:rPr lang="fa-IR" sz="2000" smtClean="0">
                <a:cs typeface="B Nazanin" pitchFamily="2" charset="-78"/>
              </a:rPr>
              <a:t>طبقه اجتماعی</a:t>
            </a:r>
            <a:endParaRPr lang="fa-IR" sz="2000">
              <a:cs typeface="B Nazanin" pitchFamily="2" charset="-78"/>
            </a:endParaRPr>
          </a:p>
        </p:txBody>
      </p:sp>
      <p:sp>
        <p:nvSpPr>
          <p:cNvPr id="60" name="TextBox 59"/>
          <p:cNvSpPr txBox="1"/>
          <p:nvPr/>
        </p:nvSpPr>
        <p:spPr>
          <a:xfrm rot="2753734">
            <a:off x="6912549" y="3472403"/>
            <a:ext cx="1218603" cy="400110"/>
          </a:xfrm>
          <a:prstGeom prst="rect">
            <a:avLst/>
          </a:prstGeom>
          <a:noFill/>
        </p:spPr>
        <p:txBody>
          <a:bodyPr wrap="none" rtlCol="1">
            <a:spAutoFit/>
          </a:bodyPr>
          <a:lstStyle/>
          <a:p>
            <a:r>
              <a:rPr lang="fa-IR" sz="2000" smtClean="0">
                <a:cs typeface="B Nazanin" pitchFamily="2" charset="-78"/>
              </a:rPr>
              <a:t>سبک زندگی</a:t>
            </a:r>
            <a:endParaRPr lang="fa-IR" sz="2000">
              <a:cs typeface="B Nazanin" pitchFamily="2" charset="-78"/>
            </a:endParaRPr>
          </a:p>
        </p:txBody>
      </p:sp>
      <p:sp>
        <p:nvSpPr>
          <p:cNvPr id="61" name="TextBox 60"/>
          <p:cNvSpPr txBox="1"/>
          <p:nvPr/>
        </p:nvSpPr>
        <p:spPr>
          <a:xfrm>
            <a:off x="-24045" y="0"/>
            <a:ext cx="377027" cy="584775"/>
          </a:xfrm>
          <a:prstGeom prst="rect">
            <a:avLst/>
          </a:prstGeom>
          <a:noFill/>
        </p:spPr>
        <p:txBody>
          <a:bodyPr wrap="none" rtlCol="1">
            <a:spAutoFit/>
          </a:bodyPr>
          <a:lstStyle/>
          <a:p>
            <a:r>
              <a:rPr lang="fa-IR" sz="3200" smtClean="0">
                <a:solidFill>
                  <a:srgbClr val="7030A0"/>
                </a:solidFill>
                <a:cs typeface="B Nazanin" pitchFamily="2" charset="-78"/>
              </a:rPr>
              <a:t>1</a:t>
            </a:r>
            <a:endParaRPr lang="fa-IR" sz="3200">
              <a:solidFill>
                <a:srgbClr val="7030A0"/>
              </a:solidFill>
              <a:cs typeface="B Nazanin" pitchFamily="2" charset="-78"/>
            </a:endParaRPr>
          </a:p>
        </p:txBody>
      </p:sp>
      <p:sp>
        <p:nvSpPr>
          <p:cNvPr id="26" name="TextBox 25"/>
          <p:cNvSpPr txBox="1"/>
          <p:nvPr/>
        </p:nvSpPr>
        <p:spPr>
          <a:xfrm>
            <a:off x="386713" y="857232"/>
            <a:ext cx="8757287" cy="2000548"/>
          </a:xfrm>
          <a:prstGeom prst="rect">
            <a:avLst/>
          </a:prstGeom>
          <a:noFill/>
        </p:spPr>
        <p:txBody>
          <a:bodyPr wrap="square" rtlCol="1">
            <a:spAutoFit/>
          </a:bodyPr>
          <a:lstStyle/>
          <a:p>
            <a:r>
              <a:rPr lang="fa-IR" sz="3200" smtClean="0">
                <a:cs typeface="B Nazanin" pitchFamily="2" charset="-78"/>
              </a:rPr>
              <a:t>در طول دوران  زندگی انسان سه نهاد بیش ترین تاثیر را بر زندگی و سلامت روان وی دارند که به ترتیب اهمیت خانواده،مدرسه و جامعه قرار میگیرند.</a:t>
            </a:r>
          </a:p>
          <a:p>
            <a:endParaRPr lang="fa-IR" sz="28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352981" cy="523220"/>
          </a:xfrm>
          <a:prstGeom prst="rect">
            <a:avLst/>
          </a:prstGeom>
          <a:noFill/>
        </p:spPr>
        <p:txBody>
          <a:bodyPr wrap="none" rtlCol="1">
            <a:spAutoFit/>
          </a:bodyPr>
          <a:lstStyle/>
          <a:p>
            <a:r>
              <a:rPr lang="fa-IR" sz="2800" smtClean="0">
                <a:solidFill>
                  <a:srgbClr val="C00000"/>
                </a:solidFill>
                <a:cs typeface="B Nazanin" pitchFamily="2" charset="-78"/>
              </a:rPr>
              <a:t>2</a:t>
            </a:r>
            <a:endParaRPr lang="fa-IR" sz="2800">
              <a:solidFill>
                <a:srgbClr val="C00000"/>
              </a:solidFill>
              <a:cs typeface="B Nazanin" pitchFamily="2" charset="-78"/>
            </a:endParaRPr>
          </a:p>
        </p:txBody>
      </p:sp>
      <p:sp>
        <p:nvSpPr>
          <p:cNvPr id="5" name="TextBox 4"/>
          <p:cNvSpPr txBox="1"/>
          <p:nvPr/>
        </p:nvSpPr>
        <p:spPr>
          <a:xfrm>
            <a:off x="-1" y="285728"/>
            <a:ext cx="9144001" cy="4031873"/>
          </a:xfrm>
          <a:prstGeom prst="rect">
            <a:avLst/>
          </a:prstGeom>
          <a:noFill/>
        </p:spPr>
        <p:txBody>
          <a:bodyPr wrap="square" rtlCol="1">
            <a:spAutoFit/>
          </a:bodyPr>
          <a:lstStyle/>
          <a:p>
            <a:r>
              <a:rPr lang="fa-IR" sz="3200" smtClean="0">
                <a:solidFill>
                  <a:srgbClr val="FF0000"/>
                </a:solidFill>
                <a:cs typeface="B Nazanin" pitchFamily="2" charset="-78"/>
              </a:rPr>
              <a:t>بهداشت روان</a:t>
            </a:r>
            <a:r>
              <a:rPr lang="fa-IR" sz="3200" smtClean="0">
                <a:cs typeface="B Nazanin" pitchFamily="2" charset="-78"/>
              </a:rPr>
              <a:t>:</a:t>
            </a:r>
            <a:br>
              <a:rPr lang="fa-IR" sz="3200" smtClean="0">
                <a:cs typeface="B Nazanin" pitchFamily="2" charset="-78"/>
              </a:rPr>
            </a:br>
            <a:r>
              <a:rPr lang="fa-IR" sz="3200" smtClean="0">
                <a:cs typeface="B Nazanin" pitchFamily="2" charset="-78"/>
              </a:rPr>
              <a:t>مجموعه اقداماتی که انجام میدهیم به منظور</a:t>
            </a:r>
            <a:br>
              <a:rPr lang="fa-IR" sz="3200" smtClean="0">
                <a:cs typeface="B Nazanin" pitchFamily="2" charset="-78"/>
              </a:rPr>
            </a:br>
            <a:r>
              <a:rPr lang="fa-IR" sz="3200" smtClean="0">
                <a:cs typeface="B Nazanin" pitchFamily="2" charset="-78"/>
              </a:rPr>
              <a:t>پیشگیری</a:t>
            </a:r>
            <a:r>
              <a:rPr lang="fa-IR" sz="3200">
                <a:cs typeface="B Nazanin" pitchFamily="2" charset="-78"/>
              </a:rPr>
              <a:t> </a:t>
            </a:r>
            <a:r>
              <a:rPr lang="fa-IR" sz="3200" smtClean="0">
                <a:cs typeface="B Nazanin" pitchFamily="2" charset="-78"/>
              </a:rPr>
              <a:t>از بیماری های روانی،کاهش شیوع این بیماری ها،عوارض ناشی از آن ها .</a:t>
            </a:r>
            <a:br>
              <a:rPr lang="fa-IR" sz="3200" smtClean="0">
                <a:cs typeface="B Nazanin" pitchFamily="2" charset="-78"/>
              </a:rPr>
            </a:br>
            <a:r>
              <a:rPr lang="fa-IR" sz="3200" smtClean="0">
                <a:solidFill>
                  <a:srgbClr val="FF0000"/>
                </a:solidFill>
                <a:cs typeface="B Nazanin" pitchFamily="2" charset="-78"/>
              </a:rPr>
              <a:t>نکته</a:t>
            </a:r>
            <a:r>
              <a:rPr lang="fa-IR" sz="3200" smtClean="0">
                <a:cs typeface="B Nazanin" pitchFamily="2" charset="-78"/>
              </a:rPr>
              <a:t>:در مسائل بهداشت روان مخاطب همه ی افراد  جامعه هستند نه فقط کسانی که از بیماری های روانی رنج می برند زیرا هیچ گروهی از بیماری های روانی مصون نیست. </a:t>
            </a:r>
            <a:br>
              <a:rPr lang="fa-IR" sz="3200" smtClean="0">
                <a:cs typeface="B Nazanin" pitchFamily="2" charset="-78"/>
              </a:rPr>
            </a:br>
            <a:r>
              <a:rPr lang="fa-IR" sz="3200" smtClean="0">
                <a:cs typeface="B Nazanin" pitchFamily="2" charset="-78"/>
              </a:rPr>
              <a:t>علت بررسی بهداشت روان در مورد کودکان نیز همین است.</a:t>
            </a:r>
            <a:endParaRPr lang="fa-IR" sz="3200">
              <a:cs typeface="B Nazanin" pitchFamily="2" charset="-78"/>
            </a:endParaRPr>
          </a:p>
        </p:txBody>
      </p:sp>
      <p:pic>
        <p:nvPicPr>
          <p:cNvPr id="6" name="Picture 5" descr="F1413788570.jpg"/>
          <p:cNvPicPr>
            <a:picLocks noChangeAspect="1"/>
          </p:cNvPicPr>
          <p:nvPr/>
        </p:nvPicPr>
        <p:blipFill>
          <a:blip r:embed="rId2"/>
          <a:stretch>
            <a:fillRect/>
          </a:stretch>
        </p:blipFill>
        <p:spPr>
          <a:xfrm>
            <a:off x="0" y="4429132"/>
            <a:ext cx="4000496" cy="2428868"/>
          </a:xfrm>
          <a:prstGeom prst="rect">
            <a:avLst/>
          </a:prstGeom>
        </p:spPr>
      </p:pic>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87707" y="0"/>
            <a:ext cx="4256293" cy="584775"/>
          </a:xfrm>
          <a:prstGeom prst="rect">
            <a:avLst/>
          </a:prstGeom>
          <a:noFill/>
        </p:spPr>
        <p:txBody>
          <a:bodyPr wrap="none" rtlCol="1">
            <a:spAutoFit/>
          </a:bodyPr>
          <a:lstStyle/>
          <a:p>
            <a:r>
              <a:rPr lang="fa-IR" sz="3200" smtClean="0">
                <a:solidFill>
                  <a:srgbClr val="7030A0"/>
                </a:solidFill>
              </a:rPr>
              <a:t>نقش خانواده در بهداشت روانی</a:t>
            </a:r>
            <a:endParaRPr lang="fa-IR" sz="3200">
              <a:solidFill>
                <a:srgbClr val="7030A0"/>
              </a:solidFill>
            </a:endParaRPr>
          </a:p>
        </p:txBody>
      </p:sp>
      <p:sp>
        <p:nvSpPr>
          <p:cNvPr id="5" name="TextBox 4"/>
          <p:cNvSpPr txBox="1"/>
          <p:nvPr/>
        </p:nvSpPr>
        <p:spPr>
          <a:xfrm>
            <a:off x="0" y="0"/>
            <a:ext cx="373821" cy="523220"/>
          </a:xfrm>
          <a:prstGeom prst="rect">
            <a:avLst/>
          </a:prstGeom>
          <a:noFill/>
        </p:spPr>
        <p:txBody>
          <a:bodyPr wrap="none" rtlCol="1">
            <a:spAutoFit/>
          </a:bodyPr>
          <a:lstStyle/>
          <a:p>
            <a:r>
              <a:rPr lang="fa-IR" sz="2800" smtClean="0">
                <a:solidFill>
                  <a:srgbClr val="C00000"/>
                </a:solidFill>
              </a:rPr>
              <a:t>3</a:t>
            </a:r>
            <a:endParaRPr lang="fa-IR" sz="2800">
              <a:solidFill>
                <a:srgbClr val="C00000"/>
              </a:solidFill>
            </a:endParaRPr>
          </a:p>
        </p:txBody>
      </p:sp>
      <p:sp>
        <p:nvSpPr>
          <p:cNvPr id="6" name="TextBox 5"/>
          <p:cNvSpPr txBox="1"/>
          <p:nvPr/>
        </p:nvSpPr>
        <p:spPr>
          <a:xfrm>
            <a:off x="0" y="857232"/>
            <a:ext cx="9046071" cy="4955203"/>
          </a:xfrm>
          <a:prstGeom prst="rect">
            <a:avLst/>
          </a:prstGeom>
          <a:noFill/>
        </p:spPr>
        <p:txBody>
          <a:bodyPr wrap="square" rtlCol="1">
            <a:spAutoFit/>
          </a:bodyPr>
          <a:lstStyle/>
          <a:p>
            <a:pPr>
              <a:buFont typeface="Arial" pitchFamily="34" charset="0"/>
              <a:buChar char="•"/>
            </a:pPr>
            <a:r>
              <a:rPr lang="fa-IR" sz="3200" smtClean="0">
                <a:cs typeface="B Nazanin" pitchFamily="2" charset="-78"/>
              </a:rPr>
              <a:t>خانواده نخستین و مهم ترین نهاد موجود درجامعه است زیرا تولد فرد درآنجا صورت میگیرد و فرد زندگی اجتماعی خود را از آنجا شروع میکند.</a:t>
            </a:r>
          </a:p>
          <a:p>
            <a:pPr>
              <a:buFont typeface="Arial" pitchFamily="34" charset="0"/>
              <a:buChar char="•"/>
            </a:pPr>
            <a:r>
              <a:rPr lang="fa-IR" sz="3200" smtClean="0">
                <a:solidFill>
                  <a:srgbClr val="C00000"/>
                </a:solidFill>
                <a:cs typeface="B Nazanin" pitchFamily="2" charset="-78"/>
              </a:rPr>
              <a:t>در مسائل مربوط به حوزه روان خانواده بسیار مورد توجه است زیرا ساختار اولیه شخصیت فرد در آنجا شکل میگیرد.</a:t>
            </a:r>
          </a:p>
          <a:p>
            <a:pPr>
              <a:buFont typeface="Arial" pitchFamily="34" charset="0"/>
              <a:buChar char="•"/>
            </a:pPr>
            <a:r>
              <a:rPr lang="fa-IR" sz="3200" smtClean="0">
                <a:cs typeface="B Nazanin" pitchFamily="2" charset="-78"/>
              </a:rPr>
              <a:t>اگر خانواده کارکرد های خود را در زمینه های روانی،تربیتی و اجتماعی درست انجام دهد افرادی متعادل و با شخصیت سالم به جامعه تحویل میدهد، در غیر این صورت افرادی با اختلالات روانی فراوان وارد جامعه خواهند شد </a:t>
            </a:r>
            <a:r>
              <a:rPr lang="fa-IR" sz="2800" smtClean="0">
                <a:cs typeface="B Nazanin" pitchFamily="2" charset="-78"/>
              </a:rPr>
              <a:t/>
            </a:r>
            <a:br>
              <a:rPr lang="fa-IR" sz="2800" smtClean="0">
                <a:cs typeface="B Nazanin" pitchFamily="2" charset="-78"/>
              </a:rPr>
            </a:br>
            <a:endParaRPr lang="fa-IR" sz="28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57232"/>
            <a:ext cx="9144000" cy="3970318"/>
          </a:xfrm>
          <a:prstGeom prst="rect">
            <a:avLst/>
          </a:prstGeom>
          <a:noFill/>
        </p:spPr>
        <p:txBody>
          <a:bodyPr wrap="square" rtlCol="1">
            <a:spAutoFit/>
          </a:bodyPr>
          <a:lstStyle/>
          <a:p>
            <a:r>
              <a:rPr lang="fa-IR" sz="3200" smtClean="0">
                <a:cs typeface="B Nazanin" pitchFamily="2" charset="-78"/>
              </a:rPr>
              <a:t>در ادوار مختلف خانواده ها به دو شکل وجود داشته اند:</a:t>
            </a:r>
          </a:p>
          <a:p>
            <a:r>
              <a:rPr lang="fa-IR" sz="3200" smtClean="0">
                <a:cs typeface="B Nazanin" pitchFamily="2" charset="-78"/>
              </a:rPr>
              <a:t>1.</a:t>
            </a:r>
            <a:r>
              <a:rPr lang="fa-IR" sz="3200" smtClean="0">
                <a:solidFill>
                  <a:srgbClr val="FF0000"/>
                </a:solidFill>
                <a:cs typeface="B Nazanin" pitchFamily="2" charset="-78"/>
              </a:rPr>
              <a:t>خانواده های گسترده</a:t>
            </a:r>
            <a:r>
              <a:rPr lang="fa-IR" sz="3200" smtClean="0">
                <a:cs typeface="B Nazanin" pitchFamily="2" charset="-78"/>
              </a:rPr>
              <a:t>: دراین خانواده ها علاوه بر پدر و مادر و فرزندان، بستگان و افراد نزدیک تر نیز با آن ها زندگی میکرده اند.این نوع خانواده مربوط به زمان قدیم است. </a:t>
            </a:r>
            <a:br>
              <a:rPr lang="fa-IR" sz="3200" smtClean="0">
                <a:cs typeface="B Nazanin" pitchFamily="2" charset="-78"/>
              </a:rPr>
            </a:br>
            <a:r>
              <a:rPr lang="fa-IR" sz="3200" smtClean="0">
                <a:solidFill>
                  <a:srgbClr val="FF0000"/>
                </a:solidFill>
                <a:cs typeface="B Nazanin" pitchFamily="2" charset="-78"/>
              </a:rPr>
              <a:t>2.خانواده های هسته ای</a:t>
            </a:r>
            <a:r>
              <a:rPr lang="fa-IR" sz="3200" smtClean="0">
                <a:cs typeface="B Nazanin" pitchFamily="2" charset="-78"/>
              </a:rPr>
              <a:t>:که در آن تنها پدر مادر و فرزندان حضور دارند.در حال حاضر این خانواده ها هستند که بنیان جوامع امروزی را تشکیل میدهند. </a:t>
            </a:r>
            <a:r>
              <a:rPr lang="fa-IR" sz="2800" smtClean="0"/>
              <a:t/>
            </a:r>
            <a:br>
              <a:rPr lang="fa-IR" sz="2800" smtClean="0"/>
            </a:br>
            <a:endParaRPr lang="fa-IR" sz="2800"/>
          </a:p>
        </p:txBody>
      </p:sp>
      <p:sp>
        <p:nvSpPr>
          <p:cNvPr id="5" name="Rectangle 4"/>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0" y="0"/>
            <a:ext cx="373821" cy="523220"/>
          </a:xfrm>
          <a:prstGeom prst="rect">
            <a:avLst/>
          </a:prstGeom>
          <a:noFill/>
        </p:spPr>
        <p:txBody>
          <a:bodyPr wrap="none" rtlCol="1">
            <a:spAutoFit/>
          </a:bodyPr>
          <a:lstStyle/>
          <a:p>
            <a:r>
              <a:rPr lang="fa-IR" sz="2800" smtClean="0">
                <a:solidFill>
                  <a:srgbClr val="C00000"/>
                </a:solidFill>
              </a:rPr>
              <a:t>4</a:t>
            </a:r>
            <a:endParaRPr lang="fa-IR" sz="2800">
              <a:solidFill>
                <a:srgbClr val="C00000"/>
              </a:solidFill>
            </a:endParaRP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TextBox 4"/>
          <p:cNvSpPr txBox="1"/>
          <p:nvPr/>
        </p:nvSpPr>
        <p:spPr>
          <a:xfrm>
            <a:off x="0" y="0"/>
            <a:ext cx="373821" cy="523220"/>
          </a:xfrm>
          <a:prstGeom prst="rect">
            <a:avLst/>
          </a:prstGeom>
          <a:noFill/>
        </p:spPr>
        <p:txBody>
          <a:bodyPr wrap="none" rtlCol="1">
            <a:spAutoFit/>
          </a:bodyPr>
          <a:lstStyle/>
          <a:p>
            <a:r>
              <a:rPr lang="fa-IR" sz="2800" smtClean="0">
                <a:solidFill>
                  <a:srgbClr val="C00000"/>
                </a:solidFill>
              </a:rPr>
              <a:t>5</a:t>
            </a:r>
            <a:endParaRPr lang="fa-IR" sz="2800">
              <a:solidFill>
                <a:srgbClr val="C00000"/>
              </a:solidFill>
            </a:endParaRPr>
          </a:p>
        </p:txBody>
      </p:sp>
      <p:sp>
        <p:nvSpPr>
          <p:cNvPr id="6" name="TextBox 5"/>
          <p:cNvSpPr txBox="1"/>
          <p:nvPr/>
        </p:nvSpPr>
        <p:spPr>
          <a:xfrm>
            <a:off x="2876861" y="1071546"/>
            <a:ext cx="6058070" cy="584775"/>
          </a:xfrm>
          <a:prstGeom prst="rect">
            <a:avLst/>
          </a:prstGeom>
          <a:noFill/>
        </p:spPr>
        <p:txBody>
          <a:bodyPr wrap="none" rtlCol="1">
            <a:spAutoFit/>
          </a:bodyPr>
          <a:lstStyle/>
          <a:p>
            <a:r>
              <a:rPr lang="fa-IR" sz="3200" smtClean="0">
                <a:solidFill>
                  <a:srgbClr val="FF0000"/>
                </a:solidFill>
                <a:cs typeface="B Nazanin" pitchFamily="2" charset="-78"/>
              </a:rPr>
              <a:t>مسائل موثر بر بهداشت روان کودکان در خانواده</a:t>
            </a:r>
            <a:endParaRPr lang="fa-IR" sz="3200">
              <a:solidFill>
                <a:srgbClr val="FF0000"/>
              </a:solidFill>
              <a:cs typeface="B Nazanin" pitchFamily="2" charset="-78"/>
            </a:endParaRPr>
          </a:p>
        </p:txBody>
      </p:sp>
      <p:sp>
        <p:nvSpPr>
          <p:cNvPr id="7" name="TextBox 6"/>
          <p:cNvSpPr txBox="1"/>
          <p:nvPr/>
        </p:nvSpPr>
        <p:spPr>
          <a:xfrm>
            <a:off x="4699053" y="1714488"/>
            <a:ext cx="4129657" cy="2062103"/>
          </a:xfrm>
          <a:prstGeom prst="rect">
            <a:avLst/>
          </a:prstGeom>
          <a:noFill/>
        </p:spPr>
        <p:txBody>
          <a:bodyPr wrap="none" rtlCol="1">
            <a:spAutoFit/>
          </a:bodyPr>
          <a:lstStyle/>
          <a:p>
            <a:pPr>
              <a:buFont typeface="Arial" pitchFamily="34" charset="0"/>
              <a:buChar char="•"/>
            </a:pPr>
            <a:r>
              <a:rPr lang="fa-IR" sz="3200" smtClean="0">
                <a:cs typeface="B Nazanin" pitchFamily="2" charset="-78"/>
              </a:rPr>
              <a:t>روابط اعضای خانواده با یکدیگر</a:t>
            </a:r>
          </a:p>
          <a:p>
            <a:pPr>
              <a:buFont typeface="Arial" pitchFamily="34" charset="0"/>
              <a:buChar char="•"/>
            </a:pPr>
            <a:r>
              <a:rPr lang="fa-IR" sz="3200" smtClean="0">
                <a:cs typeface="B Nazanin" pitchFamily="2" charset="-78"/>
              </a:rPr>
              <a:t>روابط والدین با کودکان</a:t>
            </a:r>
          </a:p>
          <a:p>
            <a:pPr>
              <a:buFont typeface="Arial" pitchFamily="34" charset="0"/>
              <a:buChar char="•"/>
            </a:pPr>
            <a:r>
              <a:rPr lang="fa-IR" sz="3200" smtClean="0">
                <a:cs typeface="B Nazanin" pitchFamily="2" charset="-78"/>
              </a:rPr>
              <a:t>استرس های موجود درخانواده</a:t>
            </a:r>
          </a:p>
          <a:p>
            <a:pPr>
              <a:buFont typeface="Arial" pitchFamily="34" charset="0"/>
              <a:buChar char="•"/>
            </a:pPr>
            <a:r>
              <a:rPr lang="fa-IR" sz="3200" smtClean="0">
                <a:cs typeface="B Nazanin" pitchFamily="2" charset="-78"/>
              </a:rPr>
              <a:t>روابط زناشویی</a:t>
            </a:r>
            <a:endParaRPr lang="fa-IR" sz="32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TextBox 4"/>
          <p:cNvSpPr txBox="1"/>
          <p:nvPr/>
        </p:nvSpPr>
        <p:spPr>
          <a:xfrm>
            <a:off x="0" y="0"/>
            <a:ext cx="340157" cy="523220"/>
          </a:xfrm>
          <a:prstGeom prst="rect">
            <a:avLst/>
          </a:prstGeom>
          <a:noFill/>
        </p:spPr>
        <p:txBody>
          <a:bodyPr wrap="none" rtlCol="1">
            <a:spAutoFit/>
          </a:bodyPr>
          <a:lstStyle/>
          <a:p>
            <a:r>
              <a:rPr lang="fa-IR" sz="2800" smtClean="0">
                <a:solidFill>
                  <a:srgbClr val="C00000"/>
                </a:solidFill>
                <a:cs typeface="B Nazanin" pitchFamily="2" charset="-78"/>
              </a:rPr>
              <a:t>6</a:t>
            </a:r>
            <a:endParaRPr lang="fa-IR" sz="2800">
              <a:solidFill>
                <a:srgbClr val="C00000"/>
              </a:solidFill>
              <a:cs typeface="B Nazanin" pitchFamily="2" charset="-78"/>
            </a:endParaRPr>
          </a:p>
        </p:txBody>
      </p:sp>
      <p:sp>
        <p:nvSpPr>
          <p:cNvPr id="6" name="TextBox 5"/>
          <p:cNvSpPr txBox="1"/>
          <p:nvPr/>
        </p:nvSpPr>
        <p:spPr>
          <a:xfrm>
            <a:off x="2357422" y="642918"/>
            <a:ext cx="6667211" cy="523220"/>
          </a:xfrm>
          <a:prstGeom prst="rect">
            <a:avLst/>
          </a:prstGeom>
          <a:noFill/>
        </p:spPr>
        <p:txBody>
          <a:bodyPr wrap="none" rtlCol="1">
            <a:spAutoFit/>
          </a:bodyPr>
          <a:lstStyle/>
          <a:p>
            <a:r>
              <a:rPr lang="fa-IR" sz="2800" smtClean="0">
                <a:solidFill>
                  <a:srgbClr val="FF0000"/>
                </a:solidFill>
                <a:cs typeface="B Nazanin" pitchFamily="2" charset="-78"/>
              </a:rPr>
              <a:t>نقش روابط اعضای خانواده با یکدیگر دربهداشت روان کودک</a:t>
            </a:r>
            <a:endParaRPr lang="fa-IR" sz="2800">
              <a:solidFill>
                <a:srgbClr val="FF0000"/>
              </a:solidFill>
              <a:cs typeface="B Nazanin" pitchFamily="2" charset="-78"/>
            </a:endParaRPr>
          </a:p>
        </p:txBody>
      </p:sp>
      <p:sp>
        <p:nvSpPr>
          <p:cNvPr id="7" name="TextBox 6"/>
          <p:cNvSpPr txBox="1"/>
          <p:nvPr/>
        </p:nvSpPr>
        <p:spPr>
          <a:xfrm>
            <a:off x="0" y="1071546"/>
            <a:ext cx="8971615" cy="4739759"/>
          </a:xfrm>
          <a:prstGeom prst="rect">
            <a:avLst/>
          </a:prstGeom>
          <a:noFill/>
        </p:spPr>
        <p:txBody>
          <a:bodyPr wrap="square" rtlCol="1">
            <a:spAutoFit/>
          </a:bodyPr>
          <a:lstStyle/>
          <a:p>
            <a:r>
              <a:rPr lang="fa-IR" sz="3200" smtClean="0">
                <a:cs typeface="B Nazanin" pitchFamily="2" charset="-78"/>
              </a:rPr>
              <a:t>خانواده ها بر اساس روابط اعضای آن به سه دسته تقسیم میشوند:</a:t>
            </a:r>
          </a:p>
          <a:p>
            <a:r>
              <a:rPr lang="fa-IR" sz="3200" smtClean="0">
                <a:cs typeface="B Nazanin" pitchFamily="2" charset="-78"/>
              </a:rPr>
              <a:t>1.</a:t>
            </a:r>
            <a:r>
              <a:rPr lang="fa-IR" sz="3200" smtClean="0">
                <a:solidFill>
                  <a:srgbClr val="FF0000"/>
                </a:solidFill>
                <a:cs typeface="B Nazanin" pitchFamily="2" charset="-78"/>
              </a:rPr>
              <a:t>دموکراسی</a:t>
            </a:r>
            <a:r>
              <a:rPr lang="fa-IR" sz="3200" smtClean="0">
                <a:cs typeface="B Nazanin" pitchFamily="2" charset="-78"/>
              </a:rPr>
              <a:t>:در این خانواده ها هر یک از افرا حق دخالت در امورخانه و اظهار نظر درباره مسائل مختلف را دارند.همکاری،هم فکری،اعتماد به نفس و احترام متقابل اعضای خانواده به یک دیگر از خصوصیات این خانواده هاست.</a:t>
            </a:r>
            <a:br>
              <a:rPr lang="fa-IR" sz="3200" smtClean="0">
                <a:cs typeface="B Nazanin" pitchFamily="2" charset="-78"/>
              </a:rPr>
            </a:br>
            <a:r>
              <a:rPr lang="fa-IR" sz="3200" smtClean="0">
                <a:solidFill>
                  <a:srgbClr val="C00000"/>
                </a:solidFill>
                <a:cs typeface="B Nazanin" pitchFamily="2" charset="-78"/>
              </a:rPr>
              <a:t>فرزندانی که درچنین خانواده ای پرورش میابند درارتباط با سایر افراد ودرانجام وظایف خود به نحو مطلوب و شایسته ای عمل میکنند.چنین کودکانی معمولا مشکل عاطفی نداشته ودچار مسائل روانی نمیشوند</a:t>
            </a:r>
            <a:r>
              <a:rPr lang="fa-IR" sz="3200" smtClean="0">
                <a:cs typeface="B Nazanin" pitchFamily="2" charset="-78"/>
              </a:rPr>
              <a:t>.</a:t>
            </a:r>
          </a:p>
          <a:p>
            <a:endParaRPr lang="fa-IR" sz="2800" smtClean="0">
              <a:cs typeface="B Nazanin" pitchFamily="2" charset="-78"/>
            </a:endParaRPr>
          </a:p>
          <a:p>
            <a:endParaRPr lang="fa-IR" smtClean="0"/>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6"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Rectangle 4"/>
          <p:cNvSpPr/>
          <p:nvPr/>
        </p:nvSpPr>
        <p:spPr>
          <a:xfrm>
            <a:off x="0" y="0"/>
            <a:ext cx="352982" cy="523220"/>
          </a:xfrm>
          <a:prstGeom prst="rect">
            <a:avLst/>
          </a:prstGeom>
        </p:spPr>
        <p:txBody>
          <a:bodyPr wrap="none">
            <a:spAutoFit/>
          </a:bodyPr>
          <a:lstStyle/>
          <a:p>
            <a:r>
              <a:rPr lang="fa-IR" sz="2800" smtClean="0">
                <a:solidFill>
                  <a:srgbClr val="C00000"/>
                </a:solidFill>
                <a:cs typeface="B Nazanin" pitchFamily="2" charset="-78"/>
              </a:rPr>
              <a:t>7</a:t>
            </a:r>
            <a:endParaRPr lang="fa-IR" sz="2800">
              <a:solidFill>
                <a:srgbClr val="C00000"/>
              </a:solidFill>
              <a:cs typeface="B Nazanin" pitchFamily="2" charset="-78"/>
            </a:endParaRPr>
          </a:p>
        </p:txBody>
      </p:sp>
      <p:sp>
        <p:nvSpPr>
          <p:cNvPr id="6" name="TextBox 5"/>
          <p:cNvSpPr txBox="1"/>
          <p:nvPr/>
        </p:nvSpPr>
        <p:spPr>
          <a:xfrm>
            <a:off x="315264" y="1142984"/>
            <a:ext cx="8828736" cy="3046988"/>
          </a:xfrm>
          <a:prstGeom prst="rect">
            <a:avLst/>
          </a:prstGeom>
          <a:noFill/>
        </p:spPr>
        <p:txBody>
          <a:bodyPr wrap="square" rtlCol="1">
            <a:spAutoFit/>
          </a:bodyPr>
          <a:lstStyle/>
          <a:p>
            <a:r>
              <a:rPr lang="fa-IR" sz="3200" smtClean="0">
                <a:solidFill>
                  <a:srgbClr val="FF0000"/>
                </a:solidFill>
                <a:cs typeface="B Nazanin" pitchFamily="2" charset="-78"/>
              </a:rPr>
              <a:t>آزادی مطلق</a:t>
            </a:r>
            <a:r>
              <a:rPr lang="fa-IR" sz="3200" smtClean="0">
                <a:cs typeface="B Nazanin" pitchFamily="2" charset="-78"/>
              </a:rPr>
              <a:t>:</a:t>
            </a:r>
            <a:br>
              <a:rPr lang="fa-IR" sz="3200" smtClean="0">
                <a:cs typeface="B Nazanin" pitchFamily="2" charset="-78"/>
              </a:rPr>
            </a:br>
            <a:r>
              <a:rPr lang="fa-IR" sz="3200" smtClean="0">
                <a:cs typeface="B Nazanin" pitchFamily="2" charset="-78"/>
              </a:rPr>
              <a:t>اعضای این دسته از خانواده ها تقریبا در تمام زمینه ها دچار اختلاف عقیده هستند. به این ترتیب هیچگاه مطابق میل یکدیگر رفتار نکرده و هرکسی مطابق میل خود رفتار میکند.</a:t>
            </a:r>
          </a:p>
          <a:p>
            <a:r>
              <a:rPr lang="fa-IR" sz="3200" smtClean="0">
                <a:cs typeface="B Nazanin" pitchFamily="2" charset="-78"/>
              </a:rPr>
              <a:t>چنین طرز فکری در خانواده های از هم گسیخته به چشم میخورد زیرا کسی به عنوان تصمیم گیرنده وجود ندارد.</a:t>
            </a:r>
            <a:endParaRPr lang="fa-IR" sz="32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039" y="785794"/>
            <a:ext cx="8968961" cy="5016758"/>
          </a:xfrm>
          <a:prstGeom prst="rect">
            <a:avLst/>
          </a:prstGeom>
          <a:noFill/>
        </p:spPr>
        <p:txBody>
          <a:bodyPr wrap="square" rtlCol="1">
            <a:spAutoFit/>
          </a:bodyPr>
          <a:lstStyle/>
          <a:p>
            <a:r>
              <a:rPr lang="fa-IR" sz="3200" smtClean="0">
                <a:solidFill>
                  <a:srgbClr val="FF0000"/>
                </a:solidFill>
                <a:cs typeface="B Nazanin" pitchFamily="2" charset="-78"/>
              </a:rPr>
              <a:t>دیکتاتوری</a:t>
            </a:r>
            <a:r>
              <a:rPr lang="fa-IR" sz="3200" smtClean="0">
                <a:cs typeface="B Nazanin" pitchFamily="2" charset="-78"/>
              </a:rPr>
              <a:t>:</a:t>
            </a:r>
            <a:br>
              <a:rPr lang="fa-IR" sz="3200" smtClean="0">
                <a:cs typeface="B Nazanin" pitchFamily="2" charset="-78"/>
              </a:rPr>
            </a:br>
            <a:r>
              <a:rPr lang="fa-IR" sz="3200" smtClean="0">
                <a:cs typeface="B Nazanin" pitchFamily="2" charset="-78"/>
              </a:rPr>
              <a:t>در چنین خانواده هایی نظام پدرسالاری یا مادرسالاری وجود دارد.</a:t>
            </a:r>
          </a:p>
          <a:p>
            <a:r>
              <a:rPr lang="fa-IR" sz="3200" smtClean="0">
                <a:cs typeface="B Nazanin" pitchFamily="2" charset="-78"/>
              </a:rPr>
              <a:t>پدر خود را مسئول بیرون از خانه دانسته و به این ترتیب تمام مسئولیت های درون خانه به عهده خانم خانه است.در جنین خانواده هایی توافق و تفاهم وجود نداشته و پدر و مادر با وضع قوانین سخت بر محیط خانه </a:t>
            </a:r>
            <a:br>
              <a:rPr lang="fa-IR" sz="3200" smtClean="0">
                <a:cs typeface="B Nazanin" pitchFamily="2" charset="-78"/>
              </a:rPr>
            </a:br>
            <a:r>
              <a:rPr lang="fa-IR" sz="3200" smtClean="0">
                <a:cs typeface="B Nazanin" pitchFamily="2" charset="-78"/>
              </a:rPr>
              <a:t>و فرزندان حکمرانی میکنند.</a:t>
            </a:r>
          </a:p>
          <a:p>
            <a:r>
              <a:rPr lang="fa-IR" sz="3200" smtClean="0">
                <a:solidFill>
                  <a:srgbClr val="C00000"/>
                </a:solidFill>
                <a:cs typeface="B Nazanin" pitchFamily="2" charset="-78"/>
              </a:rPr>
              <a:t>کودکان در چنین خانواده هایی معمولا بی اراده،ضعیف النفس،منزوی ومضطرب هستند.در چنین خانواده هایی معمولا</a:t>
            </a:r>
          </a:p>
          <a:p>
            <a:r>
              <a:rPr lang="fa-IR" sz="3200" smtClean="0">
                <a:solidFill>
                  <a:srgbClr val="C00000"/>
                </a:solidFill>
                <a:cs typeface="B Nazanin" pitchFamily="2" charset="-78"/>
              </a:rPr>
              <a:t>یک نفر تصمیم گیرنده بوده و بقیع افراد</a:t>
            </a:r>
          </a:p>
          <a:p>
            <a:r>
              <a:rPr lang="fa-IR" sz="3200" smtClean="0">
                <a:solidFill>
                  <a:srgbClr val="C00000"/>
                </a:solidFill>
                <a:cs typeface="B Nazanin" pitchFamily="2" charset="-78"/>
              </a:rPr>
              <a:t>اجراکننده دستورات او هستند.</a:t>
            </a:r>
            <a:endParaRPr lang="fa-IR" sz="3200">
              <a:solidFill>
                <a:srgbClr val="C00000"/>
              </a:solidFill>
              <a:cs typeface="B Nazanin" pitchFamily="2" charset="-78"/>
            </a:endParaRPr>
          </a:p>
        </p:txBody>
      </p:sp>
      <p:sp>
        <p:nvSpPr>
          <p:cNvPr id="5" name="Rectangle 4"/>
          <p:cNvSpPr/>
          <p:nvPr/>
        </p:nvSpPr>
        <p:spPr>
          <a:xfrm>
            <a:off x="5165026"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0" y="0"/>
            <a:ext cx="352981" cy="523220"/>
          </a:xfrm>
          <a:prstGeom prst="rect">
            <a:avLst/>
          </a:prstGeom>
          <a:noFill/>
        </p:spPr>
        <p:txBody>
          <a:bodyPr wrap="none" rtlCol="1">
            <a:spAutoFit/>
          </a:bodyPr>
          <a:lstStyle/>
          <a:p>
            <a:r>
              <a:rPr lang="fa-IR" sz="2800" smtClean="0">
                <a:solidFill>
                  <a:srgbClr val="C00000"/>
                </a:solidFill>
                <a:cs typeface="B Nazanin" pitchFamily="2" charset="-78"/>
              </a:rPr>
              <a:t>8</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TextBox 4"/>
          <p:cNvSpPr txBox="1"/>
          <p:nvPr/>
        </p:nvSpPr>
        <p:spPr>
          <a:xfrm>
            <a:off x="0" y="0"/>
            <a:ext cx="352981" cy="523220"/>
          </a:xfrm>
          <a:prstGeom prst="rect">
            <a:avLst/>
          </a:prstGeom>
          <a:noFill/>
        </p:spPr>
        <p:txBody>
          <a:bodyPr wrap="none" rtlCol="1">
            <a:spAutoFit/>
          </a:bodyPr>
          <a:lstStyle/>
          <a:p>
            <a:r>
              <a:rPr lang="fa-IR" sz="2800" smtClean="0">
                <a:solidFill>
                  <a:srgbClr val="C00000"/>
                </a:solidFill>
                <a:cs typeface="B Nazanin" pitchFamily="2" charset="-78"/>
              </a:rPr>
              <a:t>9</a:t>
            </a:r>
            <a:endParaRPr lang="fa-IR" sz="2800">
              <a:solidFill>
                <a:srgbClr val="C00000"/>
              </a:solidFill>
              <a:cs typeface="B Nazanin" pitchFamily="2" charset="-78"/>
            </a:endParaRPr>
          </a:p>
        </p:txBody>
      </p:sp>
      <p:sp>
        <p:nvSpPr>
          <p:cNvPr id="6" name="TextBox 5"/>
          <p:cNvSpPr txBox="1"/>
          <p:nvPr/>
        </p:nvSpPr>
        <p:spPr>
          <a:xfrm>
            <a:off x="2476791" y="642918"/>
            <a:ext cx="6667210" cy="584775"/>
          </a:xfrm>
          <a:prstGeom prst="rect">
            <a:avLst/>
          </a:prstGeom>
          <a:noFill/>
        </p:spPr>
        <p:txBody>
          <a:bodyPr wrap="none" rtlCol="1">
            <a:spAutoFit/>
          </a:bodyPr>
          <a:lstStyle/>
          <a:p>
            <a:r>
              <a:rPr lang="fa-IR" sz="3200" smtClean="0">
                <a:solidFill>
                  <a:srgbClr val="FF0000"/>
                </a:solidFill>
                <a:cs typeface="B Nazanin" pitchFamily="2" charset="-78"/>
              </a:rPr>
              <a:t>نقش روابط والدین با کودکان در بهداشت روان آن ها</a:t>
            </a:r>
            <a:endParaRPr lang="fa-IR" sz="3200">
              <a:solidFill>
                <a:srgbClr val="FF0000"/>
              </a:solidFill>
              <a:cs typeface="B Nazanin" pitchFamily="2" charset="-78"/>
            </a:endParaRPr>
          </a:p>
        </p:txBody>
      </p:sp>
      <p:sp>
        <p:nvSpPr>
          <p:cNvPr id="7" name="TextBox 6"/>
          <p:cNvSpPr txBox="1"/>
          <p:nvPr/>
        </p:nvSpPr>
        <p:spPr>
          <a:xfrm>
            <a:off x="-1" y="1643050"/>
            <a:ext cx="9144001" cy="4031873"/>
          </a:xfrm>
          <a:prstGeom prst="rect">
            <a:avLst/>
          </a:prstGeom>
          <a:noFill/>
        </p:spPr>
        <p:txBody>
          <a:bodyPr wrap="square" rtlCol="1">
            <a:spAutoFit/>
          </a:bodyPr>
          <a:lstStyle/>
          <a:p>
            <a:r>
              <a:rPr lang="fa-IR" sz="3200" smtClean="0">
                <a:cs typeface="B Nazanin" pitchFamily="2" charset="-78"/>
              </a:rPr>
              <a:t>در روابط والدین با کودکان باید 4نکته را مد نظر داشت:</a:t>
            </a:r>
          </a:p>
          <a:p>
            <a:r>
              <a:rPr lang="fa-IR" sz="3200" smtClean="0">
                <a:solidFill>
                  <a:srgbClr val="FF0000"/>
                </a:solidFill>
                <a:cs typeface="B Nazanin" pitchFamily="2" charset="-78"/>
              </a:rPr>
              <a:t>1</a:t>
            </a:r>
            <a:r>
              <a:rPr lang="fa-IR" sz="3200" smtClean="0">
                <a:cs typeface="B Nazanin" pitchFamily="2" charset="-78"/>
              </a:rPr>
              <a:t>.</a:t>
            </a:r>
            <a:r>
              <a:rPr lang="fa-IR" sz="3200" smtClean="0">
                <a:solidFill>
                  <a:srgbClr val="FF0000"/>
                </a:solidFill>
                <a:cs typeface="B Nazanin" pitchFamily="2" charset="-78"/>
              </a:rPr>
              <a:t>تعادل</a:t>
            </a:r>
            <a:r>
              <a:rPr lang="fa-IR" sz="3200" smtClean="0">
                <a:cs typeface="B Nazanin" pitchFamily="2" charset="-78"/>
              </a:rPr>
              <a:t>:رفتار والدین با فرزندان خویش باید برمبنای تعادل باشد،به گونه ای که اگر بخاطر رفتار خوب پاداش دریافت میکنند،از انجام کار بد و غیر مجاز نیز نهی شوند. </a:t>
            </a:r>
          </a:p>
          <a:p>
            <a:r>
              <a:rPr lang="fa-IR" sz="3200" smtClean="0">
                <a:cs typeface="B Nazanin" pitchFamily="2" charset="-78"/>
              </a:rPr>
              <a:t/>
            </a:r>
            <a:br>
              <a:rPr lang="fa-IR" sz="3200" smtClean="0">
                <a:cs typeface="B Nazanin" pitchFamily="2" charset="-78"/>
              </a:rPr>
            </a:br>
            <a:r>
              <a:rPr lang="fa-IR" sz="3200" smtClean="0">
                <a:cs typeface="B Nazanin" pitchFamily="2" charset="-78"/>
              </a:rPr>
              <a:t>2.</a:t>
            </a:r>
            <a:r>
              <a:rPr lang="fa-IR" sz="3200" smtClean="0">
                <a:solidFill>
                  <a:srgbClr val="FF0000"/>
                </a:solidFill>
                <a:cs typeface="B Nazanin" pitchFamily="2" charset="-78"/>
              </a:rPr>
              <a:t>سن</a:t>
            </a:r>
            <a:r>
              <a:rPr lang="fa-IR" sz="3200" smtClean="0">
                <a:cs typeface="B Nazanin" pitchFamily="2" charset="-78"/>
              </a:rPr>
              <a:t>:والدین جوان در رفتار خود با فرزندان شکیبایی و آرامش بیش تری دارند درحالی که والدین سالمند با عصبانیت بیش تری نسبت به فرزندان رفتار میکنند.</a:t>
            </a:r>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066" y="1000108"/>
            <a:ext cx="8643934" cy="2062103"/>
          </a:xfrm>
          <a:prstGeom prst="rect">
            <a:avLst/>
          </a:prstGeom>
        </p:spPr>
        <p:txBody>
          <a:bodyPr wrap="square">
            <a:spAutoFit/>
          </a:bodyPr>
          <a:lstStyle/>
          <a:p>
            <a:r>
              <a:rPr lang="fa-IR" sz="2800" smtClean="0">
                <a:cs typeface="B Nazanin" pitchFamily="2" charset="-78"/>
              </a:rPr>
              <a:t>3</a:t>
            </a:r>
            <a:r>
              <a:rPr lang="fa-IR" smtClean="0">
                <a:cs typeface="B Nazanin" pitchFamily="2" charset="-78"/>
              </a:rPr>
              <a:t>.</a:t>
            </a:r>
            <a:r>
              <a:rPr lang="fa-IR" sz="3200" smtClean="0">
                <a:solidFill>
                  <a:srgbClr val="FF0000"/>
                </a:solidFill>
                <a:cs typeface="B Nazanin" pitchFamily="2" charset="-78"/>
              </a:rPr>
              <a:t>عدم استفاده والدین از فرزندان برای حل کردن مشکلات روانی خود</a:t>
            </a:r>
            <a:r>
              <a:rPr lang="fa-IR" sz="3200" smtClean="0">
                <a:cs typeface="B Nazanin" pitchFamily="2" charset="-78"/>
              </a:rPr>
              <a:t>:بعضی از والدین بدون توجه به علایق و توانایی های کودکانشان راهی را ازپیش برای انها تعیین میکنند،درحالی که انگیزه انها از اینکار برآورده کردن آرزوهای برآورده نشده ی خودشان میباشد.</a:t>
            </a:r>
            <a:endParaRPr lang="fa-IR" sz="3200"/>
          </a:p>
        </p:txBody>
      </p:sp>
      <p:sp>
        <p:nvSpPr>
          <p:cNvPr id="5" name="Rectangle 4"/>
          <p:cNvSpPr/>
          <p:nvPr/>
        </p:nvSpPr>
        <p:spPr>
          <a:xfrm>
            <a:off x="0" y="3143248"/>
            <a:ext cx="9144000" cy="1077218"/>
          </a:xfrm>
          <a:prstGeom prst="rect">
            <a:avLst/>
          </a:prstGeom>
        </p:spPr>
        <p:txBody>
          <a:bodyPr wrap="square">
            <a:spAutoFit/>
          </a:bodyPr>
          <a:lstStyle/>
          <a:p>
            <a:r>
              <a:rPr lang="fa-IR" sz="3200" smtClean="0">
                <a:cs typeface="B Nazanin" pitchFamily="2" charset="-78"/>
              </a:rPr>
              <a:t>4.</a:t>
            </a:r>
            <a:r>
              <a:rPr lang="fa-IR" sz="3200" smtClean="0">
                <a:solidFill>
                  <a:srgbClr val="FF0000"/>
                </a:solidFill>
                <a:cs typeface="B Nazanin" pitchFamily="2" charset="-78"/>
              </a:rPr>
              <a:t>تحصیلات</a:t>
            </a:r>
            <a:r>
              <a:rPr lang="fa-IR" sz="3200" smtClean="0">
                <a:cs typeface="B Nazanin" pitchFamily="2" charset="-78"/>
              </a:rPr>
              <a:t>:معمولا والدین تحصیل کرده نسبت به فرزندان رفتار دوستانه تر و صمیمانه تری دارند.</a:t>
            </a:r>
            <a:endParaRPr lang="fa-IR" sz="3200"/>
          </a:p>
        </p:txBody>
      </p:sp>
      <p:sp>
        <p:nvSpPr>
          <p:cNvPr id="6" name="Rectangle 5"/>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7" name="TextBox 6"/>
          <p:cNvSpPr txBox="1"/>
          <p:nvPr/>
        </p:nvSpPr>
        <p:spPr>
          <a:xfrm>
            <a:off x="0" y="0"/>
            <a:ext cx="562975" cy="523220"/>
          </a:xfrm>
          <a:prstGeom prst="rect">
            <a:avLst/>
          </a:prstGeom>
          <a:noFill/>
        </p:spPr>
        <p:txBody>
          <a:bodyPr wrap="none" rtlCol="1">
            <a:spAutoFit/>
          </a:bodyPr>
          <a:lstStyle/>
          <a:p>
            <a:r>
              <a:rPr lang="fa-IR" sz="2800" smtClean="0">
                <a:solidFill>
                  <a:srgbClr val="C00000"/>
                </a:solidFill>
              </a:rPr>
              <a:t>10</a:t>
            </a:r>
            <a:endParaRPr lang="fa-IR" sz="2800">
              <a:solidFill>
                <a:srgbClr val="C00000"/>
              </a:solidFill>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6"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TextBox 4"/>
          <p:cNvSpPr txBox="1"/>
          <p:nvPr/>
        </p:nvSpPr>
        <p:spPr>
          <a:xfrm>
            <a:off x="0" y="0"/>
            <a:ext cx="521297" cy="523220"/>
          </a:xfrm>
          <a:prstGeom prst="rect">
            <a:avLst/>
          </a:prstGeom>
          <a:noFill/>
        </p:spPr>
        <p:txBody>
          <a:bodyPr wrap="none" rtlCol="1">
            <a:spAutoFit/>
          </a:bodyPr>
          <a:lstStyle/>
          <a:p>
            <a:r>
              <a:rPr lang="fa-IR" sz="2800" smtClean="0">
                <a:solidFill>
                  <a:srgbClr val="C00000"/>
                </a:solidFill>
                <a:cs typeface="B Nazanin" pitchFamily="2" charset="-78"/>
              </a:rPr>
              <a:t>11</a:t>
            </a:r>
            <a:endParaRPr lang="fa-IR" sz="2800">
              <a:solidFill>
                <a:srgbClr val="C00000"/>
              </a:solidFill>
              <a:cs typeface="B Nazanin" pitchFamily="2" charset="-78"/>
            </a:endParaRPr>
          </a:p>
        </p:txBody>
      </p:sp>
      <p:sp>
        <p:nvSpPr>
          <p:cNvPr id="6" name="TextBox 5"/>
          <p:cNvSpPr txBox="1"/>
          <p:nvPr/>
        </p:nvSpPr>
        <p:spPr>
          <a:xfrm>
            <a:off x="5214942" y="500042"/>
            <a:ext cx="3796231" cy="523220"/>
          </a:xfrm>
          <a:prstGeom prst="rect">
            <a:avLst/>
          </a:prstGeom>
          <a:noFill/>
        </p:spPr>
        <p:txBody>
          <a:bodyPr wrap="none" rtlCol="1">
            <a:spAutoFit/>
          </a:bodyPr>
          <a:lstStyle/>
          <a:p>
            <a:r>
              <a:rPr lang="fa-IR" sz="2800" smtClean="0">
                <a:solidFill>
                  <a:srgbClr val="FF0000"/>
                </a:solidFill>
                <a:cs typeface="B Nazanin" pitchFamily="2" charset="-78"/>
              </a:rPr>
              <a:t>الگوهای رفتاری والدین با فرزندان</a:t>
            </a:r>
            <a:endParaRPr lang="fa-IR" sz="2800">
              <a:solidFill>
                <a:srgbClr val="FF0000"/>
              </a:solidFill>
              <a:cs typeface="B Nazanin" pitchFamily="2" charset="-78"/>
            </a:endParaRPr>
          </a:p>
        </p:txBody>
      </p:sp>
      <p:sp>
        <p:nvSpPr>
          <p:cNvPr id="7" name="TextBox 6"/>
          <p:cNvSpPr txBox="1"/>
          <p:nvPr/>
        </p:nvSpPr>
        <p:spPr>
          <a:xfrm>
            <a:off x="0" y="1000108"/>
            <a:ext cx="9144001" cy="4955203"/>
          </a:xfrm>
          <a:prstGeom prst="rect">
            <a:avLst/>
          </a:prstGeom>
          <a:noFill/>
        </p:spPr>
        <p:txBody>
          <a:bodyPr wrap="square" rtlCol="1">
            <a:spAutoFit/>
          </a:bodyPr>
          <a:lstStyle/>
          <a:p>
            <a:r>
              <a:rPr lang="fa-IR" sz="3200" smtClean="0">
                <a:solidFill>
                  <a:srgbClr val="FF0000"/>
                </a:solidFill>
                <a:cs typeface="B Nazanin" pitchFamily="2" charset="-78"/>
              </a:rPr>
              <a:t>1.توجه افراطی</a:t>
            </a:r>
            <a:r>
              <a:rPr lang="fa-IR" sz="3200" smtClean="0">
                <a:cs typeface="B Nazanin" pitchFamily="2" charset="-78"/>
              </a:rPr>
              <a:t>:منظور از توجه افراطی یا محبت بیش از اندازه رفتاری است که متناسب با سن و شرایط کودک نیست. در ماه های اول زندگی محافظت و توجه دائمی ضروری است، امابعد از این سن لازم است که کودک توانایی های خود را به نمایش بگذاردویاد بگیرد که به طور مستقل فکر و عمل نماید. </a:t>
            </a:r>
            <a:br>
              <a:rPr lang="fa-IR" sz="3200" smtClean="0">
                <a:cs typeface="B Nazanin" pitchFamily="2" charset="-78"/>
              </a:rPr>
            </a:br>
            <a:r>
              <a:rPr lang="fa-IR" sz="3200" smtClean="0">
                <a:solidFill>
                  <a:srgbClr val="FF0000"/>
                </a:solidFill>
                <a:cs typeface="B Nazanin" pitchFamily="2" charset="-78"/>
              </a:rPr>
              <a:t>کودکانی که به این شکل با انها رفتار میشود کودکانی هستند</a:t>
            </a:r>
            <a:r>
              <a:rPr lang="fa-IR" sz="3200" smtClean="0">
                <a:cs typeface="B Nazanin" pitchFamily="2" charset="-78"/>
              </a:rPr>
              <a:t>:</a:t>
            </a:r>
            <a:br>
              <a:rPr lang="fa-IR" sz="3200" smtClean="0">
                <a:cs typeface="B Nazanin" pitchFamily="2" charset="-78"/>
              </a:rPr>
            </a:br>
            <a:r>
              <a:rPr lang="fa-IR" sz="3200" smtClean="0">
                <a:cs typeface="B Nazanin" pitchFamily="2" charset="-78"/>
              </a:rPr>
              <a:t>پرخاشگر،عصبانی ،متوقع،ناتوان در دوستیابی به این دلیل که خود را برتر از دیگران دانسته و فکر میکنند که همه مردم مانند پدر و مادرش به او بدهکارند و باید در خدمت او باشند. </a:t>
            </a:r>
            <a:r>
              <a:rPr lang="fa-IR" sz="2800" smtClean="0">
                <a:cs typeface="B Nazanin" pitchFamily="2" charset="-78"/>
              </a:rPr>
              <a:t/>
            </a:r>
            <a:br>
              <a:rPr lang="fa-IR" sz="2800" smtClean="0">
                <a:cs typeface="B Nazanin" pitchFamily="2" charset="-78"/>
              </a:rPr>
            </a:br>
            <a:endParaRPr lang="fa-IR" sz="280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42918"/>
            <a:ext cx="9144004" cy="5447645"/>
          </a:xfrm>
          <a:prstGeom prst="rect">
            <a:avLst/>
          </a:prstGeom>
          <a:noFill/>
        </p:spPr>
        <p:txBody>
          <a:bodyPr wrap="square" rtlCol="1">
            <a:spAutoFit/>
          </a:bodyPr>
          <a:lstStyle/>
          <a:p>
            <a:r>
              <a:rPr lang="fa-IR" sz="3200" smtClean="0">
                <a:solidFill>
                  <a:srgbClr val="FF0000"/>
                </a:solidFill>
                <a:cs typeface="B Nazanin" pitchFamily="2" charset="-78"/>
              </a:rPr>
              <a:t>رفتار طرد کننده:</a:t>
            </a:r>
          </a:p>
          <a:p>
            <a:r>
              <a:rPr lang="fa-IR" sz="3200" smtClean="0">
                <a:cs typeface="B Nazanin" pitchFamily="2" charset="-78"/>
              </a:rPr>
              <a:t>رفتار بعضی والدین با کودکان به این شکل است که توانایی های وی را نادیده گرفته و مدام درحال مقایسه کردن او با سایر کودکان هستند. </a:t>
            </a:r>
          </a:p>
          <a:p>
            <a:r>
              <a:rPr lang="fa-IR" sz="3200" smtClean="0">
                <a:cs typeface="B Nazanin" pitchFamily="2" charset="-78"/>
              </a:rPr>
              <a:t>به طور کلی رفتار هایی مثل غفلت و بی توجهی به کودک، محبت نکردن،تبعیض قائل شدن،بهانه جویی از کودک،عدم تایید اعمال او و گفتن جملاتی مثل -حوصله تورا ندارم- سبب میشودکه کودک فکر کند که والدینش او را نمیخواهند. </a:t>
            </a:r>
          </a:p>
          <a:p>
            <a:r>
              <a:rPr lang="fa-IR" sz="3200" smtClean="0">
                <a:solidFill>
                  <a:srgbClr val="FF0000"/>
                </a:solidFill>
                <a:cs typeface="B Nazanin" pitchFamily="2" charset="-78"/>
              </a:rPr>
              <a:t>نتایج احتمالی رفتار طرد شدگی عبارتند از:</a:t>
            </a:r>
          </a:p>
          <a:p>
            <a:r>
              <a:rPr lang="fa-IR" sz="3200" smtClean="0">
                <a:cs typeface="B Nazanin" pitchFamily="2" charset="-78"/>
              </a:rPr>
              <a:t>عدم اعتماد به نفس،احساس بی ارزشی،پرخاشگری، عصیان و طرد شدن از دوستان به دلیل عدم سازگاری با آنها. </a:t>
            </a:r>
            <a:r>
              <a:rPr lang="fa-IR" sz="2800" smtClean="0">
                <a:cs typeface="B Nazanin" pitchFamily="2" charset="-78"/>
              </a:rPr>
              <a:t/>
            </a:r>
            <a:br>
              <a:rPr lang="fa-IR" sz="2800" smtClean="0">
                <a:cs typeface="B Nazanin" pitchFamily="2" charset="-78"/>
              </a:rPr>
            </a:br>
            <a:endParaRPr lang="fa-IR" sz="2800">
              <a:cs typeface="B Nazanin" pitchFamily="2" charset="-78"/>
            </a:endParaRPr>
          </a:p>
        </p:txBody>
      </p:sp>
      <p:sp>
        <p:nvSpPr>
          <p:cNvPr id="5" name="Rectangle 4"/>
          <p:cNvSpPr/>
          <p:nvPr/>
        </p:nvSpPr>
        <p:spPr>
          <a:xfrm>
            <a:off x="5165026"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7" name="TextBox 6"/>
          <p:cNvSpPr txBox="1"/>
          <p:nvPr/>
        </p:nvSpPr>
        <p:spPr>
          <a:xfrm>
            <a:off x="0" y="0"/>
            <a:ext cx="521297" cy="523220"/>
          </a:xfrm>
          <a:prstGeom prst="rect">
            <a:avLst/>
          </a:prstGeom>
          <a:noFill/>
        </p:spPr>
        <p:txBody>
          <a:bodyPr wrap="none" rtlCol="1">
            <a:spAutoFit/>
          </a:bodyPr>
          <a:lstStyle/>
          <a:p>
            <a:r>
              <a:rPr lang="fa-IR" sz="2800" smtClean="0">
                <a:solidFill>
                  <a:srgbClr val="C00000"/>
                </a:solidFill>
                <a:cs typeface="B Nazanin" pitchFamily="2" charset="-78"/>
              </a:rPr>
              <a:t>12</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428604"/>
            <a:ext cx="9144001" cy="5016758"/>
          </a:xfrm>
          <a:prstGeom prst="rect">
            <a:avLst/>
          </a:prstGeom>
          <a:noFill/>
        </p:spPr>
        <p:txBody>
          <a:bodyPr wrap="square" rtlCol="1">
            <a:spAutoFit/>
          </a:bodyPr>
          <a:lstStyle/>
          <a:p>
            <a:r>
              <a:rPr lang="fa-IR" sz="3200" smtClean="0">
                <a:solidFill>
                  <a:srgbClr val="FF0000"/>
                </a:solidFill>
                <a:cs typeface="B Nazanin" pitchFamily="2" charset="-78"/>
              </a:rPr>
              <a:t>رفتار کنترل کننده:</a:t>
            </a:r>
          </a:p>
          <a:p>
            <a:r>
              <a:rPr lang="fa-IR" sz="3200" smtClean="0">
                <a:cs typeface="B Nazanin" pitchFamily="2" charset="-78"/>
              </a:rPr>
              <a:t>الگوی رفتاری برخی والدین بر کنترل شدید فرزندان استوار است.در این خانواده ها از هیچ نافرمانی چشم پوشی نمیشود و از کودک فرمانبرداری دقیق فوری و بی چون و چرا خواسته میشودو کودک صرفا یک اجرا کننده دستورات است که ازخود هیچ اختیاری نداشته، مدام کنترل میشود و حتی برای بازی کردن نیز باید اجازه بگیرد.</a:t>
            </a:r>
          </a:p>
          <a:p>
            <a:r>
              <a:rPr lang="fa-IR" sz="3200" smtClean="0">
                <a:solidFill>
                  <a:srgbClr val="FF0000"/>
                </a:solidFill>
                <a:cs typeface="B Nazanin" pitchFamily="2" charset="-78"/>
              </a:rPr>
              <a:t>ویژگی های احتمالی چنین کودکانی عبارتند از:</a:t>
            </a:r>
            <a:r>
              <a:rPr lang="fa-IR" sz="3200" smtClean="0">
                <a:cs typeface="B Nazanin" pitchFamily="2" charset="-78"/>
              </a:rPr>
              <a:t/>
            </a:r>
            <a:br>
              <a:rPr lang="fa-IR" sz="3200" smtClean="0">
                <a:cs typeface="B Nazanin" pitchFamily="2" charset="-78"/>
              </a:rPr>
            </a:br>
            <a:r>
              <a:rPr lang="fa-IR" sz="3200" smtClean="0">
                <a:cs typeface="B Nazanin" pitchFamily="2" charset="-78"/>
              </a:rPr>
              <a:t>بی اراده،بی ابتکار و خلاقیت،تکرارکننده،تسلیم شونده،ناتوان در مقابله با مشکلات ودارای شخصیت ضعیف.</a:t>
            </a:r>
          </a:p>
          <a:p>
            <a:endParaRPr lang="fa-IR" sz="3200" smtClean="0">
              <a:cs typeface="B Nazanin" pitchFamily="2" charset="-78"/>
            </a:endParaRPr>
          </a:p>
        </p:txBody>
      </p:sp>
      <p:sp>
        <p:nvSpPr>
          <p:cNvPr id="5" name="Rectangle 4"/>
          <p:cNvSpPr/>
          <p:nvPr/>
        </p:nvSpPr>
        <p:spPr>
          <a:xfrm>
            <a:off x="5165026"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0" y="0"/>
            <a:ext cx="521297" cy="523220"/>
          </a:xfrm>
          <a:prstGeom prst="rect">
            <a:avLst/>
          </a:prstGeom>
          <a:noFill/>
        </p:spPr>
        <p:txBody>
          <a:bodyPr wrap="none" rtlCol="1">
            <a:spAutoFit/>
          </a:bodyPr>
          <a:lstStyle/>
          <a:p>
            <a:r>
              <a:rPr lang="fa-IR" sz="2800" smtClean="0">
                <a:solidFill>
                  <a:srgbClr val="C00000"/>
                </a:solidFill>
                <a:cs typeface="B Nazanin" pitchFamily="2" charset="-78"/>
              </a:rPr>
              <a:t>13</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71480"/>
            <a:ext cx="9144001" cy="4524315"/>
          </a:xfrm>
          <a:prstGeom prst="rect">
            <a:avLst/>
          </a:prstGeom>
          <a:noFill/>
        </p:spPr>
        <p:txBody>
          <a:bodyPr wrap="square" rtlCol="1">
            <a:spAutoFit/>
          </a:bodyPr>
          <a:lstStyle/>
          <a:p>
            <a:r>
              <a:rPr lang="fa-IR" sz="3200" smtClean="0">
                <a:solidFill>
                  <a:srgbClr val="FF0000"/>
                </a:solidFill>
                <a:cs typeface="B Nazanin" pitchFamily="2" charset="-78"/>
              </a:rPr>
              <a:t>بی تفاوتی:</a:t>
            </a:r>
          </a:p>
          <a:p>
            <a:r>
              <a:rPr lang="fa-IR" sz="3200" smtClean="0">
                <a:cs typeface="B Nazanin" pitchFamily="2" charset="-78"/>
              </a:rPr>
              <a:t>برخی از والدین هیچ الگوی رفتاری برای فرزندان خود نداشته و توجهی به نیاز های رشدی فرزندان نمیکنند.برای این رفتار دلایل مختلفی ممکن است وجود داشته باشد مثل:داشتن فرزندان و مشکلات زیاد و کمبود وقت. گاهی نیز والدین افرادی راحت طلب بوده و بیش تر به فکر راحتی </a:t>
            </a:r>
            <a:br>
              <a:rPr lang="fa-IR" sz="3200" smtClean="0">
                <a:cs typeface="B Nazanin" pitchFamily="2" charset="-78"/>
              </a:rPr>
            </a:br>
            <a:r>
              <a:rPr lang="fa-IR" sz="3200" smtClean="0">
                <a:cs typeface="B Nazanin" pitchFamily="2" charset="-78"/>
              </a:rPr>
              <a:t>خودشان هستند تا فرزندان و رضایت خود را تنها زمانی که با هم هستند حس میکنند.</a:t>
            </a:r>
          </a:p>
          <a:p>
            <a:r>
              <a:rPr lang="fa-IR" sz="3200" smtClean="0">
                <a:solidFill>
                  <a:srgbClr val="C00000"/>
                </a:solidFill>
                <a:cs typeface="B Nazanin" pitchFamily="2" charset="-78"/>
              </a:rPr>
              <a:t>به طور کلی فرزندان والدین بی تفاوت به حال خود رها شده اند، لذا خود را پذیرفته نشده و موردبی مهری احساس میکنند.</a:t>
            </a:r>
          </a:p>
        </p:txBody>
      </p:sp>
      <p:sp>
        <p:nvSpPr>
          <p:cNvPr id="5" name="Rectangle 4"/>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0" y="0"/>
            <a:ext cx="521297" cy="523220"/>
          </a:xfrm>
          <a:prstGeom prst="rect">
            <a:avLst/>
          </a:prstGeom>
          <a:noFill/>
        </p:spPr>
        <p:txBody>
          <a:bodyPr wrap="none" rtlCol="1">
            <a:spAutoFit/>
          </a:bodyPr>
          <a:lstStyle/>
          <a:p>
            <a:r>
              <a:rPr lang="fa-IR" sz="2800" smtClean="0">
                <a:solidFill>
                  <a:srgbClr val="C00000"/>
                </a:solidFill>
                <a:cs typeface="B Nazanin" pitchFamily="2" charset="-78"/>
              </a:rPr>
              <a:t>14</a:t>
            </a:r>
            <a:endParaRPr lang="fa-IR" sz="2800">
              <a:solidFill>
                <a:srgbClr val="C00000"/>
              </a:solidFill>
              <a:cs typeface="B Nazanin" pitchFamily="2" charset="-78"/>
            </a:endParaRPr>
          </a:p>
        </p:txBody>
      </p:sp>
      <p:pic>
        <p:nvPicPr>
          <p:cNvPr id="7" name="Picture 6" descr="download (1).jpg"/>
          <p:cNvPicPr>
            <a:picLocks noChangeAspect="1"/>
          </p:cNvPicPr>
          <p:nvPr/>
        </p:nvPicPr>
        <p:blipFill>
          <a:blip r:embed="rId2"/>
          <a:stretch>
            <a:fillRect/>
          </a:stretch>
        </p:blipFill>
        <p:spPr>
          <a:xfrm>
            <a:off x="0" y="4929198"/>
            <a:ext cx="4429124" cy="1928802"/>
          </a:xfrm>
          <a:prstGeom prst="rect">
            <a:avLst/>
          </a:prstGeom>
        </p:spPr>
      </p:pic>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642918"/>
            <a:ext cx="8614424" cy="4524315"/>
          </a:xfrm>
          <a:prstGeom prst="rect">
            <a:avLst/>
          </a:prstGeom>
          <a:noFill/>
        </p:spPr>
        <p:txBody>
          <a:bodyPr wrap="square" rtlCol="1">
            <a:spAutoFit/>
          </a:bodyPr>
          <a:lstStyle/>
          <a:p>
            <a:r>
              <a:rPr lang="fa-IR" sz="3200" smtClean="0">
                <a:solidFill>
                  <a:srgbClr val="FF0000"/>
                </a:solidFill>
                <a:cs typeface="B Nazanin" pitchFamily="2" charset="-78"/>
              </a:rPr>
              <a:t>رفتارهای ناهماهنگ:</a:t>
            </a:r>
          </a:p>
          <a:p>
            <a:r>
              <a:rPr lang="fa-IR" sz="3200" smtClean="0">
                <a:cs typeface="B Nazanin" pitchFamily="2" charset="-78"/>
              </a:rPr>
              <a:t>برخی از والدین در برخورد و تربیت کودکان به طور ناهماهنگ عمل میکنند و تفاهم لازم را ندارند. هر کدام هدف خاصی را از تربیت فرزندان خود دنبال میکنند و خواسته های متفاوتی از فرزندان دارند.</a:t>
            </a:r>
          </a:p>
          <a:p>
            <a:r>
              <a:rPr lang="fa-IR" sz="3200" smtClean="0">
                <a:cs typeface="B Nazanin" pitchFamily="2" charset="-78"/>
              </a:rPr>
              <a:t>در اثر چنین رفتارهایی کودکان  به نوعی گیجی و ابهام دچارخواهند شد زیرا نمیدانند کدام رفتار را تکرار کنند تا مورد تایید هر دو والد قرار گیرند.</a:t>
            </a:r>
          </a:p>
          <a:p>
            <a:r>
              <a:rPr lang="fa-IR" sz="3200" smtClean="0">
                <a:solidFill>
                  <a:srgbClr val="C00000"/>
                </a:solidFill>
                <a:cs typeface="B Nazanin" pitchFamily="2" charset="-78"/>
              </a:rPr>
              <a:t>لذا کودک مدام در نگرانی و اظطراب به سر میبرد واحساس گناه و تقصیر میکند</a:t>
            </a:r>
            <a:r>
              <a:rPr lang="fa-IR" sz="3200" smtClean="0">
                <a:cs typeface="B Nazanin" pitchFamily="2" charset="-78"/>
              </a:rPr>
              <a:t>.</a:t>
            </a:r>
            <a:endParaRPr lang="fa-IR" sz="3200">
              <a:cs typeface="B Nazanin" pitchFamily="2" charset="-78"/>
            </a:endParaRPr>
          </a:p>
        </p:txBody>
      </p:sp>
      <p:sp>
        <p:nvSpPr>
          <p:cNvPr id="5" name="Rectangle 4"/>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0" y="0"/>
            <a:ext cx="521297" cy="523220"/>
          </a:xfrm>
          <a:prstGeom prst="rect">
            <a:avLst/>
          </a:prstGeom>
          <a:noFill/>
        </p:spPr>
        <p:txBody>
          <a:bodyPr wrap="none" rtlCol="1">
            <a:spAutoFit/>
          </a:bodyPr>
          <a:lstStyle/>
          <a:p>
            <a:r>
              <a:rPr lang="fa-IR" sz="2800" smtClean="0">
                <a:solidFill>
                  <a:srgbClr val="C00000"/>
                </a:solidFill>
                <a:cs typeface="B Nazanin" pitchFamily="2" charset="-78"/>
              </a:rPr>
              <a:t>15</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7016" y="571480"/>
            <a:ext cx="9461016" cy="4524315"/>
          </a:xfrm>
          <a:prstGeom prst="rect">
            <a:avLst/>
          </a:prstGeom>
          <a:noFill/>
        </p:spPr>
        <p:txBody>
          <a:bodyPr wrap="square" rtlCol="1">
            <a:spAutoFit/>
          </a:bodyPr>
          <a:lstStyle/>
          <a:p>
            <a:r>
              <a:rPr lang="fa-IR" sz="3200" smtClean="0">
                <a:solidFill>
                  <a:srgbClr val="FF0000"/>
                </a:solidFill>
                <a:cs typeface="B Nazanin" pitchFamily="2" charset="-78"/>
              </a:rPr>
              <a:t>رفتارهای پذیرنده:</a:t>
            </a:r>
          </a:p>
          <a:p>
            <a:r>
              <a:rPr lang="fa-IR" sz="3200" smtClean="0">
                <a:cs typeface="B Nazanin" pitchFamily="2" charset="-78"/>
              </a:rPr>
              <a:t>در این الگو رفتار والدین با کودک به گونه ای هست که کودک حس پذیرفته شدن در بین والدین را درخود حس میکند،تمام نیازهای رشدی کودک براورده میشود، والدین از اینکه صاحب فرزندی شده اند احساس خوشنودی میکنند.</a:t>
            </a:r>
          </a:p>
          <a:p>
            <a:r>
              <a:rPr lang="fa-IR" sz="3200" smtClean="0">
                <a:solidFill>
                  <a:srgbClr val="C00000"/>
                </a:solidFill>
                <a:cs typeface="B Nazanin" pitchFamily="2" charset="-78"/>
              </a:rPr>
              <a:t>رفتار والدین با کودک در درجه اول با مقدار زیادی محبت برای ایجاد حس ایمنی و اعتماد به نفس و در درجه دوم خشم برای ایجاد حس شخصیت همراه میباشد. بهترین نوع رابطه میان والدین و کودک همین رابطه است.</a:t>
            </a:r>
          </a:p>
          <a:p>
            <a:endParaRPr lang="fa-IR" sz="3200" smtClean="0">
              <a:cs typeface="B Nazanin" pitchFamily="2" charset="-78"/>
            </a:endParaRPr>
          </a:p>
        </p:txBody>
      </p:sp>
      <p:sp>
        <p:nvSpPr>
          <p:cNvPr id="7" name="Rectangle 6"/>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8" name="TextBox 7"/>
          <p:cNvSpPr txBox="1"/>
          <p:nvPr/>
        </p:nvSpPr>
        <p:spPr>
          <a:xfrm>
            <a:off x="12825" y="0"/>
            <a:ext cx="508474" cy="523220"/>
          </a:xfrm>
          <a:prstGeom prst="rect">
            <a:avLst/>
          </a:prstGeom>
          <a:noFill/>
        </p:spPr>
        <p:txBody>
          <a:bodyPr wrap="none" rtlCol="1">
            <a:spAutoFit/>
          </a:bodyPr>
          <a:lstStyle/>
          <a:p>
            <a:r>
              <a:rPr lang="fa-IR" sz="2800" smtClean="0">
                <a:solidFill>
                  <a:srgbClr val="C00000"/>
                </a:solidFill>
                <a:cs typeface="B Nazanin" pitchFamily="2" charset="-78"/>
              </a:rPr>
              <a:t>16</a:t>
            </a:r>
            <a:endParaRPr lang="fa-IR" sz="2800">
              <a:solidFill>
                <a:srgbClr val="C00000"/>
              </a:solidFill>
              <a:cs typeface="B Nazanin" pitchFamily="2" charset="-78"/>
            </a:endParaRPr>
          </a:p>
        </p:txBody>
      </p:sp>
      <p:pic>
        <p:nvPicPr>
          <p:cNvPr id="6" name="Picture 5" descr="635984017220974107.jpeg"/>
          <p:cNvPicPr>
            <a:picLocks noChangeAspect="1"/>
          </p:cNvPicPr>
          <p:nvPr/>
        </p:nvPicPr>
        <p:blipFill>
          <a:blip r:embed="rId2"/>
          <a:stretch>
            <a:fillRect/>
          </a:stretch>
        </p:blipFill>
        <p:spPr>
          <a:xfrm>
            <a:off x="0" y="4643446"/>
            <a:ext cx="4380594" cy="2214554"/>
          </a:xfrm>
          <a:prstGeom prst="rect">
            <a:avLst/>
          </a:prstGeom>
        </p:spPr>
      </p:pic>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Rectangle 4"/>
          <p:cNvSpPr/>
          <p:nvPr/>
        </p:nvSpPr>
        <p:spPr>
          <a:xfrm>
            <a:off x="0" y="571480"/>
            <a:ext cx="9144000" cy="4524315"/>
          </a:xfrm>
          <a:prstGeom prst="rect">
            <a:avLst/>
          </a:prstGeom>
        </p:spPr>
        <p:txBody>
          <a:bodyPr wrap="square">
            <a:spAutoFit/>
          </a:bodyPr>
          <a:lstStyle/>
          <a:p>
            <a:endParaRPr lang="fa-IR" sz="3200" smtClean="0">
              <a:cs typeface="B Nazanin" pitchFamily="2" charset="-78"/>
            </a:endParaRPr>
          </a:p>
          <a:p>
            <a:r>
              <a:rPr lang="fa-IR" sz="3200" smtClean="0">
                <a:cs typeface="B Nazanin" pitchFamily="2" charset="-78"/>
              </a:rPr>
              <a:t>نحوه محبت والدین به کودکان به گونه ای هست که کودک تفاوت و تبعیضی را حس نمیکند و درعین حال میفهمد که هر کسی جای خود را دارد و کسی فدای دیگری نمیشود.والدین پذیرنده پاسخگوی نیاز به محبت،امنیت ومورد تایید واقع شدن در کنار نیاز به تغذیه و پوشاک که از نیاز های اساسی رشد میباشند، هستند و نحوه ارضا این نیاز ها در جهت رشد میباشد. </a:t>
            </a:r>
            <a:r>
              <a:rPr lang="fa-IR" sz="3200" smtClean="0">
                <a:solidFill>
                  <a:srgbClr val="C00000"/>
                </a:solidFill>
                <a:cs typeface="B Nazanin" pitchFamily="2" charset="-78"/>
              </a:rPr>
              <a:t>این والدین کودکان خود را در موقعیت های حساس کنترل کرده و آنها را افرادی منضبط بار می آورند نه مطیع و فرمانبردار.</a:t>
            </a:r>
          </a:p>
          <a:p>
            <a:r>
              <a:rPr lang="fa-IR" sz="3200" smtClean="0">
                <a:solidFill>
                  <a:srgbClr val="C00000"/>
                </a:solidFill>
                <a:cs typeface="B Nazanin" pitchFamily="2" charset="-78"/>
              </a:rPr>
              <a:t>رابطه والدین با کودکان در این رفتار دارای تعادل و تعامل میباشد</a:t>
            </a:r>
            <a:r>
              <a:rPr lang="fa-IR" sz="2800" smtClean="0">
                <a:cs typeface="B Nazanin" pitchFamily="2" charset="-78"/>
              </a:rPr>
              <a:t>.</a:t>
            </a:r>
          </a:p>
        </p:txBody>
      </p:sp>
      <p:sp>
        <p:nvSpPr>
          <p:cNvPr id="6" name="Rectangle 5"/>
          <p:cNvSpPr/>
          <p:nvPr/>
        </p:nvSpPr>
        <p:spPr>
          <a:xfrm>
            <a:off x="6215074" y="428604"/>
            <a:ext cx="2774697" cy="584775"/>
          </a:xfrm>
          <a:prstGeom prst="rect">
            <a:avLst/>
          </a:prstGeom>
        </p:spPr>
        <p:txBody>
          <a:bodyPr wrap="square">
            <a:spAutoFit/>
          </a:bodyPr>
          <a:lstStyle/>
          <a:p>
            <a:r>
              <a:rPr lang="fa-IR" sz="3200" smtClean="0">
                <a:solidFill>
                  <a:srgbClr val="FF0000"/>
                </a:solidFill>
                <a:cs typeface="B Nazanin" pitchFamily="2" charset="-78"/>
              </a:rPr>
              <a:t>رفتارهای پذیرنده</a:t>
            </a:r>
          </a:p>
        </p:txBody>
      </p:sp>
      <p:sp>
        <p:nvSpPr>
          <p:cNvPr id="8" name="TextBox 7"/>
          <p:cNvSpPr txBox="1"/>
          <p:nvPr/>
        </p:nvSpPr>
        <p:spPr>
          <a:xfrm>
            <a:off x="3" y="0"/>
            <a:ext cx="521298" cy="523220"/>
          </a:xfrm>
          <a:prstGeom prst="rect">
            <a:avLst/>
          </a:prstGeom>
          <a:noFill/>
        </p:spPr>
        <p:txBody>
          <a:bodyPr wrap="none" rtlCol="1">
            <a:spAutoFit/>
          </a:bodyPr>
          <a:lstStyle/>
          <a:p>
            <a:r>
              <a:rPr lang="fa-IR" sz="2800" smtClean="0">
                <a:solidFill>
                  <a:srgbClr val="C00000"/>
                </a:solidFill>
                <a:cs typeface="B Nazanin" pitchFamily="2" charset="-78"/>
              </a:rPr>
              <a:t>17</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6059" y="642918"/>
            <a:ext cx="7697941" cy="584775"/>
          </a:xfrm>
          <a:prstGeom prst="rect">
            <a:avLst/>
          </a:prstGeom>
          <a:noFill/>
        </p:spPr>
        <p:txBody>
          <a:bodyPr wrap="none" rtlCol="1">
            <a:spAutoFit/>
          </a:bodyPr>
          <a:lstStyle/>
          <a:p>
            <a:r>
              <a:rPr lang="fa-IR" sz="3200" smtClean="0">
                <a:solidFill>
                  <a:srgbClr val="FF0000"/>
                </a:solidFill>
                <a:cs typeface="B Nazanin" pitchFamily="2" charset="-78"/>
              </a:rPr>
              <a:t>نقش استرس های موجود در خانواده در بهداشت روان کودک</a:t>
            </a:r>
            <a:endParaRPr lang="fa-IR" sz="3200">
              <a:solidFill>
                <a:srgbClr val="FF0000"/>
              </a:solidFill>
              <a:cs typeface="B Nazanin" pitchFamily="2" charset="-78"/>
            </a:endParaRPr>
          </a:p>
        </p:txBody>
      </p:sp>
      <p:sp>
        <p:nvSpPr>
          <p:cNvPr id="5" name="Rectangle 4"/>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6" name="TextBox 5"/>
          <p:cNvSpPr txBox="1"/>
          <p:nvPr/>
        </p:nvSpPr>
        <p:spPr>
          <a:xfrm>
            <a:off x="5" y="0"/>
            <a:ext cx="521298" cy="523220"/>
          </a:xfrm>
          <a:prstGeom prst="rect">
            <a:avLst/>
          </a:prstGeom>
          <a:noFill/>
        </p:spPr>
        <p:txBody>
          <a:bodyPr wrap="none" rtlCol="1">
            <a:spAutoFit/>
          </a:bodyPr>
          <a:lstStyle/>
          <a:p>
            <a:r>
              <a:rPr lang="fa-IR" sz="2800" smtClean="0">
                <a:solidFill>
                  <a:srgbClr val="C00000"/>
                </a:solidFill>
                <a:cs typeface="B Nazanin" pitchFamily="2" charset="-78"/>
              </a:rPr>
              <a:t>18</a:t>
            </a:r>
            <a:endParaRPr lang="fa-IR" sz="2800">
              <a:solidFill>
                <a:srgbClr val="C00000"/>
              </a:solidFill>
              <a:cs typeface="B Nazanin" pitchFamily="2" charset="-78"/>
            </a:endParaRPr>
          </a:p>
        </p:txBody>
      </p:sp>
      <p:sp>
        <p:nvSpPr>
          <p:cNvPr id="7" name="TextBox 6"/>
          <p:cNvSpPr txBox="1"/>
          <p:nvPr/>
        </p:nvSpPr>
        <p:spPr>
          <a:xfrm>
            <a:off x="0" y="1285860"/>
            <a:ext cx="9144000" cy="4462760"/>
          </a:xfrm>
          <a:prstGeom prst="rect">
            <a:avLst/>
          </a:prstGeom>
          <a:noFill/>
        </p:spPr>
        <p:txBody>
          <a:bodyPr wrap="square" rtlCol="1">
            <a:spAutoFit/>
          </a:bodyPr>
          <a:lstStyle/>
          <a:p>
            <a:r>
              <a:rPr lang="fa-IR" sz="3200" smtClean="0">
                <a:cs typeface="B Nazanin" pitchFamily="2" charset="-78"/>
              </a:rPr>
              <a:t>هرخانواده ای در طول چرخه ی زندگی ممکن است با استرس هایی مثل مرگ والدین، طلاق و همچنین دعوا میان والدین رو به رو شود که این شرایط برای اعضای خانواده بخصوص کودکان استرس زا میباشد.</a:t>
            </a:r>
          </a:p>
          <a:p>
            <a:r>
              <a:rPr lang="fa-IR" sz="3200" smtClean="0">
                <a:solidFill>
                  <a:srgbClr val="FF0000"/>
                </a:solidFill>
                <a:cs typeface="B Nazanin" pitchFamily="2" charset="-78"/>
              </a:rPr>
              <a:t>مشکلاتی که برای کودکان در این شرایط ممکن است ایجاد شود عبارتند از</a:t>
            </a:r>
            <a:r>
              <a:rPr lang="fa-IR" sz="3200" smtClean="0">
                <a:cs typeface="B Nazanin" pitchFamily="2" charset="-78"/>
              </a:rPr>
              <a:t>:</a:t>
            </a:r>
          </a:p>
          <a:p>
            <a:r>
              <a:rPr lang="fa-IR" sz="3200" smtClean="0">
                <a:cs typeface="B Nazanin" pitchFamily="2" charset="-78"/>
              </a:rPr>
              <a:t>احساس کمبود محبت و وجود یک پشتیبان،عدم اعتماد به دیگران و کاهش روابط خود با دیگران،بی اهمیتی نسبت به درس و مدرسه، مستعد شدن برای ابتلا به اختلالات رفتاری و روانی.</a:t>
            </a:r>
          </a:p>
          <a:p>
            <a:endParaRPr lang="fa-IR" sz="2800" smtClean="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5" name="Rectangle 4"/>
          <p:cNvSpPr/>
          <p:nvPr/>
        </p:nvSpPr>
        <p:spPr>
          <a:xfrm>
            <a:off x="4" y="0"/>
            <a:ext cx="521297" cy="523220"/>
          </a:xfrm>
          <a:prstGeom prst="rect">
            <a:avLst/>
          </a:prstGeom>
        </p:spPr>
        <p:txBody>
          <a:bodyPr wrap="none">
            <a:spAutoFit/>
          </a:bodyPr>
          <a:lstStyle/>
          <a:p>
            <a:r>
              <a:rPr lang="fa-IR" sz="2800" smtClean="0">
                <a:solidFill>
                  <a:srgbClr val="C00000"/>
                </a:solidFill>
                <a:cs typeface="B Nazanin" pitchFamily="2" charset="-78"/>
              </a:rPr>
              <a:t>19</a:t>
            </a:r>
            <a:endParaRPr lang="fa-IR" sz="2800">
              <a:solidFill>
                <a:srgbClr val="C00000"/>
              </a:solidFill>
              <a:cs typeface="B Nazanin" pitchFamily="2" charset="-78"/>
            </a:endParaRPr>
          </a:p>
        </p:txBody>
      </p:sp>
      <p:sp>
        <p:nvSpPr>
          <p:cNvPr id="6" name="TextBox 5"/>
          <p:cNvSpPr txBox="1"/>
          <p:nvPr/>
        </p:nvSpPr>
        <p:spPr>
          <a:xfrm>
            <a:off x="4028497" y="500042"/>
            <a:ext cx="5115503" cy="523220"/>
          </a:xfrm>
          <a:prstGeom prst="rect">
            <a:avLst/>
          </a:prstGeom>
          <a:noFill/>
        </p:spPr>
        <p:txBody>
          <a:bodyPr wrap="none" rtlCol="1">
            <a:spAutoFit/>
          </a:bodyPr>
          <a:lstStyle/>
          <a:p>
            <a:r>
              <a:rPr lang="fa-IR" sz="2800" smtClean="0">
                <a:solidFill>
                  <a:srgbClr val="FF0000"/>
                </a:solidFill>
                <a:cs typeface="B Nazanin" pitchFamily="2" charset="-78"/>
              </a:rPr>
              <a:t>نقش روابط زناشویی در بهداشت روان کودکان</a:t>
            </a:r>
            <a:endParaRPr lang="fa-IR" sz="2800">
              <a:solidFill>
                <a:srgbClr val="FF0000"/>
              </a:solidFill>
              <a:cs typeface="B Nazanin" pitchFamily="2" charset="-78"/>
            </a:endParaRPr>
          </a:p>
        </p:txBody>
      </p:sp>
      <p:sp>
        <p:nvSpPr>
          <p:cNvPr id="7" name="TextBox 6"/>
          <p:cNvSpPr txBox="1"/>
          <p:nvPr/>
        </p:nvSpPr>
        <p:spPr>
          <a:xfrm>
            <a:off x="0" y="1142984"/>
            <a:ext cx="9144000" cy="4955203"/>
          </a:xfrm>
          <a:prstGeom prst="rect">
            <a:avLst/>
          </a:prstGeom>
          <a:noFill/>
        </p:spPr>
        <p:txBody>
          <a:bodyPr wrap="square" rtlCol="1">
            <a:spAutoFit/>
          </a:bodyPr>
          <a:lstStyle/>
          <a:p>
            <a:r>
              <a:rPr lang="fa-IR" sz="3200" smtClean="0">
                <a:cs typeface="B Nazanin" pitchFamily="2" charset="-78"/>
              </a:rPr>
              <a:t>یکی از عوامل موثر بر سلامت روانی کودکان روابط زن و شوهر با یکدیگر میباشد.خانواده ای که در آن والدین روابط رضایت بخشی با یکدیگر دارند فضای مناسبی برای رشد کودکان فراهم میکنند. اما در خانواده هایی که والدین روابط مناسبی با یکدیگر ندارند،ضمن اینکه شرایط را برای ابتلا خود به اختلالات جسمی و روانی فراهم میکنند زمینه ابتلا فرزندان به اختلالات رفتاری مانند اعتیاد را نیز فراهم نموده اند.</a:t>
            </a:r>
          </a:p>
          <a:p>
            <a:r>
              <a:rPr lang="fa-IR" sz="3200" smtClean="0">
                <a:solidFill>
                  <a:srgbClr val="C00000"/>
                </a:solidFill>
                <a:cs typeface="B Nazanin" pitchFamily="2" charset="-78"/>
              </a:rPr>
              <a:t>روابط نامناسب والدین گاهی به صورت آشکار است مانند دعوا وگاهی به صورت پنهان است یعنی در آن جنگ و دعوا وجود نداشته و والدین از یکدیگر طلاق عاطفی گرفته اند</a:t>
            </a:r>
            <a:r>
              <a:rPr lang="fa-IR" sz="3200" smtClean="0">
                <a:cs typeface="B Nazanin" pitchFamily="2" charset="-78"/>
              </a:rPr>
              <a:t>.</a:t>
            </a:r>
          </a:p>
          <a:p>
            <a:endParaRPr lang="fa-IR" sz="2800" smtClean="0">
              <a:cs typeface="B Nazanin" pitchFamily="2" charset="-78"/>
            </a:endParaRPr>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3822" y="500042"/>
            <a:ext cx="6970178" cy="523220"/>
          </a:xfrm>
          <a:prstGeom prst="rect">
            <a:avLst/>
          </a:prstGeom>
          <a:noFill/>
        </p:spPr>
        <p:txBody>
          <a:bodyPr wrap="none" rtlCol="1">
            <a:spAutoFit/>
          </a:bodyPr>
          <a:lstStyle/>
          <a:p>
            <a:r>
              <a:rPr lang="fa-IR" sz="2800" smtClean="0">
                <a:solidFill>
                  <a:srgbClr val="FF0000"/>
                </a:solidFill>
              </a:rPr>
              <a:t>عوامل موثر در برقراری روابط رضایت بخش میان والدین</a:t>
            </a:r>
            <a:endParaRPr lang="fa-IR" sz="2800">
              <a:solidFill>
                <a:srgbClr val="FF0000"/>
              </a:solidFill>
            </a:endParaRPr>
          </a:p>
        </p:txBody>
      </p:sp>
      <p:sp>
        <p:nvSpPr>
          <p:cNvPr id="5" name="TextBox 4"/>
          <p:cNvSpPr txBox="1"/>
          <p:nvPr/>
        </p:nvSpPr>
        <p:spPr>
          <a:xfrm>
            <a:off x="315259" y="928670"/>
            <a:ext cx="8828741" cy="5293757"/>
          </a:xfrm>
          <a:prstGeom prst="rect">
            <a:avLst/>
          </a:prstGeom>
          <a:noFill/>
        </p:spPr>
        <p:txBody>
          <a:bodyPr wrap="square" rtlCol="1">
            <a:spAutoFit/>
          </a:bodyPr>
          <a:lstStyle/>
          <a:p>
            <a:pPr marL="342900" indent="-342900">
              <a:buFont typeface="Arial" pitchFamily="34" charset="0"/>
              <a:buChar char="•"/>
            </a:pPr>
            <a:r>
              <a:rPr lang="fa-IR" sz="3200" smtClean="0">
                <a:cs typeface="B Nazanin" pitchFamily="2" charset="-78"/>
              </a:rPr>
              <a:t>بنای ازدواج درست باشد:هم کف بودن</a:t>
            </a:r>
          </a:p>
          <a:p>
            <a:pPr marL="342900" indent="-342900">
              <a:buFont typeface="Arial" pitchFamily="34" charset="0"/>
              <a:buChar char="•"/>
            </a:pPr>
            <a:r>
              <a:rPr lang="fa-IR" sz="3200" smtClean="0">
                <a:cs typeface="B Nazanin" pitchFamily="2" charset="-78"/>
              </a:rPr>
              <a:t>زن و شوهر درتمام زندگی سعی کنند علاقه خود را نسبت به هم افزایش دهند.</a:t>
            </a:r>
          </a:p>
          <a:p>
            <a:pPr marL="342900" indent="-342900">
              <a:buFont typeface="Arial" pitchFamily="34" charset="0"/>
              <a:buChar char="•"/>
            </a:pPr>
            <a:r>
              <a:rPr lang="fa-IR" sz="3200" smtClean="0">
                <a:cs typeface="B Nazanin" pitchFamily="2" charset="-78"/>
              </a:rPr>
              <a:t>زن و شوهر بخاطررضایت یکدیگر از چیزهایی که مورد رضایت همسر نیست چشم پوشی کنند.</a:t>
            </a:r>
          </a:p>
          <a:p>
            <a:pPr marL="342900" indent="-342900">
              <a:buFont typeface="Arial" pitchFamily="34" charset="0"/>
              <a:buChar char="•"/>
            </a:pPr>
            <a:r>
              <a:rPr lang="fa-IR" sz="3200" smtClean="0">
                <a:cs typeface="B Nazanin" pitchFamily="2" charset="-78"/>
              </a:rPr>
              <a:t>زن و شوهر به یکدیگر احترام بگذارند و ازعیب جویی بپرهیزند.</a:t>
            </a:r>
          </a:p>
          <a:p>
            <a:pPr marL="342900" indent="-342900">
              <a:buFont typeface="Arial" pitchFamily="34" charset="0"/>
              <a:buChar char="•"/>
            </a:pPr>
            <a:r>
              <a:rPr lang="fa-IR" sz="3200" smtClean="0">
                <a:cs typeface="B Nazanin" pitchFamily="2" charset="-78"/>
              </a:rPr>
              <a:t>زن و شور به اختلاف های خود احترام گذاشته و انها را تبدیل به دعوا نکنند.</a:t>
            </a:r>
          </a:p>
          <a:p>
            <a:pPr marL="342900" indent="-342900">
              <a:buFont typeface="Arial" pitchFamily="34" charset="0"/>
              <a:buChar char="•"/>
            </a:pPr>
            <a:r>
              <a:rPr lang="fa-IR" sz="3200" smtClean="0">
                <a:cs typeface="B Nazanin" pitchFamily="2" charset="-78"/>
              </a:rPr>
              <a:t>زن و شوهر در موقعیت های مختلف همدیگر را درک کنند مثلا درک کنند که او خسته است.</a:t>
            </a:r>
          </a:p>
          <a:p>
            <a:pPr marL="342900" indent="-342900">
              <a:buFont typeface="Arial" pitchFamily="34" charset="0"/>
              <a:buChar char="•"/>
            </a:pPr>
            <a:endParaRPr lang="fa-IR"/>
          </a:p>
        </p:txBody>
      </p:sp>
      <p:sp>
        <p:nvSpPr>
          <p:cNvPr id="6" name="Rectangle 5"/>
          <p:cNvSpPr/>
          <p:nvPr/>
        </p:nvSpPr>
        <p:spPr>
          <a:xfrm>
            <a:off x="5165027" y="0"/>
            <a:ext cx="3978974" cy="584775"/>
          </a:xfrm>
          <a:prstGeom prst="rect">
            <a:avLst/>
          </a:prstGeom>
        </p:spPr>
        <p:txBody>
          <a:bodyPr wrap="none">
            <a:spAutoFit/>
          </a:bodyPr>
          <a:lstStyle/>
          <a:p>
            <a:r>
              <a:rPr lang="fa-IR" sz="3200" smtClean="0">
                <a:solidFill>
                  <a:srgbClr val="7030A0"/>
                </a:solidFill>
                <a:cs typeface="B Nazanin" pitchFamily="2" charset="-78"/>
              </a:rPr>
              <a:t>نقش خانواده در بهداشت روانی</a:t>
            </a:r>
            <a:endParaRPr lang="fa-IR" sz="3200">
              <a:solidFill>
                <a:srgbClr val="7030A0"/>
              </a:solidFill>
              <a:cs typeface="B Nazanin" pitchFamily="2" charset="-78"/>
            </a:endParaRPr>
          </a:p>
        </p:txBody>
      </p:sp>
      <p:sp>
        <p:nvSpPr>
          <p:cNvPr id="7" name="Rectangle 6"/>
          <p:cNvSpPr/>
          <p:nvPr/>
        </p:nvSpPr>
        <p:spPr>
          <a:xfrm>
            <a:off x="11" y="0"/>
            <a:ext cx="521297" cy="523220"/>
          </a:xfrm>
          <a:prstGeom prst="rect">
            <a:avLst/>
          </a:prstGeom>
        </p:spPr>
        <p:txBody>
          <a:bodyPr wrap="none">
            <a:spAutoFit/>
          </a:bodyPr>
          <a:lstStyle/>
          <a:p>
            <a:r>
              <a:rPr lang="fa-IR" sz="2800" smtClean="0">
                <a:solidFill>
                  <a:srgbClr val="C00000"/>
                </a:solidFill>
                <a:cs typeface="B Nazanin" pitchFamily="2" charset="-78"/>
              </a:rPr>
              <a:t>20</a:t>
            </a:r>
            <a:endParaRPr lang="fa-IR" sz="2800">
              <a:solidFill>
                <a:srgbClr val="C00000"/>
              </a:solidFill>
              <a:cs typeface="B Nazanin" pitchFamily="2" charset="-78"/>
            </a:endParaRPr>
          </a:p>
        </p:txBody>
      </p:sp>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458</TotalTime>
  <Words>1378</Words>
  <Application>Microsoft Office PowerPoint</Application>
  <PresentationFormat>On-screen Show (4:3)</PresentationFormat>
  <Paragraphs>121</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B Nazanin</vt:lpstr>
      <vt:lpstr>Calibri</vt:lpstr>
      <vt:lpstr>Constantia</vt:lpstr>
      <vt:lpstr>Majalla UI</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DOD</cp:lastModifiedBy>
  <cp:revision>50</cp:revision>
  <dcterms:created xsi:type="dcterms:W3CDTF">2016-10-06T06:28:51Z</dcterms:created>
  <dcterms:modified xsi:type="dcterms:W3CDTF">2019-12-22T08:16:49Z</dcterms:modified>
</cp:coreProperties>
</file>