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72" r:id="rId1"/>
  </p:sldMasterIdLst>
  <p:sldIdLst>
    <p:sldId id="272" r:id="rId2"/>
    <p:sldId id="257" r:id="rId3"/>
    <p:sldId id="258" r:id="rId4"/>
    <p:sldId id="259" r:id="rId5"/>
    <p:sldId id="261" r:id="rId6"/>
    <p:sldId id="262" r:id="rId7"/>
    <p:sldId id="263" r:id="rId8"/>
    <p:sldId id="264" r:id="rId9"/>
    <p:sldId id="265" r:id="rId10"/>
    <p:sldId id="266" r:id="rId11"/>
    <p:sldId id="267" r:id="rId12"/>
    <p:sldId id="268" r:id="rId13"/>
    <p:sldId id="269" r:id="rId14"/>
    <p:sldId id="270" r:id="rId15"/>
    <p:sldId id="271" r:id="rId16"/>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88710ACD-59E8-416D-9152-85750AC70CC4}" type="datetimeFigureOut">
              <a:rPr lang="fa-IR" smtClean="0"/>
              <a:pPr/>
              <a:t>16/10/1441</a:t>
            </a:fld>
            <a:endParaRPr lang="fa-IR"/>
          </a:p>
        </p:txBody>
      </p:sp>
      <p:sp>
        <p:nvSpPr>
          <p:cNvPr id="20" name="Footer Placeholder 19"/>
          <p:cNvSpPr>
            <a:spLocks noGrp="1"/>
          </p:cNvSpPr>
          <p:nvPr>
            <p:ph type="ftr" sz="quarter" idx="11"/>
          </p:nvPr>
        </p:nvSpPr>
        <p:spPr/>
        <p:txBody>
          <a:bodyPr/>
          <a:lstStyle>
            <a:extLst/>
          </a:lstStyle>
          <a:p>
            <a:endParaRPr lang="fa-IR"/>
          </a:p>
        </p:txBody>
      </p:sp>
      <p:sp>
        <p:nvSpPr>
          <p:cNvPr id="10" name="Slide Number Placeholder 9"/>
          <p:cNvSpPr>
            <a:spLocks noGrp="1"/>
          </p:cNvSpPr>
          <p:nvPr>
            <p:ph type="sldNum" sz="quarter" idx="12"/>
          </p:nvPr>
        </p:nvSpPr>
        <p:spPr/>
        <p:txBody>
          <a:bodyPr/>
          <a:lstStyle>
            <a:extLst/>
          </a:lstStyle>
          <a:p>
            <a:fld id="{4A8144F3-F370-4171-87A8-9A180567A6B5}" type="slidenum">
              <a:rPr lang="fa-IR" smtClean="0"/>
              <a:pPr/>
              <a:t>‹#›</a:t>
            </a:fld>
            <a:endParaRPr lang="fa-IR"/>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8710ACD-59E8-416D-9152-85750AC70CC4}" type="datetimeFigureOut">
              <a:rPr lang="fa-IR" smtClean="0"/>
              <a:pPr/>
              <a:t>16/10/1441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4A8144F3-F370-4171-87A8-9A180567A6B5}"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88710ACD-59E8-416D-9152-85750AC70CC4}" type="datetimeFigureOut">
              <a:rPr lang="fa-IR" smtClean="0"/>
              <a:pPr/>
              <a:t>16/10/1441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4A8144F3-F370-4171-87A8-9A180567A6B5}" type="slidenum">
              <a:rPr lang="fa-IR" smtClean="0"/>
              <a:pPr/>
              <a:t>‹#›</a:t>
            </a:fld>
            <a:endParaRPr lang="fa-IR"/>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88710ACD-59E8-416D-9152-85750AC70CC4}" type="datetimeFigureOut">
              <a:rPr lang="fa-IR" smtClean="0"/>
              <a:pPr/>
              <a:t>16/10/1441</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4A8144F3-F370-4171-87A8-9A180567A6B5}"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88710ACD-59E8-416D-9152-85750AC70CC4}" type="datetimeFigureOut">
              <a:rPr lang="fa-IR" smtClean="0"/>
              <a:pPr/>
              <a:t>16/10/1441</a:t>
            </a:fld>
            <a:endParaRPr lang="fa-IR"/>
          </a:p>
        </p:txBody>
      </p:sp>
      <p:sp>
        <p:nvSpPr>
          <p:cNvPr id="8" name="Footer Placeholder 7"/>
          <p:cNvSpPr>
            <a:spLocks noGrp="1"/>
          </p:cNvSpPr>
          <p:nvPr>
            <p:ph type="ftr" sz="quarter" idx="11"/>
          </p:nvPr>
        </p:nvSpPr>
        <p:spPr/>
        <p:txBody>
          <a:bodyPr/>
          <a:lstStyle>
            <a:extLst/>
          </a:lstStyle>
          <a:p>
            <a:endParaRPr lang="fa-IR"/>
          </a:p>
        </p:txBody>
      </p:sp>
      <p:sp>
        <p:nvSpPr>
          <p:cNvPr id="9" name="Slide Number Placeholder 8"/>
          <p:cNvSpPr>
            <a:spLocks noGrp="1"/>
          </p:cNvSpPr>
          <p:nvPr>
            <p:ph type="sldNum" sz="quarter" idx="12"/>
          </p:nvPr>
        </p:nvSpPr>
        <p:spPr/>
        <p:txBody>
          <a:bodyPr/>
          <a:lstStyle>
            <a:extLst/>
          </a:lstStyle>
          <a:p>
            <a:fld id="{4A8144F3-F370-4171-87A8-9A180567A6B5}"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88710ACD-59E8-416D-9152-85750AC70CC4}" type="datetimeFigureOut">
              <a:rPr lang="fa-IR" smtClean="0"/>
              <a:pPr/>
              <a:t>16/10/1441</a:t>
            </a:fld>
            <a:endParaRPr lang="fa-IR"/>
          </a:p>
        </p:txBody>
      </p:sp>
      <p:sp>
        <p:nvSpPr>
          <p:cNvPr id="4" name="Footer Placeholder 3"/>
          <p:cNvSpPr>
            <a:spLocks noGrp="1"/>
          </p:cNvSpPr>
          <p:nvPr>
            <p:ph type="ftr" sz="quarter" idx="11"/>
          </p:nvPr>
        </p:nvSpPr>
        <p:spPr/>
        <p:txBody>
          <a:bodyPr/>
          <a:lstStyle>
            <a:extLst/>
          </a:lstStyle>
          <a:p>
            <a:endParaRPr lang="fa-IR"/>
          </a:p>
        </p:txBody>
      </p:sp>
      <p:sp>
        <p:nvSpPr>
          <p:cNvPr id="5" name="Slide Number Placeholder 4"/>
          <p:cNvSpPr>
            <a:spLocks noGrp="1"/>
          </p:cNvSpPr>
          <p:nvPr>
            <p:ph type="sldNum" sz="quarter" idx="12"/>
          </p:nvPr>
        </p:nvSpPr>
        <p:spPr/>
        <p:txBody>
          <a:bodyPr/>
          <a:lstStyle>
            <a:extLst/>
          </a:lstStyle>
          <a:p>
            <a:fld id="{4A8144F3-F370-4171-87A8-9A180567A6B5}"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88710ACD-59E8-416D-9152-85750AC70CC4}" type="datetimeFigureOut">
              <a:rPr lang="fa-IR" smtClean="0"/>
              <a:pPr/>
              <a:t>16/10/1441</a:t>
            </a:fld>
            <a:endParaRPr lang="fa-IR"/>
          </a:p>
        </p:txBody>
      </p:sp>
      <p:sp>
        <p:nvSpPr>
          <p:cNvPr id="3" name="Footer Placeholder 2"/>
          <p:cNvSpPr>
            <a:spLocks noGrp="1"/>
          </p:cNvSpPr>
          <p:nvPr>
            <p:ph type="ftr" sz="quarter" idx="11"/>
          </p:nvPr>
        </p:nvSpPr>
        <p:spPr/>
        <p:txBody>
          <a:bodyPr/>
          <a:lstStyle>
            <a:extLst/>
          </a:lstStyle>
          <a:p>
            <a:endParaRPr lang="fa-IR"/>
          </a:p>
        </p:txBody>
      </p:sp>
      <p:sp>
        <p:nvSpPr>
          <p:cNvPr id="4" name="Slide Number Placeholder 3"/>
          <p:cNvSpPr>
            <a:spLocks noGrp="1"/>
          </p:cNvSpPr>
          <p:nvPr>
            <p:ph type="sldNum" sz="quarter" idx="12"/>
          </p:nvPr>
        </p:nvSpPr>
        <p:spPr/>
        <p:txBody>
          <a:bodyPr/>
          <a:lstStyle>
            <a:extLst/>
          </a:lstStyle>
          <a:p>
            <a:fld id="{4A8144F3-F370-4171-87A8-9A180567A6B5}" type="slidenum">
              <a:rPr lang="fa-IR" smtClean="0"/>
              <a:pPr/>
              <a:t>‹#›</a:t>
            </a:fld>
            <a:endParaRPr lang="fa-IR"/>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88710ACD-59E8-416D-9152-85750AC70CC4}" type="datetimeFigureOut">
              <a:rPr lang="fa-IR" smtClean="0"/>
              <a:pPr/>
              <a:t>16/10/1441</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4A8144F3-F370-4171-87A8-9A180567A6B5}"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88710ACD-59E8-416D-9152-85750AC70CC4}" type="datetimeFigureOut">
              <a:rPr lang="fa-IR" smtClean="0"/>
              <a:pPr/>
              <a:t>16/10/1441</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4A8144F3-F370-4171-87A8-9A180567A6B5}" type="slidenum">
              <a:rPr lang="fa-IR" smtClean="0"/>
              <a:pPr/>
              <a:t>‹#›</a:t>
            </a:fld>
            <a:endParaRPr lang="fa-IR"/>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8710ACD-59E8-416D-9152-85750AC70CC4}" type="datetimeFigureOut">
              <a:rPr lang="fa-IR" smtClean="0"/>
              <a:pPr/>
              <a:t>16/10/1441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4A8144F3-F370-4171-87A8-9A180567A6B5}"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8710ACD-59E8-416D-9152-85750AC70CC4}" type="datetimeFigureOut">
              <a:rPr lang="fa-IR" smtClean="0"/>
              <a:pPr/>
              <a:t>16/10/1441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4A8144F3-F370-4171-87A8-9A180567A6B5}"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88710ACD-59E8-416D-9152-85750AC70CC4}" type="datetimeFigureOut">
              <a:rPr lang="fa-IR" smtClean="0"/>
              <a:pPr/>
              <a:t>16/10/1441</a:t>
            </a:fld>
            <a:endParaRPr lang="fa-IR"/>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fa-IR"/>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4A8144F3-F370-4171-87A8-9A180567A6B5}" type="slidenum">
              <a:rPr lang="fa-IR" smtClean="0"/>
              <a:pPr/>
              <a:t>‹#›</a:t>
            </a:fld>
            <a:endParaRPr lang="fa-IR"/>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1"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r" rtl="1"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r" rtl="1"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r" rtl="1"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r" rtl="1"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r" rtl="1"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r" rtl="1"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r" rtl="1"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r" rtl="1"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r" rtl="1"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36785348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8229600" cy="5649491"/>
          </a:xfrm>
        </p:spPr>
        <p:txBody>
          <a:bodyPr/>
          <a:lstStyle/>
          <a:p>
            <a:endParaRPr lang="fa-IR" dirty="0" smtClean="0"/>
          </a:p>
          <a:p>
            <a:pPr algn="ctr">
              <a:buNone/>
            </a:pPr>
            <a:endParaRPr lang="fa-IR" sz="4400" dirty="0" smtClean="0"/>
          </a:p>
          <a:p>
            <a:pPr algn="ctr">
              <a:buNone/>
            </a:pPr>
            <a:r>
              <a:rPr lang="fa-IR" sz="4400" dirty="0" smtClean="0">
                <a:solidFill>
                  <a:srgbClr val="C00000"/>
                </a:solidFill>
              </a:rPr>
              <a:t> </a:t>
            </a:r>
            <a:r>
              <a:rPr lang="fa-IR" sz="4400" b="1" dirty="0" smtClean="0">
                <a:solidFill>
                  <a:srgbClr val="C00000"/>
                </a:solidFill>
              </a:rPr>
              <a:t>نقش مربی در ورزش</a:t>
            </a:r>
          </a:p>
          <a:p>
            <a:pPr algn="ctr">
              <a:buNone/>
            </a:pPr>
            <a:endParaRPr lang="fa-IR" sz="4400" b="1" dirty="0"/>
          </a:p>
          <a:p>
            <a:pPr algn="ctr">
              <a:buNone/>
            </a:pPr>
            <a:endParaRPr lang="fa-IR" sz="4400" b="1" dirty="0" smtClean="0"/>
          </a:p>
          <a:p>
            <a:pPr>
              <a:buNone/>
            </a:pPr>
            <a:endParaRPr lang="fa-IR" sz="4000" b="1" dirty="0"/>
          </a:p>
          <a:p>
            <a:pPr algn="ctr">
              <a:buNone/>
            </a:pPr>
            <a:endParaRPr lang="fa-IR" dirty="0"/>
          </a:p>
        </p:txBody>
      </p:sp>
    </p:spTree>
  </p:cSld>
  <p:clrMapOvr>
    <a:masterClrMapping/>
  </p:clrMapOvr>
  <p:transition spd="slow">
    <p:wheel spokes="8"/>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3200" dirty="0" smtClean="0">
                <a:solidFill>
                  <a:srgbClr val="FF0000"/>
                </a:solidFill>
              </a:rPr>
              <a:t>" </a:t>
            </a:r>
            <a:r>
              <a:rPr lang="fa-IR" sz="3200" b="1" dirty="0" smtClean="0">
                <a:solidFill>
                  <a:srgbClr val="FF0000"/>
                </a:solidFill>
              </a:rPr>
              <a:t>نقش استثنايي مربيان ورزش "</a:t>
            </a:r>
            <a:endParaRPr lang="fa-IR" sz="3200" dirty="0">
              <a:solidFill>
                <a:srgbClr val="FF0000"/>
              </a:solidFill>
            </a:endParaRPr>
          </a:p>
        </p:txBody>
      </p:sp>
      <p:sp>
        <p:nvSpPr>
          <p:cNvPr id="3" name="Content Placeholder 2"/>
          <p:cNvSpPr>
            <a:spLocks noGrp="1"/>
          </p:cNvSpPr>
          <p:nvPr>
            <p:ph idx="1"/>
          </p:nvPr>
        </p:nvSpPr>
        <p:spPr/>
        <p:txBody>
          <a:bodyPr>
            <a:normAutofit/>
          </a:bodyPr>
          <a:lstStyle/>
          <a:p>
            <a:pPr>
              <a:buNone/>
            </a:pPr>
            <a:endParaRPr lang="fa-IR" sz="2400" dirty="0" smtClean="0"/>
          </a:p>
          <a:p>
            <a:pPr>
              <a:buNone/>
            </a:pPr>
            <a:r>
              <a:rPr lang="fa-IR" sz="2400" dirty="0" smtClean="0"/>
              <a:t>مربيان ورزش در شرايط ويژه اي كار مي كنند مشكلات بسياري دارند اما ازيك سري مسائل خاص لذت مي برند كه در كلاس هاي تربيت بدني معمولي وجود ندارد .آنان متحمل فشارهاي فراواني مي شوند ولي تجربياتي تا اندازه اي غير عادي، آنها را خشنود مي كند . مربيان ورزش در شرايطي آموزش مي دهند كه اغلب مردم عادي از طبقات و جنس هاي مختلف كنار هم قرار مي گيرند ،بعلاوه آنها بايد گروهي از جوانان را دريك تيم در كنار هم قرار دهند و آنها را طوري تربيت كنند كه بتوانند در حضور تماشاچيان يا تيمي از محله ديگر مسابقه دهند . كار مربيان ورزش در خلال هر مسابقه اي به وسيله اذهان عمومي ارزشيابي مي گردد .</a:t>
            </a:r>
            <a:endParaRPr lang="fa-IR" sz="2400" dirty="0"/>
          </a:p>
        </p:txBody>
      </p:sp>
    </p:spTree>
  </p:cSld>
  <p:clrMapOvr>
    <a:masterClrMapping/>
  </p:clrMapOvr>
  <p:transition>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ox(in)">
                                      <p:cBhvr>
                                        <p:cTn id="12"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flipV="1">
            <a:off x="1435608" y="228919"/>
            <a:ext cx="7498080" cy="45719"/>
          </a:xfrm>
        </p:spPr>
        <p:txBody>
          <a:bodyPr>
            <a:normAutofit fontScale="90000"/>
          </a:bodyPr>
          <a:lstStyle/>
          <a:p>
            <a:endParaRPr lang="fa-IR" dirty="0"/>
          </a:p>
        </p:txBody>
      </p:sp>
      <p:sp>
        <p:nvSpPr>
          <p:cNvPr id="3" name="Content Placeholder 2"/>
          <p:cNvSpPr>
            <a:spLocks noGrp="1"/>
          </p:cNvSpPr>
          <p:nvPr>
            <p:ph idx="1"/>
          </p:nvPr>
        </p:nvSpPr>
        <p:spPr>
          <a:xfrm>
            <a:off x="1435608" y="332656"/>
            <a:ext cx="7498080" cy="5915744"/>
          </a:xfrm>
        </p:spPr>
        <p:txBody>
          <a:bodyPr>
            <a:normAutofit/>
          </a:bodyPr>
          <a:lstStyle/>
          <a:p>
            <a:pPr>
              <a:buFont typeface="Wingdings" pitchFamily="2" charset="2"/>
              <a:buChar char="v"/>
            </a:pPr>
            <a:r>
              <a:rPr lang="fa-IR" sz="2800" dirty="0" smtClean="0"/>
              <a:t> لذت آموزش ورزش در يك محيط فعال ، موجب خشنودي مربيان ورزش مي باشد . وفاداري و همدرد ي موجود در " رويدادهاي بزرگ ورزشي " لذت ناشي در هنگام اختتام مسابقات، جشنواره ها ي ورزشي، همايش ها و ديگر رويدادها ي ورزشي به سادگي قابل چشم پوشي نبوده و نخواهد بود .</a:t>
            </a:r>
          </a:p>
          <a:p>
            <a:pPr>
              <a:buFont typeface="Wingdings" pitchFamily="2" charset="2"/>
              <a:buChar char="v"/>
            </a:pPr>
            <a:r>
              <a:rPr lang="fa-IR" sz="2800" dirty="0" smtClean="0"/>
              <a:t>  مهمتر از همه اينها، براي يك مربي هيچ چيز لذت بخش تر از اين نيست كه شاگرد خود را در قالب يك پزشك خوب، يك بازرگان موفق، يك معلم بزرگ يا شخصي ببيند .</a:t>
            </a:r>
          </a:p>
          <a:p>
            <a:pPr>
              <a:buFont typeface="Wingdings" pitchFamily="2" charset="2"/>
              <a:buChar char="v"/>
            </a:pPr>
            <a:r>
              <a:rPr lang="fa-IR" sz="2800" dirty="0" smtClean="0"/>
              <a:t>  اگر مربي احساس كند كه مقداري از موفقيت شاگردش مرهون آموزش و مربيگري او بوده، اين خوشحالي و لذت دو چندان خواهد بود.</a:t>
            </a:r>
            <a:endParaRPr lang="fa-IR" sz="2800" dirty="0"/>
          </a:p>
        </p:txBody>
      </p:sp>
    </p:spTree>
  </p:cSld>
  <p:clrMapOvr>
    <a:masterClrMapping/>
  </p:clrMapOvr>
  <p:transition spd="med">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1000"/>
                                        <p:tgtEl>
                                          <p:spTgt spid="3">
                                            <p:txEl>
                                              <p:pRg st="0" end="0"/>
                                            </p:txEl>
                                          </p:spTgt>
                                        </p:tgtEl>
                                      </p:cBhvr>
                                    </p:animEffect>
                                  </p:childTnLst>
                                </p:cTn>
                              </p:par>
                              <p:par>
                                <p:cTn id="8" presetID="5"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checkerboard(across)">
                                      <p:cBhvr>
                                        <p:cTn id="10" dur="1000"/>
                                        <p:tgtEl>
                                          <p:spTgt spid="3">
                                            <p:txEl>
                                              <p:pRg st="1" end="1"/>
                                            </p:txEl>
                                          </p:spTgt>
                                        </p:tgtEl>
                                      </p:cBhvr>
                                    </p:animEffect>
                                  </p:childTnLst>
                                </p:cTn>
                              </p:par>
                              <p:par>
                                <p:cTn id="11" presetID="5" presetClass="entr" presetSubtype="1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checkerboard(across)">
                                      <p:cBhvr>
                                        <p:cTn id="13"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8018"/>
          </a:xfrm>
        </p:spPr>
        <p:txBody>
          <a:bodyPr>
            <a:normAutofit fontScale="90000"/>
          </a:bodyPr>
          <a:lstStyle/>
          <a:p>
            <a:endParaRPr lang="fa-IR" dirty="0"/>
          </a:p>
        </p:txBody>
      </p:sp>
      <p:sp>
        <p:nvSpPr>
          <p:cNvPr id="3" name="Content Placeholder 2"/>
          <p:cNvSpPr>
            <a:spLocks noGrp="1"/>
          </p:cNvSpPr>
          <p:nvPr>
            <p:ph idx="1"/>
          </p:nvPr>
        </p:nvSpPr>
        <p:spPr>
          <a:xfrm>
            <a:off x="1435608" y="404664"/>
            <a:ext cx="7498080" cy="5843736"/>
          </a:xfrm>
        </p:spPr>
        <p:txBody>
          <a:bodyPr/>
          <a:lstStyle/>
          <a:p>
            <a:pPr>
              <a:buFont typeface="Wingdings" pitchFamily="2" charset="2"/>
              <a:buChar char="v"/>
            </a:pPr>
            <a:r>
              <a:rPr lang="fa-IR" dirty="0" smtClean="0"/>
              <a:t> </a:t>
            </a:r>
            <a:r>
              <a:rPr lang="fa-IR" sz="2800" dirty="0" smtClean="0"/>
              <a:t>براي بعضي از مربيان، از جمله بعضي از موفق ترين آنها، بردن مي تواند به صورت امري آزاردهنده درآيد و مربيگري مساله اي غير قابل تحمل . مربي ممكن است در خلال باختن و از دست دادن يك مسابقه به صورت شخصي در آيد كه از خودش ، بازيكنانش ، اعضاي خانواده اش ، همكارانش و ديگران انتقاد كند چرا كه فشارها و مسئوليت هاي نهفته در حرفه مربيگري بسيارزياد است .</a:t>
            </a:r>
          </a:p>
          <a:p>
            <a:pPr>
              <a:buNone/>
            </a:pPr>
            <a:endParaRPr lang="fa-IR" sz="2800" dirty="0" smtClean="0"/>
          </a:p>
          <a:p>
            <a:pPr>
              <a:buFont typeface="Wingdings" pitchFamily="2" charset="2"/>
              <a:buChar char="v"/>
            </a:pPr>
            <a:r>
              <a:rPr lang="fa-IR" sz="2800" dirty="0" smtClean="0"/>
              <a:t>به خاطر تنش ها و فشارهاي حاصل از مربيگري ، افرا د بسيار كمي هستند كه مي توانند حرفه مربيگري را براي مدت طولاني در سطوح بالاي ورزشي ، ادامه دهند.</a:t>
            </a:r>
            <a:endParaRPr lang="fa-IR" sz="2800" dirty="0"/>
          </a:p>
        </p:txBody>
      </p:sp>
    </p:spTree>
  </p:cSld>
  <p:clrMapOvr>
    <a:masterClrMapping/>
  </p:clrMapOvr>
  <p:transition spd="med">
    <p:strips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amond(in)">
                                      <p:cBhvr>
                                        <p:cTn id="7" dur="2000"/>
                                        <p:tgtEl>
                                          <p:spTgt spid="3">
                                            <p:txEl>
                                              <p:pRg st="0" end="0"/>
                                            </p:txEl>
                                          </p:spTgt>
                                        </p:tgtEl>
                                      </p:cBhvr>
                                    </p:animEffect>
                                  </p:childTnLst>
                                </p:cTn>
                              </p:par>
                              <p:par>
                                <p:cTn id="8" presetID="8" presetClass="entr" presetSubtype="16"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diamond(in)">
                                      <p:cBhvr>
                                        <p:cTn id="10"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normAutofit/>
          </a:bodyPr>
          <a:lstStyle/>
          <a:p>
            <a:r>
              <a:rPr lang="fa-IR" sz="2400" dirty="0" smtClean="0"/>
              <a:t>از مشخصات مربيان بزرگ، اعتماد به نفس، جسارت و احترام متقابل است . آنها به صورت حساب شده اي خطر پذيرند ، نوآورند وبه تصميم خود اطمينان كامل دارند . ايشان درك كرده اند كه ترسو بودن، آنها را به سر منزل مقصود نخواهد رسانيد . اين اعتماد به نفس و جسارت معمولا به اعضاي تيم منتقل خواهد شد . شيوه تلاش تيمي بعنوان يك كل، اغلب جلوه گاه كيفيت و تاثير يك مربي بزرگ است .</a:t>
            </a:r>
          </a:p>
          <a:p>
            <a:endParaRPr lang="fa-IR" sz="2400" dirty="0" smtClean="0"/>
          </a:p>
          <a:p>
            <a:r>
              <a:rPr lang="fa-IR" sz="2400" dirty="0" smtClean="0"/>
              <a:t>مربي بزرگ در هنر برقراري ارتباط استاد است . او مي داند شديدا نيازمندآنست كه با كلمات بازي كند، مربيان بايد گوشي شنوا و ذهني باز داشته باشند . ارتباط متقابل، خوشرويي و داشتن سياست " درهاي باز " پ يوندهاي تيمي را نيرومند مي سازد.</a:t>
            </a:r>
            <a:endParaRPr lang="fa-IR" sz="2400" dirty="0"/>
          </a:p>
        </p:txBody>
      </p:sp>
      <p:sp>
        <p:nvSpPr>
          <p:cNvPr id="4" name="Horizontal Scroll 3"/>
          <p:cNvSpPr/>
          <p:nvPr/>
        </p:nvSpPr>
        <p:spPr>
          <a:xfrm>
            <a:off x="2627784" y="188640"/>
            <a:ext cx="4752528" cy="1249296"/>
          </a:xfrm>
          <a:prstGeom prst="horizontalScroll">
            <a:avLst/>
          </a:prstGeom>
          <a:solidFill>
            <a:schemeClr val="accent3">
              <a:lumMod val="20000"/>
              <a:lumOff val="80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4000" i="1" dirty="0" smtClean="0">
                <a:solidFill>
                  <a:schemeClr val="accent3">
                    <a:lumMod val="50000"/>
                  </a:schemeClr>
                </a:solidFill>
                <a:effectLst>
                  <a:outerShdw blurRad="38100" dist="38100" dir="2700000" algn="tl">
                    <a:srgbClr val="000000">
                      <a:alpha val="43137"/>
                    </a:srgbClr>
                  </a:outerShdw>
                </a:effectLst>
              </a:rPr>
              <a:t>مربیان بزرگ</a:t>
            </a:r>
            <a:endParaRPr lang="fa-IR" sz="4000" i="1" dirty="0">
              <a:solidFill>
                <a:schemeClr val="accent3">
                  <a:lumMod val="50000"/>
                </a:schemeClr>
              </a:solidFill>
              <a:effectLst>
                <a:outerShdw blurRad="38100" dist="38100" dir="2700000" algn="tl">
                  <a:srgbClr val="000000">
                    <a:alpha val="43137"/>
                  </a:srgbClr>
                </a:outerShdw>
              </a:effectLst>
            </a:endParaRPr>
          </a:p>
        </p:txBody>
      </p:sp>
    </p:spTree>
  </p:cSld>
  <p:clrMapOvr>
    <a:masterClrMapping/>
  </p:clrMapOvr>
  <p:transition spd="med">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normAutofit lnSpcReduction="10000"/>
          </a:bodyPr>
          <a:lstStyle/>
          <a:p>
            <a:pPr>
              <a:buFont typeface="Wingdings" pitchFamily="2" charset="2"/>
              <a:buChar char="Ø"/>
            </a:pPr>
            <a:endParaRPr lang="fa-IR" sz="2800" dirty="0" smtClean="0"/>
          </a:p>
          <a:p>
            <a:pPr>
              <a:buFont typeface="Wingdings" pitchFamily="2" charset="2"/>
              <a:buChar char="Ø"/>
            </a:pPr>
            <a:r>
              <a:rPr lang="fa-IR" sz="2800" dirty="0" smtClean="0"/>
              <a:t> </a:t>
            </a:r>
            <a:r>
              <a:rPr lang="ar-SA" sz="2800" dirty="0" smtClean="0"/>
              <a:t>فلسفه از يك سري اصول و عقايد تشكيل شده كه به افراد ياري مي نمايد تا با موقعيت هاي بيشماري كه در زندگي با آن مواجه مي گردند مقابله كرده و موفق شوند. هر مربي بايد فلسفه مخصوص به خود داشته باشد چرا كه در شرايطي متفاوت از ديگران مربي گري نمايد . هنگاميكه يك مربي مشغول كار مربي گري خويش مي باشد فلسفه او بيشتر از دانش و آگاهي اش از يك رشته ورزشي به او كمك مي نمايد و ترديد ودودلي او رانسبت به شكل بندي قوانين تمرين، سبك بازي، انضباط تيمي، رقابت، اهداف كوتاه مدت و بلند مدت و غير و را از بين مي برد.</a:t>
            </a:r>
            <a:endParaRPr lang="en-US" sz="2800" dirty="0" smtClean="0"/>
          </a:p>
          <a:p>
            <a:pPr algn="r">
              <a:buNone/>
            </a:pPr>
            <a:endParaRPr lang="fa-IR" sz="2800" dirty="0"/>
          </a:p>
        </p:txBody>
      </p:sp>
      <p:sp>
        <p:nvSpPr>
          <p:cNvPr id="4" name="Cloud Callout 3"/>
          <p:cNvSpPr/>
          <p:nvPr/>
        </p:nvSpPr>
        <p:spPr>
          <a:xfrm>
            <a:off x="4716016" y="188640"/>
            <a:ext cx="4104456" cy="1296144"/>
          </a:xfrm>
          <a:prstGeom prst="cloudCallout">
            <a:avLst/>
          </a:prstGeom>
          <a:solidFill>
            <a:schemeClr val="accent5">
              <a:lumMod val="40000"/>
              <a:lumOff val="60000"/>
            </a:schemeClr>
          </a:soli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3200" i="1" dirty="0" smtClean="0">
                <a:solidFill>
                  <a:schemeClr val="tx1">
                    <a:lumMod val="95000"/>
                    <a:lumOff val="5000"/>
                  </a:schemeClr>
                </a:solidFill>
              </a:rPr>
              <a:t>فلسفه مربیگری</a:t>
            </a:r>
            <a:endParaRPr lang="fa-IR" sz="3200" i="1" dirty="0">
              <a:solidFill>
                <a:schemeClr val="tx1">
                  <a:lumMod val="95000"/>
                  <a:lumOff val="5000"/>
                </a:schemeClr>
              </a:solidFill>
            </a:endParaRPr>
          </a:p>
        </p:txBody>
      </p:sp>
    </p:spTree>
  </p:cSld>
  <p:clrMapOvr>
    <a:masterClrMapping/>
  </p:clrMapOvr>
  <p:transition spd="med">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slide(fromBottom)">
                                      <p:cBhvr>
                                        <p:cTn id="12"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138138"/>
          </a:xfrm>
        </p:spPr>
        <p:txBody>
          <a:bodyPr>
            <a:normAutofit/>
          </a:bodyPr>
          <a:lstStyle/>
          <a:p>
            <a:endParaRPr lang="fa-IR" dirty="0"/>
          </a:p>
        </p:txBody>
      </p:sp>
      <p:sp>
        <p:nvSpPr>
          <p:cNvPr id="3" name="Content Placeholder 2"/>
          <p:cNvSpPr>
            <a:spLocks noGrp="1"/>
          </p:cNvSpPr>
          <p:nvPr>
            <p:ph idx="1"/>
          </p:nvPr>
        </p:nvSpPr>
        <p:spPr/>
        <p:txBody>
          <a:bodyPr/>
          <a:lstStyle/>
          <a:p>
            <a:endParaRPr lang="fa-IR" dirty="0" smtClean="0"/>
          </a:p>
          <a:p>
            <a:r>
              <a:rPr lang="ar-SA" dirty="0" smtClean="0"/>
              <a:t>اگر يك مربي به خودآگاهي دست نيافته باشد و نداند كه كيست و يا از ماهيت وجودي خود اطلاعات كافي نداشته باشد هرگز به اعضاي تيم خود نمي تواند كمك كند تا چيزي شوند كه او مي خواهد.</a:t>
            </a:r>
            <a:endParaRPr lang="en-US" dirty="0" smtClean="0"/>
          </a:p>
          <a:p>
            <a:r>
              <a:rPr lang="ar-SA" dirty="0" smtClean="0"/>
              <a:t>مي بايست بياد داشت كه ورزشكاران بيشتر چيزي خواهند شد كه مربي مي باشد نه آن چيزي كه مربي درخواست تبديل شدن به آن را دارد.</a:t>
            </a:r>
            <a:endParaRPr lang="en-US" dirty="0" smtClean="0"/>
          </a:p>
          <a:p>
            <a:pPr>
              <a:buNone/>
            </a:pPr>
            <a:endParaRPr lang="fa-IR" dirty="0"/>
          </a:p>
        </p:txBody>
      </p:sp>
      <p:sp>
        <p:nvSpPr>
          <p:cNvPr id="4" name="Curved Down Ribbon 3"/>
          <p:cNvSpPr/>
          <p:nvPr/>
        </p:nvSpPr>
        <p:spPr>
          <a:xfrm>
            <a:off x="1475656" y="0"/>
            <a:ext cx="7668344" cy="1412776"/>
          </a:xfrm>
          <a:prstGeom prst="ellipseRibbon">
            <a:avLst/>
          </a:prstGeom>
          <a:solidFill>
            <a:srgbClr val="00B0F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3200" b="1" i="1" dirty="0" smtClean="0">
                <a:solidFill>
                  <a:schemeClr val="accent6">
                    <a:lumMod val="50000"/>
                  </a:schemeClr>
                </a:solidFill>
              </a:rPr>
              <a:t>بسط فلسفه مربی</a:t>
            </a:r>
            <a:endParaRPr lang="fa-IR" sz="3200" b="1" i="1" dirty="0">
              <a:solidFill>
                <a:schemeClr val="accent6">
                  <a:lumMod val="50000"/>
                </a:schemeClr>
              </a:solidFill>
            </a:endParaRPr>
          </a:p>
        </p:txBody>
      </p:sp>
    </p:spTree>
  </p:cSld>
  <p:clrMapOvr>
    <a:masterClrMapping/>
  </p:clrMapOvr>
  <p:transition spd="med">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1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dissolve">
                                      <p:cBhvr>
                                        <p:cTn id="17"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8018"/>
          </a:xfrm>
        </p:spPr>
        <p:txBody>
          <a:bodyPr>
            <a:normAutofit fontScale="90000"/>
          </a:bodyPr>
          <a:lstStyle/>
          <a:p>
            <a:endParaRPr lang="fa-IR" dirty="0"/>
          </a:p>
        </p:txBody>
      </p:sp>
      <p:sp>
        <p:nvSpPr>
          <p:cNvPr id="3" name="Content Placeholder 2"/>
          <p:cNvSpPr>
            <a:spLocks noGrp="1"/>
          </p:cNvSpPr>
          <p:nvPr>
            <p:ph idx="1"/>
          </p:nvPr>
        </p:nvSpPr>
        <p:spPr>
          <a:xfrm>
            <a:off x="1435608" y="404664"/>
            <a:ext cx="7498080" cy="5843736"/>
          </a:xfrm>
        </p:spPr>
        <p:txBody>
          <a:bodyPr>
            <a:normAutofit lnSpcReduction="10000"/>
          </a:bodyPr>
          <a:lstStyle/>
          <a:p>
            <a:r>
              <a:rPr lang="ar-SA" sz="2800" dirty="0" smtClean="0">
                <a:solidFill>
                  <a:srgbClr val="FF0000"/>
                </a:solidFill>
              </a:rPr>
              <a:t>دستيابي به خودآگاهي در بين مربيان تيمهاي ورزشي مربيان ورزش از دو روش براي دستيابي به خودآگاهي مي توانند بهره جويند:</a:t>
            </a:r>
            <a:endParaRPr lang="en-US" sz="2800" dirty="0" smtClean="0">
              <a:solidFill>
                <a:srgbClr val="FF0000"/>
              </a:solidFill>
            </a:endParaRPr>
          </a:p>
          <a:p>
            <a:pPr>
              <a:buNone/>
            </a:pPr>
            <a:r>
              <a:rPr lang="fa-IR" dirty="0" smtClean="0">
                <a:solidFill>
                  <a:srgbClr val="FF0000"/>
                </a:solidFill>
              </a:rPr>
              <a:t>1 -</a:t>
            </a:r>
            <a:r>
              <a:rPr lang="ar-SA" dirty="0" smtClean="0"/>
              <a:t> </a:t>
            </a:r>
            <a:r>
              <a:rPr lang="ar-SA" sz="2400" dirty="0" smtClean="0"/>
              <a:t>صداقت و روراستي با خويشتن خويش و خودارزيابي: يك مربي ورزش مي بايست صادقانه اشكالات و معايب خود را يافته و درصدد اصلاح آن برآيد. گاه اين رويارويي با واقعيت وجودي و خود ارزيابي مي تواند دردناك باشد و منجر به فرار از خويشتن گردد.</a:t>
            </a:r>
            <a:endParaRPr lang="en-US" sz="2400" dirty="0" smtClean="0"/>
          </a:p>
          <a:p>
            <a:pPr>
              <a:buNone/>
            </a:pPr>
            <a:endParaRPr lang="fa-IR" dirty="0" smtClean="0">
              <a:solidFill>
                <a:srgbClr val="FF0000"/>
              </a:solidFill>
            </a:endParaRPr>
          </a:p>
          <a:p>
            <a:pPr lvl="0">
              <a:buNone/>
            </a:pPr>
            <a:r>
              <a:rPr lang="fa-IR" dirty="0" smtClean="0">
                <a:solidFill>
                  <a:srgbClr val="FF0000"/>
                </a:solidFill>
              </a:rPr>
              <a:t>2 - </a:t>
            </a:r>
            <a:r>
              <a:rPr lang="ar-SA" sz="2600" dirty="0" smtClean="0"/>
              <a:t>درخواست ارزيابي ديگران :</a:t>
            </a:r>
            <a:r>
              <a:rPr lang="fa-IR" sz="2600" dirty="0" smtClean="0"/>
              <a:t> </a:t>
            </a:r>
            <a:r>
              <a:rPr lang="ar-SA" sz="2600" dirty="0" smtClean="0"/>
              <a:t>گاه لازم مي گردد كه يك مربي از ديگران بخواهد كه او را ارزيابي نموده و نظر خود را نسبت به نامبرده اعلام نمايند. يك مربي مي بايست مرتب از خود بپرسد من كه هستم؟ از زندگي چه مي خواهم؟ اهدافم به عنوان يك مربي ورزش چيست؟ آيا به عنوان يك مربي موفق ارزيابي مي گردم؟ و يا چه عواملي ازمن يك مربي بهتر و كارآزموده خواهد ساخت؟</a:t>
            </a:r>
            <a:endParaRPr lang="en-US" sz="2600" dirty="0" smtClean="0"/>
          </a:p>
          <a:p>
            <a:pPr>
              <a:buNone/>
            </a:pPr>
            <a:endParaRPr lang="fa-IR" dirty="0" smtClean="0">
              <a:solidFill>
                <a:srgbClr val="FF0000"/>
              </a:solidFill>
            </a:endParaRPr>
          </a:p>
        </p:txBody>
      </p:sp>
    </p:spTree>
  </p:cSld>
  <p:clrMapOvr>
    <a:masterClrMapping/>
  </p:clrMapOvr>
  <p:transition spd="med">
    <p:strips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1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1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linds(horizontal)">
                                      <p:cBhvr>
                                        <p:cTn id="17"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normAutofit/>
          </a:bodyPr>
          <a:lstStyle/>
          <a:p>
            <a:r>
              <a:rPr lang="ar-SA" sz="2800" dirty="0" smtClean="0">
                <a:solidFill>
                  <a:schemeClr val="accent5">
                    <a:lumMod val="60000"/>
                    <a:lumOff val="40000"/>
                  </a:schemeClr>
                </a:solidFill>
              </a:rPr>
              <a:t>مربيان ورزش در نقش هاي گوناگون و متمايز مي توانند ظاهر گردند :</a:t>
            </a:r>
            <a:endParaRPr lang="en-US" sz="2800" dirty="0" smtClean="0">
              <a:solidFill>
                <a:schemeClr val="accent5">
                  <a:lumMod val="60000"/>
                  <a:lumOff val="40000"/>
                </a:schemeClr>
              </a:solidFill>
            </a:endParaRPr>
          </a:p>
          <a:p>
            <a:pPr lvl="0">
              <a:buNone/>
            </a:pPr>
            <a:r>
              <a:rPr lang="fa-IR" sz="2800" dirty="0" smtClean="0">
                <a:solidFill>
                  <a:srgbClr val="FF0000"/>
                </a:solidFill>
              </a:rPr>
              <a:t>1 - </a:t>
            </a:r>
            <a:r>
              <a:rPr lang="ar-SA" sz="2800" dirty="0" smtClean="0"/>
              <a:t>رهبر (</a:t>
            </a:r>
            <a:r>
              <a:rPr lang="en-US" sz="2800" dirty="0" smtClean="0"/>
              <a:t>Leader</a:t>
            </a:r>
            <a:r>
              <a:rPr lang="ar-SA" sz="2800" dirty="0" smtClean="0"/>
              <a:t>) : مربي در نقش رهبر، هدايت كننده و مشخص كننده مسير مي باشد.</a:t>
            </a:r>
            <a:endParaRPr lang="en-US" sz="2800" dirty="0" smtClean="0"/>
          </a:p>
          <a:p>
            <a:pPr lvl="0">
              <a:buNone/>
            </a:pPr>
            <a:r>
              <a:rPr lang="fa-IR" sz="2800" dirty="0" smtClean="0">
                <a:solidFill>
                  <a:srgbClr val="FF0000"/>
                </a:solidFill>
              </a:rPr>
              <a:t>2 - </a:t>
            </a:r>
            <a:r>
              <a:rPr lang="ar-SA" sz="2800" dirty="0" smtClean="0"/>
              <a:t>پيرو(</a:t>
            </a:r>
            <a:r>
              <a:rPr lang="en-US" sz="2800" dirty="0" err="1" smtClean="0"/>
              <a:t>Rollower</a:t>
            </a:r>
            <a:r>
              <a:rPr lang="ar-SA" sz="2800" dirty="0" smtClean="0"/>
              <a:t>) : مربي به عقايد ديگران احترام گذاشته واز آنها براي رويارويي با مسائل ياري مي جويد.</a:t>
            </a:r>
            <a:endParaRPr lang="en-US" sz="2800" dirty="0" smtClean="0"/>
          </a:p>
          <a:p>
            <a:pPr lvl="0">
              <a:buNone/>
            </a:pPr>
            <a:r>
              <a:rPr lang="fa-IR" sz="2800" dirty="0" smtClean="0">
                <a:solidFill>
                  <a:srgbClr val="FF0000"/>
                </a:solidFill>
              </a:rPr>
              <a:t>3 - </a:t>
            </a:r>
            <a:r>
              <a:rPr lang="ar-SA" sz="2800" dirty="0" smtClean="0"/>
              <a:t>معلم ( </a:t>
            </a:r>
            <a:r>
              <a:rPr lang="en-US" sz="2800" dirty="0" smtClean="0"/>
              <a:t>Teacher</a:t>
            </a:r>
            <a:r>
              <a:rPr lang="ar-SA" sz="2800" dirty="0" smtClean="0"/>
              <a:t> ) : مربي ورزش در نقش معلم، آموزش دهنده فنون و مهارتهاي عملي و اخلاقي محسوب مي گردد.به مرور زمان شخصیت بازیکنان به نوع شخصیت مربی و تیمی که از او انتظار دارد تبدیل می گردند.</a:t>
            </a:r>
            <a:endParaRPr lang="en-US" sz="2800" dirty="0" smtClean="0"/>
          </a:p>
          <a:p>
            <a:pPr>
              <a:buNone/>
            </a:pPr>
            <a:endParaRPr lang="fa-IR" sz="2800" dirty="0">
              <a:solidFill>
                <a:srgbClr val="FF0000"/>
              </a:solidFill>
            </a:endParaRPr>
          </a:p>
        </p:txBody>
      </p:sp>
      <p:sp>
        <p:nvSpPr>
          <p:cNvPr id="4" name="Oval 3"/>
          <p:cNvSpPr/>
          <p:nvPr/>
        </p:nvSpPr>
        <p:spPr>
          <a:xfrm>
            <a:off x="2051720" y="260648"/>
            <a:ext cx="6480720" cy="1152128"/>
          </a:xfrm>
          <a:prstGeom prst="ellipse">
            <a:avLst/>
          </a:prstGeom>
          <a:solidFill>
            <a:schemeClr val="accent2">
              <a:lumMod val="20000"/>
              <a:lumOff val="80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fa-IR" sz="2800" b="1" i="1" dirty="0" smtClean="0">
                <a:solidFill>
                  <a:schemeClr val="accent3">
                    <a:lumMod val="75000"/>
                  </a:schemeClr>
                </a:solidFill>
              </a:rPr>
              <a:t>نقش های متمایز مربیان ورزش</a:t>
            </a:r>
            <a:endParaRPr lang="fa-IR" sz="2800" b="1" i="1" dirty="0">
              <a:solidFill>
                <a:schemeClr val="accent3">
                  <a:lumMod val="75000"/>
                </a:schemeClr>
              </a:solidFill>
            </a:endParaRPr>
          </a:p>
        </p:txBody>
      </p:sp>
    </p:spTree>
  </p:cSld>
  <p:clrMapOvr>
    <a:masterClrMapping/>
  </p:clrMapOvr>
  <p:transition spd="med">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lide(fromBottom)">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slide(fromBottom)">
                                      <p:cBhvr>
                                        <p:cTn id="12" dur="1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slide(fromBottom)">
                                      <p:cBhvr>
                                        <p:cTn id="17" dur="1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slide(fromBottom)">
                                      <p:cBhvr>
                                        <p:cTn id="22" dur="1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slide(fromBottom)">
                                      <p:cBhvr>
                                        <p:cTn id="27"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8018"/>
          </a:xfrm>
        </p:spPr>
        <p:txBody>
          <a:bodyPr>
            <a:normAutofit fontScale="90000"/>
          </a:bodyPr>
          <a:lstStyle/>
          <a:p>
            <a:endParaRPr lang="fa-IR" dirty="0"/>
          </a:p>
        </p:txBody>
      </p:sp>
      <p:sp>
        <p:nvSpPr>
          <p:cNvPr id="3" name="Content Placeholder 2"/>
          <p:cNvSpPr>
            <a:spLocks noGrp="1"/>
          </p:cNvSpPr>
          <p:nvPr>
            <p:ph idx="1"/>
          </p:nvPr>
        </p:nvSpPr>
        <p:spPr>
          <a:xfrm>
            <a:off x="1435608" y="404664"/>
            <a:ext cx="7498080" cy="5843736"/>
          </a:xfrm>
        </p:spPr>
        <p:txBody>
          <a:bodyPr>
            <a:normAutofit/>
          </a:bodyPr>
          <a:lstStyle/>
          <a:p>
            <a:pPr lvl="0">
              <a:buNone/>
            </a:pPr>
            <a:r>
              <a:rPr lang="fa-IR" sz="2800" dirty="0" smtClean="0">
                <a:solidFill>
                  <a:srgbClr val="FF0000"/>
                </a:solidFill>
              </a:rPr>
              <a:t>4 - </a:t>
            </a:r>
            <a:r>
              <a:rPr lang="ar-SA" sz="2800" dirty="0" smtClean="0"/>
              <a:t>تعيين كننده محدوديت ( </a:t>
            </a:r>
            <a:r>
              <a:rPr lang="en-US" sz="2800" dirty="0" err="1" smtClean="0"/>
              <a:t>Restricter</a:t>
            </a:r>
            <a:r>
              <a:rPr lang="ar-SA" sz="2800" dirty="0" smtClean="0"/>
              <a:t> ) : مربي با واقع بيني خود به بررسي مسائل پرداخته و در شرايط ويژه تصمیم گیرنده مي باشد.</a:t>
            </a:r>
            <a:endParaRPr lang="fa-IR" sz="2800" dirty="0" smtClean="0"/>
          </a:p>
          <a:p>
            <a:pPr lvl="0">
              <a:buNone/>
            </a:pPr>
            <a:r>
              <a:rPr lang="fa-IR" sz="2800" dirty="0" smtClean="0">
                <a:solidFill>
                  <a:srgbClr val="FF0000"/>
                </a:solidFill>
              </a:rPr>
              <a:t>5 -</a:t>
            </a:r>
            <a:r>
              <a:rPr lang="ar-SA" sz="2800" dirty="0" smtClean="0"/>
              <a:t> روانشناس يا مشاور ( </a:t>
            </a:r>
            <a:r>
              <a:rPr lang="en-US" sz="2800" dirty="0" smtClean="0"/>
              <a:t>Psychologist or </a:t>
            </a:r>
            <a:r>
              <a:rPr lang="en-US" sz="2800" dirty="0" err="1" smtClean="0"/>
              <a:t>conseller</a:t>
            </a:r>
            <a:r>
              <a:rPr lang="ar-SA" sz="2800" dirty="0" smtClean="0"/>
              <a:t>) : مربي مي بايست با خصوصيات روحي واخلاقي بازيكنان تيم خود آشنا بوده، و آنها را در رسيدن به ايده آلهاي فكري و عملي ياري نمايد.</a:t>
            </a:r>
            <a:endParaRPr lang="fa-IR" sz="2800" dirty="0" smtClean="0"/>
          </a:p>
          <a:p>
            <a:pPr>
              <a:buNone/>
            </a:pPr>
            <a:r>
              <a:rPr lang="fa-IR" sz="2800" dirty="0" smtClean="0">
                <a:solidFill>
                  <a:srgbClr val="FF0000"/>
                </a:solidFill>
              </a:rPr>
              <a:t>6 - </a:t>
            </a:r>
            <a:r>
              <a:rPr lang="ar-SA" sz="2800" dirty="0" smtClean="0"/>
              <a:t>دوست(</a:t>
            </a:r>
            <a:r>
              <a:rPr lang="en-US" sz="2800" dirty="0" smtClean="0"/>
              <a:t>Friend</a:t>
            </a:r>
            <a:r>
              <a:rPr lang="ar-SA" sz="2800" dirty="0" smtClean="0"/>
              <a:t> ) : مربي مي بايست رفاقتي سازنده مبتني بر اعتماد و صميميت با بازيكنان تيم برقرار نمايد.</a:t>
            </a:r>
            <a:endParaRPr lang="en-US" sz="2800" dirty="0" smtClean="0"/>
          </a:p>
          <a:p>
            <a:pPr>
              <a:buNone/>
            </a:pPr>
            <a:r>
              <a:rPr lang="fa-IR" sz="2800" dirty="0" smtClean="0">
                <a:solidFill>
                  <a:srgbClr val="FF0000"/>
                </a:solidFill>
              </a:rPr>
              <a:t>7 - </a:t>
            </a:r>
            <a:r>
              <a:rPr lang="ar-SA" sz="2800" dirty="0" smtClean="0"/>
              <a:t>جانشين والدين (</a:t>
            </a:r>
            <a:r>
              <a:rPr lang="en-US" sz="2800" dirty="0" smtClean="0"/>
              <a:t>As parent</a:t>
            </a:r>
            <a:r>
              <a:rPr lang="ar-SA" sz="2800" dirty="0" smtClean="0"/>
              <a:t> ) : مربي ورزش گاه لازم مي گردد كه از ديدگاه يك ولي به ورزشكار خود بنگرد و به رفع معضلات او بپردازد.</a:t>
            </a:r>
            <a:endParaRPr lang="en-US" sz="2800" dirty="0" smtClean="0"/>
          </a:p>
          <a:p>
            <a:pPr lvl="0">
              <a:buNone/>
            </a:pPr>
            <a:endParaRPr lang="en-US" sz="2800" dirty="0">
              <a:solidFill>
                <a:srgbClr val="FF0000"/>
              </a:solidFill>
            </a:endParaRPr>
          </a:p>
        </p:txBody>
      </p:sp>
    </p:spTree>
  </p:cSld>
  <p:clrMapOvr>
    <a:masterClrMapping/>
  </p:clrMapOvr>
  <p:transition spd="med">
    <p:pull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lide(fromBottom)">
                                      <p:cBhvr>
                                        <p:cTn id="7" dur="1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slide(fromBottom)">
                                      <p:cBhvr>
                                        <p:cTn id="12" dur="1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slide(fromBottom)">
                                      <p:cBhvr>
                                        <p:cTn id="17" dur="1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slide(fromBottom)">
                                      <p:cBhvr>
                                        <p:cTn id="22"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30026"/>
          </a:xfrm>
        </p:spPr>
        <p:txBody>
          <a:bodyPr>
            <a:normAutofit fontScale="90000"/>
          </a:bodyPr>
          <a:lstStyle/>
          <a:p>
            <a:endParaRPr lang="fa-IR" dirty="0"/>
          </a:p>
        </p:txBody>
      </p:sp>
      <p:sp>
        <p:nvSpPr>
          <p:cNvPr id="3" name="Content Placeholder 2"/>
          <p:cNvSpPr>
            <a:spLocks noGrp="1"/>
          </p:cNvSpPr>
          <p:nvPr>
            <p:ph idx="1"/>
          </p:nvPr>
        </p:nvSpPr>
        <p:spPr>
          <a:xfrm>
            <a:off x="1435608" y="620688"/>
            <a:ext cx="7498080" cy="5627712"/>
          </a:xfrm>
        </p:spPr>
        <p:txBody>
          <a:bodyPr/>
          <a:lstStyle/>
          <a:p>
            <a:pPr algn="ctr">
              <a:buNone/>
            </a:pPr>
            <a:r>
              <a:rPr lang="fa-IR" sz="3600" dirty="0" smtClean="0"/>
              <a:t> </a:t>
            </a:r>
          </a:p>
          <a:p>
            <a:pPr algn="ctr">
              <a:buNone/>
            </a:pPr>
            <a:endParaRPr lang="fa-IR" sz="3600" dirty="0" smtClean="0"/>
          </a:p>
          <a:p>
            <a:pPr algn="ctr">
              <a:buNone/>
            </a:pPr>
            <a:endParaRPr lang="fa-IR" sz="3600" dirty="0" smtClean="0"/>
          </a:p>
          <a:p>
            <a:pPr algn="ctr">
              <a:buNone/>
            </a:pPr>
            <a:r>
              <a:rPr lang="fa-IR" sz="3600" dirty="0" smtClean="0"/>
              <a:t>  </a:t>
            </a:r>
            <a:r>
              <a:rPr lang="ar-SA" sz="3600" dirty="0" smtClean="0"/>
              <a:t>يك مربي با تظاهر درهر يك از نقش هاي توضيحي در متن بالا به اقتضای موقعیت تیم و یا وضعیت هر یک از افراد تیم مي تواند كمك هاي ارزنده اي به ورزشكاران خود نموده و با رفع مشكلات جانبي، آنان را به بالاترين سطح عملكرد ورزشي نزديك نمايد.</a:t>
            </a:r>
            <a:endParaRPr lang="en-US" sz="3600" dirty="0" smtClean="0"/>
          </a:p>
          <a:p>
            <a:pPr>
              <a:buNone/>
            </a:pPr>
            <a:endParaRPr lang="fa-IR" dirty="0"/>
          </a:p>
        </p:txBody>
      </p:sp>
      <p:sp>
        <p:nvSpPr>
          <p:cNvPr id="4" name="Down Arrow 3"/>
          <p:cNvSpPr/>
          <p:nvPr/>
        </p:nvSpPr>
        <p:spPr>
          <a:xfrm>
            <a:off x="1835696" y="476672"/>
            <a:ext cx="6624736" cy="1800200"/>
          </a:xfrm>
          <a:prstGeom prst="downArrow">
            <a:avLst>
              <a:gd name="adj1" fmla="val 21807"/>
              <a:gd name="adj2" fmla="val 42739"/>
            </a:avLst>
          </a:prstGeom>
          <a:solidFill>
            <a:srgbClr val="FF0000"/>
          </a:solidFill>
          <a:ln>
            <a:solidFill>
              <a:schemeClr val="bg2">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cSld>
  <p:clrMapOvr>
    <a:masterClrMapping/>
  </p:clrMapOvr>
  <p:transition spd="med">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amond(in)">
                                      <p:cBhvr>
                                        <p:cTn id="7" dur="1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diamond(in)">
                                      <p:cBhvr>
                                        <p:cTn id="12"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pPr lvl="0">
              <a:buNone/>
            </a:pPr>
            <a:endParaRPr lang="fa-IR" sz="2800" dirty="0" smtClean="0">
              <a:solidFill>
                <a:srgbClr val="FF0000"/>
              </a:solidFill>
            </a:endParaRPr>
          </a:p>
          <a:p>
            <a:pPr lvl="0">
              <a:buNone/>
            </a:pPr>
            <a:r>
              <a:rPr lang="fa-IR" sz="2800" dirty="0" smtClean="0">
                <a:solidFill>
                  <a:srgbClr val="FF0000"/>
                </a:solidFill>
              </a:rPr>
              <a:t>1 - </a:t>
            </a:r>
            <a:r>
              <a:rPr lang="ar-SA" sz="2800" dirty="0" smtClean="0"/>
              <a:t>مربي پروفسور:</a:t>
            </a:r>
            <a:r>
              <a:rPr lang="fa-IR" sz="2800" dirty="0" smtClean="0"/>
              <a:t> </a:t>
            </a:r>
            <a:r>
              <a:rPr lang="ar-SA" sz="2800" dirty="0" smtClean="0"/>
              <a:t>منظور از اينگونه مربي، فردي است كه مدعي است همه چيز را مي داند و درصحبت هايش بطور مداوم از واژه هاي تخصصي استفاده مي نمايد.</a:t>
            </a:r>
            <a:endParaRPr lang="fa-IR" sz="2800" dirty="0" smtClean="0"/>
          </a:p>
          <a:p>
            <a:pPr lvl="0">
              <a:buNone/>
            </a:pPr>
            <a:r>
              <a:rPr lang="fa-IR" sz="2800" dirty="0" smtClean="0">
                <a:solidFill>
                  <a:srgbClr val="FF0000"/>
                </a:solidFill>
              </a:rPr>
              <a:t>2 - </a:t>
            </a:r>
            <a:r>
              <a:rPr lang="ar-SA" sz="2800" dirty="0" smtClean="0"/>
              <a:t>مربي پرمدعا:</a:t>
            </a:r>
            <a:r>
              <a:rPr lang="fa-IR" sz="2800" dirty="0" smtClean="0"/>
              <a:t> </a:t>
            </a:r>
            <a:r>
              <a:rPr lang="ar-SA" sz="2800" dirty="0" smtClean="0"/>
              <a:t>مربي پرمدعا هرگز حاضر به پذيرفتن اشتباهات خود نمي باشد و تمام اشتباهات و خطاها را به بازيكنان خود معطوف مي دارد .</a:t>
            </a:r>
            <a:endParaRPr lang="fa-IR" sz="2800" dirty="0" smtClean="0"/>
          </a:p>
          <a:p>
            <a:pPr lvl="0">
              <a:buNone/>
            </a:pPr>
            <a:r>
              <a:rPr lang="fa-IR" sz="2800" dirty="0" smtClean="0">
                <a:solidFill>
                  <a:srgbClr val="FF0000"/>
                </a:solidFill>
              </a:rPr>
              <a:t>3 - </a:t>
            </a:r>
            <a:r>
              <a:rPr lang="ar-SA" sz="2800" dirty="0" smtClean="0"/>
              <a:t>مربي بد زبان:</a:t>
            </a:r>
            <a:r>
              <a:rPr lang="fa-IR" sz="2800" dirty="0" smtClean="0"/>
              <a:t> </a:t>
            </a:r>
            <a:r>
              <a:rPr lang="ar-SA" sz="2800" dirty="0" smtClean="0"/>
              <a:t>مربي بد زبان بطور مداوم در حال طعنه زدن و انتقاد كردن از بازيكنان و كادر تيم مي باشد.</a:t>
            </a:r>
            <a:endParaRPr lang="en-US" sz="2800" dirty="0" smtClean="0"/>
          </a:p>
          <a:p>
            <a:pPr lvl="0">
              <a:buNone/>
            </a:pPr>
            <a:endParaRPr lang="en-US" sz="2800" dirty="0" smtClean="0">
              <a:solidFill>
                <a:srgbClr val="FF0000"/>
              </a:solidFill>
            </a:endParaRPr>
          </a:p>
          <a:p>
            <a:pPr>
              <a:buNone/>
            </a:pPr>
            <a:endParaRPr lang="fa-IR" dirty="0"/>
          </a:p>
        </p:txBody>
      </p:sp>
      <p:sp>
        <p:nvSpPr>
          <p:cNvPr id="4" name="Down Arrow Callout 3"/>
          <p:cNvSpPr/>
          <p:nvPr/>
        </p:nvSpPr>
        <p:spPr>
          <a:xfrm>
            <a:off x="1691680" y="260648"/>
            <a:ext cx="6984776" cy="1296144"/>
          </a:xfrm>
          <a:prstGeom prst="downArrowCallout">
            <a:avLst>
              <a:gd name="adj1" fmla="val 25000"/>
              <a:gd name="adj2" fmla="val 237497"/>
              <a:gd name="adj3" fmla="val 25000"/>
              <a:gd name="adj4" fmla="val 64977"/>
            </a:avLst>
          </a:prstGeom>
          <a:solidFill>
            <a:schemeClr val="accent3">
              <a:lumMod val="40000"/>
              <a:lumOff val="6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sz="2800" dirty="0"/>
          </a:p>
        </p:txBody>
      </p:sp>
      <p:sp>
        <p:nvSpPr>
          <p:cNvPr id="6" name="Rectangle 1"/>
          <p:cNvSpPr>
            <a:spLocks noChangeArrowheads="1"/>
          </p:cNvSpPr>
          <p:nvPr/>
        </p:nvSpPr>
        <p:spPr bwMode="auto">
          <a:xfrm>
            <a:off x="1734536" y="-525451"/>
            <a:ext cx="7409464" cy="150810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600" b="0" i="0" u="none" strike="noStrike" cap="none" normalizeH="0" baseline="0" dirty="0" smtClean="0">
              <a:ln>
                <a:noFill/>
              </a:ln>
              <a:solidFill>
                <a:schemeClr val="tx1"/>
              </a:solidFill>
              <a:effectLst/>
              <a:latin typeface="Times New Roman" pitchFamily="18" charset="0"/>
              <a:ea typeface="Times New Roman" pitchFamily="18" charset="0"/>
              <a:cs typeface="2  Baran" charset="-78"/>
            </a:endParaRPr>
          </a:p>
          <a:p>
            <a:pPr marL="0" marR="0" lvl="0" indent="0" algn="r" defTabSz="914400" rtl="1" eaLnBrk="1" fontAlgn="base" latinLnBrk="0" hangingPunct="1">
              <a:lnSpc>
                <a:spcPct val="100000"/>
              </a:lnSpc>
              <a:spcBef>
                <a:spcPct val="0"/>
              </a:spcBef>
              <a:spcAft>
                <a:spcPct val="0"/>
              </a:spcAft>
              <a:buClrTx/>
              <a:buSzTx/>
              <a:buFontTx/>
              <a:buNone/>
              <a:tabLst/>
            </a:pPr>
            <a:endParaRPr lang="fa-IR" sz="1600" dirty="0">
              <a:latin typeface="Times New Roman" pitchFamily="18" charset="0"/>
              <a:ea typeface="Times New Roman" pitchFamily="18" charset="0"/>
              <a:cs typeface="2  Baran" charset="-78"/>
            </a:endParaRPr>
          </a:p>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600" b="0" i="0" u="none" strike="noStrike" cap="none" normalizeH="0" baseline="0" dirty="0" smtClean="0">
              <a:ln>
                <a:noFill/>
              </a:ln>
              <a:solidFill>
                <a:schemeClr val="tx1"/>
              </a:solidFill>
              <a:effectLst/>
              <a:latin typeface="Times New Roman" pitchFamily="18" charset="0"/>
              <a:ea typeface="Times New Roman" pitchFamily="18" charset="0"/>
              <a:cs typeface="2  Baran" charset="-78"/>
            </a:endParaRPr>
          </a:p>
          <a:p>
            <a:pPr marL="0" marR="0" lvl="0" indent="0" algn="r" defTabSz="914400" rtl="1" eaLnBrk="1" fontAlgn="base" latinLnBrk="0" hangingPunct="1">
              <a:lnSpc>
                <a:spcPct val="100000"/>
              </a:lnSpc>
              <a:spcBef>
                <a:spcPct val="0"/>
              </a:spcBef>
              <a:spcAft>
                <a:spcPct val="0"/>
              </a:spcAft>
              <a:buClrTx/>
              <a:buSzTx/>
              <a:buFontTx/>
              <a:buNone/>
              <a:tabLst/>
            </a:pPr>
            <a:endParaRPr lang="fa-IR" sz="1600" dirty="0">
              <a:latin typeface="Times New Roman" pitchFamily="18" charset="0"/>
              <a:ea typeface="Times New Roman" pitchFamily="18" charset="0"/>
              <a:cs typeface="2  Baran" charset="-78"/>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fa-IR" sz="1600" b="0" i="0" u="none" strike="noStrike" cap="none" normalizeH="0" baseline="0" dirty="0" smtClean="0">
                <a:ln>
                  <a:noFill/>
                </a:ln>
                <a:solidFill>
                  <a:schemeClr val="tx1"/>
                </a:solidFill>
                <a:effectLst/>
                <a:latin typeface="Times New Roman" pitchFamily="18" charset="0"/>
                <a:ea typeface="Times New Roman" pitchFamily="18" charset="0"/>
                <a:cs typeface="2  Baran" charset="-78"/>
              </a:rPr>
              <a:t>           </a:t>
            </a:r>
            <a:r>
              <a:rPr kumimoji="0" lang="ar-SA" sz="2800" b="0" i="0" u="none" strike="noStrike" cap="none" normalizeH="0" baseline="0" dirty="0" smtClean="0">
                <a:ln>
                  <a:noFill/>
                </a:ln>
                <a:solidFill>
                  <a:schemeClr val="tx1"/>
                </a:solidFill>
                <a:effectLst/>
                <a:latin typeface="Times New Roman" pitchFamily="18" charset="0"/>
                <a:ea typeface="Times New Roman" pitchFamily="18" charset="0"/>
                <a:cs typeface="2  Baran" charset="-78"/>
              </a:rPr>
              <a:t>تقسيم بندي مربيان ناكارآمد از ديدگاه روانشناسي ورزش:</a:t>
            </a:r>
            <a:endParaRPr kumimoji="0" lang="ar-SA"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ox(i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ox(i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ox(in)">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flipV="1">
            <a:off x="1435608" y="228919"/>
            <a:ext cx="7498080" cy="45719"/>
          </a:xfrm>
        </p:spPr>
        <p:txBody>
          <a:bodyPr>
            <a:normAutofit fontScale="90000"/>
          </a:bodyPr>
          <a:lstStyle/>
          <a:p>
            <a:endParaRPr lang="fa-IR" dirty="0"/>
          </a:p>
        </p:txBody>
      </p:sp>
      <p:sp>
        <p:nvSpPr>
          <p:cNvPr id="3" name="Content Placeholder 2"/>
          <p:cNvSpPr>
            <a:spLocks noGrp="1"/>
          </p:cNvSpPr>
          <p:nvPr>
            <p:ph idx="1"/>
          </p:nvPr>
        </p:nvSpPr>
        <p:spPr>
          <a:xfrm>
            <a:off x="1435608" y="332656"/>
            <a:ext cx="7498080" cy="5915744"/>
          </a:xfrm>
        </p:spPr>
        <p:txBody>
          <a:bodyPr>
            <a:normAutofit/>
          </a:bodyPr>
          <a:lstStyle/>
          <a:p>
            <a:pPr lvl="0">
              <a:buNone/>
            </a:pPr>
            <a:endParaRPr lang="fa-IR" sz="2800" dirty="0" smtClean="0">
              <a:solidFill>
                <a:srgbClr val="FF0000"/>
              </a:solidFill>
            </a:endParaRPr>
          </a:p>
          <a:p>
            <a:pPr lvl="0">
              <a:buNone/>
            </a:pPr>
            <a:r>
              <a:rPr lang="fa-IR" sz="2800" dirty="0" smtClean="0">
                <a:solidFill>
                  <a:srgbClr val="FF0000"/>
                </a:solidFill>
              </a:rPr>
              <a:t>4 - </a:t>
            </a:r>
            <a:r>
              <a:rPr lang="ar-SA" sz="2800" dirty="0" smtClean="0"/>
              <a:t>مربي شكلاتي </a:t>
            </a:r>
            <a:r>
              <a:rPr lang="fa-IR" sz="2800" dirty="0" smtClean="0"/>
              <a:t>: </a:t>
            </a:r>
            <a:r>
              <a:rPr lang="ar-SA" sz="2800" dirty="0" smtClean="0"/>
              <a:t>مربي شكلاتي بطور مداوم درحال تحسين و جايزه دادن به كادر تيم خويش مي باشد.</a:t>
            </a:r>
            <a:endParaRPr lang="fa-IR" sz="2800" dirty="0" smtClean="0"/>
          </a:p>
          <a:p>
            <a:pPr lvl="0">
              <a:buNone/>
            </a:pPr>
            <a:r>
              <a:rPr lang="fa-IR" sz="2800" dirty="0" smtClean="0">
                <a:solidFill>
                  <a:srgbClr val="FF0000"/>
                </a:solidFill>
              </a:rPr>
              <a:t>5 - </a:t>
            </a:r>
            <a:r>
              <a:rPr lang="ar-SA" sz="2800" dirty="0" smtClean="0"/>
              <a:t>مربي دمدمي مزاج:</a:t>
            </a:r>
            <a:r>
              <a:rPr lang="fa-IR" sz="2800" dirty="0" smtClean="0"/>
              <a:t> </a:t>
            </a:r>
            <a:r>
              <a:rPr lang="ar-SA" sz="2800" dirty="0" smtClean="0"/>
              <a:t>اينگونه مربي در هر لحظه تصميمي اتخاذ كرده و هر بار به گونه اي متفاوت عمل مي نمايد.</a:t>
            </a:r>
            <a:endParaRPr lang="fa-IR" sz="2800" dirty="0" smtClean="0"/>
          </a:p>
          <a:p>
            <a:pPr lvl="0">
              <a:buNone/>
            </a:pPr>
            <a:r>
              <a:rPr lang="fa-IR" sz="2800" dirty="0" smtClean="0">
                <a:solidFill>
                  <a:srgbClr val="FF0000"/>
                </a:solidFill>
              </a:rPr>
              <a:t>6 - </a:t>
            </a:r>
            <a:r>
              <a:rPr lang="ar-SA" sz="2800" dirty="0" smtClean="0"/>
              <a:t>مربي حراف:</a:t>
            </a:r>
            <a:r>
              <a:rPr lang="fa-IR" sz="2800" dirty="0" smtClean="0"/>
              <a:t> </a:t>
            </a:r>
            <a:r>
              <a:rPr lang="ar-SA" sz="2800" dirty="0" smtClean="0"/>
              <a:t>اينگونه مربيان بطور مرتب درحال حرف زدن و تذكر دادن به بازيكنان تيم خويش مي باشند.</a:t>
            </a:r>
            <a:endParaRPr lang="en-US" sz="2800" dirty="0" smtClean="0"/>
          </a:p>
          <a:p>
            <a:pPr>
              <a:buNone/>
            </a:pPr>
            <a:r>
              <a:rPr lang="fa-IR" sz="2800" dirty="0" smtClean="0">
                <a:solidFill>
                  <a:srgbClr val="FF0000"/>
                </a:solidFill>
              </a:rPr>
              <a:t>7 - </a:t>
            </a:r>
            <a:r>
              <a:rPr lang="ar-SA" sz="2800" dirty="0" smtClean="0"/>
              <a:t>مربي صورت سنگي</a:t>
            </a:r>
            <a:r>
              <a:rPr lang="fa-IR" sz="2800" dirty="0" smtClean="0"/>
              <a:t> : </a:t>
            </a:r>
            <a:r>
              <a:rPr lang="ar-SA" sz="2800" dirty="0" smtClean="0"/>
              <a:t> به مربي گفته مي شود كه بدون احساس مي نمايد . چنين مربي اي نه تنها در شادي پيروزي ها و موفقيت هاي تيم شركت نمي نمايد بلكه حتي در غم شكست هاي ورزشكاران تيم خود نيز نمود عيني ندارد.</a:t>
            </a:r>
            <a:endParaRPr lang="en-US" sz="2800" dirty="0" smtClean="0"/>
          </a:p>
          <a:p>
            <a:pPr lvl="0">
              <a:buNone/>
            </a:pPr>
            <a:endParaRPr lang="fa-IR" sz="2800" dirty="0">
              <a:solidFill>
                <a:srgbClr val="FF0000"/>
              </a:solidFill>
            </a:endParaRPr>
          </a:p>
        </p:txBody>
      </p:sp>
    </p:spTree>
  </p:cSld>
  <p:clrMapOvr>
    <a:masterClrMapping/>
  </p:clrMapOvr>
  <p:transition spd="med">
    <p:cut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dissolve">
                                      <p:cBhvr>
                                        <p:cTn id="7" dur="1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dissolve">
                                      <p:cBhvr>
                                        <p:cTn id="12" dur="1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dissolve">
                                      <p:cBhvr>
                                        <p:cTn id="17" dur="1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dissolve">
                                      <p:cBhvr>
                                        <p:cTn id="22"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92696"/>
            <a:ext cx="7498080" cy="5555704"/>
          </a:xfrm>
        </p:spPr>
        <p:txBody>
          <a:bodyPr>
            <a:normAutofit/>
          </a:bodyPr>
          <a:lstStyle/>
          <a:p>
            <a:pPr algn="ctr">
              <a:buNone/>
            </a:pPr>
            <a:endParaRPr lang="fa-IR" sz="4400" b="1" i="1" dirty="0" smtClean="0"/>
          </a:p>
          <a:p>
            <a:pPr algn="ctr">
              <a:buNone/>
            </a:pPr>
            <a:endParaRPr lang="fa-IR" sz="4400" b="1" i="1" dirty="0" smtClean="0"/>
          </a:p>
          <a:p>
            <a:pPr algn="ctr">
              <a:buNone/>
            </a:pPr>
            <a:endParaRPr lang="fa-IR" sz="4400" b="1" i="1" dirty="0" smtClean="0"/>
          </a:p>
          <a:p>
            <a:pPr algn="ctr">
              <a:buNone/>
            </a:pPr>
            <a:r>
              <a:rPr lang="fa-IR" sz="4400" b="1" i="1" dirty="0" smtClean="0"/>
              <a:t>با تشکر از توجه شما</a:t>
            </a:r>
          </a:p>
        </p:txBody>
      </p:sp>
    </p:spTree>
  </p:cSld>
  <p:clrMapOvr>
    <a:masterClrMapping/>
  </p:clrMapOvr>
  <p:transition>
    <p:dissolve/>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742</TotalTime>
  <Words>1325</Words>
  <Application>Microsoft Office PowerPoint</Application>
  <PresentationFormat>On-screen Show (4:3)</PresentationFormat>
  <Paragraphs>61</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بنام خدا</vt:lpstr>
      <vt:lpstr>PowerPoint Presentation</vt:lpstr>
      <vt:lpstr>" نقش استثنايي مربيان ورزش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Windows User</cp:lastModifiedBy>
  <cp:revision>30</cp:revision>
  <dcterms:created xsi:type="dcterms:W3CDTF">2013-01-09T07:38:12Z</dcterms:created>
  <dcterms:modified xsi:type="dcterms:W3CDTF">2020-06-07T17:46:17Z</dcterms:modified>
</cp:coreProperties>
</file>