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1"/>
  </p:notesMasterIdLst>
  <p:sldIdLst>
    <p:sldId id="27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7603D8-C054-4CAE-9655-54DDB785DF80}" type="datetimeFigureOut">
              <a:rPr lang="en-US" smtClean="0"/>
              <a:pPr/>
              <a:t>5/23/2020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E9EB82-BF1F-4E74-97CC-5EFD3A4C3E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7786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E9EB82-BF1F-4E74-97CC-5EFD3A4C3E89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5/23/2020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5/23/2020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4943159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0"/>
            <a:ext cx="7772400" cy="1470025"/>
          </a:xfrm>
          <a:noFill/>
        </p:spPr>
        <p:txBody>
          <a:bodyPr>
            <a:normAutofit/>
          </a:bodyPr>
          <a:lstStyle/>
          <a:p>
            <a:r>
              <a:rPr lang="fa-IR" dirty="0" smtClean="0"/>
              <a:t>نقش فناوری در سازمان ها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90600" y="2667000"/>
            <a:ext cx="7543800" cy="2895600"/>
          </a:xfrm>
          <a:noFill/>
          <a:ln>
            <a:solidFill>
              <a:schemeClr val="tx1"/>
            </a:solidFill>
          </a:ln>
        </p:spPr>
        <p:txBody>
          <a:bodyPr>
            <a:normAutofit fontScale="92500" lnSpcReduction="10000"/>
          </a:bodyPr>
          <a:lstStyle/>
          <a:p>
            <a:pPr lvl="5" algn="r"/>
            <a:r>
              <a:rPr lang="fa-IR" dirty="0" smtClean="0">
                <a:solidFill>
                  <a:schemeClr val="tx1"/>
                </a:solidFill>
              </a:rPr>
              <a:t> 1.  </a:t>
            </a:r>
            <a:r>
              <a:rPr lang="fa-IR" sz="3200" dirty="0" smtClean="0">
                <a:solidFill>
                  <a:schemeClr val="tx1"/>
                </a:solidFill>
                <a:cs typeface="+mj-cs"/>
              </a:rPr>
              <a:t>فناوری شرکت های تولیدی </a:t>
            </a:r>
          </a:p>
          <a:p>
            <a:pPr lvl="5" algn="r"/>
            <a:endParaRPr lang="fa-IR" sz="3200" dirty="0" smtClean="0">
              <a:solidFill>
                <a:schemeClr val="tx1"/>
              </a:solidFill>
              <a:cs typeface="+mj-cs"/>
            </a:endParaRPr>
          </a:p>
          <a:p>
            <a:pPr lvl="5" algn="r"/>
            <a:r>
              <a:rPr lang="fa-IR" sz="3200" dirty="0" smtClean="0">
                <a:solidFill>
                  <a:schemeClr val="tx1"/>
                </a:solidFill>
                <a:cs typeface="+mj-cs"/>
              </a:rPr>
              <a:t> 2.  فزآیندهای تولیدی سنتی</a:t>
            </a:r>
          </a:p>
          <a:p>
            <a:pPr lvl="5" algn="r"/>
            <a:endParaRPr lang="fa-IR" sz="3200" dirty="0" smtClean="0">
              <a:solidFill>
                <a:schemeClr val="tx1"/>
              </a:solidFill>
              <a:cs typeface="+mj-cs"/>
            </a:endParaRPr>
          </a:p>
          <a:p>
            <a:pPr lvl="5" algn="r"/>
            <a:r>
              <a:rPr lang="fa-IR" sz="3200" dirty="0" smtClean="0">
                <a:solidFill>
                  <a:schemeClr val="tx1"/>
                </a:solidFill>
                <a:cs typeface="+mj-cs"/>
              </a:rPr>
              <a:t> 3.  فناوری های جدید</a:t>
            </a:r>
          </a:p>
          <a:p>
            <a:pPr lvl="5" algn="r"/>
            <a:r>
              <a:rPr lang="fa-IR" dirty="0" smtClean="0">
                <a:solidFill>
                  <a:schemeClr val="tx1"/>
                </a:solidFill>
              </a:rPr>
              <a:t> 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533400"/>
            <a:ext cx="7772400" cy="1143000"/>
          </a:xfrm>
        </p:spPr>
        <p:txBody>
          <a:bodyPr>
            <a:normAutofit fontScale="90000"/>
          </a:bodyPr>
          <a:lstStyle/>
          <a:p>
            <a:pPr algn="r"/>
            <a:r>
              <a:rPr lang="fa-IR" dirty="0" smtClean="0"/>
              <a:t/>
            </a:r>
            <a:br>
              <a:rPr lang="fa-IR" dirty="0" smtClean="0"/>
            </a:br>
            <a:r>
              <a:rPr lang="fa-IR" dirty="0" smtClean="0"/>
              <a:t/>
            </a:r>
            <a:br>
              <a:rPr lang="fa-IR" dirty="0" smtClean="0"/>
            </a:br>
            <a:r>
              <a:rPr lang="fa-IR" dirty="0" smtClean="0"/>
              <a:t/>
            </a:r>
            <a:br>
              <a:rPr lang="fa-IR" dirty="0" smtClean="0"/>
            </a:br>
            <a:r>
              <a:rPr lang="fa-IR" dirty="0" smtClean="0"/>
              <a:t/>
            </a:r>
            <a:br>
              <a:rPr lang="fa-IR" dirty="0" smtClean="0"/>
            </a:br>
            <a:r>
              <a:rPr lang="fa-IR" dirty="0" smtClean="0"/>
              <a:t/>
            </a:r>
            <a:br>
              <a:rPr lang="fa-IR" dirty="0" smtClean="0"/>
            </a:br>
            <a:r>
              <a:rPr lang="fa-IR" dirty="0" smtClean="0"/>
              <a:t/>
            </a:r>
            <a:br>
              <a:rPr lang="fa-IR" dirty="0" smtClean="0"/>
            </a:br>
            <a:r>
              <a:rPr lang="fa-IR" dirty="0" smtClean="0"/>
              <a:t/>
            </a:r>
            <a:br>
              <a:rPr lang="fa-IR" dirty="0" smtClean="0"/>
            </a:br>
            <a:r>
              <a:rPr lang="fa-IR" dirty="0" smtClean="0"/>
              <a:t/>
            </a:r>
            <a:br>
              <a:rPr lang="fa-IR" dirty="0" smtClean="0"/>
            </a:br>
            <a:r>
              <a:rPr lang="fa-IR" dirty="0" smtClean="0"/>
              <a:t>تعریف فناوری:</a:t>
            </a:r>
            <a:br>
              <a:rPr lang="fa-IR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1295400"/>
            <a:ext cx="7696200" cy="4343400"/>
          </a:xfrm>
        </p:spPr>
        <p:txBody>
          <a:bodyPr>
            <a:normAutofit/>
          </a:bodyPr>
          <a:lstStyle/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  <a:cs typeface="+mj-cs"/>
              </a:rPr>
              <a:t>فناوری عبارت است از فرآیندها، روش ها، ماشین آلات و فعالیت هایی که داده های سازمانی (مواد اولیه، اطلاعات و ایده ها) را به ستاده های سازمانی تبدیل می کنند.</a:t>
            </a:r>
          </a:p>
          <a:p>
            <a:pPr algn="r"/>
            <a:endParaRPr lang="fa-IR" sz="2400" dirty="0" smtClean="0">
              <a:solidFill>
                <a:schemeClr val="tx1"/>
              </a:solidFill>
              <a:cs typeface="+mj-cs"/>
            </a:endParaRPr>
          </a:p>
          <a:p>
            <a:pPr algn="r"/>
            <a:endParaRPr lang="fa-IR" sz="2000" dirty="0" smtClean="0">
              <a:solidFill>
                <a:schemeClr val="tx1"/>
              </a:solidFill>
              <a:cs typeface="+mj-cs"/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  <a:cs typeface="+mj-cs"/>
              </a:rPr>
              <a:t>”</a:t>
            </a:r>
            <a:r>
              <a:rPr lang="fa-IR" sz="2400" b="1" dirty="0" smtClean="0">
                <a:solidFill>
                  <a:schemeClr val="tx1"/>
                </a:solidFill>
                <a:cs typeface="+mj-cs"/>
              </a:rPr>
              <a:t>فناوری های اصلی“ </a:t>
            </a:r>
            <a:r>
              <a:rPr lang="fa-IR" sz="2400" dirty="0" smtClean="0">
                <a:solidFill>
                  <a:schemeClr val="tx1"/>
                </a:solidFill>
                <a:cs typeface="+mj-cs"/>
              </a:rPr>
              <a:t>سازمان بر ساختار آن تاثیر دارند. فناوری های  اصلی، با مأموریت اصلی سازمان ها در ارتباط هستند.</a:t>
            </a:r>
          </a:p>
          <a:p>
            <a:pPr algn="r"/>
            <a:endParaRPr lang="fa-IR" sz="2000" dirty="0" smtClean="0">
              <a:solidFill>
                <a:schemeClr val="tx1"/>
              </a:solidFill>
              <a:cs typeface="+mj-cs"/>
            </a:endParaRPr>
          </a:p>
          <a:p>
            <a:pPr algn="r"/>
            <a:endParaRPr lang="en-US" sz="1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فناوری شرکت های تولیدی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>
              <a:buFont typeface="Wingdings" pitchFamily="2" charset="2"/>
              <a:buChar char="Ø"/>
            </a:pPr>
            <a:endParaRPr lang="fa-IR" dirty="0" smtClean="0">
              <a:cs typeface="+mj-cs"/>
            </a:endParaRPr>
          </a:p>
          <a:p>
            <a:pPr algn="r" rtl="1">
              <a:buFont typeface="Wingdings" pitchFamily="2" charset="2"/>
              <a:buChar char="Ø"/>
            </a:pPr>
            <a:r>
              <a:rPr lang="fa-IR" sz="3200" dirty="0" smtClean="0">
                <a:cs typeface="+mj-cs"/>
              </a:rPr>
              <a:t>فرآیندهای تولیدی سنتی</a:t>
            </a:r>
          </a:p>
          <a:p>
            <a:pPr algn="r" rtl="1">
              <a:buFont typeface="Wingdings" pitchFamily="2" charset="2"/>
              <a:buChar char="Ø"/>
            </a:pPr>
            <a:endParaRPr lang="fa-IR" sz="3200" dirty="0" smtClean="0"/>
          </a:p>
          <a:p>
            <a:pPr algn="r" rtl="1">
              <a:buFont typeface="Wingdings" pitchFamily="2" charset="2"/>
              <a:buChar char="Ø"/>
            </a:pPr>
            <a:r>
              <a:rPr lang="fa-IR" sz="3200" dirty="0" smtClean="0">
                <a:cs typeface="+mj-cs"/>
              </a:rPr>
              <a:t>فرآیندهای فناوریهای جدید</a:t>
            </a:r>
          </a:p>
          <a:p>
            <a:pPr algn="r" rtl="1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فرآیندهای تولیدی سنتی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dirty="0" smtClean="0">
                <a:cs typeface="+mj-cs"/>
              </a:rPr>
              <a:t>اولین و  مهمترین تحقیقی که در زمینه ی فناوری تولیدی انجام گرفت، تحقیقی بودکه توسط </a:t>
            </a:r>
            <a:r>
              <a:rPr lang="fa-IR" b="1" dirty="0" smtClean="0">
                <a:cs typeface="+mj-cs"/>
              </a:rPr>
              <a:t>”ژوان وودوارد“</a:t>
            </a:r>
            <a:r>
              <a:rPr lang="fa-IR" dirty="0" smtClean="0">
                <a:cs typeface="+mj-cs"/>
              </a:rPr>
              <a:t>انجام گرفت.</a:t>
            </a:r>
          </a:p>
          <a:p>
            <a:pPr algn="r">
              <a:buNone/>
            </a:pPr>
            <a:endParaRPr lang="fa-IR" dirty="0" smtClean="0">
              <a:cs typeface="+mj-cs"/>
            </a:endParaRPr>
          </a:p>
          <a:p>
            <a:pPr algn="r">
              <a:buNone/>
            </a:pPr>
            <a:r>
              <a:rPr lang="fa-IR" dirty="0" smtClean="0">
                <a:cs typeface="+mj-cs"/>
              </a:rPr>
              <a:t>در دهه 1950 دیدگاه مدیریتی حاکم بر جهان، این بود که برای مدیریت سازمان ها می توان از اصول جهانی استفاده کرد.</a:t>
            </a:r>
          </a:p>
          <a:p>
            <a:pPr algn="r">
              <a:buNone/>
            </a:pPr>
            <a:endParaRPr lang="fa-IR" b="1" dirty="0" smtClean="0"/>
          </a:p>
          <a:p>
            <a:pPr algn="r">
              <a:buNone/>
            </a:pP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داده های سازمان ها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533400" y="2209800"/>
            <a:ext cx="8229600" cy="3687763"/>
          </a:xfrm>
        </p:spPr>
        <p:txBody>
          <a:bodyPr/>
          <a:lstStyle/>
          <a:p>
            <a:pPr marL="514350" indent="-514350" algn="r" rtl="1">
              <a:buFont typeface="+mj-lt"/>
              <a:buAutoNum type="arabicPeriod"/>
            </a:pPr>
            <a:r>
              <a:rPr lang="fa-IR" dirty="0" smtClean="0">
                <a:cs typeface="+mj-cs"/>
              </a:rPr>
              <a:t>انبوهی از ویژگی های ساختاری(</a:t>
            </a:r>
            <a:r>
              <a:rPr lang="fa-IR" sz="2800" dirty="0" smtClean="0">
                <a:cs typeface="+mj-cs"/>
              </a:rPr>
              <a:t>حیطه کنترل و سطوح مدیریت</a:t>
            </a:r>
            <a:r>
              <a:rPr lang="fa-IR" dirty="0" smtClean="0">
                <a:cs typeface="+mj-cs"/>
              </a:rPr>
              <a:t>)</a:t>
            </a:r>
          </a:p>
          <a:p>
            <a:pPr marL="514350" indent="-514350" algn="r" rtl="1">
              <a:buFont typeface="+mj-lt"/>
              <a:buAutoNum type="arabicPeriod"/>
            </a:pPr>
            <a:endParaRPr lang="fa-IR" dirty="0" smtClean="0">
              <a:cs typeface="+mj-cs"/>
            </a:endParaRPr>
          </a:p>
          <a:p>
            <a:pPr marL="514350" indent="-514350" algn="r" rtl="1">
              <a:buFont typeface="+mj-lt"/>
              <a:buAutoNum type="arabicPeriod"/>
            </a:pPr>
            <a:r>
              <a:rPr lang="fa-IR" dirty="0" smtClean="0">
                <a:cs typeface="+mj-cs"/>
              </a:rPr>
              <a:t>سبک های مدیریتی</a:t>
            </a:r>
            <a:r>
              <a:rPr lang="fa-IR" sz="2800" dirty="0" smtClean="0">
                <a:cs typeface="+mj-cs"/>
              </a:rPr>
              <a:t>(ارتباطات کلامی در مقابل ارتباطات غیرکلامی و استفاده از پاداش</a:t>
            </a:r>
            <a:r>
              <a:rPr lang="fa-IR" dirty="0" smtClean="0">
                <a:cs typeface="+mj-cs"/>
              </a:rPr>
              <a:t>)</a:t>
            </a:r>
          </a:p>
          <a:p>
            <a:pPr marL="514350" indent="-514350" algn="r" rtl="1">
              <a:buFont typeface="+mj-lt"/>
              <a:buAutoNum type="arabicPeriod"/>
            </a:pPr>
            <a:endParaRPr lang="fa-IR" dirty="0" smtClean="0">
              <a:cs typeface="+mj-cs"/>
            </a:endParaRPr>
          </a:p>
          <a:p>
            <a:pPr marL="514350" indent="-514350" algn="r" rtl="1">
              <a:buFont typeface="+mj-lt"/>
              <a:buAutoNum type="arabicPeriod"/>
            </a:pPr>
            <a:r>
              <a:rPr lang="fa-IR" dirty="0" smtClean="0">
                <a:cs typeface="+mj-cs"/>
              </a:rPr>
              <a:t>نوع فرآیند تولیدی شرکت ها</a:t>
            </a:r>
            <a:endParaRPr lang="en-US" dirty="0"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dirty="0" smtClean="0"/>
              <a:t>وودوارد شرکت ها را براساس </a:t>
            </a:r>
            <a:r>
              <a:rPr lang="fa-IR" sz="3200" b="1" dirty="0" smtClean="0"/>
              <a:t>”پیچیدگی فنی“ </a:t>
            </a:r>
            <a:r>
              <a:rPr lang="fa-IR" sz="3200" dirty="0" smtClean="0"/>
              <a:t>فرآیندهای تولیدی تقسیم بندی کرد.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905000"/>
            <a:ext cx="8229600" cy="4525963"/>
          </a:xfrm>
        </p:spPr>
        <p:txBody>
          <a:bodyPr/>
          <a:lstStyle/>
          <a:p>
            <a:pPr algn="r" rtl="1"/>
            <a:endParaRPr lang="fa-IR" dirty="0" smtClean="0">
              <a:cs typeface="+mj-cs"/>
            </a:endParaRPr>
          </a:p>
          <a:p>
            <a:pPr algn="r" rtl="1"/>
            <a:r>
              <a:rPr lang="fa-IR" dirty="0" smtClean="0">
                <a:cs typeface="+mj-cs"/>
              </a:rPr>
              <a:t>گروه اول : دسته های کوچک و تولیدات تک محصولی</a:t>
            </a:r>
          </a:p>
          <a:p>
            <a:pPr algn="r" rtl="1"/>
            <a:endParaRPr lang="fa-IR" dirty="0" smtClean="0">
              <a:cs typeface="+mj-cs"/>
            </a:endParaRPr>
          </a:p>
          <a:p>
            <a:pPr algn="r" rtl="1"/>
            <a:r>
              <a:rPr lang="fa-IR" dirty="0" smtClean="0">
                <a:cs typeface="+mj-cs"/>
              </a:rPr>
              <a:t>گروه دوم : دسته های بزرگ و تولیدات انبوه</a:t>
            </a:r>
          </a:p>
          <a:p>
            <a:pPr algn="r" rtl="1"/>
            <a:endParaRPr lang="fa-IR" dirty="0" smtClean="0">
              <a:cs typeface="+mj-cs"/>
            </a:endParaRPr>
          </a:p>
          <a:p>
            <a:pPr algn="r" rtl="1"/>
            <a:r>
              <a:rPr lang="fa-IR" dirty="0" smtClean="0">
                <a:cs typeface="+mj-cs"/>
              </a:rPr>
              <a:t>گروه سوم : فرآیند تولید مستمر</a:t>
            </a:r>
            <a:endParaRPr lang="en-US" dirty="0"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>
            <a:normAutofit/>
          </a:bodyPr>
          <a:lstStyle/>
          <a:p>
            <a:pPr algn="r" rtl="1"/>
            <a:r>
              <a:rPr lang="fa-IR" dirty="0" smtClean="0"/>
              <a:t>دسته های کوچک و تولیدات تک محصولی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>
              <a:buFont typeface="Arial" pitchFamily="34" charset="0"/>
              <a:buChar char="•"/>
            </a:pPr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هنجار اصلی این گروه </a:t>
            </a:r>
            <a:r>
              <a:rPr lang="fa-IR" b="1" dirty="0" smtClean="0">
                <a:latin typeface="Times New Roman" pitchFamily="18" charset="0"/>
                <a:cs typeface="Times New Roman" pitchFamily="18" charset="0"/>
              </a:rPr>
              <a:t>”تولید سفارشی“ </a:t>
            </a:r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است.</a:t>
            </a:r>
          </a:p>
          <a:p>
            <a:pPr algn="r">
              <a:buNone/>
            </a:pPr>
            <a:endParaRPr lang="fa-IR" dirty="0" smtClean="0">
              <a:latin typeface="Times New Roman" pitchFamily="18" charset="0"/>
              <a:cs typeface="Times New Roman" pitchFamily="18" charset="0"/>
            </a:endParaRPr>
          </a:p>
          <a:p>
            <a:pPr algn="r" rtl="1"/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فعالیت های تولیدی به نیروهای کاری وابسته است و کمتر به فناوری های پیچیده نیازمند است.</a:t>
            </a:r>
          </a:p>
          <a:p>
            <a:pPr algn="r">
              <a:buNone/>
            </a:pPr>
            <a:endParaRPr lang="fa-IR" dirty="0" smtClean="0"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r>
              <a:rPr lang="fa-IR" b="1" dirty="0" smtClean="0">
                <a:latin typeface="Times New Roman" pitchFamily="18" charset="0"/>
                <a:cs typeface="Times New Roman" pitchFamily="18" charset="0"/>
              </a:rPr>
              <a:t>مثال : </a:t>
            </a:r>
            <a:r>
              <a:rPr lang="fa-IR" sz="2800" dirty="0" smtClean="0">
                <a:latin typeface="Times New Roman" pitchFamily="18" charset="0"/>
                <a:cs typeface="Times New Roman" pitchFamily="18" charset="0"/>
              </a:rPr>
              <a:t>شرکت تولید کننده کیف های دستی</a:t>
            </a:r>
          </a:p>
          <a:p>
            <a:pPr algn="r">
              <a:buNone/>
            </a:pPr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		        </a:t>
            </a:r>
            <a:r>
              <a:rPr lang="fa-IR" sz="2800" dirty="0" smtClean="0">
                <a:latin typeface="Times New Roman" pitchFamily="18" charset="0"/>
                <a:cs typeface="Times New Roman" pitchFamily="18" charset="0"/>
              </a:rPr>
              <a:t>شرکت تولید کننده تجهیزات الکترونیکی برای هواپیماها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دسته های بزرگ و تولیدات انبوه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endParaRPr lang="fa-IR" dirty="0" smtClean="0">
              <a:cs typeface="+mj-cs"/>
            </a:endParaRPr>
          </a:p>
          <a:p>
            <a:pPr algn="r">
              <a:buNone/>
            </a:pPr>
            <a:r>
              <a:rPr lang="fa-IR" sz="3200" dirty="0" smtClean="0">
                <a:cs typeface="+mj-cs"/>
              </a:rPr>
              <a:t>نوعی تولید است که در دوره زمانی بلندمدت و با استفاده از قطعات  استاندارد انجام می شود.</a:t>
            </a:r>
          </a:p>
          <a:p>
            <a:pPr algn="r" rtl="1">
              <a:buNone/>
            </a:pPr>
            <a:endParaRPr lang="fa-IR" dirty="0" smtClean="0">
              <a:cs typeface="+mj-cs"/>
            </a:endParaRPr>
          </a:p>
          <a:p>
            <a:pPr algn="r">
              <a:buNone/>
            </a:pPr>
            <a:r>
              <a:rPr lang="fa-IR" sz="3200" dirty="0" smtClean="0">
                <a:cs typeface="+mj-cs"/>
              </a:rPr>
              <a:t>مثال : شرکت های خودروسازی</a:t>
            </a:r>
            <a:endParaRPr lang="en-US" sz="3200" dirty="0"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فرآیند تولید مستمر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endParaRPr lang="fa-IR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r" rtl="1"/>
            <a:r>
              <a:rPr lang="fa-IR" sz="2800" dirty="0" smtClean="0">
                <a:latin typeface="Times New Roman" pitchFamily="18" charset="0"/>
                <a:cs typeface="Times New Roman" pitchFamily="18" charset="0"/>
              </a:rPr>
              <a:t>در فرآیند تولید مستمر فعالیت ها به طور جداگانه انجام نمی شوند.</a:t>
            </a:r>
          </a:p>
          <a:p>
            <a:pPr algn="r" rtl="1"/>
            <a:r>
              <a:rPr lang="fa-IR" sz="2800" dirty="0" smtClean="0">
                <a:latin typeface="Times New Roman" pitchFamily="18" charset="0"/>
                <a:cs typeface="Times New Roman" pitchFamily="18" charset="0"/>
              </a:rPr>
              <a:t>ماشین آلات از نقش مهمی برخوردارند.</a:t>
            </a:r>
          </a:p>
          <a:p>
            <a:pPr algn="r" rtl="1">
              <a:buNone/>
            </a:pPr>
            <a:endParaRPr lang="fa-IR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r" rtl="1">
              <a:buFont typeface="Wingdings" pitchFamily="2" charset="2"/>
              <a:buChar char="v"/>
            </a:pPr>
            <a:r>
              <a:rPr lang="fa-IR" sz="2800" dirty="0" smtClean="0">
                <a:latin typeface="Times New Roman" pitchFamily="18" charset="0"/>
                <a:cs typeface="Times New Roman" pitchFamily="18" charset="0"/>
              </a:rPr>
              <a:t> کل فرآیند تولیدی به صورت مکانیزه است.</a:t>
            </a:r>
          </a:p>
          <a:p>
            <a:pPr algn="r" rtl="1">
              <a:buFont typeface="Wingdings" pitchFamily="2" charset="2"/>
              <a:buChar char="v"/>
            </a:pPr>
            <a:endParaRPr lang="fa-IR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r" rtl="1">
              <a:buNone/>
            </a:pPr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مثال : </a:t>
            </a:r>
            <a:r>
              <a:rPr lang="fa-IR" sz="2800" dirty="0" smtClean="0">
                <a:latin typeface="Times New Roman" pitchFamily="18" charset="0"/>
                <a:cs typeface="Times New Roman" pitchFamily="18" charset="0"/>
              </a:rPr>
              <a:t>کارخانجات شیمیایی، پالایشگاه های نفت، شرکت های دارویی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81000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fa-IR" sz="3600" dirty="0" smtClean="0"/>
              <a:t>ارتباط بین پیچیدگی فنی و ویژگی ساختاری</a:t>
            </a:r>
            <a:endParaRPr lang="en-US" sz="36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1" cy="4251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1"/>
                <a:gridCol w="1447800"/>
                <a:gridCol w="1524001"/>
                <a:gridCol w="2971800"/>
                <a:gridCol w="761999"/>
              </a:tblGrid>
              <a:tr h="370840">
                <a:tc gridSpan="3"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cs typeface="+mj-cs"/>
                        </a:rPr>
                        <a:t>فناوری</a:t>
                      </a:r>
                      <a:endParaRPr lang="en-US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ویژگی</a:t>
                      </a:r>
                      <a:r>
                        <a:rPr lang="fa-IR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ساختاری</a:t>
                      </a:r>
                    </a:p>
                    <a:p>
                      <a:pPr algn="ctr"/>
                      <a:endParaRPr lang="fa-IR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en-US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cs typeface="+mj-cs"/>
                        </a:rPr>
                        <a:t>ردیف</a:t>
                      </a:r>
                      <a:endParaRPr lang="en-US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cs typeface="+mj-cs"/>
                        </a:rPr>
                        <a:t>فرآیند تولید مستمر</a:t>
                      </a:r>
                      <a:endParaRPr lang="en-US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cs typeface="+mj-cs"/>
                        </a:rPr>
                        <a:t>تولید</a:t>
                      </a:r>
                      <a:r>
                        <a:rPr lang="fa-IR" baseline="0" dirty="0" smtClean="0">
                          <a:solidFill>
                            <a:schemeClr val="tx1"/>
                          </a:solidFill>
                          <a:cs typeface="+mj-cs"/>
                        </a:rPr>
                        <a:t> انبوه</a:t>
                      </a:r>
                      <a:endParaRPr lang="en-US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cs typeface="+mj-cs"/>
                        </a:rPr>
                        <a:t>تولید تک</a:t>
                      </a:r>
                      <a:r>
                        <a:rPr lang="fa-IR" baseline="0" dirty="0" smtClean="0">
                          <a:solidFill>
                            <a:schemeClr val="tx1"/>
                          </a:solidFill>
                          <a:cs typeface="+mj-cs"/>
                        </a:rPr>
                        <a:t> محصولی</a:t>
                      </a:r>
                      <a:endParaRPr lang="en-US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cs typeface="+mj-cs"/>
                        </a:rPr>
                        <a:t>6</a:t>
                      </a:r>
                      <a:endParaRPr lang="en-US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cs typeface="+mj-cs"/>
                        </a:rPr>
                        <a:t>4</a:t>
                      </a:r>
                      <a:endParaRPr lang="en-US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cs typeface="+mj-cs"/>
                        </a:rPr>
                        <a:t>3</a:t>
                      </a:r>
                      <a:endParaRPr lang="en-US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تعداد</a:t>
                      </a:r>
                      <a:r>
                        <a:rPr lang="fa-IR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سطوح مدیریت</a:t>
                      </a:r>
                      <a:endParaRPr lang="en-US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cs typeface="+mj-cs"/>
                        </a:rPr>
                        <a:t>1</a:t>
                      </a:r>
                      <a:endParaRPr lang="en-US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cs typeface="+mj-cs"/>
                        </a:rPr>
                        <a:t>15</a:t>
                      </a:r>
                      <a:endParaRPr lang="en-US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cs typeface="+mj-cs"/>
                        </a:rPr>
                        <a:t>48</a:t>
                      </a:r>
                      <a:endParaRPr lang="en-US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cs typeface="+mj-cs"/>
                        </a:rPr>
                        <a:t>23</a:t>
                      </a:r>
                      <a:endParaRPr lang="en-US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حیطه کنترل</a:t>
                      </a:r>
                      <a:endParaRPr lang="en-US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cs typeface="+mj-cs"/>
                        </a:rPr>
                        <a:t>2</a:t>
                      </a:r>
                      <a:endParaRPr lang="en-US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cs typeface="+mj-cs"/>
                        </a:rPr>
                        <a:t>1 به 1</a:t>
                      </a:r>
                      <a:endParaRPr lang="en-US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cs typeface="+mj-cs"/>
                        </a:rPr>
                        <a:t>4 به 1</a:t>
                      </a:r>
                      <a:endParaRPr lang="en-US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cs typeface="+mj-cs"/>
                        </a:rPr>
                        <a:t>9 به 1</a:t>
                      </a:r>
                      <a:endParaRPr lang="en-US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نسبت نیروی کار مستقیم</a:t>
                      </a:r>
                      <a:r>
                        <a:rPr lang="fa-IR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به غیرمستقیم</a:t>
                      </a:r>
                      <a:endParaRPr lang="en-US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cs typeface="+mj-cs"/>
                        </a:rPr>
                        <a:t>3</a:t>
                      </a:r>
                      <a:endParaRPr lang="en-US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cs typeface="+mj-cs"/>
                        </a:rPr>
                        <a:t>زیاد</a:t>
                      </a:r>
                      <a:endParaRPr lang="en-US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cs typeface="+mj-cs"/>
                        </a:rPr>
                        <a:t>متوسط</a:t>
                      </a:r>
                      <a:endParaRPr lang="en-US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cs typeface="+mj-cs"/>
                        </a:rPr>
                        <a:t>کم</a:t>
                      </a:r>
                      <a:endParaRPr lang="en-US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نسبت مدیران به کل</a:t>
                      </a:r>
                      <a:r>
                        <a:rPr lang="fa-IR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کارکنان</a:t>
                      </a:r>
                      <a:endParaRPr lang="en-US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cs typeface="+mj-cs"/>
                        </a:rPr>
                        <a:t>4</a:t>
                      </a:r>
                      <a:endParaRPr lang="en-US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cs typeface="+mj-cs"/>
                        </a:rPr>
                        <a:t>کم</a:t>
                      </a:r>
                      <a:endParaRPr lang="en-US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cs typeface="+mj-cs"/>
                        </a:rPr>
                        <a:t>زیاد</a:t>
                      </a:r>
                      <a:endParaRPr lang="en-US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cs typeface="+mj-cs"/>
                        </a:rPr>
                        <a:t>کم</a:t>
                      </a:r>
                      <a:endParaRPr lang="en-US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رویه های رسمی</a:t>
                      </a:r>
                      <a:endParaRPr lang="en-US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cs typeface="+mj-cs"/>
                        </a:rPr>
                        <a:t>5</a:t>
                      </a:r>
                      <a:endParaRPr lang="en-US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cs typeface="+mj-cs"/>
                        </a:rPr>
                        <a:t>کم</a:t>
                      </a:r>
                      <a:endParaRPr lang="en-US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cs typeface="+mj-cs"/>
                        </a:rPr>
                        <a:t>زیاد</a:t>
                      </a:r>
                      <a:endParaRPr lang="en-US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cs typeface="+mj-cs"/>
                        </a:rPr>
                        <a:t>کم</a:t>
                      </a:r>
                      <a:endParaRPr lang="en-US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تمرکز</a:t>
                      </a:r>
                      <a:endParaRPr lang="en-US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cs typeface="+mj-cs"/>
                        </a:rPr>
                        <a:t>6</a:t>
                      </a:r>
                      <a:endParaRPr lang="en-US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cs typeface="+mj-cs"/>
                        </a:rPr>
                        <a:t>زیاد</a:t>
                      </a:r>
                      <a:endParaRPr lang="en-US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cs typeface="+mj-cs"/>
                        </a:rPr>
                        <a:t>کم</a:t>
                      </a:r>
                      <a:endParaRPr lang="en-US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cs typeface="+mj-cs"/>
                        </a:rPr>
                        <a:t>زیاد</a:t>
                      </a:r>
                      <a:endParaRPr lang="en-US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میزان ارتباطات کلامی</a:t>
                      </a:r>
                      <a:endParaRPr lang="en-US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cs typeface="+mj-cs"/>
                        </a:rPr>
                        <a:t>7</a:t>
                      </a:r>
                      <a:endParaRPr lang="en-US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cs typeface="+mj-cs"/>
                        </a:rPr>
                        <a:t>کم</a:t>
                      </a:r>
                      <a:endParaRPr lang="en-US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cs typeface="+mj-cs"/>
                        </a:rPr>
                        <a:t>زیاد</a:t>
                      </a:r>
                      <a:endParaRPr lang="en-US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cs typeface="+mj-cs"/>
                        </a:rPr>
                        <a:t>کم</a:t>
                      </a:r>
                      <a:endParaRPr lang="en-US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میزان</a:t>
                      </a:r>
                      <a:r>
                        <a:rPr lang="fa-IR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ارتباطات مکتوب</a:t>
                      </a:r>
                      <a:endParaRPr lang="en-US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cs typeface="+mj-cs"/>
                        </a:rPr>
                        <a:t>8</a:t>
                      </a:r>
                      <a:endParaRPr lang="en-US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cs typeface="+mj-cs"/>
                        </a:rPr>
                        <a:t>ارگانیکی</a:t>
                      </a:r>
                      <a:endParaRPr lang="en-US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cs typeface="+mj-cs"/>
                        </a:rPr>
                        <a:t>مکانیکی</a:t>
                      </a:r>
                      <a:endParaRPr lang="en-US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cs typeface="+mj-cs"/>
                        </a:rPr>
                        <a:t>ارگانیکی</a:t>
                      </a:r>
                      <a:endParaRPr lang="en-US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ساختار</a:t>
                      </a:r>
                      <a:r>
                        <a:rPr lang="fa-IR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سازمانی</a:t>
                      </a:r>
                      <a:endParaRPr lang="en-US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  <a:cs typeface="+mj-cs"/>
                        </a:rPr>
                        <a:t>9</a:t>
                      </a:r>
                      <a:endParaRPr lang="en-US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fa-IR" dirty="0" smtClean="0"/>
              <a:t>استراتژی، ساختا ر و فناوری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>
              <a:buNone/>
            </a:pPr>
            <a:r>
              <a:rPr lang="fa-IR" sz="2800" dirty="0" smtClean="0">
                <a:cs typeface="+mj-cs"/>
              </a:rPr>
              <a:t>وودوارد شرکت ها را به لحاظ عملکردی به سه دسته تقسیم کرد:</a:t>
            </a:r>
          </a:p>
          <a:p>
            <a:pPr algn="r" rtl="1"/>
            <a:r>
              <a:rPr lang="fa-IR" sz="2800" dirty="0" smtClean="0">
                <a:cs typeface="+mj-cs"/>
              </a:rPr>
              <a:t>بالاتر از متوسط</a:t>
            </a:r>
          </a:p>
          <a:p>
            <a:pPr algn="r" rtl="1"/>
            <a:r>
              <a:rPr lang="fa-IR" sz="2800" dirty="0" smtClean="0">
                <a:cs typeface="+mj-cs"/>
              </a:rPr>
              <a:t>متوسط</a:t>
            </a:r>
          </a:p>
          <a:p>
            <a:pPr algn="r" rtl="1"/>
            <a:r>
              <a:rPr lang="fa-IR" sz="2800" dirty="0" smtClean="0">
                <a:cs typeface="+mj-cs"/>
              </a:rPr>
              <a:t>پایین تر از متوسط</a:t>
            </a:r>
          </a:p>
          <a:p>
            <a:pPr algn="r" rtl="1"/>
            <a:endParaRPr lang="fa-IR" sz="2800" dirty="0" smtClean="0">
              <a:cs typeface="+mj-cs"/>
            </a:endParaRPr>
          </a:p>
          <a:p>
            <a:pPr algn="r" rtl="1">
              <a:buNone/>
            </a:pPr>
            <a:r>
              <a:rPr lang="fa-IR" sz="2800" dirty="0" smtClean="0">
                <a:cs typeface="+mj-cs"/>
              </a:rPr>
              <a:t>نتیجه : شرکت های موفق ارتباط خوبی بین استراتژی، ساختار و فناوری برقرار کرده اند.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فناوری های جدید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>
              <a:buNone/>
            </a:pPr>
            <a:endParaRPr lang="fa-IR" sz="2800" dirty="0" smtClean="0">
              <a:cs typeface="+mj-cs"/>
            </a:endParaRPr>
          </a:p>
          <a:p>
            <a:pPr algn="r">
              <a:buNone/>
            </a:pPr>
            <a:r>
              <a:rPr lang="fa-IR" sz="3200" dirty="0" smtClean="0">
                <a:cs typeface="+mj-cs"/>
              </a:rPr>
              <a:t>تحقیقات وودوارد در دهه 1950 انجام شد.</a:t>
            </a:r>
          </a:p>
          <a:p>
            <a:pPr algn="r">
              <a:buNone/>
            </a:pPr>
            <a:endParaRPr lang="fa-IR" sz="2800" dirty="0" smtClean="0">
              <a:cs typeface="+mj-cs"/>
            </a:endParaRPr>
          </a:p>
          <a:p>
            <a:pPr algn="r">
              <a:buNone/>
            </a:pPr>
            <a:r>
              <a:rPr lang="fa-IR" sz="3200" dirty="0" smtClean="0">
                <a:cs typeface="+mj-cs"/>
              </a:rPr>
              <a:t>در عصر جدید، استفاده ازرایانه ها در تولید، باعث شده است که شرکت ها بتوانند محصولات را دقیق تر، سریع تر و ارزان تر از گذشته تولید کنند.</a:t>
            </a:r>
            <a:endParaRPr lang="en-US" sz="3200" dirty="0"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8229600" cy="1143000"/>
          </a:xfrm>
        </p:spPr>
        <p:txBody>
          <a:bodyPr/>
          <a:lstStyle/>
          <a:p>
            <a:pPr algn="r"/>
            <a:r>
              <a:rPr lang="fa-IR" dirty="0" smtClean="0"/>
              <a:t>سیستم های تولید منعطف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752600"/>
            <a:ext cx="8991600" cy="4525963"/>
          </a:xfrm>
        </p:spPr>
        <p:txBody>
          <a:bodyPr>
            <a:normAutofit/>
          </a:bodyPr>
          <a:lstStyle/>
          <a:p>
            <a:pPr algn="r" rtl="1">
              <a:buFont typeface="Wingdings" pitchFamily="2" charset="2"/>
              <a:buChar char="v"/>
            </a:pPr>
            <a:r>
              <a:rPr lang="fa-IR" sz="2800" dirty="0" smtClean="0">
                <a:latin typeface="Times New Roman" pitchFamily="18" charset="0"/>
                <a:cs typeface="+mj-cs"/>
              </a:rPr>
              <a:t>بالاترین میزان خودکار شدن کارخانجات را </a:t>
            </a:r>
            <a:r>
              <a:rPr lang="fa-IR" sz="2800" b="1" dirty="0" smtClean="0">
                <a:latin typeface="Times New Roman" pitchFamily="18" charset="0"/>
                <a:cs typeface="+mj-cs"/>
              </a:rPr>
              <a:t>”سیستم های تولید منعطف“ </a:t>
            </a:r>
            <a:r>
              <a:rPr lang="fa-IR" sz="2800" dirty="0" smtClean="0">
                <a:latin typeface="Times New Roman" pitchFamily="18" charset="0"/>
                <a:cs typeface="+mj-cs"/>
              </a:rPr>
              <a:t>می نامند.</a:t>
            </a:r>
          </a:p>
          <a:p>
            <a:pPr algn="r" rtl="1">
              <a:buNone/>
            </a:pPr>
            <a:endParaRPr lang="fa-IR" sz="2800" dirty="0" smtClean="0">
              <a:latin typeface="Traditional Arabic" pitchFamily="18" charset="-78"/>
              <a:cs typeface="Traditional Arabic" pitchFamily="18" charset="-78"/>
            </a:endParaRPr>
          </a:p>
          <a:p>
            <a:pPr algn="r" rtl="1">
              <a:buNone/>
            </a:pPr>
            <a:r>
              <a:rPr lang="fa-IR" sz="2800" dirty="0" smtClean="0">
                <a:latin typeface="Traditional Arabic" pitchFamily="18" charset="-78"/>
                <a:cs typeface="Traditional Arabic" pitchFamily="18" charset="-78"/>
              </a:rPr>
              <a:t>نام های دیگر: </a:t>
            </a:r>
          </a:p>
          <a:p>
            <a:pPr algn="r" rtl="1"/>
            <a:r>
              <a:rPr lang="fa-IR" sz="2800" dirty="0" smtClean="0">
                <a:latin typeface="Traditional Arabic" pitchFamily="18" charset="-78"/>
                <a:cs typeface="Traditional Arabic" pitchFamily="18" charset="-78"/>
              </a:rPr>
              <a:t>تولید یکپارچه رایانه ای</a:t>
            </a:r>
          </a:p>
          <a:p>
            <a:pPr algn="r" rtl="1"/>
            <a:r>
              <a:rPr lang="fa-IR" sz="2800" dirty="0" smtClean="0">
                <a:latin typeface="Traditional Arabic" pitchFamily="18" charset="-78"/>
                <a:cs typeface="Traditional Arabic" pitchFamily="18" charset="-78"/>
              </a:rPr>
              <a:t>کارخانجات هوشمند</a:t>
            </a:r>
          </a:p>
          <a:p>
            <a:pPr algn="r" rtl="1"/>
            <a:r>
              <a:rPr lang="fa-IR" sz="2800" dirty="0" smtClean="0">
                <a:latin typeface="Traditional Arabic" pitchFamily="18" charset="-78"/>
                <a:cs typeface="Traditional Arabic" pitchFamily="18" charset="-78"/>
              </a:rPr>
              <a:t>فناوری های تولیدی پیشرفته</a:t>
            </a:r>
          </a:p>
          <a:p>
            <a:pPr algn="r" rtl="1"/>
            <a:r>
              <a:rPr lang="fa-IR" sz="2800" dirty="0" smtClean="0">
                <a:latin typeface="Traditional Arabic" pitchFamily="18" charset="-78"/>
                <a:cs typeface="Traditional Arabic" pitchFamily="18" charset="-78"/>
              </a:rPr>
              <a:t>تولید چابک</a:t>
            </a:r>
          </a:p>
          <a:p>
            <a:pPr algn="r" rtl="1"/>
            <a:r>
              <a:rPr lang="fa-IR" sz="2800" dirty="0" smtClean="0">
                <a:latin typeface="Traditional Arabic" pitchFamily="18" charset="-78"/>
                <a:cs typeface="Traditional Arabic" pitchFamily="18" charset="-78"/>
              </a:rPr>
              <a:t>کارخانه آینده</a:t>
            </a:r>
          </a:p>
          <a:p>
            <a:pPr algn="r">
              <a:buNone/>
            </a:pP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fa-IR" sz="3200" dirty="0" smtClean="0"/>
              <a:t>سیستم های تولید منعطف از 3 عامل تشکیل شده اند :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+mj-cs"/>
              </a:rPr>
              <a:t>طراحی به کمک رایانه</a:t>
            </a:r>
          </a:p>
          <a:p>
            <a:pPr algn="r" rtl="1"/>
            <a:r>
              <a:rPr lang="fa-IR" dirty="0" smtClean="0">
                <a:cs typeface="+mj-cs"/>
              </a:rPr>
              <a:t>تولید به کمک رایانه</a:t>
            </a:r>
          </a:p>
          <a:p>
            <a:pPr algn="r" rtl="1"/>
            <a:r>
              <a:rPr lang="fa-IR" dirty="0" smtClean="0">
                <a:cs typeface="+mj-cs"/>
              </a:rPr>
              <a:t>شبکه های اطلاعاتی یکپارچه</a:t>
            </a:r>
          </a:p>
          <a:p>
            <a:pPr algn="r" rtl="1"/>
            <a:endParaRPr lang="fa-IR" dirty="0" smtClean="0">
              <a:cs typeface="+mj-cs"/>
            </a:endParaRPr>
          </a:p>
          <a:p>
            <a:pPr algn="r" rtl="1">
              <a:buNone/>
            </a:pPr>
            <a:r>
              <a:rPr lang="fa-IR" dirty="0" smtClean="0">
                <a:cs typeface="+mj-cs"/>
              </a:rPr>
              <a:t>   طراحی به کمک رایانه، تولید به کمک رایانه و شبکه های اطلاعاتی یکپارچه، به سازمانه ها کمک می کنند که فعالیت های تولیدی خود را کاملا خودکار نمایند.</a:t>
            </a:r>
          </a:p>
          <a:p>
            <a:pPr algn="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81000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fa-IR" sz="3800" b="1" dirty="0" smtClean="0"/>
              <a:t>مدیریت چرخه حیات محصول</a:t>
            </a:r>
            <a:endParaRPr lang="en-US" sz="3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>
              <a:buNone/>
            </a:pPr>
            <a:r>
              <a:rPr lang="fa-IR" sz="2800" dirty="0" smtClean="0">
                <a:latin typeface="Traditional Arabic" pitchFamily="18" charset="-78"/>
                <a:cs typeface="Traditional Arabic" pitchFamily="18" charset="-78"/>
              </a:rPr>
              <a:t>نرم افزار مدیریت چرخه ی حیات محصول می تواند یک محصول را از مرحله ایده تا مراحل توسعه، تولید، آزمون و حتی نگهداری مدیریت کند.</a:t>
            </a:r>
          </a:p>
          <a:p>
            <a:pPr algn="r">
              <a:buNone/>
            </a:pPr>
            <a:endParaRPr lang="fa-IR" sz="2800" dirty="0" smtClean="0">
              <a:latin typeface="Traditional Arabic" pitchFamily="18" charset="-78"/>
              <a:cs typeface="Traditional Arabic" pitchFamily="18" charset="-78"/>
            </a:endParaRPr>
          </a:p>
          <a:p>
            <a:pPr algn="r">
              <a:buNone/>
            </a:pPr>
            <a:r>
              <a:rPr lang="fa-IR" sz="2800" dirty="0" smtClean="0">
                <a:latin typeface="Traditional Arabic" pitchFamily="18" charset="-78"/>
                <a:cs typeface="Traditional Arabic" pitchFamily="18" charset="-78"/>
              </a:rPr>
              <a:t>سه مزیت عمده برای محصولات :</a:t>
            </a:r>
          </a:p>
          <a:p>
            <a:pPr algn="r" rtl="1"/>
            <a:r>
              <a:rPr lang="fa-IR" sz="2800" dirty="0" smtClean="0">
                <a:latin typeface="Traditional Arabic" pitchFamily="18" charset="-78"/>
                <a:cs typeface="Traditional Arabic" pitchFamily="18" charset="-78"/>
              </a:rPr>
              <a:t>داده های مرتبط با ایده ها و محصولات را ازهمه بخش های شرکت، ذخیره می کند.</a:t>
            </a:r>
          </a:p>
          <a:p>
            <a:pPr algn="r" rtl="1"/>
            <a:r>
              <a:rPr lang="fa-IR" sz="2800" dirty="0" smtClean="0">
                <a:latin typeface="Traditional Arabic" pitchFamily="18" charset="-78"/>
                <a:cs typeface="Traditional Arabic" pitchFamily="18" charset="-78"/>
              </a:rPr>
              <a:t>طرح محصولات را به همه بخش های سازمان وحتی تامین کنندگان بیرونی درگیر در توسعه ی محصولات جدید، انتقال می دهد.</a:t>
            </a:r>
          </a:p>
          <a:p>
            <a:pPr algn="r" rtl="1"/>
            <a:r>
              <a:rPr lang="fa-IR" sz="2800" dirty="0" smtClean="0">
                <a:latin typeface="Traditional Arabic" pitchFamily="18" charset="-78"/>
                <a:cs typeface="Traditional Arabic" pitchFamily="18" charset="-78"/>
              </a:rPr>
              <a:t>تصاویر سه بعدی را برای آزمون و نگهداری محصولات ارائه می دهد.</a:t>
            </a:r>
            <a:endParaRPr lang="en-US" sz="2800" dirty="0">
              <a:latin typeface="Traditional Arabic" pitchFamily="18" charset="-78"/>
              <a:cs typeface="Traditional Arabic" pitchFamily="18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تولید ناب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>
              <a:buNone/>
            </a:pPr>
            <a:r>
              <a:rPr lang="fa-IR" dirty="0" smtClean="0">
                <a:latin typeface="Traditional Arabic" pitchFamily="18" charset="-78"/>
                <a:cs typeface="Traditional Arabic" pitchFamily="18" charset="-78"/>
              </a:rPr>
              <a:t>سطح نهایی تولید منعطف، تولید ناب است.</a:t>
            </a:r>
          </a:p>
          <a:p>
            <a:pPr algn="r" rtl="1">
              <a:buNone/>
            </a:pPr>
            <a:endParaRPr lang="fa-IR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r" rtl="1">
              <a:buFont typeface="Wingdings" pitchFamily="2" charset="2"/>
              <a:buChar char="v"/>
            </a:pPr>
            <a:r>
              <a:rPr lang="fa-IR" sz="2800" dirty="0" smtClean="0">
                <a:latin typeface="Traditional Arabic" pitchFamily="18" charset="-78"/>
                <a:cs typeface="Traditional Arabic" pitchFamily="18" charset="-78"/>
              </a:rPr>
              <a:t>تولید ناب از کارکنان بسیار ماهر در فرآیند تولید استفاده می کند. </a:t>
            </a:r>
          </a:p>
          <a:p>
            <a:pPr algn="r" rtl="1">
              <a:buNone/>
            </a:pPr>
            <a:r>
              <a:rPr lang="fa-IR" sz="2800" dirty="0" smtClean="0">
                <a:latin typeface="Traditional Arabic" pitchFamily="18" charset="-78"/>
                <a:cs typeface="Traditional Arabic" pitchFamily="18" charset="-78"/>
              </a:rPr>
              <a:t>	این افراد اشتباهات را شناسایی می کنند، هزینه ها را کاهش می دهند و کیفیت را افزایش می دهند.</a:t>
            </a:r>
          </a:p>
          <a:p>
            <a:pPr algn="r" rtl="1">
              <a:buFont typeface="Wingdings" pitchFamily="2" charset="2"/>
              <a:buChar char="v"/>
            </a:pPr>
            <a:r>
              <a:rPr lang="fa-IR" sz="2800" dirty="0" smtClean="0">
                <a:latin typeface="Traditional Arabic" pitchFamily="18" charset="-78"/>
                <a:cs typeface="Traditional Arabic" pitchFamily="18" charset="-78"/>
              </a:rPr>
              <a:t>سیستم ها تولید منعطف و تولید ناب به شرکت ها امکان می دهند که به سمت </a:t>
            </a:r>
            <a:r>
              <a:rPr lang="fa-IR" sz="2800" b="1" dirty="0" smtClean="0">
                <a:latin typeface="Traditional Arabic" pitchFamily="18" charset="-78"/>
                <a:cs typeface="Traditional Arabic" pitchFamily="18" charset="-78"/>
              </a:rPr>
              <a:t>”سفارشی سازی انبوه“ </a:t>
            </a:r>
            <a:r>
              <a:rPr lang="fa-IR" sz="2800" dirty="0" smtClean="0">
                <a:latin typeface="Traditional Arabic" pitchFamily="18" charset="-78"/>
                <a:cs typeface="Traditional Arabic" pitchFamily="18" charset="-78"/>
              </a:rPr>
              <a:t>حرکت کنند.</a:t>
            </a:r>
          </a:p>
          <a:p>
            <a:pPr algn="r" rtl="1">
              <a:buFont typeface="Wingdings" pitchFamily="2" charset="2"/>
              <a:buChar char="v"/>
            </a:pPr>
            <a:endParaRPr lang="fa-IR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r" rtl="1">
              <a:buFont typeface="Wingdings" pitchFamily="2" charset="2"/>
              <a:buChar char="v"/>
            </a:pPr>
            <a:endParaRPr lang="fa-IR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r" rtl="1">
              <a:buNone/>
            </a:pP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228600"/>
            <a:ext cx="8229600" cy="632460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fa-IR" sz="2400" dirty="0" smtClean="0">
                <a:cs typeface="+mj-cs"/>
              </a:rPr>
              <a:t>سفارشی</a:t>
            </a:r>
          </a:p>
          <a:p>
            <a:pPr>
              <a:buNone/>
            </a:pPr>
            <a:endParaRPr lang="fa-IR" sz="2400" dirty="0" smtClean="0">
              <a:cs typeface="+mj-cs"/>
            </a:endParaRPr>
          </a:p>
          <a:p>
            <a:pPr>
              <a:buNone/>
            </a:pPr>
            <a:endParaRPr lang="fa-IR" sz="2400" dirty="0" smtClean="0">
              <a:cs typeface="+mj-cs"/>
            </a:endParaRPr>
          </a:p>
          <a:p>
            <a:pPr>
              <a:buNone/>
            </a:pPr>
            <a:endParaRPr lang="fa-IR" sz="2400" dirty="0" smtClean="0">
              <a:cs typeface="+mj-cs"/>
            </a:endParaRPr>
          </a:p>
          <a:p>
            <a:pPr>
              <a:buNone/>
            </a:pPr>
            <a:endParaRPr lang="fa-IR" sz="2400" dirty="0" smtClean="0">
              <a:cs typeface="+mj-cs"/>
            </a:endParaRPr>
          </a:p>
          <a:p>
            <a:pPr>
              <a:buNone/>
            </a:pPr>
            <a:endParaRPr lang="fa-IR" sz="2400" dirty="0" smtClean="0">
              <a:cs typeface="+mj-cs"/>
            </a:endParaRPr>
          </a:p>
          <a:p>
            <a:pPr>
              <a:buNone/>
            </a:pPr>
            <a:endParaRPr lang="fa-IR" sz="2400" dirty="0" smtClean="0">
              <a:cs typeface="+mj-cs"/>
            </a:endParaRPr>
          </a:p>
          <a:p>
            <a:pPr>
              <a:buNone/>
            </a:pPr>
            <a:endParaRPr lang="fa-IR" sz="2400" dirty="0" smtClean="0">
              <a:cs typeface="+mj-cs"/>
            </a:endParaRPr>
          </a:p>
          <a:p>
            <a:pPr>
              <a:buNone/>
            </a:pPr>
            <a:endParaRPr lang="fa-IR" sz="2400" dirty="0" smtClean="0">
              <a:cs typeface="+mj-cs"/>
            </a:endParaRPr>
          </a:p>
          <a:p>
            <a:pPr>
              <a:buNone/>
            </a:pPr>
            <a:endParaRPr lang="fa-IR" sz="2400" dirty="0" smtClean="0">
              <a:cs typeface="+mj-cs"/>
            </a:endParaRPr>
          </a:p>
          <a:p>
            <a:pPr>
              <a:buNone/>
            </a:pPr>
            <a:endParaRPr lang="fa-IR" sz="2400" dirty="0" smtClean="0">
              <a:cs typeface="+mj-cs"/>
            </a:endParaRPr>
          </a:p>
          <a:p>
            <a:pPr>
              <a:buNone/>
            </a:pPr>
            <a:endParaRPr lang="fa-IR" sz="2400" dirty="0" smtClean="0">
              <a:cs typeface="+mj-cs"/>
            </a:endParaRPr>
          </a:p>
          <a:p>
            <a:pPr>
              <a:buNone/>
            </a:pPr>
            <a:endParaRPr lang="fa-IR" sz="2400" dirty="0" smtClean="0">
              <a:cs typeface="+mj-cs"/>
            </a:endParaRPr>
          </a:p>
          <a:p>
            <a:pPr>
              <a:buNone/>
            </a:pPr>
            <a:endParaRPr lang="fa-IR" sz="2400" dirty="0" smtClean="0">
              <a:cs typeface="+mj-cs"/>
            </a:endParaRPr>
          </a:p>
          <a:p>
            <a:pPr>
              <a:buNone/>
            </a:pPr>
            <a:r>
              <a:rPr lang="fa-IR" sz="2200" dirty="0" smtClean="0">
                <a:cs typeface="+mj-cs"/>
              </a:rPr>
              <a:t>استاندارد</a:t>
            </a:r>
          </a:p>
          <a:p>
            <a:pPr algn="r" rtl="1">
              <a:buNone/>
            </a:pPr>
            <a:r>
              <a:rPr lang="fa-IR" sz="2200" dirty="0" smtClean="0">
                <a:cs typeface="+mj-cs"/>
              </a:rPr>
              <a:t>            نامحدود                                                                                                کوچک</a:t>
            </a:r>
          </a:p>
          <a:p>
            <a:pPr algn="ctr" rtl="1">
              <a:buNone/>
            </a:pPr>
            <a:r>
              <a:rPr lang="fa-IR" sz="2200" b="1" dirty="0" smtClean="0">
                <a:cs typeface="+mj-cs"/>
              </a:rPr>
              <a:t>مقایسه تولید منعطف و تولید سنتی</a:t>
            </a:r>
            <a:endParaRPr lang="en-US" sz="2200" b="1" dirty="0">
              <a:cs typeface="+mj-cs"/>
            </a:endParaRPr>
          </a:p>
        </p:txBody>
      </p:sp>
      <p:sp>
        <p:nvSpPr>
          <p:cNvPr id="6" name="Up Arrow 5"/>
          <p:cNvSpPr/>
          <p:nvPr/>
        </p:nvSpPr>
        <p:spPr>
          <a:xfrm>
            <a:off x="762000" y="838200"/>
            <a:ext cx="484632" cy="457200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Arrow 6"/>
          <p:cNvSpPr/>
          <p:nvPr/>
        </p:nvSpPr>
        <p:spPr>
          <a:xfrm>
            <a:off x="1524000" y="5562600"/>
            <a:ext cx="5715000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0" y="1066800"/>
            <a:ext cx="5715000" cy="44958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gradFill>
              <a:gsLst>
                <a:gs pos="0">
                  <a:srgbClr val="CBCBCB"/>
                </a:gs>
                <a:gs pos="13000">
                  <a:srgbClr val="5F5F5F"/>
                </a:gs>
                <a:gs pos="21001">
                  <a:srgbClr val="5F5F5F"/>
                </a:gs>
                <a:gs pos="63000">
                  <a:srgbClr val="FFFFFF"/>
                </a:gs>
                <a:gs pos="67000">
                  <a:srgbClr val="B2B2B2"/>
                </a:gs>
                <a:gs pos="69000">
                  <a:srgbClr val="292929"/>
                </a:gs>
                <a:gs pos="82001">
                  <a:srgbClr val="777777"/>
                </a:gs>
                <a:gs pos="100000">
                  <a:srgbClr val="EAEAEA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1981200" y="1371600"/>
            <a:ext cx="5029200" cy="39624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2057401" y="1295400"/>
            <a:ext cx="5029199" cy="36979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1981200" y="762000"/>
            <a:ext cx="1219200" cy="9144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>
                <a:solidFill>
                  <a:schemeClr val="tx1"/>
                </a:solidFill>
                <a:latin typeface="Traditional Arabic" pitchFamily="18" charset="-78"/>
                <a:cs typeface="Traditional Arabic" pitchFamily="18" charset="-78"/>
              </a:rPr>
              <a:t>دسته های کوچک</a:t>
            </a:r>
            <a:endParaRPr lang="en-US" dirty="0">
              <a:solidFill>
                <a:schemeClr val="tx1"/>
              </a:solidFill>
              <a:latin typeface="Traditional Arabic" pitchFamily="18" charset="-78"/>
              <a:cs typeface="Traditional Arabic" pitchFamily="18" charset="-78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962400" y="762000"/>
            <a:ext cx="1143000" cy="9144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>
                <a:solidFill>
                  <a:schemeClr val="tx1"/>
                </a:solidFill>
                <a:cs typeface="+mj-cs"/>
              </a:rPr>
              <a:t>تولید منعطف</a:t>
            </a:r>
            <a:endParaRPr lang="en-US" dirty="0">
              <a:solidFill>
                <a:schemeClr val="tx1"/>
              </a:solidFill>
              <a:cs typeface="+mj-cs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562600" y="762000"/>
            <a:ext cx="1371600" cy="9144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>
                <a:solidFill>
                  <a:schemeClr val="tx1"/>
                </a:solidFill>
                <a:cs typeface="+mj-cs"/>
              </a:rPr>
              <a:t>سفارشی سازی انبوه</a:t>
            </a:r>
            <a:endParaRPr lang="en-US" dirty="0">
              <a:solidFill>
                <a:schemeClr val="tx1"/>
              </a:solidFill>
              <a:cs typeface="+mj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581400" y="2514600"/>
            <a:ext cx="1143000" cy="9906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>
                <a:solidFill>
                  <a:schemeClr val="tx1"/>
                </a:solidFill>
                <a:cs typeface="+mj-cs"/>
              </a:rPr>
              <a:t>تولید انبوه</a:t>
            </a:r>
            <a:endParaRPr lang="en-US" dirty="0">
              <a:solidFill>
                <a:schemeClr val="tx1"/>
              </a:solidFill>
              <a:cs typeface="+mj-cs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5638800" y="4114800"/>
            <a:ext cx="1295400" cy="10668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>
                <a:solidFill>
                  <a:schemeClr val="tx1"/>
                </a:solidFill>
                <a:latin typeface="Traditional Arabic" pitchFamily="18" charset="-78"/>
                <a:cs typeface="Traditional Arabic" pitchFamily="18" charset="-78"/>
              </a:rPr>
              <a:t>فرآیند مستمر</a:t>
            </a:r>
            <a:endParaRPr lang="en-US" dirty="0">
              <a:solidFill>
                <a:schemeClr val="tx1"/>
              </a:solidFill>
              <a:latin typeface="Traditional Arabic" pitchFamily="18" charset="-78"/>
              <a:cs typeface="Traditional Arabic" pitchFamily="18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مزایای تولید منعطف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 algn="r" rtl="1">
              <a:buNone/>
            </a:pPr>
            <a:endParaRPr lang="fa-IR" sz="3200" b="1" dirty="0" smtClean="0">
              <a:latin typeface="Traditional Arabic" pitchFamily="18" charset="-78"/>
              <a:cs typeface="Traditional Arabic" pitchFamily="18" charset="-78"/>
            </a:endParaRPr>
          </a:p>
          <a:p>
            <a:pPr marL="514350" indent="-514350" algn="r" rtl="1">
              <a:buNone/>
            </a:pPr>
            <a:r>
              <a:rPr lang="fa-IR" sz="3200" b="1" dirty="0" smtClean="0">
                <a:latin typeface="Traditional Arabic" pitchFamily="18" charset="-78"/>
                <a:cs typeface="Traditional Arabic" pitchFamily="18" charset="-78"/>
              </a:rPr>
              <a:t>1 . </a:t>
            </a:r>
            <a:r>
              <a:rPr lang="fa-IR" sz="3200" dirty="0" smtClean="0">
                <a:latin typeface="Traditional Arabic" pitchFamily="18" charset="-78"/>
                <a:cs typeface="Traditional Arabic" pitchFamily="18" charset="-78"/>
              </a:rPr>
              <a:t>سازمان در استفاده از ماشین آلات، کاراتر می شود.</a:t>
            </a:r>
          </a:p>
          <a:p>
            <a:pPr marL="514350" indent="-514350" algn="r" rtl="1">
              <a:buNone/>
            </a:pPr>
            <a:r>
              <a:rPr lang="fa-IR" sz="3200" b="1" dirty="0" smtClean="0">
                <a:latin typeface="Traditional Arabic" pitchFamily="18" charset="-78"/>
                <a:cs typeface="Traditional Arabic" pitchFamily="18" charset="-78"/>
              </a:rPr>
              <a:t>2 . </a:t>
            </a:r>
            <a:r>
              <a:rPr lang="fa-IR" sz="3200" dirty="0" smtClean="0">
                <a:latin typeface="Traditional Arabic" pitchFamily="18" charset="-78"/>
                <a:cs typeface="Traditional Arabic" pitchFamily="18" charset="-78"/>
              </a:rPr>
              <a:t>بهره وری نیروهای کاری افزایش می یابد.</a:t>
            </a:r>
          </a:p>
          <a:p>
            <a:pPr marL="514350" indent="-514350" algn="r" rtl="1">
              <a:buNone/>
            </a:pPr>
            <a:r>
              <a:rPr lang="fa-IR" sz="3200" b="1" dirty="0" smtClean="0">
                <a:latin typeface="Traditional Arabic" pitchFamily="18" charset="-78"/>
                <a:cs typeface="Traditional Arabic" pitchFamily="18" charset="-78"/>
              </a:rPr>
              <a:t>3 . </a:t>
            </a:r>
            <a:r>
              <a:rPr lang="fa-IR" sz="3200" dirty="0" smtClean="0">
                <a:latin typeface="Traditional Arabic" pitchFamily="18" charset="-78"/>
                <a:cs typeface="Traditional Arabic" pitchFamily="18" charset="-78"/>
              </a:rPr>
              <a:t>میزان ضایعات کاهش می یابد.</a:t>
            </a:r>
          </a:p>
          <a:p>
            <a:pPr marL="514350" indent="-514350" algn="r" rtl="1">
              <a:buNone/>
            </a:pPr>
            <a:r>
              <a:rPr lang="fa-IR" sz="3200" b="1" dirty="0" smtClean="0">
                <a:latin typeface="Traditional Arabic" pitchFamily="18" charset="-78"/>
                <a:cs typeface="Traditional Arabic" pitchFamily="18" charset="-78"/>
              </a:rPr>
              <a:t>4 . </a:t>
            </a:r>
            <a:r>
              <a:rPr lang="fa-IR" sz="3200" dirty="0" smtClean="0">
                <a:latin typeface="Traditional Arabic" pitchFamily="18" charset="-78"/>
                <a:cs typeface="Traditional Arabic" pitchFamily="18" charset="-78"/>
              </a:rPr>
              <a:t>تنوع محصولات بیشتر می شود.</a:t>
            </a:r>
          </a:p>
          <a:p>
            <a:pPr marL="514350" indent="-514350" algn="r" rtl="1">
              <a:buNone/>
            </a:pPr>
            <a:r>
              <a:rPr lang="fa-IR" sz="3200" b="1" dirty="0" smtClean="0">
                <a:latin typeface="Traditional Arabic" pitchFamily="18" charset="-78"/>
                <a:cs typeface="Traditional Arabic" pitchFamily="18" charset="-78"/>
              </a:rPr>
              <a:t>5 . </a:t>
            </a:r>
            <a:r>
              <a:rPr lang="fa-IR" sz="3200" dirty="0" smtClean="0">
                <a:latin typeface="Traditional Arabic" pitchFamily="18" charset="-78"/>
                <a:cs typeface="Traditional Arabic" pitchFamily="18" charset="-78"/>
              </a:rPr>
              <a:t>رضایت مشتریان افزایش می یابد.</a:t>
            </a:r>
            <a:endParaRPr lang="fa-IR" sz="3200" b="1" dirty="0" smtClean="0">
              <a:latin typeface="Traditional Arabic" pitchFamily="18" charset="-78"/>
              <a:cs typeface="Traditional Arabic" pitchFamily="18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1492</TotalTime>
  <Words>792</Words>
  <Application>Microsoft Office PowerPoint</Application>
  <PresentationFormat>On-screen Show (4:3)</PresentationFormat>
  <Paragraphs>179</Paragraphs>
  <Slides>19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Flow</vt:lpstr>
      <vt:lpstr>بنام خدا</vt:lpstr>
      <vt:lpstr>نقش فناوری در سازمان ها</vt:lpstr>
      <vt:lpstr>        تعریف فناوری: </vt:lpstr>
      <vt:lpstr>فناوری شرکت های تولیدی</vt:lpstr>
      <vt:lpstr>فرآیندهای تولیدی سنتی</vt:lpstr>
      <vt:lpstr>داده های سازمان ها</vt:lpstr>
      <vt:lpstr>وودوارد شرکت ها را براساس ”پیچیدگی فنی“ فرآیندهای تولیدی تقسیم بندی کرد.</vt:lpstr>
      <vt:lpstr>دسته های کوچک و تولیدات تک محصولی</vt:lpstr>
      <vt:lpstr>دسته های بزرگ و تولیدات انبوه</vt:lpstr>
      <vt:lpstr>فرآیند تولید مستمر</vt:lpstr>
      <vt:lpstr>ارتباط بین پیچیدگی فنی و ویژگی ساختاری</vt:lpstr>
      <vt:lpstr>استراتژی، ساختا ر و فناوری</vt:lpstr>
      <vt:lpstr>فناوری های جدید</vt:lpstr>
      <vt:lpstr>سیستم های تولید منعطف</vt:lpstr>
      <vt:lpstr>سیستم های تولید منعطف از 3 عامل تشکیل شده اند :</vt:lpstr>
      <vt:lpstr>مدیریت چرخه حیات محصول</vt:lpstr>
      <vt:lpstr>تولید ناب</vt:lpstr>
      <vt:lpstr>PowerPoint Presentation</vt:lpstr>
      <vt:lpstr>مزایای تولید منعطف :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نقش فناوری در سازمان ها</dc:title>
  <dc:creator>Atefeh</dc:creator>
  <cp:lastModifiedBy>Windows User</cp:lastModifiedBy>
  <cp:revision>64</cp:revision>
  <dcterms:created xsi:type="dcterms:W3CDTF">2006-08-16T00:00:00Z</dcterms:created>
  <dcterms:modified xsi:type="dcterms:W3CDTF">2020-05-23T06:22:21Z</dcterms:modified>
</cp:coreProperties>
</file>