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03" r:id="rId2"/>
    <p:sldId id="302" r:id="rId3"/>
    <p:sldId id="257" r:id="rId4"/>
    <p:sldId id="258" r:id="rId5"/>
    <p:sldId id="261" r:id="rId6"/>
    <p:sldId id="286" r:id="rId7"/>
    <p:sldId id="262" r:id="rId8"/>
    <p:sldId id="263" r:id="rId9"/>
    <p:sldId id="294" r:id="rId10"/>
    <p:sldId id="266" r:id="rId11"/>
    <p:sldId id="298" r:id="rId12"/>
    <p:sldId id="296" r:id="rId13"/>
    <p:sldId id="268" r:id="rId14"/>
    <p:sldId id="265" r:id="rId15"/>
    <p:sldId id="295" r:id="rId16"/>
    <p:sldId id="300" r:id="rId17"/>
    <p:sldId id="270" r:id="rId18"/>
    <p:sldId id="301" r:id="rId19"/>
    <p:sldId id="272" r:id="rId20"/>
    <p:sldId id="284"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5461A1D1-41FA-426F-A87B-91374B5CDB9B}" type="datetimeFigureOut">
              <a:rPr lang="en-US" smtClean="0"/>
              <a:t>6/15/2020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69D10614-DDA0-4A3D-8AEC-58732FAD251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461A1D1-41FA-426F-A87B-91374B5CDB9B}" type="datetimeFigureOut">
              <a:rPr lang="en-US" smtClean="0"/>
              <a:t>6/15/2020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9D10614-DDA0-4A3D-8AEC-58732FAD2511}"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5461A1D1-41FA-426F-A87B-91374B5CDB9B}" type="datetimeFigureOut">
              <a:rPr lang="en-US" smtClean="0"/>
              <a:t>6/15/2020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9D10614-DDA0-4A3D-8AEC-58732FAD2511}"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5461A1D1-41FA-426F-A87B-91374B5CDB9B}" type="datetimeFigureOut">
              <a:rPr lang="en-US" smtClean="0"/>
              <a:t>6/15/2020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9D10614-DDA0-4A3D-8AEC-58732FAD2511}"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5461A1D1-41FA-426F-A87B-91374B5CDB9B}" type="datetimeFigureOut">
              <a:rPr lang="en-US" smtClean="0"/>
              <a:t>6/15/2020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69D10614-DDA0-4A3D-8AEC-58732FAD2511}"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5461A1D1-41FA-426F-A87B-91374B5CDB9B}" type="datetimeFigureOut">
              <a:rPr lang="en-US" smtClean="0"/>
              <a:t>6/15/2020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69D10614-DDA0-4A3D-8AEC-58732FAD2511}"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5461A1D1-41FA-426F-A87B-91374B5CDB9B}" type="datetimeFigureOut">
              <a:rPr lang="en-US" smtClean="0"/>
              <a:t>6/15/2020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69D10614-DDA0-4A3D-8AEC-58732FAD251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5461A1D1-41FA-426F-A87B-91374B5CDB9B}" type="datetimeFigureOut">
              <a:rPr lang="en-US" smtClean="0"/>
              <a:t>6/15/2020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9D10614-DDA0-4A3D-8AEC-58732FAD2511}"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5461A1D1-41FA-426F-A87B-91374B5CDB9B}" type="datetimeFigureOut">
              <a:rPr lang="en-US" smtClean="0"/>
              <a:t>6/15/2020</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69D10614-DDA0-4A3D-8AEC-58732FAD2511}"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461A1D1-41FA-426F-A87B-91374B5CDB9B}" type="datetimeFigureOut">
              <a:rPr lang="en-US" smtClean="0"/>
              <a:t>6/15/2020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9D10614-DDA0-4A3D-8AEC-58732FAD251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461A1D1-41FA-426F-A87B-91374B5CDB9B}" type="datetimeFigureOut">
              <a:rPr lang="en-US" smtClean="0"/>
              <a:t>6/15/2020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9D10614-DDA0-4A3D-8AEC-58732FAD251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5461A1D1-41FA-426F-A87B-91374B5CDB9B}" type="datetimeFigureOut">
              <a:rPr lang="en-US" smtClean="0"/>
              <a:t>6/15/2020</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9D10614-DDA0-4A3D-8AEC-58732FAD2511}"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762196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990600"/>
            <a:ext cx="7772400" cy="1829761"/>
          </a:xfrm>
        </p:spPr>
        <p:txBody>
          <a:bodyPr>
            <a:normAutofit fontScale="90000"/>
          </a:bodyPr>
          <a:lstStyle/>
          <a:p>
            <a:pPr algn="ctr"/>
            <a:r>
              <a:rPr lang="fa-IR" dirty="0">
                <a:cs typeface="B Titr" panose="00000700000000000000" pitchFamily="2" charset="-78"/>
              </a:rPr>
              <a:t>نقش </a:t>
            </a:r>
            <a:r>
              <a:rPr lang="fa-IR" dirty="0" smtClean="0">
                <a:cs typeface="B Titr" panose="00000700000000000000" pitchFamily="2" charset="-78"/>
              </a:rPr>
              <a:t>تربیت‌بدنی </a:t>
            </a:r>
            <a:r>
              <a:rPr lang="fa-IR" dirty="0">
                <a:cs typeface="B Titr" panose="00000700000000000000" pitchFamily="2" charset="-78"/>
              </a:rPr>
              <a:t>و انواع </a:t>
            </a:r>
            <a:r>
              <a:rPr lang="fa-IR" dirty="0" smtClean="0">
                <a:cs typeface="B Titr" panose="00000700000000000000" pitchFamily="2" charset="-78"/>
              </a:rPr>
              <a:t>بازی‌های </a:t>
            </a:r>
            <a:r>
              <a:rPr lang="fa-IR" dirty="0">
                <a:cs typeface="B Titr" panose="00000700000000000000" pitchFamily="2" charset="-78"/>
              </a:rPr>
              <a:t>بومی و محلی در مقطع ابتدایی</a:t>
            </a:r>
            <a:endParaRPr lang="en-US" dirty="0">
              <a:cs typeface="B Titr" panose="00000700000000000000" pitchFamily="2" charset="-78"/>
            </a:endParaRPr>
          </a:p>
        </p:txBody>
      </p:sp>
    </p:spTree>
    <p:extLst>
      <p:ext uri="{BB962C8B-B14F-4D97-AF65-F5344CB8AC3E}">
        <p14:creationId xmlns:p14="http://schemas.microsoft.com/office/powerpoint/2010/main" val="40059869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109728" indent="0" algn="r" rtl="1">
              <a:buNone/>
            </a:pPr>
            <a:endParaRPr lang="fa-IR" dirty="0" smtClean="0"/>
          </a:p>
          <a:p>
            <a:pPr algn="just" rtl="1">
              <a:lnSpc>
                <a:spcPct val="150000"/>
              </a:lnSpc>
            </a:pPr>
            <a:r>
              <a:rPr lang="fa-IR" sz="1500" b="1" dirty="0" smtClean="0">
                <a:cs typeface="B Nazanin" panose="00000400000000000000" pitchFamily="2" charset="-78"/>
              </a:rPr>
              <a:t>شرکت در فعالیت</a:t>
            </a:r>
            <a:r>
              <a:rPr lang="en-US" sz="1500" b="1" dirty="0" smtClean="0">
                <a:cs typeface="B Nazanin" panose="00000400000000000000" pitchFamily="2" charset="-78"/>
              </a:rPr>
              <a:t> </a:t>
            </a:r>
            <a:r>
              <a:rPr lang="fa-IR" sz="1500" b="1" dirty="0" smtClean="0">
                <a:cs typeface="B Nazanin" panose="00000400000000000000" pitchFamily="2" charset="-78"/>
              </a:rPr>
              <a:t>های جسمانی در خلال دوران کودکی، ارتقای سلامت و تندرستی همه جانبه را به ارمغان می</a:t>
            </a:r>
            <a:r>
              <a:rPr lang="en-US" sz="1500" b="1" dirty="0" smtClean="0">
                <a:cs typeface="B Nazanin" panose="00000400000000000000" pitchFamily="2" charset="-78"/>
              </a:rPr>
              <a:t> </a:t>
            </a:r>
            <a:r>
              <a:rPr lang="fa-IR" sz="1500" b="1" dirty="0" smtClean="0">
                <a:cs typeface="B Nazanin" panose="00000400000000000000" pitchFamily="2" charset="-78"/>
              </a:rPr>
              <a:t>آورد در حقیقت، دوران کودکی، یک مقطع حساس بحرانی برای قوت بخشیدن به ظهور و توسعه یک سبک زندگی سالم به حساب می</a:t>
            </a:r>
            <a:r>
              <a:rPr lang="en-US" sz="1500" b="1" dirty="0" smtClean="0">
                <a:cs typeface="B Nazanin" panose="00000400000000000000" pitchFamily="2" charset="-78"/>
              </a:rPr>
              <a:t> </a:t>
            </a:r>
            <a:r>
              <a:rPr lang="fa-IR" sz="1500" b="1" dirty="0" smtClean="0">
                <a:cs typeface="B Nazanin" panose="00000400000000000000" pitchFamily="2" charset="-78"/>
              </a:rPr>
              <a:t>آید . برخی از جنبه</a:t>
            </a:r>
            <a:r>
              <a:rPr lang="en-US" sz="1500" b="1" dirty="0" smtClean="0">
                <a:cs typeface="B Nazanin" panose="00000400000000000000" pitchFamily="2" charset="-78"/>
              </a:rPr>
              <a:t> </a:t>
            </a:r>
            <a:r>
              <a:rPr lang="fa-IR" sz="1500" b="1" dirty="0" smtClean="0">
                <a:cs typeface="B Nazanin" panose="00000400000000000000" pitchFamily="2" charset="-78"/>
              </a:rPr>
              <a:t>های آشنایی بنیادین کودک در خصوص زندگی به صورت تمام و کمال در زمان شروع مدرسه پایه</a:t>
            </a:r>
            <a:r>
              <a:rPr lang="en-US" sz="1500" b="1" dirty="0" smtClean="0">
                <a:cs typeface="B Nazanin" panose="00000400000000000000" pitchFamily="2" charset="-78"/>
              </a:rPr>
              <a:t> </a:t>
            </a:r>
            <a:r>
              <a:rPr lang="fa-IR" sz="1500" b="1" dirty="0" smtClean="0">
                <a:cs typeface="B Nazanin" panose="00000400000000000000" pitchFamily="2" charset="-78"/>
              </a:rPr>
              <a:t>ریزی می</a:t>
            </a:r>
            <a:r>
              <a:rPr lang="en-US" sz="1500" b="1" dirty="0" smtClean="0">
                <a:cs typeface="B Nazanin" panose="00000400000000000000" pitchFamily="2" charset="-78"/>
              </a:rPr>
              <a:t> </a:t>
            </a:r>
            <a:r>
              <a:rPr lang="fa-IR" sz="1500" b="1" dirty="0" smtClean="0">
                <a:cs typeface="B Nazanin" panose="00000400000000000000" pitchFamily="2" charset="-78"/>
              </a:rPr>
              <a:t>شود.با این وجود می</a:t>
            </a:r>
            <a:r>
              <a:rPr lang="en-US" sz="1500" b="1" dirty="0" smtClean="0">
                <a:cs typeface="B Nazanin" panose="00000400000000000000" pitchFamily="2" charset="-78"/>
              </a:rPr>
              <a:t> </a:t>
            </a:r>
            <a:r>
              <a:rPr lang="fa-IR" sz="1500" b="1" dirty="0" smtClean="0">
                <a:cs typeface="B Nazanin" panose="00000400000000000000" pitchFamily="2" charset="-78"/>
              </a:rPr>
              <a:t>تواند در آینده نیز سبک زندگی خویش را تغییر دهد . به عنوان مثال داشتن یک سبک زندگی فعال می</a:t>
            </a:r>
            <a:r>
              <a:rPr lang="en-US" sz="1500" b="1" dirty="0" smtClean="0">
                <a:cs typeface="B Nazanin" panose="00000400000000000000" pitchFamily="2" charset="-78"/>
              </a:rPr>
              <a:t> </a:t>
            </a:r>
            <a:r>
              <a:rPr lang="fa-IR" sz="1500" b="1" dirty="0" smtClean="0">
                <a:cs typeface="B Nazanin" panose="00000400000000000000" pitchFamily="2" charset="-78"/>
              </a:rPr>
              <a:t>تواند در نتیجه</a:t>
            </a:r>
            <a:r>
              <a:rPr lang="en-US" sz="1500" b="1" dirty="0" smtClean="0">
                <a:cs typeface="B Nazanin" panose="00000400000000000000" pitchFamily="2" charset="-78"/>
              </a:rPr>
              <a:t> </a:t>
            </a:r>
            <a:r>
              <a:rPr lang="fa-IR" sz="1500" b="1" dirty="0" smtClean="0">
                <a:cs typeface="B Nazanin" panose="00000400000000000000" pitchFamily="2" charset="-78"/>
              </a:rPr>
              <a:t>ی تشویق و ترغیب افراد مهمی از جمله معلمانی که با کودک سروکار دارند به وجود آید. بی شک معلمان نقشی حیاتی در کمک به رشد نگرش</a:t>
            </a:r>
            <a:r>
              <a:rPr lang="en-US" sz="1500" b="1" dirty="0" smtClean="0">
                <a:cs typeface="B Nazanin" panose="00000400000000000000" pitchFamily="2" charset="-78"/>
              </a:rPr>
              <a:t> </a:t>
            </a:r>
            <a:r>
              <a:rPr lang="fa-IR" sz="1500" b="1" dirty="0" smtClean="0">
                <a:cs typeface="B Nazanin" panose="00000400000000000000" pitchFamily="2" charset="-78"/>
              </a:rPr>
              <a:t>ها و رفتارهای مربوط به فعالیت</a:t>
            </a:r>
            <a:r>
              <a:rPr lang="en-US" sz="1500" b="1" dirty="0" smtClean="0">
                <a:cs typeface="B Nazanin" panose="00000400000000000000" pitchFamily="2" charset="-78"/>
              </a:rPr>
              <a:t> </a:t>
            </a:r>
            <a:r>
              <a:rPr lang="fa-IR" sz="1500" b="1" dirty="0" smtClean="0">
                <a:cs typeface="B Nazanin" panose="00000400000000000000" pitchFamily="2" charset="-78"/>
              </a:rPr>
              <a:t>جسمانی، رژیم غذایی و سلامتی کودک دارند. </a:t>
            </a:r>
          </a:p>
          <a:p>
            <a:pPr algn="r" rtl="1"/>
            <a:endParaRPr lang="en-US" dirty="0"/>
          </a:p>
        </p:txBody>
      </p:sp>
      <p:sp>
        <p:nvSpPr>
          <p:cNvPr id="2" name="Title 1"/>
          <p:cNvSpPr>
            <a:spLocks noGrp="1"/>
          </p:cNvSpPr>
          <p:nvPr>
            <p:ph type="title"/>
          </p:nvPr>
        </p:nvSpPr>
        <p:spPr>
          <a:xfrm>
            <a:off x="228600" y="274638"/>
            <a:ext cx="8458200" cy="1325562"/>
          </a:xfrm>
        </p:spPr>
        <p:txBody>
          <a:bodyPr>
            <a:normAutofit/>
          </a:bodyPr>
          <a:lstStyle/>
          <a:p>
            <a:pPr algn="r" rtl="1"/>
            <a:r>
              <a:rPr lang="fa-IR" sz="3200" dirty="0" smtClean="0">
                <a:cs typeface="B Titr" panose="00000700000000000000" pitchFamily="2" charset="-78"/>
              </a:rPr>
              <a:t>اهمیت </a:t>
            </a:r>
            <a:r>
              <a:rPr lang="fa-IR" sz="3200" dirty="0">
                <a:cs typeface="B Titr" panose="00000700000000000000" pitchFamily="2" charset="-78"/>
              </a:rPr>
              <a:t>و ارزش </a:t>
            </a:r>
            <a:r>
              <a:rPr lang="fa-IR" sz="3200" dirty="0" smtClean="0">
                <a:cs typeface="B Titr" panose="00000700000000000000" pitchFamily="2" charset="-78"/>
              </a:rPr>
              <a:t>فعالیت‌های جسمانی:</a:t>
            </a:r>
            <a:r>
              <a:rPr lang="fa-IR" dirty="0"/>
              <a:t/>
            </a:r>
            <a:br>
              <a:rPr lang="fa-IR" dirty="0"/>
            </a:br>
            <a:endParaRPr lang="en-US" dirty="0"/>
          </a:p>
        </p:txBody>
      </p:sp>
    </p:spTree>
    <p:extLst>
      <p:ext uri="{BB962C8B-B14F-4D97-AF65-F5344CB8AC3E}">
        <p14:creationId xmlns:p14="http://schemas.microsoft.com/office/powerpoint/2010/main" val="250258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algn="r" rtl="1"/>
            <a:endParaRPr lang="fa-IR" dirty="0" smtClean="0"/>
          </a:p>
          <a:p>
            <a:pPr algn="just" rtl="1">
              <a:lnSpc>
                <a:spcPct val="150000"/>
              </a:lnSpc>
            </a:pPr>
            <a:r>
              <a:rPr lang="fa-IR" sz="1400" b="1" dirty="0" smtClean="0">
                <a:cs typeface="B Nazanin" panose="00000400000000000000" pitchFamily="2" charset="-78"/>
              </a:rPr>
              <a:t>اولین هدف آن کارآمد تر کردن حرکات و الگوهای ورزشی دانش</a:t>
            </a:r>
            <a:r>
              <a:rPr lang="en-US" sz="1400" b="1" dirty="0" smtClean="0">
                <a:cs typeface="B Nazanin" panose="00000400000000000000" pitchFamily="2" charset="-78"/>
              </a:rPr>
              <a:t> </a:t>
            </a:r>
            <a:r>
              <a:rPr lang="fa-IR" sz="1400" b="1" dirty="0" smtClean="0">
                <a:cs typeface="B Nazanin" panose="00000400000000000000" pitchFamily="2" charset="-78"/>
              </a:rPr>
              <a:t>آموزان است، به گونه</a:t>
            </a:r>
            <a:r>
              <a:rPr lang="en-US" sz="1400" b="1" dirty="0" smtClean="0">
                <a:cs typeface="B Nazanin" panose="00000400000000000000" pitchFamily="2" charset="-78"/>
              </a:rPr>
              <a:t> </a:t>
            </a:r>
            <a:r>
              <a:rPr lang="fa-IR" sz="1400" b="1" dirty="0" smtClean="0">
                <a:cs typeface="B Nazanin" panose="00000400000000000000" pitchFamily="2" charset="-78"/>
              </a:rPr>
              <a:t>ای که بتواند آنها را در فعالیت</a:t>
            </a:r>
            <a:r>
              <a:rPr lang="en-US" sz="1400" b="1" dirty="0" smtClean="0">
                <a:cs typeface="B Nazanin" panose="00000400000000000000" pitchFamily="2" charset="-78"/>
              </a:rPr>
              <a:t> </a:t>
            </a:r>
            <a:r>
              <a:rPr lang="fa-IR" sz="1400" b="1" dirty="0" smtClean="0">
                <a:cs typeface="B Nazanin" panose="00000400000000000000" pitchFamily="2" charset="-78"/>
              </a:rPr>
              <a:t>های ورزشی خاص و در انواع حرکات موزون و شیرین</a:t>
            </a:r>
            <a:r>
              <a:rPr lang="en-US" sz="1400" b="1" dirty="0" smtClean="0">
                <a:cs typeface="B Nazanin" panose="00000400000000000000" pitchFamily="2" charset="-78"/>
              </a:rPr>
              <a:t> </a:t>
            </a:r>
            <a:r>
              <a:rPr lang="fa-IR" sz="1400" b="1" dirty="0" smtClean="0">
                <a:cs typeface="B Nazanin" panose="00000400000000000000" pitchFamily="2" charset="-78"/>
              </a:rPr>
              <a:t>کاری</a:t>
            </a:r>
            <a:r>
              <a:rPr lang="en-US" sz="1400" b="1" dirty="0" smtClean="0">
                <a:cs typeface="B Nazanin" panose="00000400000000000000" pitchFamily="2" charset="-78"/>
              </a:rPr>
              <a:t> </a:t>
            </a:r>
            <a:r>
              <a:rPr lang="fa-IR" sz="1400" b="1" dirty="0" smtClean="0">
                <a:cs typeface="B Nazanin" panose="00000400000000000000" pitchFamily="2" charset="-78"/>
              </a:rPr>
              <a:t>ها بکار بگیرند . علاوه بر این دانش</a:t>
            </a:r>
            <a:r>
              <a:rPr lang="en-US" sz="1400" b="1" dirty="0" smtClean="0">
                <a:cs typeface="B Nazanin" panose="00000400000000000000" pitchFamily="2" charset="-78"/>
              </a:rPr>
              <a:t> </a:t>
            </a:r>
            <a:r>
              <a:rPr lang="fa-IR" sz="1400" b="1" dirty="0" smtClean="0">
                <a:cs typeface="B Nazanin" panose="00000400000000000000" pitchFamily="2" charset="-78"/>
              </a:rPr>
              <a:t>آموزان باید انواع غلت زدن</a:t>
            </a:r>
            <a:r>
              <a:rPr lang="en-US" sz="1400" b="1" dirty="0" smtClean="0">
                <a:cs typeface="B Nazanin" panose="00000400000000000000" pitchFamily="2" charset="-78"/>
              </a:rPr>
              <a:t> </a:t>
            </a:r>
            <a:r>
              <a:rPr lang="fa-IR" sz="1400" b="1" dirty="0" smtClean="0">
                <a:cs typeface="B Nazanin" panose="00000400000000000000" pitchFamily="2" charset="-78"/>
              </a:rPr>
              <a:t>ها،حرکات تعادلی و همچنین شیرین کاری</a:t>
            </a:r>
            <a:r>
              <a:rPr lang="en-US" sz="1400" b="1" dirty="0" smtClean="0">
                <a:cs typeface="B Nazanin" panose="00000400000000000000" pitchFamily="2" charset="-78"/>
              </a:rPr>
              <a:t> </a:t>
            </a:r>
            <a:r>
              <a:rPr lang="fa-IR" sz="1400" b="1" dirty="0" smtClean="0">
                <a:cs typeface="B Nazanin" panose="00000400000000000000" pitchFamily="2" charset="-78"/>
              </a:rPr>
              <a:t>های پیشرفته</a:t>
            </a:r>
            <a:r>
              <a:rPr lang="en-US" sz="1400" b="1" dirty="0" smtClean="0">
                <a:cs typeface="B Nazanin" panose="00000400000000000000" pitchFamily="2" charset="-78"/>
              </a:rPr>
              <a:t> </a:t>
            </a:r>
            <a:r>
              <a:rPr lang="fa-IR" sz="1400" b="1" dirty="0" smtClean="0">
                <a:cs typeface="B Nazanin" panose="00000400000000000000" pitchFamily="2" charset="-78"/>
              </a:rPr>
              <a:t>ی دونفره، تسلط پیدا کند.</a:t>
            </a:r>
          </a:p>
          <a:p>
            <a:pPr algn="r" rtl="1">
              <a:lnSpc>
                <a:spcPct val="150000"/>
              </a:lnSpc>
            </a:pPr>
            <a:r>
              <a:rPr lang="fa-IR" sz="1400" b="1" dirty="0">
                <a:cs typeface="B Nazanin" panose="00000400000000000000" pitchFamily="2" charset="-78"/>
              </a:rPr>
              <a:t>دومین هدف ویژه این مقطع تحصیلی ، رشد و نیز حفظ آمادگی جسمانی دانش</a:t>
            </a:r>
            <a:r>
              <a:rPr lang="en-US" sz="1400" b="1" dirty="0">
                <a:cs typeface="B Nazanin" panose="00000400000000000000" pitchFamily="2" charset="-78"/>
              </a:rPr>
              <a:t> </a:t>
            </a:r>
            <a:r>
              <a:rPr lang="fa-IR" sz="1400" b="1" dirty="0">
                <a:cs typeface="B Nazanin" panose="00000400000000000000" pitchFamily="2" charset="-78"/>
              </a:rPr>
              <a:t>آموز می</a:t>
            </a:r>
            <a:r>
              <a:rPr lang="en-US" sz="1400" b="1" dirty="0">
                <a:cs typeface="B Nazanin" panose="00000400000000000000" pitchFamily="2" charset="-78"/>
              </a:rPr>
              <a:t> </a:t>
            </a:r>
            <a:r>
              <a:rPr lang="fa-IR" sz="1400" b="1" dirty="0">
                <a:cs typeface="B Nazanin" panose="00000400000000000000" pitchFamily="2" charset="-78"/>
              </a:rPr>
              <a:t>باشد. بنابراین انواع فعالیت های جسمانی از سطح ساده تا مشکل را برای ارتقای آمادگی جسمانی کودکان باید در نظر گرفته شود</a:t>
            </a:r>
            <a:r>
              <a:rPr lang="fa-IR" sz="1400" b="1" dirty="0" smtClean="0">
                <a:cs typeface="B Nazanin" panose="00000400000000000000" pitchFamily="2" charset="-78"/>
              </a:rPr>
              <a:t>.</a:t>
            </a:r>
          </a:p>
          <a:p>
            <a:pPr algn="just" rtl="1">
              <a:lnSpc>
                <a:spcPct val="150000"/>
              </a:lnSpc>
            </a:pPr>
            <a:r>
              <a:rPr lang="fa-IR" sz="1400" b="1" dirty="0">
                <a:cs typeface="B Nazanin" panose="00000400000000000000" pitchFamily="2" charset="-78"/>
              </a:rPr>
              <a:t>در این دوره علاوه بر رشد مهارت</a:t>
            </a:r>
            <a:r>
              <a:rPr lang="en-US" sz="1400" b="1" dirty="0">
                <a:cs typeface="B Nazanin" panose="00000400000000000000" pitchFamily="2" charset="-78"/>
              </a:rPr>
              <a:t> </a:t>
            </a:r>
            <a:r>
              <a:rPr lang="fa-IR" sz="1400" b="1" dirty="0">
                <a:cs typeface="B Nazanin" panose="00000400000000000000" pitchFamily="2" charset="-78"/>
              </a:rPr>
              <a:t>های حرکتی و آمادگی جسمانی به عنوان اهداف عمده</a:t>
            </a:r>
            <a:r>
              <a:rPr lang="en-US" sz="1400" b="1" dirty="0">
                <a:cs typeface="B Nazanin" panose="00000400000000000000" pitchFamily="2" charset="-78"/>
              </a:rPr>
              <a:t> </a:t>
            </a:r>
            <a:r>
              <a:rPr lang="fa-IR" sz="1400" b="1" dirty="0">
                <a:cs typeface="B Nazanin" panose="00000400000000000000" pitchFamily="2" charset="-78"/>
              </a:rPr>
              <a:t>ی تربیت بدنی مقطع ابتدایی ، بازده و نتایجی که نیز در ابعاد شناختی و عاطفی برای دانش</a:t>
            </a:r>
            <a:r>
              <a:rPr lang="en-US" sz="1400" b="1" dirty="0">
                <a:cs typeface="B Nazanin" panose="00000400000000000000" pitchFamily="2" charset="-78"/>
              </a:rPr>
              <a:t> </a:t>
            </a:r>
            <a:r>
              <a:rPr lang="fa-IR" sz="1400" b="1" dirty="0">
                <a:cs typeface="B Nazanin" panose="00000400000000000000" pitchFamily="2" charset="-78"/>
              </a:rPr>
              <a:t>آموزان به دست</a:t>
            </a:r>
            <a:r>
              <a:rPr lang="en-US" sz="1400" b="1" dirty="0">
                <a:cs typeface="B Nazanin" panose="00000400000000000000" pitchFamily="2" charset="-78"/>
              </a:rPr>
              <a:t> </a:t>
            </a:r>
            <a:r>
              <a:rPr lang="fa-IR" sz="1400" b="1" dirty="0">
                <a:cs typeface="B Nazanin" panose="00000400000000000000" pitchFamily="2" charset="-78"/>
              </a:rPr>
              <a:t>می آید ، بسیار حائز اهمیت است. </a:t>
            </a:r>
            <a:endParaRPr lang="en-US" sz="1400" b="1" dirty="0">
              <a:cs typeface="B Nazanin" panose="00000400000000000000" pitchFamily="2" charset="-78"/>
            </a:endParaRPr>
          </a:p>
          <a:p>
            <a:pPr algn="just" rtl="1">
              <a:lnSpc>
                <a:spcPct val="150000"/>
              </a:lnSpc>
            </a:pPr>
            <a:r>
              <a:rPr lang="fa-IR" sz="1400" b="1" dirty="0">
                <a:cs typeface="B Nazanin" panose="00000400000000000000" pitchFamily="2" charset="-78"/>
              </a:rPr>
              <a:t>دانش</a:t>
            </a:r>
            <a:r>
              <a:rPr lang="en-US" sz="1400" b="1" dirty="0">
                <a:cs typeface="B Nazanin" panose="00000400000000000000" pitchFamily="2" charset="-78"/>
              </a:rPr>
              <a:t> </a:t>
            </a:r>
            <a:r>
              <a:rPr lang="fa-IR" sz="1400" b="1" dirty="0">
                <a:cs typeface="B Nazanin" panose="00000400000000000000" pitchFamily="2" charset="-78"/>
              </a:rPr>
              <a:t>آموزان بایستی در خصوص فواید حاصل از تمرینات منظم و شرکت در فعالیت</a:t>
            </a:r>
            <a:r>
              <a:rPr lang="en-US" sz="1400" b="1" dirty="0">
                <a:cs typeface="B Nazanin" panose="00000400000000000000" pitchFamily="2" charset="-78"/>
              </a:rPr>
              <a:t> </a:t>
            </a:r>
            <a:r>
              <a:rPr lang="fa-IR" sz="1400" b="1" dirty="0">
                <a:cs typeface="B Nazanin" panose="00000400000000000000" pitchFamily="2" charset="-78"/>
              </a:rPr>
              <a:t>های جسمانی ساده تا مشکل چه در داخل و چه در بیرون از کلاس و همچنین اصول مربوط به توسعه و پیشرفت آمادگی جسمانی، آگاهی و دانش کسب نمایند. </a:t>
            </a:r>
            <a:endParaRPr lang="en-US" sz="1400" b="1" dirty="0">
              <a:cs typeface="B Nazanin" panose="00000400000000000000" pitchFamily="2" charset="-78"/>
            </a:endParaRPr>
          </a:p>
          <a:p>
            <a:pPr algn="just" rtl="1">
              <a:lnSpc>
                <a:spcPct val="150000"/>
              </a:lnSpc>
            </a:pPr>
            <a:r>
              <a:rPr lang="fa-IR" sz="1400" b="1" dirty="0">
                <a:cs typeface="B Nazanin" panose="00000400000000000000" pitchFamily="2" charset="-78"/>
              </a:rPr>
              <a:t>آموزش دانش</a:t>
            </a:r>
            <a:r>
              <a:rPr lang="en-US" sz="1400" b="1" dirty="0">
                <a:cs typeface="B Nazanin" panose="00000400000000000000" pitchFamily="2" charset="-78"/>
              </a:rPr>
              <a:t> </a:t>
            </a:r>
            <a:r>
              <a:rPr lang="fa-IR" sz="1400" b="1" dirty="0">
                <a:cs typeface="B Nazanin" panose="00000400000000000000" pitchFamily="2" charset="-78"/>
              </a:rPr>
              <a:t>آموزان به نحوی که آنان به صورت انتقادی درباره</a:t>
            </a:r>
            <a:r>
              <a:rPr lang="en-US" sz="1400" b="1" dirty="0">
                <a:cs typeface="B Nazanin" panose="00000400000000000000" pitchFamily="2" charset="-78"/>
              </a:rPr>
              <a:t> </a:t>
            </a:r>
            <a:r>
              <a:rPr lang="fa-IR" sz="1400" b="1" dirty="0">
                <a:cs typeface="B Nazanin" panose="00000400000000000000" pitchFamily="2" charset="-78"/>
              </a:rPr>
              <a:t>ی یادگیری خویش فکر کنند از اهداف دیگر این مقطع به شمار می</a:t>
            </a:r>
            <a:r>
              <a:rPr lang="en-US" sz="1400" b="1" dirty="0">
                <a:cs typeface="B Nazanin" panose="00000400000000000000" pitchFamily="2" charset="-78"/>
              </a:rPr>
              <a:t> </a:t>
            </a:r>
            <a:r>
              <a:rPr lang="fa-IR" sz="1400" b="1" dirty="0">
                <a:cs typeface="B Nazanin" panose="00000400000000000000" pitchFamily="2" charset="-78"/>
              </a:rPr>
              <a:t>آید.</a:t>
            </a:r>
          </a:p>
          <a:p>
            <a:pPr algn="r" rtl="1">
              <a:lnSpc>
                <a:spcPct val="150000"/>
              </a:lnSpc>
            </a:pPr>
            <a:endParaRPr lang="fa-IR" sz="1400" b="1" dirty="0" smtClean="0">
              <a:cs typeface="B Nazanin" panose="00000400000000000000" pitchFamily="2" charset="-78"/>
            </a:endParaRPr>
          </a:p>
          <a:p>
            <a:pPr algn="r" rtl="1"/>
            <a:endParaRPr lang="fa-IR" sz="1400" b="1" dirty="0">
              <a:cs typeface="B Nazanin" panose="00000400000000000000" pitchFamily="2" charset="-78"/>
            </a:endParaRPr>
          </a:p>
          <a:p>
            <a:pPr algn="r" rtl="1"/>
            <a:endParaRPr lang="en-US" dirty="0"/>
          </a:p>
        </p:txBody>
      </p:sp>
      <p:sp>
        <p:nvSpPr>
          <p:cNvPr id="2" name="Title 1"/>
          <p:cNvSpPr>
            <a:spLocks noGrp="1"/>
          </p:cNvSpPr>
          <p:nvPr>
            <p:ph type="title"/>
          </p:nvPr>
        </p:nvSpPr>
        <p:spPr>
          <a:xfrm>
            <a:off x="304800" y="274638"/>
            <a:ext cx="8382000" cy="1173162"/>
          </a:xfrm>
        </p:spPr>
        <p:txBody>
          <a:bodyPr>
            <a:normAutofit/>
          </a:bodyPr>
          <a:lstStyle/>
          <a:p>
            <a:pPr algn="r" rtl="1"/>
            <a:r>
              <a:rPr lang="fa-IR" sz="3200" dirty="0" smtClean="0">
                <a:cs typeface="B Titr" panose="00000700000000000000" pitchFamily="2" charset="-78"/>
              </a:rPr>
              <a:t>تربیت </a:t>
            </a:r>
            <a:r>
              <a:rPr lang="fa-IR" sz="3200" dirty="0">
                <a:cs typeface="B Titr" panose="00000700000000000000" pitchFamily="2" charset="-78"/>
              </a:rPr>
              <a:t>بدنی </a:t>
            </a:r>
            <a:r>
              <a:rPr lang="fa-IR" sz="3200" dirty="0" smtClean="0">
                <a:cs typeface="B Titr" panose="00000700000000000000" pitchFamily="2" charset="-78"/>
              </a:rPr>
              <a:t>در مقطع </a:t>
            </a:r>
            <a:r>
              <a:rPr lang="fa-IR" sz="3200" dirty="0">
                <a:cs typeface="B Titr" panose="00000700000000000000" pitchFamily="2" charset="-78"/>
              </a:rPr>
              <a:t>ابتدایی دو هدف عمده و ویژه دارد</a:t>
            </a:r>
            <a:r>
              <a:rPr lang="fa-IR" sz="3200" dirty="0" smtClean="0">
                <a:cs typeface="B Titr" panose="00000700000000000000" pitchFamily="2" charset="-78"/>
              </a:rPr>
              <a:t>:</a:t>
            </a:r>
            <a:endParaRPr lang="en-US" sz="3200" dirty="0">
              <a:cs typeface="B Titr" panose="00000700000000000000" pitchFamily="2" charset="-78"/>
            </a:endParaRPr>
          </a:p>
        </p:txBody>
      </p:sp>
    </p:spTree>
    <p:extLst>
      <p:ext uri="{BB962C8B-B14F-4D97-AF65-F5344CB8AC3E}">
        <p14:creationId xmlns:p14="http://schemas.microsoft.com/office/powerpoint/2010/main" val="10505926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endParaRPr lang="fa-IR" dirty="0" smtClean="0"/>
          </a:p>
          <a:p>
            <a:pPr marL="624078" indent="-514350" algn="just" rtl="1">
              <a:lnSpc>
                <a:spcPct val="150000"/>
              </a:lnSpc>
              <a:buFont typeface="+mj-lt"/>
              <a:buAutoNum type="arabicPeriod"/>
            </a:pPr>
            <a:r>
              <a:rPr lang="fa-IR" sz="1400" b="1" dirty="0" smtClean="0">
                <a:cs typeface="B Nazanin" panose="00000400000000000000" pitchFamily="2" charset="-78"/>
              </a:rPr>
              <a:t>فعالیت</a:t>
            </a:r>
            <a:r>
              <a:rPr lang="en-US" sz="1400" b="1" dirty="0" smtClean="0">
                <a:cs typeface="B Nazanin" panose="00000400000000000000" pitchFamily="2" charset="-78"/>
              </a:rPr>
              <a:t> </a:t>
            </a:r>
            <a:r>
              <a:rPr lang="fa-IR" sz="1400" b="1" dirty="0" smtClean="0">
                <a:cs typeface="B Nazanin" panose="00000400000000000000" pitchFamily="2" charset="-78"/>
              </a:rPr>
              <a:t>های موزون</a:t>
            </a:r>
          </a:p>
          <a:p>
            <a:pPr marL="624078" indent="-514350" algn="just" rtl="1">
              <a:lnSpc>
                <a:spcPct val="150000"/>
              </a:lnSpc>
              <a:buFont typeface="+mj-lt"/>
              <a:buAutoNum type="arabicPeriod"/>
            </a:pPr>
            <a:r>
              <a:rPr lang="fa-IR" sz="1400" b="1" dirty="0" smtClean="0">
                <a:cs typeface="B Nazanin" panose="00000400000000000000" pitchFamily="2" charset="-78"/>
              </a:rPr>
              <a:t>حرکات ژیمناستیک</a:t>
            </a:r>
          </a:p>
          <a:p>
            <a:pPr marL="624078" indent="-514350" algn="just" rtl="1">
              <a:lnSpc>
                <a:spcPct val="150000"/>
              </a:lnSpc>
              <a:buFont typeface="+mj-lt"/>
              <a:buAutoNum type="arabicPeriod"/>
            </a:pPr>
            <a:r>
              <a:rPr lang="fa-IR" sz="1400" b="1" dirty="0" smtClean="0">
                <a:cs typeface="B Nazanin" panose="00000400000000000000" pitchFamily="2" charset="-78"/>
              </a:rPr>
              <a:t>فعالیت</a:t>
            </a:r>
            <a:r>
              <a:rPr lang="en-US" sz="1400" b="1" dirty="0" smtClean="0">
                <a:cs typeface="B Nazanin" panose="00000400000000000000" pitchFamily="2" charset="-78"/>
              </a:rPr>
              <a:t> </a:t>
            </a:r>
            <a:r>
              <a:rPr lang="fa-IR" sz="1400" b="1" dirty="0" smtClean="0">
                <a:cs typeface="B Nazanin" panose="00000400000000000000" pitchFamily="2" charset="-78"/>
              </a:rPr>
              <a:t>های ورزشی و بازی</a:t>
            </a:r>
            <a:r>
              <a:rPr lang="en-US" sz="1400" b="1" dirty="0" smtClean="0">
                <a:cs typeface="B Nazanin" panose="00000400000000000000" pitchFamily="2" charset="-78"/>
              </a:rPr>
              <a:t> </a:t>
            </a:r>
            <a:r>
              <a:rPr lang="fa-IR" sz="1400" b="1" dirty="0" smtClean="0">
                <a:cs typeface="B Nazanin" panose="00000400000000000000" pitchFamily="2" charset="-78"/>
              </a:rPr>
              <a:t>ها</a:t>
            </a:r>
          </a:p>
          <a:p>
            <a:pPr marL="624078" indent="-514350" algn="just" rtl="1">
              <a:lnSpc>
                <a:spcPct val="150000"/>
              </a:lnSpc>
              <a:buFont typeface="+mj-lt"/>
              <a:buAutoNum type="arabicPeriod"/>
            </a:pPr>
            <a:r>
              <a:rPr lang="fa-IR" sz="1400" b="1" dirty="0" smtClean="0">
                <a:cs typeface="B Nazanin" panose="00000400000000000000" pitchFamily="2" charset="-78"/>
              </a:rPr>
              <a:t>فعالیت</a:t>
            </a:r>
            <a:r>
              <a:rPr lang="en-US" sz="1400" b="1" dirty="0" smtClean="0">
                <a:cs typeface="B Nazanin" panose="00000400000000000000" pitchFamily="2" charset="-78"/>
              </a:rPr>
              <a:t> </a:t>
            </a:r>
            <a:r>
              <a:rPr lang="fa-IR" sz="1400" b="1" dirty="0" smtClean="0">
                <a:cs typeface="B Nazanin" panose="00000400000000000000" pitchFamily="2" charset="-78"/>
              </a:rPr>
              <a:t>های مرتبط با تندرستی و آمادگی جسمانی</a:t>
            </a:r>
          </a:p>
          <a:p>
            <a:pPr algn="r" rtl="1"/>
            <a:endParaRPr lang="en-US" dirty="0"/>
          </a:p>
        </p:txBody>
      </p:sp>
      <p:sp>
        <p:nvSpPr>
          <p:cNvPr id="2" name="Title 1"/>
          <p:cNvSpPr>
            <a:spLocks noGrp="1"/>
          </p:cNvSpPr>
          <p:nvPr>
            <p:ph type="title"/>
          </p:nvPr>
        </p:nvSpPr>
        <p:spPr/>
        <p:txBody>
          <a:bodyPr>
            <a:normAutofit/>
          </a:bodyPr>
          <a:lstStyle/>
          <a:p>
            <a:pPr algn="r" rtl="1"/>
            <a:r>
              <a:rPr lang="fa-IR" sz="3200" dirty="0" smtClean="0">
                <a:cs typeface="B Titr" panose="00000700000000000000" pitchFamily="2" charset="-78"/>
              </a:rPr>
              <a:t>فعالیت </a:t>
            </a:r>
            <a:r>
              <a:rPr lang="fa-IR" sz="3200" dirty="0">
                <a:cs typeface="B Titr" panose="00000700000000000000" pitchFamily="2" charset="-78"/>
              </a:rPr>
              <a:t>های جسمانی به چهار گروه کلی تقسیم بندی </a:t>
            </a:r>
            <a:r>
              <a:rPr lang="fa-IR" sz="3200" dirty="0" smtClean="0">
                <a:cs typeface="B Titr" panose="00000700000000000000" pitchFamily="2" charset="-78"/>
              </a:rPr>
              <a:t>شده</a:t>
            </a:r>
            <a:r>
              <a:rPr lang="fa-IR" sz="3200" dirty="0">
                <a:cs typeface="B Titr" panose="00000700000000000000" pitchFamily="2" charset="-78"/>
              </a:rPr>
              <a:t>‌</a:t>
            </a:r>
            <a:r>
              <a:rPr lang="fa-IR" sz="3200" dirty="0" smtClean="0">
                <a:cs typeface="B Titr" panose="00000700000000000000" pitchFamily="2" charset="-78"/>
              </a:rPr>
              <a:t>اند:</a:t>
            </a:r>
            <a:endParaRPr lang="en-US" sz="3200" dirty="0">
              <a:cs typeface="B Titr" panose="00000700000000000000" pitchFamily="2" charset="-78"/>
            </a:endParaRPr>
          </a:p>
        </p:txBody>
      </p:sp>
    </p:spTree>
    <p:extLst>
      <p:ext uri="{BB962C8B-B14F-4D97-AF65-F5344CB8AC3E}">
        <p14:creationId xmlns:p14="http://schemas.microsoft.com/office/powerpoint/2010/main" val="6425606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just" rtl="1">
              <a:lnSpc>
                <a:spcPct val="150000"/>
              </a:lnSpc>
            </a:pPr>
            <a:r>
              <a:rPr lang="fa-IR" sz="1400" b="1" dirty="0" smtClean="0">
                <a:cs typeface="B Nazanin" panose="00000400000000000000" pitchFamily="2" charset="-78"/>
              </a:rPr>
              <a:t>تربیت بدنی به عنوان بخشی از نظام تعلیم وتربیت عمومی ؛ از جمله مهمترین درسی است که درمدارس به طور عملی وازطریق حرکت درکسب وحفظ سلامتی وتندرستی دانش آموزان موثر است.</a:t>
            </a:r>
            <a:r>
              <a:rPr lang="en-US" sz="1400" b="1" dirty="0" smtClean="0">
                <a:cs typeface="B Nazanin" panose="00000400000000000000" pitchFamily="2" charset="-78"/>
              </a:rPr>
              <a:t> </a:t>
            </a:r>
            <a:r>
              <a:rPr lang="fa-IR" sz="1400" b="1" dirty="0" smtClean="0">
                <a:cs typeface="B Nazanin" panose="00000400000000000000" pitchFamily="2" charset="-78"/>
              </a:rPr>
              <a:t>تندرستی بامفهومی گسترده چیزی فراتر از بیمارنبودن وداشتن آمادگی جسمانی مطلوب است. </a:t>
            </a:r>
          </a:p>
          <a:p>
            <a:pPr algn="just" rtl="1">
              <a:lnSpc>
                <a:spcPct val="150000"/>
              </a:lnSpc>
            </a:pPr>
            <a:r>
              <a:rPr lang="fa-IR" sz="1400" b="1" dirty="0" smtClean="0">
                <a:cs typeface="B Nazanin" panose="00000400000000000000" pitchFamily="2" charset="-78"/>
              </a:rPr>
              <a:t>باچنین رویکردی برنامه درسی تربیت بدنی شرایطی رافراهم می کند تا دانش آموزان باتمرین حرکات ورفتارهایی درابعاد پنج گانه جسمانی ،عاطفی ،عقلانی ،اجتماعی ومعنوی به نتایج مثبتی که دراهداف برنامه پیش بینی شده است، برسند. </a:t>
            </a:r>
          </a:p>
          <a:p>
            <a:pPr algn="just" rtl="1">
              <a:lnSpc>
                <a:spcPct val="150000"/>
              </a:lnSpc>
            </a:pPr>
            <a:r>
              <a:rPr lang="fa-IR" sz="1400" b="1" dirty="0">
                <a:cs typeface="B Nazanin" panose="00000400000000000000" pitchFamily="2" charset="-78"/>
              </a:rPr>
              <a:t>تدریس یک برنامه درسی کیفی بارویکرد کسب وحفظ سلامتی وتندرستی، ضمن توجه به آموزش مقدماتی مهارتهای ورزشی رایج به طور غیرمستقیم، به تامین اوقات فراغت غنی تری یاری می رساند وازسوی دیگر بستری مناسب برای جذب افرادنخبه به ورزش درسطح قهرمانی و شکوفایی استعداد آنان فراهم می کند. </a:t>
            </a:r>
          </a:p>
          <a:p>
            <a:pPr algn="just" rtl="1">
              <a:lnSpc>
                <a:spcPct val="150000"/>
              </a:lnSpc>
            </a:pPr>
            <a:r>
              <a:rPr lang="fa-IR" sz="1400" b="1" dirty="0">
                <a:cs typeface="B Nazanin" panose="00000400000000000000" pitchFamily="2" charset="-78"/>
              </a:rPr>
              <a:t>جذب وپرورش استعدادهای ورزشی درحوزه مسئولیت تربیت بدنی آموزش وپرورش نیست . </a:t>
            </a:r>
          </a:p>
          <a:p>
            <a:pPr algn="just" rtl="1">
              <a:lnSpc>
                <a:spcPct val="150000"/>
              </a:lnSpc>
            </a:pPr>
            <a:endParaRPr lang="fa-IR" dirty="0" smtClean="0"/>
          </a:p>
          <a:p>
            <a:pPr algn="r" rtl="1"/>
            <a:endParaRPr lang="fa-IR" dirty="0" smtClean="0"/>
          </a:p>
          <a:p>
            <a:pPr algn="r" rtl="1"/>
            <a:endParaRPr lang="en-US" dirty="0"/>
          </a:p>
        </p:txBody>
      </p:sp>
      <p:sp>
        <p:nvSpPr>
          <p:cNvPr id="2" name="Title 1"/>
          <p:cNvSpPr>
            <a:spLocks noGrp="1"/>
          </p:cNvSpPr>
          <p:nvPr>
            <p:ph type="title"/>
          </p:nvPr>
        </p:nvSpPr>
        <p:spPr/>
        <p:txBody>
          <a:bodyPr>
            <a:normAutofit/>
          </a:bodyPr>
          <a:lstStyle/>
          <a:p>
            <a:pPr algn="r" rtl="1"/>
            <a:r>
              <a:rPr lang="fa-IR" sz="3200" dirty="0" smtClean="0">
                <a:cs typeface="B Titr" panose="00000700000000000000" pitchFamily="2" charset="-78"/>
              </a:rPr>
              <a:t>رویکرد </a:t>
            </a:r>
            <a:r>
              <a:rPr lang="fa-IR" sz="3200" dirty="0">
                <a:cs typeface="B Titr" panose="00000700000000000000" pitchFamily="2" charset="-78"/>
              </a:rPr>
              <a:t>برنامه درسی تربیت بدنی دوره </a:t>
            </a:r>
            <a:r>
              <a:rPr lang="fa-IR" sz="3200" dirty="0" smtClean="0">
                <a:cs typeface="B Titr" panose="00000700000000000000" pitchFamily="2" charset="-78"/>
              </a:rPr>
              <a:t>ابتدایی: </a:t>
            </a:r>
            <a:endParaRPr lang="en-US" sz="3200" dirty="0">
              <a:cs typeface="B Titr" panose="00000700000000000000" pitchFamily="2" charset="-78"/>
            </a:endParaRPr>
          </a:p>
        </p:txBody>
      </p:sp>
    </p:spTree>
    <p:extLst>
      <p:ext uri="{BB962C8B-B14F-4D97-AF65-F5344CB8AC3E}">
        <p14:creationId xmlns:p14="http://schemas.microsoft.com/office/powerpoint/2010/main" val="41053317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endParaRPr lang="fa-IR" dirty="0" smtClean="0"/>
          </a:p>
          <a:p>
            <a:pPr algn="just" rtl="1">
              <a:lnSpc>
                <a:spcPct val="160000"/>
              </a:lnSpc>
            </a:pPr>
            <a:r>
              <a:rPr lang="fa-IR" sz="1800" b="1" dirty="0" smtClean="0">
                <a:cs typeface="B Nazanin" panose="00000400000000000000" pitchFamily="2" charset="-78"/>
              </a:rPr>
              <a:t>سلامتی و تندرستی: </a:t>
            </a:r>
            <a:r>
              <a:rPr lang="fa-IR" sz="1400" b="1" dirty="0" smtClean="0">
                <a:cs typeface="B Nazanin" panose="00000400000000000000" pitchFamily="2" charset="-78"/>
              </a:rPr>
              <a:t>به معنای موازنه کامل بین بدن، ذهن و روح وروان آدمی است که برای تحقق آن باید تعادلی بین جنبه های جسمی، فکری، عاطفی ، اجتماعی و معنوی فرد برقرار باشد. </a:t>
            </a:r>
          </a:p>
          <a:p>
            <a:pPr algn="just" rtl="1">
              <a:lnSpc>
                <a:spcPct val="160000"/>
              </a:lnSpc>
            </a:pPr>
            <a:r>
              <a:rPr lang="fa-IR" sz="1800" b="1" dirty="0">
                <a:cs typeface="B Nazanin" panose="00000400000000000000" pitchFamily="2" charset="-78"/>
              </a:rPr>
              <a:t>آمادگی جسمانی : </a:t>
            </a:r>
            <a:r>
              <a:rPr lang="fa-IR" sz="1400" b="1" dirty="0" smtClean="0">
                <a:cs typeface="B Nazanin" panose="00000400000000000000" pitchFamily="2" charset="-78"/>
              </a:rPr>
              <a:t>وقتی فردی بدون احساس خستگی کارها و وظایف روزانه خود را انجام دهد و هنوز انرژی ذخیره ای فراوانی برای انجام امور ضروری و بهره گیری از تفریحات سالم را داشته باشد می گوییم آمادگی جسمانی دارد . میزان آمادگی مورد نیاز یک فرد برای رفع نیازهای روزانه ممکن است با فرد دیگر تفاوت داشته باشد. </a:t>
            </a:r>
          </a:p>
          <a:p>
            <a:pPr algn="just" rtl="1">
              <a:lnSpc>
                <a:spcPct val="160000"/>
              </a:lnSpc>
            </a:pPr>
            <a:r>
              <a:rPr lang="fa-IR" sz="1400" b="1" dirty="0" smtClean="0">
                <a:cs typeface="B Nazanin" panose="00000400000000000000" pitchFamily="2" charset="-78"/>
              </a:rPr>
              <a:t>سلامتی فرد و وضعیت تغذیه و ساختار ژنتیکی او در حفظ وتوسعه ی آمادگی جسمانی نقش اساسی دارند. </a:t>
            </a:r>
          </a:p>
          <a:p>
            <a:pPr algn="r" rtl="1"/>
            <a:endParaRPr lang="en-US" dirty="0"/>
          </a:p>
        </p:txBody>
      </p:sp>
      <p:sp>
        <p:nvSpPr>
          <p:cNvPr id="2" name="Title 1"/>
          <p:cNvSpPr>
            <a:spLocks noGrp="1"/>
          </p:cNvSpPr>
          <p:nvPr>
            <p:ph type="title"/>
          </p:nvPr>
        </p:nvSpPr>
        <p:spPr/>
        <p:txBody>
          <a:bodyPr>
            <a:normAutofit/>
          </a:bodyPr>
          <a:lstStyle/>
          <a:p>
            <a:pPr algn="r" rtl="1"/>
            <a:r>
              <a:rPr lang="fa-IR" sz="3200" dirty="0" smtClean="0">
                <a:cs typeface="B Titr" panose="00000700000000000000" pitchFamily="2" charset="-78"/>
              </a:rPr>
              <a:t>تعریف </a:t>
            </a:r>
            <a:r>
              <a:rPr lang="fa-IR" sz="3200" dirty="0">
                <a:cs typeface="B Titr" panose="00000700000000000000" pitchFamily="2" charset="-78"/>
              </a:rPr>
              <a:t>واژه های </a:t>
            </a:r>
            <a:r>
              <a:rPr lang="fa-IR" sz="3200" dirty="0" smtClean="0">
                <a:cs typeface="B Titr" panose="00000700000000000000" pitchFamily="2" charset="-78"/>
              </a:rPr>
              <a:t>کلیدی: </a:t>
            </a:r>
            <a:endParaRPr lang="en-US" sz="3200" dirty="0">
              <a:cs typeface="B Titr" panose="00000700000000000000" pitchFamily="2" charset="-78"/>
            </a:endParaRPr>
          </a:p>
        </p:txBody>
      </p:sp>
    </p:spTree>
    <p:extLst>
      <p:ext uri="{BB962C8B-B14F-4D97-AF65-F5344CB8AC3E}">
        <p14:creationId xmlns:p14="http://schemas.microsoft.com/office/powerpoint/2010/main" val="31757274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lnSpc>
                <a:spcPct val="150000"/>
              </a:lnSpc>
            </a:pPr>
            <a:r>
              <a:rPr lang="fa-IR" sz="1400" b="1" dirty="0" smtClean="0">
                <a:cs typeface="B Nazanin" panose="00000400000000000000" pitchFamily="2" charset="-78"/>
              </a:rPr>
              <a:t>درس تربیت</a:t>
            </a:r>
            <a:r>
              <a:rPr lang="en-US" sz="1400" b="1" dirty="0" smtClean="0">
                <a:cs typeface="B Nazanin" panose="00000400000000000000" pitchFamily="2" charset="-78"/>
              </a:rPr>
              <a:t> </a:t>
            </a:r>
            <a:r>
              <a:rPr lang="fa-IR" sz="1400" b="1" dirty="0" smtClean="0">
                <a:cs typeface="B Nazanin" panose="00000400000000000000" pitchFamily="2" charset="-78"/>
              </a:rPr>
              <a:t>بدنی این قابلیت را دارد که در کنار تعلیم حرکت، از طریق حرکت برای تعلیم مؤثر واقع شود. در برنامه</a:t>
            </a:r>
            <a:r>
              <a:rPr lang="en-US" sz="1400" b="1" dirty="0" smtClean="0">
                <a:cs typeface="B Nazanin" panose="00000400000000000000" pitchFamily="2" charset="-78"/>
              </a:rPr>
              <a:t> </a:t>
            </a:r>
            <a:r>
              <a:rPr lang="fa-IR" sz="1400" b="1" dirty="0" smtClean="0">
                <a:cs typeface="B Nazanin" panose="00000400000000000000" pitchFamily="2" charset="-78"/>
              </a:rPr>
              <a:t>های درسی درهم تنیده، تربیت</a:t>
            </a:r>
            <a:r>
              <a:rPr lang="en-US" sz="1400" b="1" dirty="0" smtClean="0">
                <a:cs typeface="B Nazanin" panose="00000400000000000000" pitchFamily="2" charset="-78"/>
              </a:rPr>
              <a:t> </a:t>
            </a:r>
            <a:r>
              <a:rPr lang="fa-IR" sz="1400" b="1" dirty="0" smtClean="0">
                <a:cs typeface="B Nazanin" panose="00000400000000000000" pitchFamily="2" charset="-78"/>
              </a:rPr>
              <a:t>بدنی می</a:t>
            </a:r>
            <a:r>
              <a:rPr lang="en-US" sz="1400" b="1" dirty="0" smtClean="0">
                <a:cs typeface="B Nazanin" panose="00000400000000000000" pitchFamily="2" charset="-78"/>
              </a:rPr>
              <a:t> </a:t>
            </a:r>
            <a:r>
              <a:rPr lang="fa-IR" sz="1400" b="1" dirty="0" smtClean="0">
                <a:cs typeface="B Nazanin" panose="00000400000000000000" pitchFamily="2" charset="-78"/>
              </a:rPr>
              <a:t>تواند کمک مؤثری برای سایر دروس باشد.</a:t>
            </a:r>
          </a:p>
          <a:p>
            <a:pPr algn="just" rtl="1">
              <a:lnSpc>
                <a:spcPct val="150000"/>
              </a:lnSpc>
            </a:pPr>
            <a:r>
              <a:rPr lang="fa-IR" sz="1400" b="1" dirty="0" smtClean="0">
                <a:cs typeface="B Nazanin" panose="00000400000000000000" pitchFamily="2" charset="-78"/>
              </a:rPr>
              <a:t>در برنامه</a:t>
            </a:r>
            <a:r>
              <a:rPr lang="en-US" sz="1400" b="1" dirty="0" smtClean="0">
                <a:cs typeface="B Nazanin" panose="00000400000000000000" pitchFamily="2" charset="-78"/>
              </a:rPr>
              <a:t> </a:t>
            </a:r>
            <a:r>
              <a:rPr lang="fa-IR" sz="1400" b="1" dirty="0" smtClean="0">
                <a:cs typeface="B Nazanin" panose="00000400000000000000" pitchFamily="2" charset="-78"/>
              </a:rPr>
              <a:t>ی درسی تربیت بدنی، جهت دهی اساسی یاددهی- یادگیری، کسب و حفظ سلامتی برای دانش</a:t>
            </a:r>
            <a:r>
              <a:rPr lang="en-US" sz="1400" b="1" dirty="0" smtClean="0">
                <a:cs typeface="B Nazanin" panose="00000400000000000000" pitchFamily="2" charset="-78"/>
              </a:rPr>
              <a:t> </a:t>
            </a:r>
            <a:r>
              <a:rPr lang="fa-IR" sz="1400" b="1" dirty="0" smtClean="0">
                <a:cs typeface="B Nazanin" panose="00000400000000000000" pitchFamily="2" charset="-78"/>
              </a:rPr>
              <a:t>آموزان است؛ از این رو، اهداف آموزشی حیطه</a:t>
            </a:r>
            <a:r>
              <a:rPr lang="en-US" sz="1400" b="1" dirty="0" smtClean="0">
                <a:cs typeface="B Nazanin" panose="00000400000000000000" pitchFamily="2" charset="-78"/>
              </a:rPr>
              <a:t> </a:t>
            </a:r>
            <a:r>
              <a:rPr lang="fa-IR" sz="1400" b="1" dirty="0" smtClean="0">
                <a:cs typeface="B Nazanin" panose="00000400000000000000" pitchFamily="2" charset="-78"/>
              </a:rPr>
              <a:t>های سه</a:t>
            </a:r>
            <a:r>
              <a:rPr lang="en-US" sz="1400" b="1" dirty="0" smtClean="0">
                <a:cs typeface="B Nazanin" panose="00000400000000000000" pitchFamily="2" charset="-78"/>
              </a:rPr>
              <a:t> </a:t>
            </a:r>
            <a:r>
              <a:rPr lang="fa-IR" sz="1400" b="1" dirty="0" smtClean="0">
                <a:cs typeface="B Nazanin" panose="00000400000000000000" pitchFamily="2" charset="-78"/>
              </a:rPr>
              <a:t>گانه</a:t>
            </a:r>
            <a:r>
              <a:rPr lang="en-US" sz="1400" b="1" dirty="0" smtClean="0">
                <a:cs typeface="B Nazanin" panose="00000400000000000000" pitchFamily="2" charset="-78"/>
              </a:rPr>
              <a:t> </a:t>
            </a:r>
            <a:r>
              <a:rPr lang="fa-IR" sz="1400" b="1" dirty="0" smtClean="0">
                <a:cs typeface="B Nazanin" panose="00000400000000000000" pitchFamily="2" charset="-78"/>
              </a:rPr>
              <a:t>ی زیر را شامل می</a:t>
            </a:r>
            <a:r>
              <a:rPr lang="en-US" sz="1400" b="1" dirty="0" smtClean="0">
                <a:cs typeface="B Nazanin" panose="00000400000000000000" pitchFamily="2" charset="-78"/>
              </a:rPr>
              <a:t> </a:t>
            </a:r>
            <a:r>
              <a:rPr lang="fa-IR" sz="1400" b="1" dirty="0" smtClean="0">
                <a:cs typeface="B Nazanin" panose="00000400000000000000" pitchFamily="2" charset="-78"/>
              </a:rPr>
              <a:t>شود:</a:t>
            </a:r>
          </a:p>
          <a:p>
            <a:pPr marL="624078" indent="-514350" algn="r" rtl="1">
              <a:lnSpc>
                <a:spcPct val="150000"/>
              </a:lnSpc>
              <a:buFont typeface="+mj-lt"/>
              <a:buAutoNum type="arabicPeriod"/>
            </a:pPr>
            <a:r>
              <a:rPr lang="fa-IR" sz="1400" b="1" dirty="0">
                <a:cs typeface="B Nazanin" panose="00000400000000000000" pitchFamily="2" charset="-78"/>
              </a:rPr>
              <a:t>آگاهی</a:t>
            </a:r>
            <a:r>
              <a:rPr lang="en-US" sz="1400" b="1" dirty="0">
                <a:cs typeface="B Nazanin" panose="00000400000000000000" pitchFamily="2" charset="-78"/>
              </a:rPr>
              <a:t> </a:t>
            </a:r>
            <a:r>
              <a:rPr lang="fa-IR" sz="1400" b="1" dirty="0">
                <a:cs typeface="B Nazanin" panose="00000400000000000000" pitchFamily="2" charset="-78"/>
              </a:rPr>
              <a:t>های مورد نیاز</a:t>
            </a:r>
          </a:p>
          <a:p>
            <a:pPr marL="624078" indent="-514350" algn="r" rtl="1">
              <a:lnSpc>
                <a:spcPct val="150000"/>
              </a:lnSpc>
              <a:buFont typeface="+mj-lt"/>
              <a:buAutoNum type="arabicPeriod"/>
            </a:pPr>
            <a:r>
              <a:rPr lang="fa-IR" sz="1400" b="1" dirty="0">
                <a:cs typeface="B Nazanin" panose="00000400000000000000" pitchFamily="2" charset="-78"/>
              </a:rPr>
              <a:t>مهارت</a:t>
            </a:r>
            <a:r>
              <a:rPr lang="en-US" sz="1400" b="1" dirty="0">
                <a:cs typeface="B Nazanin" panose="00000400000000000000" pitchFamily="2" charset="-78"/>
              </a:rPr>
              <a:t> </a:t>
            </a:r>
            <a:r>
              <a:rPr lang="fa-IR" sz="1400" b="1" dirty="0">
                <a:cs typeface="B Nazanin" panose="00000400000000000000" pitchFamily="2" charset="-78"/>
              </a:rPr>
              <a:t>های ضروری</a:t>
            </a:r>
          </a:p>
          <a:p>
            <a:pPr marL="624078" indent="-514350" algn="r" rtl="1">
              <a:lnSpc>
                <a:spcPct val="150000"/>
              </a:lnSpc>
              <a:buFont typeface="+mj-lt"/>
              <a:buAutoNum type="arabicPeriod"/>
            </a:pPr>
            <a:r>
              <a:rPr lang="fa-IR" sz="1400" b="1" dirty="0">
                <a:cs typeface="B Nazanin" panose="00000400000000000000" pitchFamily="2" charset="-78"/>
              </a:rPr>
              <a:t>نگرش</a:t>
            </a:r>
            <a:r>
              <a:rPr lang="en-US" sz="1400" b="1" dirty="0">
                <a:cs typeface="B Nazanin" panose="00000400000000000000" pitchFamily="2" charset="-78"/>
              </a:rPr>
              <a:t> </a:t>
            </a:r>
            <a:r>
              <a:rPr lang="fa-IR" sz="1400" b="1" dirty="0">
                <a:cs typeface="B Nazanin" panose="00000400000000000000" pitchFamily="2" charset="-78"/>
              </a:rPr>
              <a:t>های مورد انتظار</a:t>
            </a:r>
          </a:p>
          <a:p>
            <a:pPr algn="just" rtl="1">
              <a:lnSpc>
                <a:spcPct val="150000"/>
              </a:lnSpc>
            </a:pPr>
            <a:endParaRPr lang="fa-IR" sz="1400" b="1" dirty="0" smtClean="0">
              <a:cs typeface="B Nazanin" panose="00000400000000000000" pitchFamily="2" charset="-78"/>
            </a:endParaRPr>
          </a:p>
          <a:p>
            <a:pPr algn="just" rtl="1">
              <a:lnSpc>
                <a:spcPct val="150000"/>
              </a:lnSpc>
            </a:pPr>
            <a:endParaRPr lang="en-US" sz="1400" b="1" dirty="0">
              <a:cs typeface="B Nazanin" panose="00000400000000000000" pitchFamily="2" charset="-78"/>
            </a:endParaRPr>
          </a:p>
        </p:txBody>
      </p:sp>
      <p:sp>
        <p:nvSpPr>
          <p:cNvPr id="2" name="Title 1"/>
          <p:cNvSpPr>
            <a:spLocks noGrp="1"/>
          </p:cNvSpPr>
          <p:nvPr>
            <p:ph type="title"/>
          </p:nvPr>
        </p:nvSpPr>
        <p:spPr/>
        <p:txBody>
          <a:bodyPr>
            <a:normAutofit/>
          </a:bodyPr>
          <a:lstStyle/>
          <a:p>
            <a:pPr algn="r" rtl="1"/>
            <a:r>
              <a:rPr lang="fa-IR" sz="3200" dirty="0" smtClean="0">
                <a:cs typeface="B Titr" panose="00000700000000000000" pitchFamily="2" charset="-78"/>
              </a:rPr>
              <a:t>اهداف </a:t>
            </a:r>
            <a:r>
              <a:rPr lang="fa-IR" sz="3200" dirty="0">
                <a:cs typeface="B Titr" panose="00000700000000000000" pitchFamily="2" charset="-78"/>
              </a:rPr>
              <a:t>تربيت بدني در دوره </a:t>
            </a:r>
            <a:r>
              <a:rPr lang="fa-IR" sz="3200" dirty="0" smtClean="0">
                <a:cs typeface="B Titr" panose="00000700000000000000" pitchFamily="2" charset="-78"/>
              </a:rPr>
              <a:t>ابتدايی:</a:t>
            </a:r>
            <a:endParaRPr lang="en-US" sz="3200" dirty="0">
              <a:cs typeface="B Titr" panose="00000700000000000000" pitchFamily="2" charset="-78"/>
            </a:endParaRPr>
          </a:p>
        </p:txBody>
      </p:sp>
    </p:spTree>
    <p:extLst>
      <p:ext uri="{BB962C8B-B14F-4D97-AF65-F5344CB8AC3E}">
        <p14:creationId xmlns:p14="http://schemas.microsoft.com/office/powerpoint/2010/main" val="25345268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481328"/>
            <a:ext cx="8534400" cy="4081272"/>
          </a:xfrm>
        </p:spPr>
        <p:txBody>
          <a:bodyPr>
            <a:normAutofit lnSpcReduction="10000"/>
          </a:bodyPr>
          <a:lstStyle/>
          <a:p>
            <a:pPr algn="r" rtl="1"/>
            <a:endParaRPr lang="fa-IR" dirty="0" smtClean="0"/>
          </a:p>
          <a:p>
            <a:pPr algn="just" rtl="1">
              <a:lnSpc>
                <a:spcPct val="150000"/>
              </a:lnSpc>
            </a:pPr>
            <a:r>
              <a:rPr lang="fa-IR" sz="1500" b="1" dirty="0" smtClean="0">
                <a:cs typeface="B Nazanin" panose="00000400000000000000" pitchFamily="2" charset="-78"/>
              </a:rPr>
              <a:t>1- حرکات پایه: </a:t>
            </a:r>
          </a:p>
          <a:p>
            <a:pPr marL="109728" indent="0" algn="just" rtl="1">
              <a:lnSpc>
                <a:spcPct val="150000"/>
              </a:lnSpc>
              <a:buNone/>
            </a:pPr>
            <a:r>
              <a:rPr lang="fa-IR" sz="1500" b="1" dirty="0">
                <a:cs typeface="B Nazanin" panose="00000400000000000000" pitchFamily="2" charset="-78"/>
              </a:rPr>
              <a:t> </a:t>
            </a:r>
            <a:r>
              <a:rPr lang="fa-IR" sz="1400" b="1" dirty="0" smtClean="0">
                <a:cs typeface="B Nazanin" panose="00000400000000000000" pitchFamily="2" charset="-78"/>
              </a:rPr>
              <a:t>یکی از مهم</a:t>
            </a:r>
            <a:r>
              <a:rPr lang="en-US" sz="1400" b="1" dirty="0" smtClean="0">
                <a:cs typeface="B Nazanin" panose="00000400000000000000" pitchFamily="2" charset="-78"/>
              </a:rPr>
              <a:t> </a:t>
            </a:r>
            <a:r>
              <a:rPr lang="fa-IR" sz="1400" b="1" dirty="0" smtClean="0">
                <a:cs typeface="B Nazanin" panose="00000400000000000000" pitchFamily="2" charset="-78"/>
              </a:rPr>
              <a:t>ترین جنبه</a:t>
            </a:r>
            <a:r>
              <a:rPr lang="en-US" sz="1400" b="1" dirty="0" smtClean="0">
                <a:cs typeface="B Nazanin" panose="00000400000000000000" pitchFamily="2" charset="-78"/>
              </a:rPr>
              <a:t> </a:t>
            </a:r>
            <a:r>
              <a:rPr lang="fa-IR" sz="1400" b="1" dirty="0" smtClean="0">
                <a:cs typeface="B Nazanin" panose="00000400000000000000" pitchFamily="2" charset="-78"/>
              </a:rPr>
              <a:t>های برنامه درسی تربیت بدنی است که نقش بسیاری در شکل</a:t>
            </a:r>
            <a:r>
              <a:rPr lang="en-US" sz="1400" b="1" dirty="0" smtClean="0">
                <a:cs typeface="B Nazanin" panose="00000400000000000000" pitchFamily="2" charset="-78"/>
              </a:rPr>
              <a:t> </a:t>
            </a:r>
            <a:r>
              <a:rPr lang="fa-IR" sz="1400" b="1" dirty="0" smtClean="0">
                <a:cs typeface="B Nazanin" panose="00000400000000000000" pitchFamily="2" charset="-78"/>
              </a:rPr>
              <a:t>گیری وضعیت مکانیکی بدن در شرایط ایستا و پویا دارد. در این قسمت، اشکال صحیح حرکات پایه (الفبای حرکت) _</a:t>
            </a:r>
            <a:r>
              <a:rPr lang="en-US" sz="1400" b="1" dirty="0" smtClean="0">
                <a:cs typeface="B Nazanin" panose="00000400000000000000" pitchFamily="2" charset="-78"/>
              </a:rPr>
              <a:t> </a:t>
            </a:r>
            <a:r>
              <a:rPr lang="fa-IR" sz="1400" b="1" dirty="0" smtClean="0">
                <a:cs typeface="B Nazanin" panose="00000400000000000000" pitchFamily="2" charset="-78"/>
              </a:rPr>
              <a:t>یعنی راه رفتن، دویدن، پریدن، با پرش رفتن، با جهش رفتن و..._ مورد بحث و بررسی قرار می-گیرد و به شیوه</a:t>
            </a:r>
            <a:r>
              <a:rPr lang="en-US" sz="1400" b="1" dirty="0" smtClean="0">
                <a:cs typeface="B Nazanin" panose="00000400000000000000" pitchFamily="2" charset="-78"/>
              </a:rPr>
              <a:t> </a:t>
            </a:r>
            <a:r>
              <a:rPr lang="fa-IR" sz="1400" b="1" dirty="0" smtClean="0">
                <a:cs typeface="B Nazanin" panose="00000400000000000000" pitchFamily="2" charset="-78"/>
              </a:rPr>
              <a:t>ای ساده آگاهی</a:t>
            </a:r>
            <a:r>
              <a:rPr lang="en-US" sz="1400" b="1" dirty="0" smtClean="0">
                <a:cs typeface="B Nazanin" panose="00000400000000000000" pitchFamily="2" charset="-78"/>
              </a:rPr>
              <a:t> </a:t>
            </a:r>
            <a:r>
              <a:rPr lang="fa-IR" sz="1400" b="1" dirty="0" smtClean="0">
                <a:cs typeface="B Nazanin" panose="00000400000000000000" pitchFamily="2" charset="-78"/>
              </a:rPr>
              <a:t>های لازم را به دانش</a:t>
            </a:r>
            <a:r>
              <a:rPr lang="en-US" sz="1400" b="1" dirty="0" smtClean="0">
                <a:cs typeface="B Nazanin" panose="00000400000000000000" pitchFamily="2" charset="-78"/>
              </a:rPr>
              <a:t> </a:t>
            </a:r>
            <a:r>
              <a:rPr lang="fa-IR" sz="1400" b="1" dirty="0" smtClean="0">
                <a:cs typeface="B Nazanin" panose="00000400000000000000" pitchFamily="2" charset="-78"/>
              </a:rPr>
              <a:t>آموزان منتقل می</a:t>
            </a:r>
            <a:r>
              <a:rPr lang="en-US" sz="1400" b="1" dirty="0" smtClean="0">
                <a:cs typeface="B Nazanin" panose="00000400000000000000" pitchFamily="2" charset="-78"/>
              </a:rPr>
              <a:t> </a:t>
            </a:r>
            <a:r>
              <a:rPr lang="fa-IR" sz="1400" b="1" dirty="0" smtClean="0">
                <a:cs typeface="B Nazanin" panose="00000400000000000000" pitchFamily="2" charset="-78"/>
              </a:rPr>
              <a:t>کند؛ به عبارت دیگر، بحث حرکات پایه از ساده ترین آن شروع می</a:t>
            </a:r>
            <a:r>
              <a:rPr lang="en-US" sz="1400" b="1" dirty="0" smtClean="0">
                <a:cs typeface="B Nazanin" panose="00000400000000000000" pitchFamily="2" charset="-78"/>
              </a:rPr>
              <a:t> </a:t>
            </a:r>
            <a:r>
              <a:rPr lang="fa-IR" sz="1400" b="1" dirty="0" smtClean="0">
                <a:cs typeface="B Nazanin" panose="00000400000000000000" pitchFamily="2" charset="-78"/>
              </a:rPr>
              <a:t>شود و تا پایان دوره ابتدایی، مجموعه مطالب مورد نیاز درباره آن ادامه می</a:t>
            </a:r>
            <a:r>
              <a:rPr lang="en-US" sz="1400" b="1" dirty="0" smtClean="0">
                <a:cs typeface="B Nazanin" panose="00000400000000000000" pitchFamily="2" charset="-78"/>
              </a:rPr>
              <a:t> </a:t>
            </a:r>
            <a:r>
              <a:rPr lang="fa-IR" sz="1400" b="1" dirty="0" smtClean="0">
                <a:cs typeface="B Nazanin" panose="00000400000000000000" pitchFamily="2" charset="-78"/>
              </a:rPr>
              <a:t>یابد. لازم به ذکر است با توجه به اثر تعیین کننده</a:t>
            </a:r>
            <a:r>
              <a:rPr lang="en-US" sz="1400" b="1" dirty="0" smtClean="0">
                <a:cs typeface="B Nazanin" panose="00000400000000000000" pitchFamily="2" charset="-78"/>
              </a:rPr>
              <a:t> </a:t>
            </a:r>
            <a:r>
              <a:rPr lang="fa-IR" sz="1400" b="1" dirty="0" smtClean="0">
                <a:cs typeface="B Nazanin" panose="00000400000000000000" pitchFamily="2" charset="-78"/>
              </a:rPr>
              <a:t>ی وضعیت</a:t>
            </a:r>
            <a:r>
              <a:rPr lang="en-US" sz="1400" b="1" dirty="0" smtClean="0">
                <a:cs typeface="B Nazanin" panose="00000400000000000000" pitchFamily="2" charset="-78"/>
              </a:rPr>
              <a:t> </a:t>
            </a:r>
            <a:r>
              <a:rPr lang="fa-IR" sz="1400" b="1" dirty="0" smtClean="0">
                <a:cs typeface="B Nazanin" panose="00000400000000000000" pitchFamily="2" charset="-78"/>
              </a:rPr>
              <a:t>های مختلف نگهداری بدن، همچون ایستادن، نشستن، و خوابیدن، بر ستون فقرات در پایه اول ابتدایی به همراه حرکات پایه محسوب شده</a:t>
            </a:r>
            <a:r>
              <a:rPr lang="en-US" sz="1400" b="1" dirty="0" smtClean="0">
                <a:cs typeface="B Nazanin" panose="00000400000000000000" pitchFamily="2" charset="-78"/>
              </a:rPr>
              <a:t> </a:t>
            </a:r>
            <a:r>
              <a:rPr lang="fa-IR" sz="1400" b="1" dirty="0" smtClean="0">
                <a:cs typeface="B Nazanin" panose="00000400000000000000" pitchFamily="2" charset="-78"/>
              </a:rPr>
              <a:t>است؛ بنابراین، موارد یاد شده جزء حرکات پایه محسوب نمی</a:t>
            </a:r>
            <a:r>
              <a:rPr lang="en-US" sz="1400" b="1" dirty="0" smtClean="0">
                <a:cs typeface="B Nazanin" panose="00000400000000000000" pitchFamily="2" charset="-78"/>
              </a:rPr>
              <a:t> </a:t>
            </a:r>
            <a:r>
              <a:rPr lang="fa-IR" sz="1400" b="1" dirty="0" smtClean="0">
                <a:cs typeface="B Nazanin" panose="00000400000000000000" pitchFamily="2" charset="-78"/>
              </a:rPr>
              <a:t>شود و تعلیم آنها به منظور جلوگیری از ناهنجاری</a:t>
            </a:r>
            <a:r>
              <a:rPr lang="en-US" sz="1400" b="1" dirty="0" smtClean="0">
                <a:cs typeface="B Nazanin" panose="00000400000000000000" pitchFamily="2" charset="-78"/>
              </a:rPr>
              <a:t> </a:t>
            </a:r>
            <a:r>
              <a:rPr lang="fa-IR" sz="1400" b="1" dirty="0" smtClean="0">
                <a:cs typeface="B Nazanin" panose="00000400000000000000" pitchFamily="2" charset="-78"/>
              </a:rPr>
              <a:t>های ستون فقرات صورت می</a:t>
            </a:r>
            <a:r>
              <a:rPr lang="en-US" sz="1400" b="1" dirty="0" smtClean="0">
                <a:cs typeface="B Nazanin" panose="00000400000000000000" pitchFamily="2" charset="-78"/>
              </a:rPr>
              <a:t> </a:t>
            </a:r>
            <a:r>
              <a:rPr lang="fa-IR" sz="1400" b="1" dirty="0" smtClean="0">
                <a:cs typeface="B Nazanin" panose="00000400000000000000" pitchFamily="2" charset="-78"/>
              </a:rPr>
              <a:t>گیرد.</a:t>
            </a:r>
          </a:p>
          <a:p>
            <a:pPr algn="r" rtl="1"/>
            <a:endParaRPr lang="en-US" dirty="0"/>
          </a:p>
        </p:txBody>
      </p:sp>
      <p:sp>
        <p:nvSpPr>
          <p:cNvPr id="2" name="Title 1"/>
          <p:cNvSpPr>
            <a:spLocks noGrp="1"/>
          </p:cNvSpPr>
          <p:nvPr>
            <p:ph type="title"/>
          </p:nvPr>
        </p:nvSpPr>
        <p:spPr/>
        <p:txBody>
          <a:bodyPr>
            <a:normAutofit/>
          </a:bodyPr>
          <a:lstStyle/>
          <a:p>
            <a:pPr algn="r" rtl="1"/>
            <a:r>
              <a:rPr lang="fa-IR" sz="3200" dirty="0" smtClean="0">
                <a:cs typeface="B Titr" panose="00000700000000000000" pitchFamily="2" charset="-78"/>
              </a:rPr>
              <a:t>الف</a:t>
            </a:r>
            <a:r>
              <a:rPr lang="fa-IR" sz="3200" dirty="0">
                <a:cs typeface="B Titr" panose="00000700000000000000" pitchFamily="2" charset="-78"/>
              </a:rPr>
              <a:t>) </a:t>
            </a:r>
            <a:r>
              <a:rPr lang="fa-IR" sz="3200" dirty="0" smtClean="0">
                <a:cs typeface="B Titr" panose="00000700000000000000" pitchFamily="2" charset="-78"/>
              </a:rPr>
              <a:t>آگاهی های </a:t>
            </a:r>
            <a:r>
              <a:rPr lang="fa-IR" sz="3200" dirty="0">
                <a:cs typeface="B Titr" panose="00000700000000000000" pitchFamily="2" charset="-78"/>
              </a:rPr>
              <a:t>مورد نیاز</a:t>
            </a:r>
            <a:r>
              <a:rPr lang="fa-IR" sz="3200" dirty="0" smtClean="0">
                <a:cs typeface="B Titr" panose="00000700000000000000" pitchFamily="2" charset="-78"/>
              </a:rPr>
              <a:t>:</a:t>
            </a:r>
            <a:endParaRPr lang="en-US" sz="3200" dirty="0">
              <a:cs typeface="B Titr" panose="00000700000000000000" pitchFamily="2" charset="-78"/>
            </a:endParaRPr>
          </a:p>
        </p:txBody>
      </p:sp>
    </p:spTree>
    <p:extLst>
      <p:ext uri="{BB962C8B-B14F-4D97-AF65-F5344CB8AC3E}">
        <p14:creationId xmlns:p14="http://schemas.microsoft.com/office/powerpoint/2010/main" val="119668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4525963"/>
          </a:xfrm>
        </p:spPr>
        <p:txBody>
          <a:bodyPr>
            <a:normAutofit lnSpcReduction="10000"/>
          </a:bodyPr>
          <a:lstStyle/>
          <a:p>
            <a:pPr algn="r" rtl="1"/>
            <a:endParaRPr lang="fa-IR" dirty="0" smtClean="0"/>
          </a:p>
          <a:p>
            <a:pPr algn="just" rtl="1">
              <a:lnSpc>
                <a:spcPct val="160000"/>
              </a:lnSpc>
            </a:pPr>
            <a:r>
              <a:rPr lang="fa-IR" sz="1600" b="1" dirty="0" smtClean="0">
                <a:cs typeface="B Nazanin" panose="00000400000000000000" pitchFamily="2" charset="-78"/>
              </a:rPr>
              <a:t>2- آمادگی جسمانی:</a:t>
            </a:r>
          </a:p>
          <a:p>
            <a:pPr algn="just" rtl="1">
              <a:lnSpc>
                <a:spcPct val="160000"/>
              </a:lnSpc>
            </a:pPr>
            <a:r>
              <a:rPr lang="fa-IR" sz="1400" b="1" dirty="0" smtClean="0">
                <a:cs typeface="B Nazanin" panose="00000400000000000000" pitchFamily="2" charset="-78"/>
              </a:rPr>
              <a:t> آمادگی جسمانی عاملی تعیین کننده در سلامتی جسمانی و حرکتی فرد است. با توجه به اجزای مختلف آمادگی جسمانی همچون استقامت عمومی(قلبی- تنفسی)، انعطاف پذیری، استقامت موضعی(عضلانی) و قدرت _که نقش تعیین کننده در سلامت دارند_ و نیز اجزای دیگر که بر عملکرد حرکتی اثرگذار هستند (چابکی، هماهنگی، توان، تعادل و سرعت)، دادن آگاهی</a:t>
            </a:r>
            <a:r>
              <a:rPr lang="en-US" sz="1400" b="1" dirty="0" smtClean="0">
                <a:cs typeface="B Nazanin" panose="00000400000000000000" pitchFamily="2" charset="-78"/>
              </a:rPr>
              <a:t> </a:t>
            </a:r>
            <a:r>
              <a:rPr lang="fa-IR" sz="1400" b="1" dirty="0" smtClean="0">
                <a:cs typeface="B Nazanin" panose="00000400000000000000" pitchFamily="2" charset="-78"/>
              </a:rPr>
              <a:t>های لازمه در هریک از موارد، دانش</a:t>
            </a:r>
            <a:r>
              <a:rPr lang="en-US" sz="1400" b="1" dirty="0" smtClean="0">
                <a:cs typeface="B Nazanin" panose="00000400000000000000" pitchFamily="2" charset="-78"/>
              </a:rPr>
              <a:t> </a:t>
            </a:r>
            <a:r>
              <a:rPr lang="fa-IR" sz="1400" b="1" dirty="0" smtClean="0">
                <a:cs typeface="B Nazanin" panose="00000400000000000000" pitchFamily="2" charset="-78"/>
              </a:rPr>
              <a:t>آموزان را از اهمیت و ضرورت آن</a:t>
            </a:r>
            <a:r>
              <a:rPr lang="en-US" sz="1400" b="1" dirty="0" smtClean="0">
                <a:cs typeface="B Nazanin" panose="00000400000000000000" pitchFamily="2" charset="-78"/>
              </a:rPr>
              <a:t> </a:t>
            </a:r>
            <a:r>
              <a:rPr lang="fa-IR" sz="1400" b="1" dirty="0" smtClean="0">
                <a:cs typeface="B Nazanin" panose="00000400000000000000" pitchFamily="2" charset="-78"/>
              </a:rPr>
              <a:t>ها مطلع می</a:t>
            </a:r>
            <a:r>
              <a:rPr lang="en-US" sz="1400" b="1" dirty="0" smtClean="0">
                <a:cs typeface="B Nazanin" panose="00000400000000000000" pitchFamily="2" charset="-78"/>
              </a:rPr>
              <a:t> </a:t>
            </a:r>
            <a:r>
              <a:rPr lang="fa-IR" sz="1400" b="1" dirty="0" smtClean="0">
                <a:cs typeface="B Nazanin" panose="00000400000000000000" pitchFamily="2" charset="-78"/>
              </a:rPr>
              <a:t>سازد و پشتوانه</a:t>
            </a:r>
            <a:r>
              <a:rPr lang="en-US" sz="1400" b="1" dirty="0" smtClean="0">
                <a:cs typeface="B Nazanin" panose="00000400000000000000" pitchFamily="2" charset="-78"/>
              </a:rPr>
              <a:t> </a:t>
            </a:r>
            <a:r>
              <a:rPr lang="fa-IR" sz="1400" b="1" dirty="0" smtClean="0">
                <a:cs typeface="B Nazanin" panose="00000400000000000000" pitchFamily="2" charset="-78"/>
              </a:rPr>
              <a:t>ی مناسبی را برای بخش مهارتی کلاس درس تربیت</a:t>
            </a:r>
            <a:r>
              <a:rPr lang="en-US" sz="1400" b="1" dirty="0" smtClean="0">
                <a:cs typeface="B Nazanin" panose="00000400000000000000" pitchFamily="2" charset="-78"/>
              </a:rPr>
              <a:t> </a:t>
            </a:r>
            <a:r>
              <a:rPr lang="fa-IR" sz="1400" b="1" dirty="0" smtClean="0">
                <a:cs typeface="B Nazanin" panose="00000400000000000000" pitchFamily="2" charset="-78"/>
              </a:rPr>
              <a:t>بدنی فراهم می</a:t>
            </a:r>
            <a:r>
              <a:rPr lang="en-US" sz="1400" b="1" dirty="0" smtClean="0">
                <a:cs typeface="B Nazanin" panose="00000400000000000000" pitchFamily="2" charset="-78"/>
              </a:rPr>
              <a:t> </a:t>
            </a:r>
            <a:r>
              <a:rPr lang="fa-IR" sz="1400" b="1" dirty="0" smtClean="0">
                <a:cs typeface="B Nazanin" panose="00000400000000000000" pitchFamily="2" charset="-78"/>
              </a:rPr>
              <a:t>آورد.</a:t>
            </a:r>
          </a:p>
          <a:p>
            <a:pPr algn="just" rtl="1">
              <a:lnSpc>
                <a:spcPct val="160000"/>
              </a:lnSpc>
            </a:pPr>
            <a:endParaRPr lang="fa-IR" sz="1400" b="1" dirty="0" smtClean="0">
              <a:cs typeface="B Nazanin" panose="00000400000000000000" pitchFamily="2" charset="-78"/>
            </a:endParaRPr>
          </a:p>
          <a:p>
            <a:pPr algn="just" rtl="1">
              <a:lnSpc>
                <a:spcPct val="150000"/>
              </a:lnSpc>
            </a:pPr>
            <a:r>
              <a:rPr lang="fa-IR" sz="1400" b="1" dirty="0">
                <a:cs typeface="B Nazanin" panose="00000400000000000000" pitchFamily="2" charset="-78"/>
              </a:rPr>
              <a:t>3- تغذیه و بهداشت ورزشی:</a:t>
            </a:r>
          </a:p>
          <a:p>
            <a:pPr algn="just" rtl="1">
              <a:lnSpc>
                <a:spcPct val="150000"/>
              </a:lnSpc>
            </a:pPr>
            <a:r>
              <a:rPr lang="fa-IR" sz="1400" b="1" dirty="0">
                <a:cs typeface="B Nazanin" panose="00000400000000000000" pitchFamily="2" charset="-78"/>
              </a:rPr>
              <a:t> مباحث این بخش، لزوم تعادل بین انرژی دریافتی و مصرفی را برای دست یابی به وزن متعادل در کنار فعالیت های ورزشی یادآورشده و در پایان دوره منجر به نتیجه گیری منطقی در خصوص ارتباط تنگاتنگ ورزش و تغذیه می شود. زمان دقیق صرف غذا قبل از فعالیت های ورزشی، نقش آب و مایعات در فعالیت ورزشکاران و موارد دیگر، همگی توجه همزمان به ورزش، بهداشت و تغذیه را یادآور می شوند.</a:t>
            </a:r>
          </a:p>
          <a:p>
            <a:pPr algn="just" rtl="1">
              <a:lnSpc>
                <a:spcPct val="160000"/>
              </a:lnSpc>
            </a:pPr>
            <a:endParaRPr lang="fa-IR" sz="1400" b="1" dirty="0" smtClean="0">
              <a:cs typeface="B Nazanin" panose="00000400000000000000" pitchFamily="2" charset="-78"/>
            </a:endParaRPr>
          </a:p>
          <a:p>
            <a:pPr algn="r" rtl="1"/>
            <a:endParaRPr lang="fa-IR" dirty="0" smtClean="0"/>
          </a:p>
          <a:p>
            <a:pPr algn="r" rtl="1"/>
            <a:endParaRPr lang="en-US" dirty="0"/>
          </a:p>
        </p:txBody>
      </p:sp>
    </p:spTree>
    <p:extLst>
      <p:ext uri="{BB962C8B-B14F-4D97-AF65-F5344CB8AC3E}">
        <p14:creationId xmlns:p14="http://schemas.microsoft.com/office/powerpoint/2010/main" val="2235683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762000"/>
            <a:ext cx="8763000" cy="5334000"/>
          </a:xfrm>
        </p:spPr>
        <p:txBody>
          <a:bodyPr>
            <a:normAutofit fontScale="62500" lnSpcReduction="20000"/>
          </a:bodyPr>
          <a:lstStyle/>
          <a:p>
            <a:pPr algn="just" rtl="1">
              <a:lnSpc>
                <a:spcPct val="170000"/>
              </a:lnSpc>
            </a:pPr>
            <a:r>
              <a:rPr lang="fa-IR" sz="2200" b="1" dirty="0" smtClean="0">
                <a:cs typeface="B Nazanin" panose="00000400000000000000" pitchFamily="2" charset="-78"/>
              </a:rPr>
              <a:t>4- ایمنی در ورزش: </a:t>
            </a:r>
          </a:p>
          <a:p>
            <a:pPr algn="just" rtl="1">
              <a:lnSpc>
                <a:spcPct val="170000"/>
              </a:lnSpc>
            </a:pPr>
            <a:r>
              <a:rPr lang="fa-IR" sz="2200" b="1" dirty="0" smtClean="0">
                <a:cs typeface="B Nazanin" panose="00000400000000000000" pitchFamily="2" charset="-78"/>
              </a:rPr>
              <a:t>در محیط های ورزشی محیط، ابزار، حریفان به هنگام رقابت و نیز شرایط تمرین و بازی ممکن است اثرات زیادی بر سلامت ورزشکاران داشته باشند. شناخت و آگاهی نسبت به هریک از موارد یادشده، دانش آموز را برای فعالیت سالم و بی خطر آماده می کند. آگاهی از این موارد برای معلم نیز به عنوان حافظ سلامت دانش آموز، اهمیت زیادی دارد.</a:t>
            </a:r>
          </a:p>
          <a:p>
            <a:pPr algn="just" rtl="1">
              <a:lnSpc>
                <a:spcPct val="170000"/>
              </a:lnSpc>
            </a:pPr>
            <a:endParaRPr lang="fa-IR" sz="2200" b="1" dirty="0" smtClean="0">
              <a:cs typeface="B Nazanin" panose="00000400000000000000" pitchFamily="2" charset="-78"/>
            </a:endParaRPr>
          </a:p>
          <a:p>
            <a:pPr algn="just" rtl="1">
              <a:lnSpc>
                <a:spcPct val="170000"/>
              </a:lnSpc>
            </a:pPr>
            <a:r>
              <a:rPr lang="fa-IR" sz="2200" b="1" dirty="0">
                <a:cs typeface="B Nazanin" panose="00000400000000000000" pitchFamily="2" charset="-78"/>
              </a:rPr>
              <a:t>5- شناخت رشته های ورزشی: </a:t>
            </a:r>
          </a:p>
          <a:p>
            <a:pPr algn="just" rtl="1">
              <a:lnSpc>
                <a:spcPct val="170000"/>
              </a:lnSpc>
            </a:pPr>
            <a:r>
              <a:rPr lang="fa-IR" sz="2200" b="1" dirty="0">
                <a:cs typeface="B Nazanin" panose="00000400000000000000" pitchFamily="2" charset="-78"/>
              </a:rPr>
              <a:t>رسالت اصلی تربیت بدنی در مدارس، سلامت دانش آموزان است ولی آگاهی از رشته های ورزشی به دو دلیل اهمیت دارد؛ اولاً، برای فرزندان این مرز و بوم در اقصی نقاط آن اطلاع از رشته هایی که در سطح قهرمانی کشور در مدارس اجرا می شود یک حق مسلم است و ثانیاً، برای نخبگانی که دارای هوش جسمانی مناسبی هستند و در ساعات درس تربیت بدنی شکوفا می شوند، شرایطی را فراهم می آورد تا قبل از انتخاب رشته ی مناسب با وضعیت جسمانی و علاقه خویش، اطلاعات مفیدی به دست آورند؛ به عبارت دیگر، به دانش آموزان در جهت هدایت استعدادهای ورزشی کمکی می شود. در طراحی این بخش _برای ارائه اطلاعات در خصوص رشته _ از زوایای مختلفی به موضوع توجه شده است. این کار گاهی با مددگرفتن از اندام ها و به صورت " رشته هایی که با دست بازی می-شوند"، " رشته هایی که با پا انجام می شوند" و "رشته هایی که با دست و پا انجام می شوند" ارائه می-گردد و گاهی با استفاده از وسایل به کارگرفته شده در ورزش و به شکل "رشته هایی که با وسیله و بدون وسیله انجام می شوند" به بحث گذاشته می شود و در هر حال با نگاهی دقیق مشخص می گردد که عناوین به کار گرفته شده، بهانه ای ست برای ارائه ی اطلاعات درباره رشته های ورزشی که تعداد مشخصی را شامل می شوند.</a:t>
            </a:r>
            <a:endParaRPr lang="en-US" sz="2200" b="1" dirty="0">
              <a:cs typeface="B Nazanin" panose="00000400000000000000" pitchFamily="2" charset="-78"/>
            </a:endParaRPr>
          </a:p>
          <a:p>
            <a:pPr algn="r" rtl="1"/>
            <a:endParaRPr lang="en-US" dirty="0"/>
          </a:p>
        </p:txBody>
      </p:sp>
    </p:spTree>
    <p:extLst>
      <p:ext uri="{BB962C8B-B14F-4D97-AF65-F5344CB8AC3E}">
        <p14:creationId xmlns:p14="http://schemas.microsoft.com/office/powerpoint/2010/main" val="37762373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838200"/>
            <a:ext cx="8229600" cy="4525963"/>
          </a:xfrm>
        </p:spPr>
        <p:txBody>
          <a:bodyPr>
            <a:normAutofit/>
          </a:bodyPr>
          <a:lstStyle/>
          <a:p>
            <a:pPr algn="just" rtl="1">
              <a:lnSpc>
                <a:spcPct val="150000"/>
              </a:lnSpc>
            </a:pPr>
            <a:r>
              <a:rPr lang="fa-IR" sz="1400" b="1" dirty="0" smtClean="0">
                <a:cs typeface="B Nazanin" panose="00000400000000000000" pitchFamily="2" charset="-78"/>
              </a:rPr>
              <a:t>6- اهداف فرهنگی: </a:t>
            </a:r>
          </a:p>
          <a:p>
            <a:pPr algn="just" rtl="1">
              <a:lnSpc>
                <a:spcPct val="150000"/>
              </a:lnSpc>
            </a:pPr>
            <a:r>
              <a:rPr lang="fa-IR" sz="1400" b="1" dirty="0" smtClean="0">
                <a:cs typeface="B Nazanin" panose="00000400000000000000" pitchFamily="2" charset="-78"/>
              </a:rPr>
              <a:t>بازی های ورزشی در دوره ابتدایی، ابزار مناسبی را در اختیار معلم قرار می دهند تا هدف های اجتماعی، شناختی و عاطفی و روانی را در چنین بستری پیگیری کند. البته فرصت بحث و بررسی در این مورد پس از طی پایه ی سوم، بین معلم و دانش آموزان و دانش آموزان با یکدیگر فراهم می گردد. از این طریق می توان شرایط قوی تر و مؤثرتری را برای تأثیر گذاری بر نگرش دانش آموزان فراهم کرد.</a:t>
            </a:r>
          </a:p>
          <a:p>
            <a:pPr algn="r" rtl="1"/>
            <a:endParaRPr lang="fa-IR" dirty="0" smtClean="0"/>
          </a:p>
          <a:p>
            <a:pPr algn="r" rtl="1"/>
            <a:endParaRPr lang="en-US" dirty="0"/>
          </a:p>
        </p:txBody>
      </p:sp>
    </p:spTree>
    <p:extLst>
      <p:ext uri="{BB962C8B-B14F-4D97-AF65-F5344CB8AC3E}">
        <p14:creationId xmlns:p14="http://schemas.microsoft.com/office/powerpoint/2010/main" val="20400455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447800"/>
            <a:ext cx="8458200" cy="5181600"/>
          </a:xfrm>
        </p:spPr>
        <p:txBody>
          <a:bodyPr>
            <a:normAutofit/>
          </a:bodyPr>
          <a:lstStyle/>
          <a:p>
            <a:pPr algn="r" rtl="1">
              <a:lnSpc>
                <a:spcPct val="200000"/>
              </a:lnSpc>
            </a:pPr>
            <a:r>
              <a:rPr lang="fa-IR" sz="1400" b="1" dirty="0" smtClean="0">
                <a:cs typeface="B Nazanin" panose="00000400000000000000" pitchFamily="2" charset="-78"/>
              </a:rPr>
              <a:t>آشنایی با وضعیت های صحیح بدنی درراه رفتن ،ایستادن،نشستن،حمل اشیاء</a:t>
            </a:r>
          </a:p>
          <a:p>
            <a:pPr algn="r" rtl="1">
              <a:lnSpc>
                <a:spcPct val="200000"/>
              </a:lnSpc>
            </a:pPr>
            <a:r>
              <a:rPr lang="fa-IR" sz="1400" b="1" dirty="0" smtClean="0">
                <a:cs typeface="B Nazanin" panose="00000400000000000000" pitchFamily="2" charset="-78"/>
              </a:rPr>
              <a:t>آشنایی با برخی رشته ورزشی رایج آموزشگا هی</a:t>
            </a:r>
          </a:p>
          <a:p>
            <a:pPr algn="r" rtl="1">
              <a:lnSpc>
                <a:spcPct val="200000"/>
              </a:lnSpc>
            </a:pPr>
            <a:r>
              <a:rPr lang="fa-IR" sz="1400" b="1" dirty="0" smtClean="0">
                <a:cs typeface="B Nazanin" panose="00000400000000000000" pitchFamily="2" charset="-78"/>
              </a:rPr>
              <a:t> آشنایی با برخی عوامل ایجاد کننده صدمات ورزشی و نحو ه ی پیشگیری از آن ها</a:t>
            </a:r>
          </a:p>
          <a:p>
            <a:pPr algn="r" rtl="1">
              <a:lnSpc>
                <a:spcPct val="200000"/>
              </a:lnSpc>
            </a:pPr>
            <a:r>
              <a:rPr lang="fa-IR" sz="1400" b="1" dirty="0" smtClean="0">
                <a:cs typeface="B Nazanin" panose="00000400000000000000" pitchFamily="2" charset="-78"/>
              </a:rPr>
              <a:t> آشنایی با آمادگی جسمانی وحرکتی و برخی از آزمون های آن</a:t>
            </a:r>
          </a:p>
          <a:p>
            <a:pPr algn="r" rtl="1">
              <a:lnSpc>
                <a:spcPct val="200000"/>
              </a:lnSpc>
            </a:pPr>
            <a:r>
              <a:rPr lang="fa-IR" sz="1400" b="1" dirty="0" smtClean="0">
                <a:cs typeface="B Nazanin" panose="00000400000000000000" pitchFamily="2" charset="-78"/>
              </a:rPr>
              <a:t> آگاهی از اصول اساسی بهداشت ورزشی</a:t>
            </a:r>
          </a:p>
          <a:p>
            <a:pPr algn="r" rtl="1">
              <a:lnSpc>
                <a:spcPct val="200000"/>
              </a:lnSpc>
            </a:pPr>
            <a:r>
              <a:rPr lang="fa-IR" sz="1400" b="1" dirty="0" smtClean="0">
                <a:cs typeface="B Nazanin" panose="00000400000000000000" pitchFamily="2" charset="-78"/>
              </a:rPr>
              <a:t> شناخت قا بلیت ها و محدودیت های حرکتی</a:t>
            </a:r>
          </a:p>
          <a:p>
            <a:pPr algn="r" rtl="1">
              <a:lnSpc>
                <a:spcPct val="200000"/>
              </a:lnSpc>
            </a:pPr>
            <a:r>
              <a:rPr lang="fa-IR" sz="1400" b="1" dirty="0" smtClean="0">
                <a:cs typeface="B Nazanin" panose="00000400000000000000" pitchFamily="2" charset="-78"/>
              </a:rPr>
              <a:t>آشنایی با اصول مبانی تربیت بدنی در حد دبستان</a:t>
            </a:r>
            <a:endParaRPr lang="en-US" sz="1400" b="1" dirty="0">
              <a:cs typeface="B Nazanin" panose="00000400000000000000" pitchFamily="2" charset="-78"/>
            </a:endParaRPr>
          </a:p>
        </p:txBody>
      </p:sp>
      <p:sp>
        <p:nvSpPr>
          <p:cNvPr id="2" name="Title 1"/>
          <p:cNvSpPr>
            <a:spLocks noGrp="1"/>
          </p:cNvSpPr>
          <p:nvPr>
            <p:ph type="title"/>
          </p:nvPr>
        </p:nvSpPr>
        <p:spPr>
          <a:xfrm>
            <a:off x="533400" y="304800"/>
            <a:ext cx="8229600" cy="1143000"/>
          </a:xfrm>
        </p:spPr>
        <p:txBody>
          <a:bodyPr>
            <a:normAutofit fontScale="90000"/>
          </a:bodyPr>
          <a:lstStyle/>
          <a:p>
            <a:pPr algn="r" rtl="1"/>
            <a:r>
              <a:rPr lang="fa-IR" dirty="0"/>
              <a:t/>
            </a:r>
            <a:br>
              <a:rPr lang="fa-IR" dirty="0"/>
            </a:br>
            <a:r>
              <a:rPr lang="fa-IR" sz="3600" dirty="0" smtClean="0">
                <a:cs typeface="B Titr" panose="00000700000000000000" pitchFamily="2" charset="-78"/>
              </a:rPr>
              <a:t>حیطه </a:t>
            </a:r>
            <a:r>
              <a:rPr lang="fa-IR" sz="3600" dirty="0">
                <a:cs typeface="B Titr" panose="00000700000000000000" pitchFamily="2" charset="-78"/>
              </a:rPr>
              <a:t>شناختی شامل</a:t>
            </a:r>
            <a:r>
              <a:rPr lang="fa-IR" sz="3600" dirty="0" smtClean="0">
                <a:cs typeface="B Titr" panose="00000700000000000000" pitchFamily="2" charset="-78"/>
              </a:rPr>
              <a:t>:</a:t>
            </a:r>
            <a:endParaRPr lang="en-US" sz="3600" dirty="0">
              <a:cs typeface="B Titr" panose="00000700000000000000" pitchFamily="2" charset="-78"/>
            </a:endParaRPr>
          </a:p>
        </p:txBody>
      </p:sp>
    </p:spTree>
    <p:extLst>
      <p:ext uri="{BB962C8B-B14F-4D97-AF65-F5344CB8AC3E}">
        <p14:creationId xmlns:p14="http://schemas.microsoft.com/office/powerpoint/2010/main" val="20506916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90600"/>
            <a:ext cx="8763000" cy="5715000"/>
          </a:xfrm>
        </p:spPr>
        <p:txBody>
          <a:bodyPr>
            <a:normAutofit lnSpcReduction="10000"/>
          </a:bodyPr>
          <a:lstStyle/>
          <a:p>
            <a:pPr algn="just" rtl="1">
              <a:lnSpc>
                <a:spcPct val="150000"/>
              </a:lnSpc>
            </a:pPr>
            <a:r>
              <a:rPr lang="fa-IR" sz="1400" b="1" dirty="0" smtClean="0">
                <a:cs typeface="B Nazanin" panose="00000400000000000000" pitchFamily="2" charset="-78"/>
              </a:rPr>
              <a:t>آنچه در بخش دانستنی</a:t>
            </a:r>
            <a:r>
              <a:rPr lang="en-US" sz="1400" b="1" dirty="0" smtClean="0">
                <a:cs typeface="B Nazanin" panose="00000400000000000000" pitchFamily="2" charset="-78"/>
              </a:rPr>
              <a:t> </a:t>
            </a:r>
            <a:r>
              <a:rPr lang="fa-IR" sz="1400" b="1" dirty="0" smtClean="0">
                <a:cs typeface="B Nazanin" panose="00000400000000000000" pitchFamily="2" charset="-78"/>
              </a:rPr>
              <a:t>ها مطرح شده به عنوان دانش پایه تلقی میشود که یادگیری مهارتهای اساسی در تربیت</a:t>
            </a:r>
            <a:r>
              <a:rPr lang="en-US" sz="1400" b="1" dirty="0" smtClean="0">
                <a:cs typeface="B Nazanin" panose="00000400000000000000" pitchFamily="2" charset="-78"/>
              </a:rPr>
              <a:t> </a:t>
            </a:r>
            <a:r>
              <a:rPr lang="fa-IR" sz="1400" b="1" dirty="0" smtClean="0">
                <a:cs typeface="B Nazanin" panose="00000400000000000000" pitchFamily="2" charset="-78"/>
              </a:rPr>
              <a:t>بدنی را تسهیل می</a:t>
            </a:r>
            <a:r>
              <a:rPr lang="en-US" sz="1400" b="1" dirty="0" smtClean="0">
                <a:cs typeface="B Nazanin" panose="00000400000000000000" pitchFamily="2" charset="-78"/>
              </a:rPr>
              <a:t> </a:t>
            </a:r>
            <a:r>
              <a:rPr lang="fa-IR" sz="1400" b="1" dirty="0" smtClean="0">
                <a:cs typeface="B Nazanin" panose="00000400000000000000" pitchFamily="2" charset="-78"/>
              </a:rPr>
              <a:t>کند.</a:t>
            </a:r>
          </a:p>
          <a:p>
            <a:pPr algn="just" rtl="1">
              <a:lnSpc>
                <a:spcPct val="150000"/>
              </a:lnSpc>
            </a:pPr>
            <a:r>
              <a:rPr lang="fa-IR" sz="1400" b="1" dirty="0" smtClean="0">
                <a:cs typeface="B Nazanin" panose="00000400000000000000" pitchFamily="2" charset="-78"/>
              </a:rPr>
              <a:t>دو بخش اساسی مهارتها در تربیت</a:t>
            </a:r>
            <a:r>
              <a:rPr lang="en-US" sz="1400" b="1" dirty="0" smtClean="0">
                <a:cs typeface="B Nazanin" panose="00000400000000000000" pitchFamily="2" charset="-78"/>
              </a:rPr>
              <a:t> </a:t>
            </a:r>
            <a:r>
              <a:rPr lang="fa-IR" sz="1400" b="1" dirty="0" smtClean="0">
                <a:cs typeface="B Nazanin" panose="00000400000000000000" pitchFamily="2" charset="-78"/>
              </a:rPr>
              <a:t>بدنی، حرکات پایه و آمادگی جسمانی است. در سال-های چهارم ، پنجم و ششم، حرکات پایه جای خود را به مهارتهای پایه ورزشی می دهند ولی آمادگی جسمانی به عنوان یک عامل اساسی در جهت تقویت سلامت جسمی و عملکرد حرکتی دانش آموز در تمامی پایه ها جایگاه ویژه ای خواهد داشت. در واقع، تمامی تلاش ها در بخش مهارتی بر ارتقای سطح آمادگی جسمانی و حرکتی دانش آموزان معطوف است.</a:t>
            </a:r>
          </a:p>
          <a:p>
            <a:pPr algn="just" rtl="1">
              <a:lnSpc>
                <a:spcPct val="150000"/>
              </a:lnSpc>
            </a:pPr>
            <a:r>
              <a:rPr lang="fa-IR" sz="1400" b="1" dirty="0" smtClean="0">
                <a:cs typeface="B Nazanin" panose="00000400000000000000" pitchFamily="2" charset="-78"/>
              </a:rPr>
              <a:t>دانش آموزان در قالب کلاس های مهارتی به تمرین پرداخته و معلم نیز از طریق مشاهده رفتارها و یادآوری آنچه در کلاس دانشی و از طریق تعامل فراگیری شده است به تسهیل و تصحیح روند یادگیری می پردازد؛ به عبارت دیگر، دانستنی های مورد نیاز باید قبل از کلاس مهارتی از سطح مناسبی برخوردار شده باشند تا در هنگام تمرین مهارت ها، نیازی به طرح مجدد آنها نباشد و روند تمرین کند نشود.</a:t>
            </a:r>
          </a:p>
          <a:p>
            <a:pPr algn="just" rtl="1">
              <a:lnSpc>
                <a:spcPct val="150000"/>
              </a:lnSpc>
            </a:pPr>
            <a:r>
              <a:rPr lang="fa-IR" sz="1400" b="1" dirty="0" smtClean="0">
                <a:cs typeface="B Nazanin" panose="00000400000000000000" pitchFamily="2" charset="-78"/>
              </a:rPr>
              <a:t>تمرین حرکات پایه از سطح ساده _همچون راه رفتن_ آغاز می شود و در طی سه پایه اول تکمیل می گردد. علاوه بر پیش بینی تمرین هریک از حرکات پایه به صورت یک پایه آموزشی، جلساتی نیز به ترکیب مهارت ها اختصاص یافته است؛ زیرا در نهایت، کسب مهارت در تلفیق و اجرای این حرکات در طی عمل مورد نظر است.در بازی ها به عنوان ابزاری اساسی به کمک تمرین تلفیقی حرکات پایه می آیند و نقشی تعیین کننده در فرآیند اموزش ترکیب حرکات پایه ایفا می کنند. نکته مهم دیگر، شناخت مفاهیم از طریق واسطه قرار دادن این حرکات است؛ به عبارت دیگر، افزایش آگاهی های دانش آموزان از بدن، فضا، جهات، زمان و بسیاری از مفاهیم دیگر از طریق تلفیق آنها با حرکات پایه و نیز اجرا، میسر می شود.</a:t>
            </a:r>
          </a:p>
          <a:p>
            <a:pPr algn="just" rtl="1">
              <a:lnSpc>
                <a:spcPct val="150000"/>
              </a:lnSpc>
            </a:pPr>
            <a:r>
              <a:rPr lang="fa-IR" sz="1400" b="1" dirty="0" smtClean="0">
                <a:cs typeface="B Nazanin" panose="00000400000000000000" pitchFamily="2" charset="-78"/>
              </a:rPr>
              <a:t>نکته قابل تأمل دیگر، کسب آمادگی جسمانی است. آمادگی جسمانی به دلیل اجزای متنوع نه گانه آن، نه تنها در پنج پایه ی تحصیلی ابتدایی بلکه در دوره های تحصیلی بعد نیز مورد تأکید واقع می شود تا ضمن کسب توانایی در هر یک از اجزا، به عنوان عاملی تعیین در سلامتی برای دانش آموز شناخته شود و در بین عادات زندگی حال و آینده ی او جایگاه ویژه ای پیدا کند.</a:t>
            </a:r>
          </a:p>
          <a:p>
            <a:pPr algn="just" rtl="1"/>
            <a:endParaRPr lang="en-US" sz="1400" b="1" dirty="0">
              <a:cs typeface="B Nazanin" panose="00000400000000000000" pitchFamily="2" charset="-78"/>
            </a:endParaRPr>
          </a:p>
        </p:txBody>
      </p:sp>
      <p:sp>
        <p:nvSpPr>
          <p:cNvPr id="2" name="Title 1"/>
          <p:cNvSpPr>
            <a:spLocks noGrp="1"/>
          </p:cNvSpPr>
          <p:nvPr>
            <p:ph type="title"/>
          </p:nvPr>
        </p:nvSpPr>
        <p:spPr>
          <a:xfrm>
            <a:off x="533400" y="76200"/>
            <a:ext cx="8153400" cy="792162"/>
          </a:xfrm>
        </p:spPr>
        <p:txBody>
          <a:bodyPr>
            <a:normAutofit/>
          </a:bodyPr>
          <a:lstStyle/>
          <a:p>
            <a:pPr algn="r" rtl="1"/>
            <a:r>
              <a:rPr lang="fa-IR" sz="3200" dirty="0" smtClean="0">
                <a:cs typeface="B Titr" panose="00000700000000000000" pitchFamily="2" charset="-78"/>
              </a:rPr>
              <a:t>ب</a:t>
            </a:r>
            <a:r>
              <a:rPr lang="fa-IR" sz="3200" dirty="0">
                <a:cs typeface="B Titr" panose="00000700000000000000" pitchFamily="2" charset="-78"/>
              </a:rPr>
              <a:t>) مهارت</a:t>
            </a:r>
            <a:r>
              <a:rPr lang="en-US" sz="3200" dirty="0">
                <a:cs typeface="B Titr" panose="00000700000000000000" pitchFamily="2" charset="-78"/>
              </a:rPr>
              <a:t> </a:t>
            </a:r>
            <a:r>
              <a:rPr lang="fa-IR" sz="3200" dirty="0">
                <a:cs typeface="B Titr" panose="00000700000000000000" pitchFamily="2" charset="-78"/>
              </a:rPr>
              <a:t>های ضروری</a:t>
            </a:r>
            <a:r>
              <a:rPr lang="fa-IR" sz="3200" dirty="0" smtClean="0">
                <a:cs typeface="B Titr" panose="00000700000000000000" pitchFamily="2" charset="-78"/>
              </a:rPr>
              <a:t>:</a:t>
            </a:r>
            <a:endParaRPr lang="en-US" sz="3200" dirty="0">
              <a:cs typeface="B Titr" panose="00000700000000000000" pitchFamily="2" charset="-78"/>
            </a:endParaRPr>
          </a:p>
        </p:txBody>
      </p:sp>
    </p:spTree>
    <p:extLst>
      <p:ext uri="{BB962C8B-B14F-4D97-AF65-F5344CB8AC3E}">
        <p14:creationId xmlns:p14="http://schemas.microsoft.com/office/powerpoint/2010/main" val="33586268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endParaRPr lang="fa-IR" dirty="0" smtClean="0"/>
          </a:p>
          <a:p>
            <a:pPr marL="624078" indent="-514350" algn="just" rtl="1">
              <a:lnSpc>
                <a:spcPct val="160000"/>
              </a:lnSpc>
              <a:buFont typeface="+mj-lt"/>
              <a:buAutoNum type="arabicPeriod"/>
            </a:pPr>
            <a:r>
              <a:rPr lang="fa-IR" sz="1400" b="1" dirty="0" smtClean="0">
                <a:cs typeface="B Nazanin" panose="00000400000000000000" pitchFamily="2" charset="-78"/>
              </a:rPr>
              <a:t>توانایی انجام مهارت های بنیادی (حر کات انتقا لی-حر کت غیر انتقالی –حرکات مهارتی)به شکل صحیح</a:t>
            </a:r>
          </a:p>
          <a:p>
            <a:pPr marL="624078" indent="-514350" algn="just" rtl="1">
              <a:lnSpc>
                <a:spcPct val="160000"/>
              </a:lnSpc>
              <a:buFont typeface="+mj-lt"/>
              <a:buAutoNum type="arabicPeriod"/>
            </a:pPr>
            <a:r>
              <a:rPr lang="fa-IR" sz="1400" b="1" dirty="0" smtClean="0">
                <a:cs typeface="B Nazanin" panose="00000400000000000000" pitchFamily="2" charset="-78"/>
              </a:rPr>
              <a:t>کسب تواناهای ادراکی –حر کتی در پاسخ به محرک های مختلف و متنوع</a:t>
            </a:r>
          </a:p>
          <a:p>
            <a:pPr marL="624078" indent="-514350" algn="just" rtl="1">
              <a:lnSpc>
                <a:spcPct val="160000"/>
              </a:lnSpc>
              <a:buFont typeface="+mj-lt"/>
              <a:buAutoNum type="arabicPeriod"/>
            </a:pPr>
            <a:r>
              <a:rPr lang="fa-IR" sz="1400" b="1" dirty="0" smtClean="0">
                <a:cs typeface="B Nazanin" panose="00000400000000000000" pitchFamily="2" charset="-78"/>
              </a:rPr>
              <a:t>مهارت در برخی شیرین کاری ها و حرکات ریتمیک(حرکات تعادلی ،تقلیدی،تشبیهی،ابداعی مربوط به رشته های ورزشی)</a:t>
            </a:r>
          </a:p>
          <a:p>
            <a:pPr marL="624078" indent="-514350" algn="just" rtl="1">
              <a:lnSpc>
                <a:spcPct val="160000"/>
              </a:lnSpc>
              <a:buFont typeface="+mj-lt"/>
              <a:buAutoNum type="arabicPeriod"/>
            </a:pPr>
            <a:r>
              <a:rPr lang="fa-IR" sz="1400" b="1" dirty="0" smtClean="0">
                <a:cs typeface="B Nazanin" panose="00000400000000000000" pitchFamily="2" charset="-78"/>
              </a:rPr>
              <a:t>مهارت در انجام تمرینات آمادگی جسمانی و تندرستی</a:t>
            </a:r>
          </a:p>
          <a:p>
            <a:pPr marL="624078" indent="-514350" algn="just" rtl="1">
              <a:lnSpc>
                <a:spcPct val="160000"/>
              </a:lnSpc>
              <a:buFont typeface="+mj-lt"/>
              <a:buAutoNum type="arabicPeriod"/>
            </a:pPr>
            <a:r>
              <a:rPr lang="fa-IR" sz="1400" b="1" dirty="0" smtClean="0">
                <a:cs typeface="B Nazanin" panose="00000400000000000000" pitchFamily="2" charset="-78"/>
              </a:rPr>
              <a:t>توانایی اجرای مهارتهای اولیه رشته های ورزشی رایج آموزشگاهی به ویژه ورزش های پایه</a:t>
            </a:r>
          </a:p>
          <a:p>
            <a:pPr marL="624078" indent="-514350" algn="just" rtl="1">
              <a:lnSpc>
                <a:spcPct val="160000"/>
              </a:lnSpc>
              <a:buFont typeface="+mj-lt"/>
              <a:buAutoNum type="arabicPeriod"/>
            </a:pPr>
            <a:r>
              <a:rPr lang="fa-IR" sz="1400" b="1" dirty="0" smtClean="0">
                <a:cs typeface="B Nazanin" panose="00000400000000000000" pitchFamily="2" charset="-78"/>
              </a:rPr>
              <a:t>مهارت در اجرای برخی بازی های دبستانی و پرورشی</a:t>
            </a:r>
          </a:p>
          <a:p>
            <a:pPr marL="624078" indent="-514350" algn="just" rtl="1">
              <a:lnSpc>
                <a:spcPct val="160000"/>
              </a:lnSpc>
              <a:buFont typeface="+mj-lt"/>
              <a:buAutoNum type="arabicPeriod"/>
            </a:pPr>
            <a:r>
              <a:rPr lang="fa-IR" sz="1400" b="1" dirty="0" smtClean="0">
                <a:cs typeface="B Nazanin" panose="00000400000000000000" pitchFamily="2" charset="-78"/>
              </a:rPr>
              <a:t>مهارت در شناخت مفاهیم از طریق حرکت</a:t>
            </a:r>
          </a:p>
          <a:p>
            <a:pPr algn="r" rtl="1"/>
            <a:endParaRPr lang="en-US" dirty="0"/>
          </a:p>
        </p:txBody>
      </p:sp>
      <p:sp>
        <p:nvSpPr>
          <p:cNvPr id="2" name="Title 1"/>
          <p:cNvSpPr>
            <a:spLocks noGrp="1"/>
          </p:cNvSpPr>
          <p:nvPr>
            <p:ph type="title"/>
          </p:nvPr>
        </p:nvSpPr>
        <p:spPr/>
        <p:txBody>
          <a:bodyPr>
            <a:normAutofit/>
          </a:bodyPr>
          <a:lstStyle/>
          <a:p>
            <a:pPr algn="r" rtl="1"/>
            <a:r>
              <a:rPr lang="fa-IR" sz="3200" dirty="0" smtClean="0">
                <a:cs typeface="B Titr" panose="00000700000000000000" pitchFamily="2" charset="-78"/>
              </a:rPr>
              <a:t>حیطه روان ـ حرکتی:</a:t>
            </a:r>
            <a:endParaRPr lang="en-US" sz="3200" dirty="0">
              <a:cs typeface="B Titr" panose="00000700000000000000" pitchFamily="2" charset="-78"/>
            </a:endParaRPr>
          </a:p>
        </p:txBody>
      </p:sp>
    </p:spTree>
    <p:extLst>
      <p:ext uri="{BB962C8B-B14F-4D97-AF65-F5344CB8AC3E}">
        <p14:creationId xmlns:p14="http://schemas.microsoft.com/office/powerpoint/2010/main" val="4274947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lnSpc>
                <a:spcPct val="150000"/>
              </a:lnSpc>
            </a:pPr>
            <a:r>
              <a:rPr lang="fa-IR" sz="1400" b="1" dirty="0" smtClean="0">
                <a:cs typeface="B Nazanin" panose="00000400000000000000" pitchFamily="2" charset="-78"/>
              </a:rPr>
              <a:t>انتظار می رود برنامه درسی تربیت بدنی در کنار رشد و ارتقای آمادگی جسمانی و حرکتی از طریق تمرین در کلاس های مهارتی، افزایش علاقه دانش آموزان به شرکت فعال در فعالیت های ورزشی، گرایش آنان به آمادگی جسمانی و بهبود حرکات پایه، تمایل به رعایت اصول بهداشتی در ورزش، گرایش به کسب و توسعه ی مهارت های ورزشی و رعایت اصول ایمنی در فعالیت های ورزشی را، از طریق تعامل بین معلم و دانش آموزان و دانش آموزان با یک دیگر در کلاس های دانشی به همراه داشته باش. در واقع، کلاس های دانشی فرصت بیشتری را برای شکل گیری نگرش ها برای دانش آموزان فراهم می کند؛ از این رو، کلاس دانشی نیز از جهت روش مدیریت معلم در روند یاددهی- یادگیری فعال اهمیت ویژه ای دارد.</a:t>
            </a:r>
          </a:p>
          <a:p>
            <a:pPr algn="r" rtl="1"/>
            <a:endParaRPr lang="fa-IR" dirty="0" smtClean="0"/>
          </a:p>
          <a:p>
            <a:pPr algn="r" rtl="1"/>
            <a:endParaRPr lang="en-US" dirty="0"/>
          </a:p>
        </p:txBody>
      </p:sp>
      <p:sp>
        <p:nvSpPr>
          <p:cNvPr id="2" name="Title 1"/>
          <p:cNvSpPr>
            <a:spLocks noGrp="1"/>
          </p:cNvSpPr>
          <p:nvPr>
            <p:ph type="title"/>
          </p:nvPr>
        </p:nvSpPr>
        <p:spPr/>
        <p:txBody>
          <a:bodyPr>
            <a:normAutofit/>
          </a:bodyPr>
          <a:lstStyle/>
          <a:p>
            <a:pPr algn="r" rtl="1"/>
            <a:r>
              <a:rPr lang="fa-IR" sz="3200" dirty="0" smtClean="0">
                <a:cs typeface="B Titr" panose="00000700000000000000" pitchFamily="2" charset="-78"/>
              </a:rPr>
              <a:t>پ</a:t>
            </a:r>
            <a:r>
              <a:rPr lang="fa-IR" sz="3200" dirty="0">
                <a:cs typeface="B Titr" panose="00000700000000000000" pitchFamily="2" charset="-78"/>
              </a:rPr>
              <a:t>) نگرش های مورد انتظار</a:t>
            </a:r>
            <a:r>
              <a:rPr lang="fa-IR" sz="3200" dirty="0" smtClean="0">
                <a:cs typeface="B Titr" panose="00000700000000000000" pitchFamily="2" charset="-78"/>
              </a:rPr>
              <a:t>:</a:t>
            </a:r>
            <a:endParaRPr lang="en-US" sz="3200" dirty="0">
              <a:cs typeface="B Titr" panose="00000700000000000000" pitchFamily="2" charset="-78"/>
            </a:endParaRPr>
          </a:p>
        </p:txBody>
      </p:sp>
    </p:spTree>
    <p:extLst>
      <p:ext uri="{BB962C8B-B14F-4D97-AF65-F5344CB8AC3E}">
        <p14:creationId xmlns:p14="http://schemas.microsoft.com/office/powerpoint/2010/main" val="9307975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lnSpc>
                <a:spcPct val="150000"/>
              </a:lnSpc>
            </a:pPr>
            <a:r>
              <a:rPr lang="fa-IR" sz="1400" b="1" dirty="0" smtClean="0">
                <a:cs typeface="B Nazanin" panose="00000400000000000000" pitchFamily="2" charset="-78"/>
              </a:rPr>
              <a:t>علاقمندی به رعایت نظم و انضباط و احترام به حقوق دیگران</a:t>
            </a:r>
          </a:p>
          <a:p>
            <a:pPr algn="just" rtl="1">
              <a:lnSpc>
                <a:spcPct val="150000"/>
              </a:lnSpc>
            </a:pPr>
            <a:r>
              <a:rPr lang="fa-IR" sz="1400" b="1" dirty="0" smtClean="0">
                <a:cs typeface="B Nazanin" panose="00000400000000000000" pitchFamily="2" charset="-78"/>
              </a:rPr>
              <a:t>تمایل به رعایت نظافت و عادات بهداشتی</a:t>
            </a:r>
          </a:p>
          <a:p>
            <a:pPr algn="just" rtl="1">
              <a:lnSpc>
                <a:spcPct val="150000"/>
              </a:lnSpc>
            </a:pPr>
            <a:r>
              <a:rPr lang="fa-IR" sz="1400" b="1" dirty="0" smtClean="0">
                <a:cs typeface="B Nazanin" panose="00000400000000000000" pitchFamily="2" charset="-78"/>
              </a:rPr>
              <a:t> پرورش روحیه تعاون ،همکاری و مسئولیت پذیری از طریق فعالیت های ورزشی</a:t>
            </a:r>
          </a:p>
          <a:p>
            <a:pPr algn="just" rtl="1">
              <a:lnSpc>
                <a:spcPct val="150000"/>
              </a:lnSpc>
            </a:pPr>
            <a:r>
              <a:rPr lang="fa-IR" sz="1400" b="1" dirty="0" smtClean="0">
                <a:cs typeface="B Nazanin" panose="00000400000000000000" pitchFamily="2" charset="-78"/>
              </a:rPr>
              <a:t> علاقمندی به رعایت اصول اسلامی و اخلاقی در سا عات درس تربیت بدنی و فعالیت های ورزشی</a:t>
            </a:r>
          </a:p>
          <a:p>
            <a:pPr algn="just" rtl="1">
              <a:lnSpc>
                <a:spcPct val="150000"/>
              </a:lnSpc>
            </a:pPr>
            <a:r>
              <a:rPr lang="fa-IR" sz="1400" b="1" dirty="0" smtClean="0">
                <a:cs typeface="B Nazanin" panose="00000400000000000000" pitchFamily="2" charset="-78"/>
              </a:rPr>
              <a:t>علاقه به کسب آمادگی جسمانی و تندرستی</a:t>
            </a:r>
          </a:p>
          <a:p>
            <a:pPr algn="just" rtl="1">
              <a:lnSpc>
                <a:spcPct val="150000"/>
              </a:lnSpc>
            </a:pPr>
            <a:r>
              <a:rPr lang="fa-IR" sz="1400" b="1" dirty="0" smtClean="0">
                <a:cs typeface="B Nazanin" panose="00000400000000000000" pitchFamily="2" charset="-78"/>
              </a:rPr>
              <a:t>تمایل به بهره مندی از سلامتی و تندرستی</a:t>
            </a:r>
          </a:p>
          <a:p>
            <a:pPr algn="just" rtl="1">
              <a:lnSpc>
                <a:spcPct val="150000"/>
              </a:lnSpc>
            </a:pPr>
            <a:r>
              <a:rPr lang="fa-IR" sz="1400" b="1" dirty="0" smtClean="0">
                <a:cs typeface="B Nazanin" panose="00000400000000000000" pitchFamily="2" charset="-78"/>
              </a:rPr>
              <a:t> تمایل به شرکت در بازی ها و فعالیت های گروهی</a:t>
            </a:r>
          </a:p>
          <a:p>
            <a:pPr algn="just" rtl="1">
              <a:lnSpc>
                <a:spcPct val="150000"/>
              </a:lnSpc>
            </a:pPr>
            <a:r>
              <a:rPr lang="fa-IR" sz="1400" b="1" dirty="0" smtClean="0">
                <a:cs typeface="B Nazanin" panose="00000400000000000000" pitchFamily="2" charset="-78"/>
              </a:rPr>
              <a:t>علاقه به کسب توسعه مهارت های ورزشی برای لذت بردن از فعالیت ها و غنی سازی اوقات فراغت</a:t>
            </a:r>
            <a:endParaRPr lang="en-US" sz="1400" b="1" dirty="0">
              <a:cs typeface="B Nazanin" panose="00000400000000000000" pitchFamily="2" charset="-78"/>
            </a:endParaRPr>
          </a:p>
        </p:txBody>
      </p:sp>
      <p:sp>
        <p:nvSpPr>
          <p:cNvPr id="2" name="Title 1"/>
          <p:cNvSpPr>
            <a:spLocks noGrp="1"/>
          </p:cNvSpPr>
          <p:nvPr>
            <p:ph type="title"/>
          </p:nvPr>
        </p:nvSpPr>
        <p:spPr/>
        <p:txBody>
          <a:bodyPr>
            <a:normAutofit/>
          </a:bodyPr>
          <a:lstStyle/>
          <a:p>
            <a:pPr algn="r" rtl="1"/>
            <a:r>
              <a:rPr lang="fa-IR" sz="3200" dirty="0" smtClean="0">
                <a:cs typeface="B Titr" panose="00000700000000000000" pitchFamily="2" charset="-78"/>
              </a:rPr>
              <a:t>حیطه </a:t>
            </a:r>
            <a:r>
              <a:rPr lang="fa-IR" sz="3200" dirty="0">
                <a:cs typeface="B Titr" panose="00000700000000000000" pitchFamily="2" charset="-78"/>
              </a:rPr>
              <a:t>عاطفی</a:t>
            </a:r>
            <a:r>
              <a:rPr lang="fa-IR" sz="3200" dirty="0" smtClean="0">
                <a:cs typeface="B Titr" panose="00000700000000000000" pitchFamily="2" charset="-78"/>
              </a:rPr>
              <a:t>:</a:t>
            </a:r>
            <a:endParaRPr lang="en-US" sz="3200" dirty="0">
              <a:cs typeface="B Titr" panose="00000700000000000000" pitchFamily="2" charset="-78"/>
            </a:endParaRPr>
          </a:p>
        </p:txBody>
      </p:sp>
    </p:spTree>
    <p:extLst>
      <p:ext uri="{BB962C8B-B14F-4D97-AF65-F5344CB8AC3E}">
        <p14:creationId xmlns:p14="http://schemas.microsoft.com/office/powerpoint/2010/main" val="832066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0"/>
            <a:ext cx="8305800" cy="3721291"/>
          </a:xfrm>
        </p:spPr>
        <p:txBody>
          <a:bodyPr>
            <a:normAutofit/>
          </a:bodyPr>
          <a:lstStyle/>
          <a:p>
            <a:pPr algn="just" rtl="1">
              <a:lnSpc>
                <a:spcPct val="150000"/>
              </a:lnSpc>
            </a:pPr>
            <a:r>
              <a:rPr lang="fa-IR" sz="1400" b="1" dirty="0">
                <a:cs typeface="B Nazanin" panose="00000400000000000000" pitchFamily="2" charset="-78"/>
              </a:rPr>
              <a:t>1- خردمند باشد: یعنی مهمترین خصیصه معلمی را که دانایی است دارا باشد و بر آنچه که آموزش می دهد تسلط علمی داشته باشد و بتواند پاسخگوی سوالات دانش آموزان باشد. </a:t>
            </a:r>
          </a:p>
          <a:p>
            <a:pPr algn="just" rtl="1">
              <a:lnSpc>
                <a:spcPct val="150000"/>
              </a:lnSpc>
            </a:pPr>
            <a:r>
              <a:rPr lang="fa-IR" sz="1400" b="1" dirty="0">
                <a:cs typeface="B Nazanin" panose="00000400000000000000" pitchFamily="2" charset="-78"/>
              </a:rPr>
              <a:t>2- دیندار باشد: از دیدگاه تربیت دینی علی رغم اینکه بر دانایی معلم تاکید می گردد، با این وجود آن را شرط کافی برای نشستن بر کرسی معلمی نمی داند بلکه آنچه که معلم را الگو و سرمشق رفتاری دانش آموزان قرار می دهد، ادب، اخلاق و تقوای اوست. بنابراین منظوراز دینداری و دارا بودن این خصوصیات عالی، رفتاری است که لازم است شخصیت و منش معلم به آنها آراسته گردد</a:t>
            </a:r>
            <a:r>
              <a:rPr lang="fa-IR" sz="1400" b="1" dirty="0" smtClean="0">
                <a:cs typeface="B Nazanin" panose="00000400000000000000" pitchFamily="2" charset="-78"/>
              </a:rPr>
              <a:t>.</a:t>
            </a:r>
          </a:p>
          <a:p>
            <a:pPr algn="just" rtl="1">
              <a:lnSpc>
                <a:spcPct val="150000"/>
              </a:lnSpc>
            </a:pPr>
            <a:r>
              <a:rPr lang="fa-IR" sz="1400" b="1" dirty="0">
                <a:cs typeface="B Nazanin" panose="00000400000000000000" pitchFamily="2" charset="-78"/>
              </a:rPr>
              <a:t>3- آشنا با تربیت کودک باشد: بدون شناخت ویژگی های رشد و نیازها و خواسته های کودک در مراحل مختلف سنی و بدون آشنایی با چگونگی شکل گیری مفاهیم در ذهن کودک و دیگرابعاد شخصیتی او امکان تعلیم و تربیت وجود نخواهد داشت. معلم باید کودک را بشناسد و راههای تامین نیازهای عاطفی، اجتماعی </a:t>
            </a:r>
            <a:r>
              <a:rPr lang="fa-IR" sz="1400" b="1" dirty="0" smtClean="0">
                <a:cs typeface="B Nazanin" panose="00000400000000000000" pitchFamily="2" charset="-78"/>
              </a:rPr>
              <a:t>و عقلی </a:t>
            </a:r>
            <a:r>
              <a:rPr lang="fa-IR" sz="1400" b="1" dirty="0">
                <a:cs typeface="B Nazanin" panose="00000400000000000000" pitchFamily="2" charset="-78"/>
              </a:rPr>
              <a:t>او را بفهمد. </a:t>
            </a:r>
          </a:p>
          <a:p>
            <a:pPr algn="just" rtl="1">
              <a:lnSpc>
                <a:spcPct val="150000"/>
              </a:lnSpc>
            </a:pPr>
            <a:endParaRPr lang="fa-IR" sz="1400" b="1" dirty="0">
              <a:cs typeface="B Nazanin" panose="00000400000000000000" pitchFamily="2" charset="-78"/>
            </a:endParaRPr>
          </a:p>
          <a:p>
            <a:pPr algn="r" rtl="1"/>
            <a:endParaRPr lang="fa-IR" dirty="0" smtClean="0"/>
          </a:p>
          <a:p>
            <a:pPr algn="r" rtl="1"/>
            <a:endParaRPr lang="en-US" dirty="0"/>
          </a:p>
        </p:txBody>
      </p:sp>
      <p:sp>
        <p:nvSpPr>
          <p:cNvPr id="2" name="Title 1"/>
          <p:cNvSpPr>
            <a:spLocks noGrp="1"/>
          </p:cNvSpPr>
          <p:nvPr>
            <p:ph type="title"/>
          </p:nvPr>
        </p:nvSpPr>
        <p:spPr>
          <a:xfrm>
            <a:off x="381000" y="274638"/>
            <a:ext cx="8305800" cy="1706562"/>
          </a:xfrm>
        </p:spPr>
        <p:txBody>
          <a:bodyPr>
            <a:normAutofit/>
          </a:bodyPr>
          <a:lstStyle/>
          <a:p>
            <a:pPr algn="just" rtl="1"/>
            <a:r>
              <a:rPr lang="fa-IR" sz="3200" dirty="0" smtClean="0">
                <a:cs typeface="B Titr" panose="00000700000000000000" pitchFamily="2" charset="-78"/>
              </a:rPr>
              <a:t>ابوعلی </a:t>
            </a:r>
            <a:r>
              <a:rPr lang="fa-IR" sz="3200" dirty="0">
                <a:cs typeface="B Titr" panose="00000700000000000000" pitchFamily="2" charset="-78"/>
              </a:rPr>
              <a:t>سینا می گوید: کسی که عهده دار تربیت کودکان می شود باید حداقل این خصوصیات را دارا باشد</a:t>
            </a:r>
            <a:r>
              <a:rPr lang="fa-IR" sz="3200" dirty="0" smtClean="0">
                <a:cs typeface="B Titr" panose="00000700000000000000" pitchFamily="2" charset="-78"/>
              </a:rPr>
              <a:t>:</a:t>
            </a:r>
            <a:endParaRPr lang="en-US" sz="3200" dirty="0">
              <a:cs typeface="B Titr" panose="00000700000000000000" pitchFamily="2" charset="-78"/>
            </a:endParaRPr>
          </a:p>
        </p:txBody>
      </p:sp>
    </p:spTree>
    <p:extLst>
      <p:ext uri="{BB962C8B-B14F-4D97-AF65-F5344CB8AC3E}">
        <p14:creationId xmlns:p14="http://schemas.microsoft.com/office/powerpoint/2010/main" val="41378538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458200" cy="4538472"/>
          </a:xfrm>
        </p:spPr>
        <p:txBody>
          <a:bodyPr>
            <a:normAutofit/>
          </a:bodyPr>
          <a:lstStyle/>
          <a:p>
            <a:pPr algn="just" rtl="1">
              <a:lnSpc>
                <a:spcPct val="150000"/>
              </a:lnSpc>
            </a:pPr>
            <a:r>
              <a:rPr lang="fa-IR" sz="1400" b="1" dirty="0" smtClean="0">
                <a:cs typeface="B Nazanin" panose="00000400000000000000" pitchFamily="2" charset="-78"/>
              </a:rPr>
              <a:t>4- </a:t>
            </a:r>
            <a:r>
              <a:rPr lang="fa-IR" sz="1400" b="1" dirty="0">
                <a:cs typeface="B Nazanin" panose="00000400000000000000" pitchFamily="2" charset="-78"/>
              </a:rPr>
              <a:t>باوقار و سنگین باشد: شغل معلمی به مانند دیگر شغل ها نیست، او با کرامت انسان سروکار دارد. اگر با وقار و با هیبت نباشد در چشم دانش آموزان کوچک جلوه می کند، در این صورت احترام و اعتماد از او سلب می شود. وقار و سنگینی و برخوردهای همراه با ادب و بیان سخنان حکیمانه، معلم را در نزد دانش آموزان بزرگ و قابل اعتماد می سازد و به عنوان الگو و تکیه گاه دانش آموزان محسوب می گردد.</a:t>
            </a:r>
          </a:p>
          <a:p>
            <a:pPr algn="just" rtl="1">
              <a:lnSpc>
                <a:spcPct val="150000"/>
              </a:lnSpc>
            </a:pPr>
            <a:r>
              <a:rPr lang="fa-IR" sz="1400" b="1" dirty="0">
                <a:cs typeface="B Nazanin" panose="00000400000000000000" pitchFamily="2" charset="-78"/>
              </a:rPr>
              <a:t>5- با مروت باشد: این ویژگی نیز از این جهت مهم است که معلم با خردسالان و کودکان سروکار دارد، کسی که سخت دل و سنگدل است، نمی تواند با روحیه لطیف و ظریف کودک ارتباط برقرار کند. دل معلم باید نرم و به اصطلاح رحم دل باشد و از آنجایی که کودکان به علت کمی تجربه و کوچکی ظرفیت روانی خطاهای بسیاری را مرتکب می شود، معلم باید دارای روحیه گذشت و اغماض باشد و مروت و مردانگی را در مواقع لزوم و برای تادیب کودک در نظر داشته باشد.</a:t>
            </a:r>
          </a:p>
          <a:p>
            <a:pPr algn="r" rtl="1"/>
            <a:endParaRPr lang="fa-IR" dirty="0" smtClean="0"/>
          </a:p>
          <a:p>
            <a:pPr algn="r" rtl="1"/>
            <a:endParaRPr lang="en-US" dirty="0"/>
          </a:p>
        </p:txBody>
      </p:sp>
    </p:spTree>
    <p:extLst>
      <p:ext uri="{BB962C8B-B14F-4D97-AF65-F5344CB8AC3E}">
        <p14:creationId xmlns:p14="http://schemas.microsoft.com/office/powerpoint/2010/main" val="5233539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762000"/>
            <a:ext cx="8763000" cy="5029200"/>
          </a:xfrm>
        </p:spPr>
        <p:txBody>
          <a:bodyPr>
            <a:normAutofit/>
          </a:bodyPr>
          <a:lstStyle/>
          <a:p>
            <a:pPr algn="just" rtl="1">
              <a:lnSpc>
                <a:spcPct val="150000"/>
              </a:lnSpc>
            </a:pPr>
            <a:r>
              <a:rPr lang="fa-IR" sz="1400" b="1" dirty="0" smtClean="0">
                <a:cs typeface="B Nazanin" panose="00000400000000000000" pitchFamily="2" charset="-78"/>
              </a:rPr>
              <a:t>6- پاکدامن باشد: این اصل از آنجا ناشی می شود که کودکان به معلم خود بسیار اعتماد دارند و هرگز در عفت و پاکدامنی او شک نمی کنند، لذا معلم باید از این اعتماد دانش آموزان در جهت تادیب آنها بهره جوید و حتی در اندیشه خود آنچه را که خلاف عفت و پارسایی است، نگذارند. فراموش نکنیم کوچکترین خلاف معلم در این راستا ضربه ای بر پیکره کودک می زند که قابل جبران نخواهد بود.</a:t>
            </a:r>
          </a:p>
          <a:p>
            <a:pPr algn="just" rtl="1">
              <a:lnSpc>
                <a:spcPct val="150000"/>
              </a:lnSpc>
            </a:pPr>
            <a:r>
              <a:rPr lang="fa-IR" sz="1400" b="1" dirty="0">
                <a:cs typeface="B Nazanin" panose="00000400000000000000" pitchFamily="2" charset="-78"/>
              </a:rPr>
              <a:t>7- نظیف باشد: این اصل از این یافته روانشناسی ناشی می شود که کودکان قبل از آنکه به مرحله تفکر منطقی و تفکر انتزاعی برسند در مرحله حسی- حرکتی قرار دارند؛ یعنی ابزار شناختشان از جهان حواس آنهاست. کودکان دبستانی افراد را از وضع ظاهرشان ارزیابی می کنند، در واقع معلمی که سر و صورت و لباسش مرتب، تمیز و شیک است در نظر کودکان فردی بزرگ و قابل احترام است و فردی که تمیز و نظیف نباشد، از او دوری می کنند و حرفهایش را جدی نمی گیرند و اگر کودکان او را الگوی خود قرار دهند، کودکانی بار خواهند آمد که نسبت به نظافت و بهداشت فردی بی مسئولیت خواهند بود. </a:t>
            </a:r>
            <a:endParaRPr lang="fa-IR" sz="1400" b="1" dirty="0" smtClean="0">
              <a:cs typeface="B Nazanin" panose="00000400000000000000" pitchFamily="2" charset="-78"/>
            </a:endParaRPr>
          </a:p>
          <a:p>
            <a:pPr algn="just" rtl="1">
              <a:lnSpc>
                <a:spcPct val="150000"/>
              </a:lnSpc>
            </a:pPr>
            <a:r>
              <a:rPr lang="fa-IR" sz="1400" b="1" dirty="0">
                <a:cs typeface="B Nazanin" panose="00000400000000000000" pitchFamily="2" charset="-78"/>
              </a:rPr>
              <a:t>8- راه معاشرت را بداند: این ویژگی از اصل تفاوت های فردی ناشی می گردد. روانشناسی امروز در شناخت توانمندی های روحی و روانی آدمی معتقد است که افراد دارای الگوهای متفاوتی در رفتار هستند، زیرا محیط ژنتیکی و محیط اجتماعی کودکان و پایگاه های فرهنگی واقتصادی آنان با یکدیگر متفاوت است. حتی کودکان دوقلوی همسان با هم برابر نیستند. بنابراین معلم باید بداند که با هر کودک چگونه باید برخورد و معاشرت نماید. نسخه یکسان پیچیدن برای همه در سیستم تعلیم و تربیت جواب نمی دهد. از طرف دیگر معلم باید بداند که کودک را چه وقت تشویق و چه وقت تنبیه کند و زمان و مکان مناسب برای تعلیم و تربیت را </a:t>
            </a:r>
            <a:r>
              <a:rPr lang="fa-IR" sz="1400" b="1" dirty="0" smtClean="0">
                <a:cs typeface="B Nazanin" panose="00000400000000000000" pitchFamily="2" charset="-78"/>
              </a:rPr>
              <a:t>بشناسد.</a:t>
            </a:r>
            <a:endParaRPr lang="fa-IR" sz="1400" b="1" dirty="0">
              <a:cs typeface="B Nazanin" panose="00000400000000000000" pitchFamily="2" charset="-78"/>
            </a:endParaRPr>
          </a:p>
          <a:p>
            <a:pPr algn="just" rtl="1">
              <a:lnSpc>
                <a:spcPct val="150000"/>
              </a:lnSpc>
            </a:pPr>
            <a:endParaRPr lang="fa-IR" sz="1400" b="1" dirty="0">
              <a:cs typeface="B Nazanin" panose="00000400000000000000" pitchFamily="2" charset="-78"/>
            </a:endParaRPr>
          </a:p>
          <a:p>
            <a:pPr algn="just" rtl="1">
              <a:lnSpc>
                <a:spcPct val="150000"/>
              </a:lnSpc>
            </a:pPr>
            <a:endParaRPr lang="fa-IR" sz="1400" b="1" dirty="0" smtClean="0">
              <a:cs typeface="B Nazanin" panose="00000400000000000000" pitchFamily="2" charset="-78"/>
            </a:endParaRPr>
          </a:p>
          <a:p>
            <a:pPr algn="r" rtl="1"/>
            <a:endParaRPr lang="fa-IR" dirty="0"/>
          </a:p>
        </p:txBody>
      </p:sp>
    </p:spTree>
    <p:extLst>
      <p:ext uri="{BB962C8B-B14F-4D97-AF65-F5344CB8AC3E}">
        <p14:creationId xmlns:p14="http://schemas.microsoft.com/office/powerpoint/2010/main" val="131900234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103</TotalTime>
  <Words>3116</Words>
  <Application>Microsoft Office PowerPoint</Application>
  <PresentationFormat>On-screen Show (4:3)</PresentationFormat>
  <Paragraphs>99</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Concourse</vt:lpstr>
      <vt:lpstr>بنام خدا</vt:lpstr>
      <vt:lpstr>نقش تربیت‌بدنی و انواع بازی‌های بومی و محلی در مقطع ابتدایی</vt:lpstr>
      <vt:lpstr>اهمیت و ارزش فعالیت‌های جسمانی: </vt:lpstr>
      <vt:lpstr>تربیت بدنی در مقطع ابتدایی دو هدف عمده و ویژه دارد:</vt:lpstr>
      <vt:lpstr>فعالیت های جسمانی به چهار گروه کلی تقسیم بندی شده‌اند:</vt:lpstr>
      <vt:lpstr>رویکرد برنامه درسی تربیت بدنی دوره ابتدایی: </vt:lpstr>
      <vt:lpstr>تعریف واژه های کلیدی: </vt:lpstr>
      <vt:lpstr>اهداف تربيت بدني در دوره ابتدايی:</vt:lpstr>
      <vt:lpstr>الف) آگاهی های مورد نیاز:</vt:lpstr>
      <vt:lpstr>PowerPoint Presentation</vt:lpstr>
      <vt:lpstr>PowerPoint Presentation</vt:lpstr>
      <vt:lpstr>PowerPoint Presentation</vt:lpstr>
      <vt:lpstr> حیطه شناختی شامل:</vt:lpstr>
      <vt:lpstr>ب) مهارت های ضروری:</vt:lpstr>
      <vt:lpstr>حیطه روان ـ حرکتی:</vt:lpstr>
      <vt:lpstr>پ) نگرش های مورد انتظار:</vt:lpstr>
      <vt:lpstr>حیطه عاطفی:</vt:lpstr>
      <vt:lpstr>ابوعلی سینا می گوید: کسی که عهده دار تربیت کودکان می شود باید حداقل این خصوصیات را دارا باشد:</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Family</dc:creator>
  <cp:lastModifiedBy>Windows User</cp:lastModifiedBy>
  <cp:revision>101</cp:revision>
  <dcterms:created xsi:type="dcterms:W3CDTF">2015-08-08T16:22:21Z</dcterms:created>
  <dcterms:modified xsi:type="dcterms:W3CDTF">2020-06-15T11:49:13Z</dcterms:modified>
  <cp:contentStatus/>
</cp:coreProperties>
</file>