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305" r:id="rId2"/>
    <p:sldId id="256" r:id="rId3"/>
    <p:sldId id="300" r:id="rId4"/>
    <p:sldId id="304" r:id="rId5"/>
    <p:sldId id="299" r:id="rId6"/>
    <p:sldId id="285" r:id="rId7"/>
    <p:sldId id="258" r:id="rId8"/>
    <p:sldId id="278" r:id="rId9"/>
    <p:sldId id="301" r:id="rId10"/>
    <p:sldId id="303" r:id="rId11"/>
  </p:sldIdLst>
  <p:sldSz cx="9144000" cy="6858000" type="screen4x3"/>
  <p:notesSz cx="67611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OR" initials="N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2E059-FA38-42C4-8ACD-2B06EC1D4954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E3DA-5443-4173-BE25-140D4ACAE2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357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86E3DA-5443-4173-BE25-140D4ACAE2E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514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59A82-070E-4D24-9E79-1E361EFA616C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88FC-41F8-44C5-9242-27C066CB165E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ED101-1B64-42CC-810C-3CE2C4912B56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E10B-386B-416E-AB5A-D12D864181F4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5118-2A94-4933-89DD-9EF98B139C40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1EDFB-E7CD-4180-A24A-76D6A39ED220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4BB6E-5B48-4804-AD0C-0B8A292C8C1A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E74B-1201-45C3-94AB-E9901798BE53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51D77-E055-4535-A7C6-56DD019DE2BE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D0012-8FE5-41C9-87BF-B2740435D880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7353-8F20-420B-A856-CF6699421602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E3FD7-6DE2-4CD9-9869-027E3D6BECB0}" type="datetime1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D5620-4CE6-4353-8A69-FB26E571BC9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61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619722"/>
          </a:xfrm>
        </p:spPr>
        <p:txBody>
          <a:bodyPr>
            <a:norm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fa-IR" b="1" dirty="0" smtClean="0"/>
              <a:t>نقرس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algn="r" rtl="1"/>
            <a:r>
              <a:rPr lang="fa-IR" dirty="0"/>
              <a:t> نقرس در اثر توليد بيش از اندازه يا دفع کمتر از حد اسيد اوريک (يا هر دو) به وجود مي آيد</a:t>
            </a:r>
            <a:r>
              <a:rPr lang="en-US" dirty="0"/>
              <a:t>. </a:t>
            </a:r>
            <a:r>
              <a:rPr lang="fa-IR" dirty="0"/>
              <a:t>نقرس نوعي آرتريت (التهاب مفصل) است که ناگهاني و به طور غير منتظره بروز مي کند. </a:t>
            </a:r>
            <a:endParaRPr lang="fa-IR" dirty="0" smtClean="0"/>
          </a:p>
          <a:p>
            <a:pPr algn="r" rtl="1"/>
            <a:r>
              <a:rPr lang="fa-IR" dirty="0"/>
              <a:t>اسيد اوريک در عروق خوني ما وجود دارد اما افراد مبتلا به نقرس يا بيش از اندازه اسيد اوريک در بدن شان توليد مي شود و يا توليد آن در اندازه طبيعي است و دفع آن به خوبي انجام نمي </a:t>
            </a:r>
            <a:r>
              <a:rPr lang="fa-IR" dirty="0" smtClean="0"/>
              <a:t>گيرد و </a:t>
            </a:r>
            <a:r>
              <a:rPr lang="fa-IR" dirty="0"/>
              <a:t>سبب علائمی از جمله تورم، حملات التهاب، </a:t>
            </a:r>
            <a:r>
              <a:rPr lang="fa-IR" dirty="0" smtClean="0"/>
              <a:t>آتروز</a:t>
            </a:r>
            <a:r>
              <a:rPr lang="fa-IR" dirty="0"/>
              <a:t> </a:t>
            </a:r>
            <a:r>
              <a:rPr lang="fa-IR" dirty="0" smtClean="0"/>
              <a:t>حاد</a:t>
            </a:r>
            <a:r>
              <a:rPr lang="fa-IR" dirty="0"/>
              <a:t>، داغ شدن و </a:t>
            </a:r>
            <a:r>
              <a:rPr lang="fa-IR" dirty="0" smtClean="0"/>
              <a:t>قرمزی مفاصل</a:t>
            </a:r>
            <a:r>
              <a:rPr lang="fa-IR" dirty="0"/>
              <a:t> </a:t>
            </a:r>
            <a:r>
              <a:rPr lang="fa-IR" dirty="0" smtClean="0"/>
              <a:t>بدن </a:t>
            </a:r>
            <a:r>
              <a:rPr lang="fa-IR" dirty="0"/>
              <a:t>و یا </a:t>
            </a:r>
            <a:r>
              <a:rPr lang="fa-IR" dirty="0" smtClean="0"/>
              <a:t>توفوس</a:t>
            </a:r>
            <a:r>
              <a:rPr lang="fa-IR" dirty="0"/>
              <a:t> </a:t>
            </a:r>
            <a:r>
              <a:rPr lang="fa-IR" dirty="0" smtClean="0"/>
              <a:t>و </a:t>
            </a:r>
            <a:r>
              <a:rPr lang="fa-IR" dirty="0"/>
              <a:t>سنگ </a:t>
            </a:r>
            <a:r>
              <a:rPr lang="fa-IR" dirty="0" smtClean="0"/>
              <a:t>کلیه</a:t>
            </a:r>
            <a:r>
              <a:rPr lang="fa-IR" dirty="0"/>
              <a:t> </a:t>
            </a:r>
            <a:r>
              <a:rPr lang="fa-IR" dirty="0" smtClean="0"/>
              <a:t>می‌شود</a:t>
            </a:r>
            <a:r>
              <a:rPr lang="fa-IR" dirty="0"/>
              <a:t>. </a:t>
            </a:r>
            <a:endParaRPr lang="en-US" dirty="0"/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  <a:p>
            <a:pPr algn="r" rtl="1"/>
            <a:endParaRPr lang="en-US" dirty="0"/>
          </a:p>
          <a:p>
            <a:pPr algn="r" rtl="1"/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90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Sign and symptoms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dirty="0"/>
              <a:t>درد بیش از </a:t>
            </a:r>
            <a:r>
              <a:rPr lang="fa-IR" dirty="0" smtClean="0"/>
              <a:t>حد: درد </a:t>
            </a:r>
            <a:r>
              <a:rPr lang="fa-IR" dirty="0"/>
              <a:t>آزار دهنده و ضربان دار آن اغلب شب ها عود کرده و پوست را داغ و قرمز رنگ کرده و باعث تورم، تحريک و حساسيت مفصل درگير مي شود. بدتر از همه آن که اين حمله ممکن است تا چند روز ادامه يابد. </a:t>
            </a:r>
            <a:endParaRPr lang="en-US" dirty="0"/>
          </a:p>
          <a:p>
            <a:pPr algn="r" rtl="1"/>
            <a:r>
              <a:rPr lang="fa-IR" dirty="0"/>
              <a:t>التهاب مفاصل </a:t>
            </a:r>
            <a:r>
              <a:rPr lang="fa-IR" dirty="0" smtClean="0"/>
              <a:t>:</a:t>
            </a:r>
            <a:r>
              <a:rPr lang="fa-IR" dirty="0"/>
              <a:t>معمولاً شصت پا اولين ناحيه اي است که مورد هدف قرار مي گيرد اما تقريباً هر مفصلي ممکن است به يک نقطه دردناک تبديل شود</a:t>
            </a:r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 </a:t>
            </a:r>
            <a:r>
              <a:rPr lang="fa-IR" dirty="0"/>
              <a:t>در مراحل شديد، ايستادن روي پا غير ممکن است. مفاصل در اين بيماري به تدريج تخريب مي شوند </a:t>
            </a:r>
            <a:endParaRPr lang="en-US" dirty="0"/>
          </a:p>
          <a:p>
            <a:pPr algn="r" rtl="1"/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</a:rPr>
              <a:t>بيماري نقرس در نهايت اختلالاتي در کار کليه ها به وجود مي آورد.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</a:rPr>
              <a:t>بيماري 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</a:rPr>
              <a:t>نقرس مي توان به سنگ هاي کليوي اسيد اوريکي که باعث بروز دردهاي شديد کوليکي مي شوند و اختلال در عملکرد کليه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</a:rPr>
              <a:t>ایجاد می کند.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626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1958181"/>
            <a:ext cx="5905500" cy="38100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76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ssen\Pictures\gout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2857500" cy="2524125"/>
          </a:xfrm>
          <a:prstGeom prst="rect">
            <a:avLst/>
          </a:prstGeom>
          <a:noFill/>
        </p:spPr>
      </p:pic>
      <p:pic>
        <p:nvPicPr>
          <p:cNvPr id="1027" name="Picture 3" descr="C:\Users\hossen\Pictures\gou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653136"/>
            <a:ext cx="2857500" cy="1933575"/>
          </a:xfrm>
          <a:prstGeom prst="rect">
            <a:avLst/>
          </a:prstGeom>
          <a:noFill/>
        </p:spPr>
      </p:pic>
      <p:pic>
        <p:nvPicPr>
          <p:cNvPr id="1028" name="Picture 4" descr="C:\Users\hossen\Pictures\gout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6672"/>
            <a:ext cx="2095500" cy="2095500"/>
          </a:xfrm>
          <a:prstGeom prst="rect">
            <a:avLst/>
          </a:prstGeom>
          <a:noFill/>
        </p:spPr>
      </p:pic>
      <p:pic>
        <p:nvPicPr>
          <p:cNvPr id="1029" name="Picture 5" descr="C:\Users\hossen\Pictures\gout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636912"/>
            <a:ext cx="2857500" cy="1676400"/>
          </a:xfrm>
          <a:prstGeom prst="rect">
            <a:avLst/>
          </a:prstGeom>
          <a:noFill/>
        </p:spPr>
      </p:pic>
      <p:pic>
        <p:nvPicPr>
          <p:cNvPr id="1030" name="Picture 6" descr="C:\Users\hossen\Pictures\gout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869160"/>
            <a:ext cx="2857500" cy="1514475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31032" y="1556792"/>
            <a:ext cx="8461448" cy="4032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dirty="0" smtClean="0"/>
              <a:t> </a:t>
            </a:r>
            <a:r>
              <a:rPr lang="en-US" sz="3200" dirty="0" smtClean="0"/>
              <a:t>An acute form of arthritis, gout is known as the “rich man’s disease” because of its association with an overindulgence in rich food and alcohol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2007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Epidemiology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The prevalence of gout is increasing in the United States and around the world .</a:t>
            </a:r>
          </a:p>
          <a:p>
            <a:pPr>
              <a:buNone/>
            </a:pPr>
            <a:r>
              <a:rPr lang="en-US" dirty="0" smtClean="0"/>
              <a:t>    3.0- 6.1 million adults aged 18 or older had gout in the United States.</a:t>
            </a:r>
          </a:p>
          <a:p>
            <a:r>
              <a:rPr lang="en-US" dirty="0" smtClean="0"/>
              <a:t>Gout is much more frequent in men than in women; however, because of greater longevity, gout will become an increasing problem in women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547911"/>
          </a:xfrm>
        </p:spPr>
        <p:txBody>
          <a:bodyPr>
            <a:noAutofit/>
          </a:bodyPr>
          <a:lstStyle/>
          <a:p>
            <a:r>
              <a:rPr lang="fa-IR" sz="3600" dirty="0"/>
              <a:t>اپیدمولوژی</a:t>
            </a:r>
            <a:r>
              <a:rPr lang="en-US" sz="3600" dirty="0"/>
              <a:t/>
            </a:r>
            <a:br>
              <a:rPr lang="en-US" sz="3600" dirty="0"/>
            </a:b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/>
              <a:t>تقریباً </a:t>
            </a:r>
            <a:r>
              <a:rPr lang="fa-IR" dirty="0"/>
              <a:t>حدود ۱–۲ درصد از جمعیت ساکنان کشورهای غربی در طول عمر خود دچار نقرس می‌شوند و این بیماری در حال شیوع بیشتری </a:t>
            </a:r>
            <a:r>
              <a:rPr lang="fa-IR" dirty="0" smtClean="0"/>
              <a:t>است.</a:t>
            </a:r>
          </a:p>
          <a:p>
            <a:pPr algn="r" rtl="1"/>
            <a:r>
              <a:rPr lang="fa-IR" dirty="0" smtClean="0"/>
              <a:t> </a:t>
            </a:r>
            <a:r>
              <a:rPr lang="fa-IR" dirty="0"/>
              <a:t>میزان ابتلا به نقرس در بین سال‌های ۱۹۹۰ تا ۲۰۱۰ تقریباً دوبرابر </a:t>
            </a:r>
            <a:r>
              <a:rPr lang="fa-IR" dirty="0" smtClean="0"/>
              <a:t>شده‌است.</a:t>
            </a:r>
          </a:p>
          <a:p>
            <a:pPr algn="r" rtl="1"/>
            <a:r>
              <a:rPr lang="fa-IR" dirty="0" smtClean="0"/>
              <a:t> </a:t>
            </a:r>
            <a:r>
              <a:rPr lang="fa-IR" dirty="0"/>
              <a:t>این افزایش میزان ابتلا به نقرس به دلیل </a:t>
            </a:r>
            <a:endParaRPr lang="fa-IR" dirty="0" smtClean="0"/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افزایش </a:t>
            </a:r>
            <a:r>
              <a:rPr lang="fa-IR" dirty="0"/>
              <a:t>طول عمر</a:t>
            </a:r>
            <a:r>
              <a:rPr lang="fa-IR" dirty="0" smtClean="0"/>
              <a:t>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</a:t>
            </a:r>
            <a:r>
              <a:rPr lang="fa-IR" dirty="0"/>
              <a:t>تغییر در رژیم غذایی </a:t>
            </a:r>
            <a:r>
              <a:rPr lang="fa-IR" dirty="0" smtClean="0"/>
              <a:t>و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</a:t>
            </a:r>
            <a:r>
              <a:rPr lang="fa-IR" dirty="0"/>
              <a:t>افزایش بیماری‌های مرتبط با نقرس، </a:t>
            </a:r>
            <a:endParaRPr lang="fa-IR" dirty="0" smtClean="0"/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همچون </a:t>
            </a:r>
            <a:r>
              <a:rPr lang="fa-IR" dirty="0"/>
              <a:t>سندروم متابلیک </a:t>
            </a:r>
            <a:r>
              <a:rPr lang="fa-IR" dirty="0" smtClean="0"/>
              <a:t>و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</a:t>
            </a:r>
            <a:r>
              <a:rPr lang="fa-IR" dirty="0"/>
              <a:t>فشار خون بالا می‌باشد</a:t>
            </a:r>
            <a:r>
              <a:rPr lang="fa-IR" dirty="0" smtClean="0"/>
              <a:t>.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9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/>
              <a:t> چندین عامل می‌تواند بر میزان ابتلا به نقرس تأثیر بگذارد،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سن،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نژاد و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فصل‌های سال.</a:t>
            </a:r>
          </a:p>
          <a:p>
            <a:pPr algn="r" rtl="1"/>
            <a:r>
              <a:rPr lang="fa-IR" dirty="0" smtClean="0"/>
              <a:t> شیوع این بیماری در مردان بالای ۳۰ سال و زنان بالای ۵۰ سال به میزان ۲درصد می‌باشد..</a:t>
            </a:r>
          </a:p>
          <a:p>
            <a:pPr algn="r" rtl="1"/>
            <a:r>
              <a:rPr lang="fa-IR" dirty="0" smtClean="0"/>
              <a:t>برخی مطالعات نشان می‌دهد که حملات نقرس در فصل بهار بیشتر است. این امر به دلیل تغییرات فصلی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در رژیم غذایی،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مصرف الکل،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فعالیت بدنی و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 دما می‌باشد.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620-4CE6-4353-8A69-FB26E571BC9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1136</TotalTime>
  <Words>487</Words>
  <Application>Microsoft Office PowerPoint</Application>
  <PresentationFormat>On-screen Show (4:3)</PresentationFormat>
  <Paragraphs>46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بنام خدا</vt:lpstr>
      <vt:lpstr> نقرس</vt:lpstr>
      <vt:lpstr>PowerPoint Presentation</vt:lpstr>
      <vt:lpstr>Sign and symptoms</vt:lpstr>
      <vt:lpstr>PowerPoint Presentation</vt:lpstr>
      <vt:lpstr>PowerPoint Presentation</vt:lpstr>
      <vt:lpstr>PowerPoint Presentation</vt:lpstr>
      <vt:lpstr>Epidemiology</vt:lpstr>
      <vt:lpstr>اپیدمولوژی </vt:lpstr>
      <vt:lpstr>PowerPoint Presentation</vt:lpstr>
    </vt:vector>
  </TitlesOfParts>
  <Company>NPSoft.ir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Gout  epidemiology, prevention and control نقرس</dc:title>
  <dc:creator>NPSoft</dc:creator>
  <cp:lastModifiedBy>Windows User</cp:lastModifiedBy>
  <cp:revision>74</cp:revision>
  <cp:lastPrinted>2019-12-08T09:45:12Z</cp:lastPrinted>
  <dcterms:created xsi:type="dcterms:W3CDTF">2014-10-27T08:20:42Z</dcterms:created>
  <dcterms:modified xsi:type="dcterms:W3CDTF">2020-04-24T15:39:14Z</dcterms:modified>
</cp:coreProperties>
</file>