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27"/>
  </p:notesMasterIdLst>
  <p:sldIdLst>
    <p:sldId id="283" r:id="rId2"/>
    <p:sldId id="261" r:id="rId3"/>
    <p:sldId id="258" r:id="rId4"/>
    <p:sldId id="259" r:id="rId5"/>
    <p:sldId id="280" r:id="rId6"/>
    <p:sldId id="281" r:id="rId7"/>
    <p:sldId id="260" r:id="rId8"/>
    <p:sldId id="262" r:id="rId9"/>
    <p:sldId id="263" r:id="rId10"/>
    <p:sldId id="264" r:id="rId11"/>
    <p:sldId id="265" r:id="rId12"/>
    <p:sldId id="266" r:id="rId13"/>
    <p:sldId id="267" r:id="rId14"/>
    <p:sldId id="268" r:id="rId15"/>
    <p:sldId id="269" r:id="rId16"/>
    <p:sldId id="270" r:id="rId17"/>
    <p:sldId id="271" r:id="rId18"/>
    <p:sldId id="272" r:id="rId19"/>
    <p:sldId id="282" r:id="rId20"/>
    <p:sldId id="273" r:id="rId21"/>
    <p:sldId id="274" r:id="rId22"/>
    <p:sldId id="275" r:id="rId23"/>
    <p:sldId id="276" r:id="rId24"/>
    <p:sldId id="277" r:id="rId25"/>
    <p:sldId id="278"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ARAND" initials="PARANDCO"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B2074EE-343D-44D8-BC71-A5E127902856}" type="datetimeFigureOut">
              <a:rPr lang="en-US" smtClean="0"/>
              <a:pPr/>
              <a:t>6/1/2020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632545-B6DC-4B2E-B79C-CA7B68B29331}" type="slidenum">
              <a:rPr lang="en-US" smtClean="0"/>
              <a:pPr/>
              <a:t>‹#›</a:t>
            </a:fld>
            <a:endParaRPr lang="en-US"/>
          </a:p>
        </p:txBody>
      </p:sp>
    </p:spTree>
    <p:extLst>
      <p:ext uri="{BB962C8B-B14F-4D97-AF65-F5344CB8AC3E}">
        <p14:creationId xmlns:p14="http://schemas.microsoft.com/office/powerpoint/2010/main" val="37362143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4BCD1443-0A99-454F-AA47-2BAE51E1B478}" type="datetime1">
              <a:rPr lang="en-US" smtClean="0"/>
              <a:pPr/>
              <a:t>6/1/2020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r>
              <a:rPr lang="en-US" smtClean="0"/>
              <a:t>11</a:t>
            </a:r>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6EC2A16-0788-483A-8EED-64865A83C72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46BB337-2178-4AE4-B34F-54B7DE387D50}" type="datetime1">
              <a:rPr lang="en-US" smtClean="0"/>
              <a:pPr/>
              <a:t>6/1/2020</a:t>
            </a:fld>
            <a:endParaRPr lang="en-US"/>
          </a:p>
        </p:txBody>
      </p:sp>
      <p:sp>
        <p:nvSpPr>
          <p:cNvPr id="5" name="Footer Placeholder 4"/>
          <p:cNvSpPr>
            <a:spLocks noGrp="1"/>
          </p:cNvSpPr>
          <p:nvPr>
            <p:ph type="ftr" sz="quarter" idx="11"/>
          </p:nvPr>
        </p:nvSpPr>
        <p:spPr/>
        <p:txBody>
          <a:bodyPr/>
          <a:lstStyle>
            <a:extLst/>
          </a:lstStyle>
          <a:p>
            <a:r>
              <a:rPr lang="en-US" smtClean="0"/>
              <a:t>11</a:t>
            </a:r>
            <a:endParaRPr lang="en-US"/>
          </a:p>
        </p:txBody>
      </p:sp>
      <p:sp>
        <p:nvSpPr>
          <p:cNvPr id="6" name="Slide Number Placeholder 5"/>
          <p:cNvSpPr>
            <a:spLocks noGrp="1"/>
          </p:cNvSpPr>
          <p:nvPr>
            <p:ph type="sldNum" sz="quarter" idx="12"/>
          </p:nvPr>
        </p:nvSpPr>
        <p:spPr/>
        <p:txBody>
          <a:bodyPr/>
          <a:lstStyle>
            <a:extLst/>
          </a:lstStyle>
          <a:p>
            <a:fld id="{66EC2A16-0788-483A-8EED-64865A83C721}"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78B8194-4D49-4A43-A0AC-9692F877F6CB}" type="datetime1">
              <a:rPr lang="en-US" smtClean="0"/>
              <a:pPr/>
              <a:t>6/1/2020</a:t>
            </a:fld>
            <a:endParaRPr lang="en-US"/>
          </a:p>
        </p:txBody>
      </p:sp>
      <p:sp>
        <p:nvSpPr>
          <p:cNvPr id="5" name="Footer Placeholder 4"/>
          <p:cNvSpPr>
            <a:spLocks noGrp="1"/>
          </p:cNvSpPr>
          <p:nvPr>
            <p:ph type="ftr" sz="quarter" idx="11"/>
          </p:nvPr>
        </p:nvSpPr>
        <p:spPr/>
        <p:txBody>
          <a:bodyPr/>
          <a:lstStyle>
            <a:extLst/>
          </a:lstStyle>
          <a:p>
            <a:r>
              <a:rPr lang="en-US" smtClean="0"/>
              <a:t>11</a:t>
            </a:r>
            <a:endParaRPr lang="en-US"/>
          </a:p>
        </p:txBody>
      </p:sp>
      <p:sp>
        <p:nvSpPr>
          <p:cNvPr id="6" name="Slide Number Placeholder 5"/>
          <p:cNvSpPr>
            <a:spLocks noGrp="1"/>
          </p:cNvSpPr>
          <p:nvPr>
            <p:ph type="sldNum" sz="quarter" idx="12"/>
          </p:nvPr>
        </p:nvSpPr>
        <p:spPr/>
        <p:txBody>
          <a:bodyPr/>
          <a:lstStyle>
            <a:extLst/>
          </a:lstStyle>
          <a:p>
            <a:fld id="{66EC2A16-0788-483A-8EED-64865A83C721}"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8F7EFEB-C4E6-4466-9D2B-1A06F433C2B7}" type="datetime1">
              <a:rPr lang="en-US" smtClean="0"/>
              <a:pPr/>
              <a:t>6/1/2020</a:t>
            </a:fld>
            <a:endParaRPr lang="en-US"/>
          </a:p>
        </p:txBody>
      </p:sp>
      <p:sp>
        <p:nvSpPr>
          <p:cNvPr id="6" name="Footer Placeholder 5"/>
          <p:cNvSpPr>
            <a:spLocks noGrp="1"/>
          </p:cNvSpPr>
          <p:nvPr>
            <p:ph type="ftr" sz="quarter" idx="11"/>
          </p:nvPr>
        </p:nvSpPr>
        <p:spPr/>
        <p:txBody>
          <a:bodyPr/>
          <a:lstStyle>
            <a:extLst/>
          </a:lstStyle>
          <a:p>
            <a:r>
              <a:rPr lang="en-US" smtClean="0"/>
              <a:t>11</a:t>
            </a:r>
            <a:endParaRPr lang="en-US"/>
          </a:p>
        </p:txBody>
      </p:sp>
      <p:sp>
        <p:nvSpPr>
          <p:cNvPr id="7" name="Slide Number Placeholder 6"/>
          <p:cNvSpPr>
            <a:spLocks noGrp="1"/>
          </p:cNvSpPr>
          <p:nvPr>
            <p:ph type="sldNum" sz="quarter" idx="12"/>
          </p:nvPr>
        </p:nvSpPr>
        <p:spPr/>
        <p:txBody>
          <a:bodyPr/>
          <a:lstStyle>
            <a:extLst/>
          </a:lstStyle>
          <a:p>
            <a:fld id="{66EC2A16-0788-483A-8EED-64865A83C721}"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A55F036-554E-4410-9E6F-03E644604A33}" type="datetime1">
              <a:rPr lang="en-US" smtClean="0"/>
              <a:pPr/>
              <a:t>6/1/2020</a:t>
            </a:fld>
            <a:endParaRPr lang="en-US"/>
          </a:p>
        </p:txBody>
      </p:sp>
      <p:sp>
        <p:nvSpPr>
          <p:cNvPr id="8" name="Footer Placeholder 7"/>
          <p:cNvSpPr>
            <a:spLocks noGrp="1"/>
          </p:cNvSpPr>
          <p:nvPr>
            <p:ph type="ftr" sz="quarter" idx="11"/>
          </p:nvPr>
        </p:nvSpPr>
        <p:spPr/>
        <p:txBody>
          <a:bodyPr/>
          <a:lstStyle>
            <a:extLst/>
          </a:lstStyle>
          <a:p>
            <a:r>
              <a:rPr lang="en-US" smtClean="0"/>
              <a:t>11</a:t>
            </a:r>
            <a:endParaRPr lang="en-US"/>
          </a:p>
        </p:txBody>
      </p:sp>
      <p:sp>
        <p:nvSpPr>
          <p:cNvPr id="9" name="Slide Number Placeholder 8"/>
          <p:cNvSpPr>
            <a:spLocks noGrp="1"/>
          </p:cNvSpPr>
          <p:nvPr>
            <p:ph type="sldNum" sz="quarter" idx="12"/>
          </p:nvPr>
        </p:nvSpPr>
        <p:spPr/>
        <p:txBody>
          <a:bodyPr/>
          <a:lstStyle>
            <a:extLst/>
          </a:lstStyle>
          <a:p>
            <a:fld id="{66EC2A16-0788-483A-8EED-64865A83C721}"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FF530739-AD18-4FAD-BFA8-6DADBB061D05}" type="datetime1">
              <a:rPr lang="en-US" smtClean="0"/>
              <a:pPr/>
              <a:t>6/1/2020</a:t>
            </a:fld>
            <a:endParaRPr lang="en-US"/>
          </a:p>
        </p:txBody>
      </p:sp>
      <p:sp>
        <p:nvSpPr>
          <p:cNvPr id="4" name="Footer Placeholder 3"/>
          <p:cNvSpPr>
            <a:spLocks noGrp="1"/>
          </p:cNvSpPr>
          <p:nvPr>
            <p:ph type="ftr" sz="quarter" idx="11"/>
          </p:nvPr>
        </p:nvSpPr>
        <p:spPr/>
        <p:txBody>
          <a:bodyPr/>
          <a:lstStyle>
            <a:extLst/>
          </a:lstStyle>
          <a:p>
            <a:r>
              <a:rPr lang="en-US" smtClean="0"/>
              <a:t>11</a:t>
            </a:r>
            <a:endParaRPr lang="en-US"/>
          </a:p>
        </p:txBody>
      </p:sp>
      <p:sp>
        <p:nvSpPr>
          <p:cNvPr id="5" name="Slide Number Placeholder 4"/>
          <p:cNvSpPr>
            <a:spLocks noGrp="1"/>
          </p:cNvSpPr>
          <p:nvPr>
            <p:ph type="sldNum" sz="quarter" idx="12"/>
          </p:nvPr>
        </p:nvSpPr>
        <p:spPr/>
        <p:txBody>
          <a:bodyPr/>
          <a:lstStyle>
            <a:extLst/>
          </a:lstStyle>
          <a:p>
            <a:fld id="{66EC2A16-0788-483A-8EED-64865A83C721}"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CCEF5CFE-2025-4360-ACAA-A6D0A2A5F29C}" type="datetime1">
              <a:rPr lang="en-US" smtClean="0"/>
              <a:pPr/>
              <a:t>6/1/2020</a:t>
            </a:fld>
            <a:endParaRPr lang="en-US"/>
          </a:p>
        </p:txBody>
      </p:sp>
      <p:sp>
        <p:nvSpPr>
          <p:cNvPr id="3" name="Footer Placeholder 2"/>
          <p:cNvSpPr>
            <a:spLocks noGrp="1"/>
          </p:cNvSpPr>
          <p:nvPr>
            <p:ph type="ftr" sz="quarter" idx="11"/>
          </p:nvPr>
        </p:nvSpPr>
        <p:spPr/>
        <p:txBody>
          <a:bodyPr/>
          <a:lstStyle>
            <a:extLst/>
          </a:lstStyle>
          <a:p>
            <a:r>
              <a:rPr lang="en-US" smtClean="0"/>
              <a:t>11</a:t>
            </a:r>
            <a:endParaRPr lang="en-US"/>
          </a:p>
        </p:txBody>
      </p:sp>
      <p:sp>
        <p:nvSpPr>
          <p:cNvPr id="4" name="Slide Number Placeholder 3"/>
          <p:cNvSpPr>
            <a:spLocks noGrp="1"/>
          </p:cNvSpPr>
          <p:nvPr>
            <p:ph type="sldNum" sz="quarter" idx="12"/>
          </p:nvPr>
        </p:nvSpPr>
        <p:spPr/>
        <p:txBody>
          <a:bodyPr/>
          <a:lstStyle>
            <a:extLst/>
          </a:lstStyle>
          <a:p>
            <a:fld id="{66EC2A16-0788-483A-8EED-64865A83C72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49AB3F58-39DA-443A-BAB6-75E1F945F3B1}" type="datetime1">
              <a:rPr lang="en-US" smtClean="0"/>
              <a:pPr/>
              <a:t>6/1/2020</a:t>
            </a:fld>
            <a:endParaRPr lang="en-US"/>
          </a:p>
        </p:txBody>
      </p:sp>
      <p:sp>
        <p:nvSpPr>
          <p:cNvPr id="6" name="Footer Placeholder 5"/>
          <p:cNvSpPr>
            <a:spLocks noGrp="1"/>
          </p:cNvSpPr>
          <p:nvPr>
            <p:ph type="ftr" sz="quarter" idx="11"/>
          </p:nvPr>
        </p:nvSpPr>
        <p:spPr/>
        <p:txBody>
          <a:bodyPr/>
          <a:lstStyle>
            <a:extLst/>
          </a:lstStyle>
          <a:p>
            <a:r>
              <a:rPr lang="en-US" smtClean="0"/>
              <a:t>11</a:t>
            </a:r>
            <a:endParaRPr lang="en-US"/>
          </a:p>
        </p:txBody>
      </p:sp>
      <p:sp>
        <p:nvSpPr>
          <p:cNvPr id="7" name="Slide Number Placeholder 6"/>
          <p:cNvSpPr>
            <a:spLocks noGrp="1"/>
          </p:cNvSpPr>
          <p:nvPr>
            <p:ph type="sldNum" sz="quarter" idx="12"/>
          </p:nvPr>
        </p:nvSpPr>
        <p:spPr/>
        <p:txBody>
          <a:bodyPr/>
          <a:lstStyle>
            <a:extLst/>
          </a:lstStyle>
          <a:p>
            <a:fld id="{66EC2A16-0788-483A-8EED-64865A83C721}"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0BF53405-7DF8-4015-BB3E-45204023FDFB}" type="datetime1">
              <a:rPr lang="en-US" smtClean="0"/>
              <a:pPr/>
              <a:t>6/1/2020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r>
              <a:rPr lang="en-US" smtClean="0"/>
              <a:t>11</a:t>
            </a:r>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66EC2A16-0788-483A-8EED-64865A83C721}"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621BAB68-8453-49B3-AB09-3445DD2DB047}" type="datetime1">
              <a:rPr lang="en-US" smtClean="0"/>
              <a:pPr/>
              <a:t>6/1/2020</a:t>
            </a:fld>
            <a:endParaRPr lang="en-US"/>
          </a:p>
        </p:txBody>
      </p:sp>
      <p:sp>
        <p:nvSpPr>
          <p:cNvPr id="5" name="Footer Placeholder 4"/>
          <p:cNvSpPr>
            <a:spLocks noGrp="1"/>
          </p:cNvSpPr>
          <p:nvPr>
            <p:ph type="ftr" sz="quarter" idx="11"/>
          </p:nvPr>
        </p:nvSpPr>
        <p:spPr/>
        <p:txBody>
          <a:bodyPr/>
          <a:lstStyle>
            <a:extLst/>
          </a:lstStyle>
          <a:p>
            <a:r>
              <a:rPr lang="en-US" smtClean="0"/>
              <a:t>11</a:t>
            </a:r>
            <a:endParaRPr lang="en-US"/>
          </a:p>
        </p:txBody>
      </p:sp>
      <p:sp>
        <p:nvSpPr>
          <p:cNvPr id="6" name="Slide Number Placeholder 5"/>
          <p:cNvSpPr>
            <a:spLocks noGrp="1"/>
          </p:cNvSpPr>
          <p:nvPr>
            <p:ph type="sldNum" sz="quarter" idx="12"/>
          </p:nvPr>
        </p:nvSpPr>
        <p:spPr/>
        <p:txBody>
          <a:bodyPr/>
          <a:lstStyle>
            <a:extLst/>
          </a:lstStyle>
          <a:p>
            <a:fld id="{66EC2A16-0788-483A-8EED-64865A83C72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3E9F945-D095-48C2-8CFC-6658C4BA4652}" type="datetime1">
              <a:rPr lang="en-US" smtClean="0"/>
              <a:pPr/>
              <a:t>6/1/2020</a:t>
            </a:fld>
            <a:endParaRPr lang="en-US"/>
          </a:p>
        </p:txBody>
      </p:sp>
      <p:sp>
        <p:nvSpPr>
          <p:cNvPr id="5" name="Footer Placeholder 4"/>
          <p:cNvSpPr>
            <a:spLocks noGrp="1"/>
          </p:cNvSpPr>
          <p:nvPr>
            <p:ph type="ftr" sz="quarter" idx="11"/>
          </p:nvPr>
        </p:nvSpPr>
        <p:spPr/>
        <p:txBody>
          <a:bodyPr/>
          <a:lstStyle>
            <a:extLst/>
          </a:lstStyle>
          <a:p>
            <a:r>
              <a:rPr lang="en-US" smtClean="0"/>
              <a:t>11</a:t>
            </a:r>
            <a:endParaRPr lang="en-US"/>
          </a:p>
        </p:txBody>
      </p:sp>
      <p:sp>
        <p:nvSpPr>
          <p:cNvPr id="6" name="Slide Number Placeholder 5"/>
          <p:cNvSpPr>
            <a:spLocks noGrp="1"/>
          </p:cNvSpPr>
          <p:nvPr>
            <p:ph type="sldNum" sz="quarter" idx="12"/>
          </p:nvPr>
        </p:nvSpPr>
        <p:spPr/>
        <p:txBody>
          <a:bodyPr/>
          <a:lstStyle>
            <a:extLst/>
          </a:lstStyle>
          <a:p>
            <a:fld id="{66EC2A16-0788-483A-8EED-64865A83C72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085E81D6-D04D-4B0F-A829-7715AFE56298}" type="datetime1">
              <a:rPr lang="en-US" smtClean="0"/>
              <a:pPr/>
              <a:t>6/1/2020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r>
              <a:rPr lang="en-US" smtClean="0"/>
              <a:t>11</a:t>
            </a:r>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6EC2A16-0788-483A-8EED-64865A83C72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fa.wikipedia.org/wiki/%D9%85%DA%A9%D8%A7%D9%86%DB%8C%DA%A9"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fa.wikipedia.org/w/index.php?title=%D9%86%D8%B8%D8%B1%DB%8C%D9%87_%DA%A9%D9%88%D8%A7%D9%86%D8%AA%D9%88%D9%85&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2" Type="http://schemas.openxmlformats.org/officeDocument/2006/relationships/hyperlink" Target="http://fa.wikipedia.org/wiki/%D8%B3%DB%8C%D8%B3%D8%AA%D9%85" TargetMode="External"/><Relationship Id="rId1" Type="http://schemas.openxmlformats.org/officeDocument/2006/relationships/slideLayout" Target="../slideLayouts/slideLayout2.xml"/><Relationship Id="rId4" Type="http://schemas.openxmlformats.org/officeDocument/2006/relationships/hyperlink" Target="http://fa.wikipedia.org/wiki/%D9%86%D8%B8%D8%B1%DB%8C%D9%87_%D9%86%D8%B3%D8%A8%DB%8C%D8%AA"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fa.wikipedia.org/w/index.php?title=%D8%A2%D8%AF%D8%A7%D9%85%D8%B2&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2" Type="http://schemas.openxmlformats.org/officeDocument/2006/relationships/hyperlink" Target="http://fa.wikipedia.org/w/index.php?title=%D9%87%DB%8C%D9%84%D8%B2&amp;action=edit&amp;redlink=1&amp;preload=%D8%A7%D9%84%DA%AF%D9%88:%D8%A7%DB%8C%D8%AC%D8%A7%D8%AF+%D9%85%D9%82%D8%A7%D9%84%D9%87/%D8%A7%D8%B3%D8%AA%D8%AE%D9%88%D8%A7%D9%86%E2%80%8C%D8%A8%D9%86%D8%AF%DB%8C&amp;editintro=%D8%A7%D9%84%DA%AF%D9%88:%D8%A7%DB%8C%D8%AC%D8%A7%D8%AF+%D9%85%D9%82%D8%A7%D9%84%D9%87/%D8%A7%D8%AF%DB%8C%D8%AA%E2%80%8C%D9%86%D9%88%D8%AA%DB%8C%D8%B3&amp;summary=%D8%A7%DB%8C%D8%AC%D8%A7%D8%AF+%DB%8C%DA%A9+%D9%85%D9%82%D8%A7%D9%84%D9%87+%D9%86%D9%88+%D8%A7%D8%B2+%D8%B7%D8%B1%DB%8C%D9%82+%D8%A7%DB%8C%D8%AC%D8%A7%D8%AF%DA%AF%D8%B1&amp;nosummary=&amp;prefix=&amp;minor=&amp;create=%D8%AF%D8%B1%D8%B3%D8%AA+%DA%A9%D8%B1%D8%AF%D9%86+%D9%85%D9%82%D8%A7%D9%84%D9%87+%D8%AC%D8%AF%DB%8C%D8%A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6EC2A16-0788-483A-8EED-64865A83C721}" type="slidenum">
              <a:rPr lang="en-US" smtClean="0"/>
              <a:pPr/>
              <a:t>1</a:t>
            </a:fld>
            <a:endParaRPr lang="en-US"/>
          </a:p>
        </p:txBody>
      </p:sp>
      <p:sp>
        <p:nvSpPr>
          <p:cNvPr id="3" name="Title 2"/>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094509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81000"/>
            <a:ext cx="8229600" cy="5626291"/>
          </a:xfrm>
        </p:spPr>
        <p:txBody>
          <a:bodyPr>
            <a:normAutofit lnSpcReduction="10000"/>
          </a:bodyPr>
          <a:lstStyle/>
          <a:p>
            <a:pPr algn="ctr" rtl="1">
              <a:buNone/>
            </a:pPr>
            <a:endParaRPr lang="fa-IR" sz="5400" b="1" dirty="0" smtClean="0">
              <a:cs typeface="B Nazanin" pitchFamily="2" charset="-78"/>
            </a:endParaRPr>
          </a:p>
          <a:p>
            <a:pPr algn="ctr" rtl="1">
              <a:buNone/>
            </a:pPr>
            <a:endParaRPr lang="fa-IR" sz="5400" b="1" dirty="0" smtClean="0">
              <a:cs typeface="B Nazanin" pitchFamily="2" charset="-78"/>
            </a:endParaRPr>
          </a:p>
          <a:p>
            <a:pPr algn="ctr" rtl="1">
              <a:buNone/>
            </a:pPr>
            <a:endParaRPr lang="fa-IR" sz="5400" b="1" dirty="0" smtClean="0">
              <a:cs typeface="B Nazanin" pitchFamily="2" charset="-78"/>
            </a:endParaRPr>
          </a:p>
          <a:p>
            <a:pPr algn="ctr" rtl="1">
              <a:buNone/>
            </a:pPr>
            <a:r>
              <a:rPr lang="fa-IR" sz="7700" b="1" dirty="0" err="1" smtClean="0">
                <a:cs typeface="B Nazanin" pitchFamily="2" charset="-78"/>
              </a:rPr>
              <a:t>نظريه </a:t>
            </a:r>
            <a:r>
              <a:rPr lang="fa-IR" sz="7700" b="1" dirty="0" smtClean="0">
                <a:cs typeface="B Nazanin" pitchFamily="2" charset="-78"/>
              </a:rPr>
              <a:t> آشوب در </a:t>
            </a:r>
            <a:r>
              <a:rPr lang="fa-IR" sz="7700" b="1" dirty="0" err="1" smtClean="0">
                <a:cs typeface="B Nazanin" pitchFamily="2" charset="-78"/>
              </a:rPr>
              <a:t>مديريت</a:t>
            </a:r>
            <a:endParaRPr lang="fa-IR" sz="7700" b="1" dirty="0" smtClean="0">
              <a:cs typeface="B Nazanin" pitchFamily="2" charset="-78"/>
            </a:endParaRPr>
          </a:p>
          <a:p>
            <a:pPr algn="ctr" rtl="1">
              <a:buNone/>
            </a:pPr>
            <a:r>
              <a:rPr lang="fa-IR" sz="6200" b="1" dirty="0" smtClean="0">
                <a:cs typeface="B Nazanin" pitchFamily="2" charset="-78"/>
              </a:rPr>
              <a:t> </a:t>
            </a:r>
            <a:endParaRPr lang="en-US" sz="6200" dirty="0" smtClean="0">
              <a:cs typeface="B Nazanin" pitchFamily="2" charset="-78"/>
            </a:endParaRPr>
          </a:p>
          <a:p>
            <a:pPr algn="ctr">
              <a:buNone/>
            </a:pPr>
            <a:r>
              <a:rPr lang="en-US" sz="6200" b="1" dirty="0" smtClean="0">
                <a:cs typeface="B Nazanin" pitchFamily="2" charset="-78"/>
              </a:rPr>
              <a:t>Chaos Theory</a:t>
            </a:r>
            <a:endParaRPr lang="fa-IR" sz="6200" b="1" dirty="0" smtClean="0">
              <a:cs typeface="B Nazanin" pitchFamily="2" charset="-78"/>
            </a:endParaRPr>
          </a:p>
          <a:p>
            <a:pPr algn="ctr">
              <a:buNone/>
            </a:pPr>
            <a:endParaRPr lang="fa-IR" sz="5400" b="1" dirty="0" smtClean="0">
              <a:cs typeface="B Nazanin" pitchFamily="2" charset="-78"/>
            </a:endParaRPr>
          </a:p>
          <a:p>
            <a:pPr algn="ctr">
              <a:buNone/>
            </a:pPr>
            <a:endParaRPr lang="fa-IR" sz="5400" b="1" dirty="0" smtClean="0">
              <a:cs typeface="B Nazanin" pitchFamily="2" charset="-78"/>
            </a:endParaRPr>
          </a:p>
          <a:p>
            <a:pPr algn="ctr">
              <a:buNone/>
            </a:pPr>
            <a:endParaRPr lang="fa-IR" sz="5400" b="1" dirty="0" smtClean="0">
              <a:cs typeface="B Nazanin" pitchFamily="2" charset="-78"/>
            </a:endParaRPr>
          </a:p>
          <a:p>
            <a:pPr algn="ctr">
              <a:buNone/>
            </a:pPr>
            <a:endParaRPr lang="fa-IR" sz="5400" b="1" dirty="0" smtClean="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2</a:t>
            </a:fld>
            <a:endParaRPr lang="en-US"/>
          </a:p>
        </p:txBody>
      </p:sp>
    </p:spTree>
  </p:cSld>
  <p:clrMapOvr>
    <a:masterClrMapping/>
  </p:clrMapOvr>
  <p:transition>
    <p:pull dir="l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3400" y="1447800"/>
            <a:ext cx="8229600" cy="4525963"/>
          </a:xfrm>
        </p:spPr>
        <p:txBody>
          <a:bodyPr/>
          <a:lstStyle/>
          <a:p>
            <a:pPr algn="justLow" rtl="1">
              <a:buFont typeface="Wingdings" pitchFamily="2" charset="2"/>
              <a:buChar char="v"/>
            </a:pPr>
            <a:r>
              <a:rPr lang="en-US" dirty="0" smtClean="0"/>
              <a:t> Chaos</a:t>
            </a:r>
            <a:r>
              <a:rPr lang="en-US" sz="4000" dirty="0" smtClean="0">
                <a:cs typeface="B Nazanin" pitchFamily="2" charset="-78"/>
              </a:rPr>
              <a:t> </a:t>
            </a:r>
            <a:r>
              <a:rPr lang="fa-IR" sz="4000" dirty="0" smtClean="0">
                <a:cs typeface="B Nazanin" pitchFamily="2" charset="-78"/>
              </a:rPr>
              <a:t>در لغت به معنای در هم ریختگی، آشفتگی، بی‌نظمی است و هم ارز کلمه تلاطم       </a:t>
            </a:r>
            <a:r>
              <a:rPr lang="en-US" sz="4000" dirty="0" err="1" smtClean="0">
                <a:cs typeface="B Nazanin" pitchFamily="2" charset="-78"/>
              </a:rPr>
              <a:t>turbalance</a:t>
            </a:r>
            <a:r>
              <a:rPr lang="en-US" sz="4000" dirty="0" smtClean="0">
                <a:cs typeface="B Nazanin" pitchFamily="2" charset="-78"/>
              </a:rPr>
              <a:t>) </a:t>
            </a:r>
            <a:r>
              <a:rPr lang="fa-IR" sz="4000" dirty="0" smtClean="0">
                <a:cs typeface="B Nazanin" pitchFamily="2" charset="-78"/>
              </a:rPr>
              <a:t>) در علم </a:t>
            </a:r>
            <a:r>
              <a:rPr lang="fa-IR" sz="4000" dirty="0" smtClean="0">
                <a:cs typeface="B Nazanin" pitchFamily="2" charset="-78"/>
                <a:hlinkClick r:id="rId2" tooltip="مکانیک"/>
              </a:rPr>
              <a:t>مکانیک</a:t>
            </a:r>
            <a:r>
              <a:rPr lang="fa-IR" sz="4000" dirty="0" smtClean="0">
                <a:cs typeface="B Nazanin" pitchFamily="2" charset="-78"/>
              </a:rPr>
              <a:t> می باشد. این واژه به معنی فقدان هرگونه ساختار منظم است و در </a:t>
            </a:r>
            <a:r>
              <a:rPr lang="fa-IR" sz="4000" dirty="0" err="1" smtClean="0">
                <a:cs typeface="B Nazanin" pitchFamily="2" charset="-78"/>
              </a:rPr>
              <a:t>محاورات</a:t>
            </a:r>
            <a:r>
              <a:rPr lang="fa-IR" sz="4000" dirty="0" smtClean="0">
                <a:cs typeface="B Nazanin" pitchFamily="2" charset="-78"/>
              </a:rPr>
              <a:t> روزمره به مفهوم سازمان نیافته و </a:t>
            </a:r>
            <a:r>
              <a:rPr lang="fa-IR" sz="4000" dirty="0" err="1" smtClean="0">
                <a:cs typeface="B Nazanin" pitchFamily="2" charset="-78"/>
              </a:rPr>
              <a:t>ناکاراست</a:t>
            </a:r>
            <a:r>
              <a:rPr lang="fa-IR" sz="4000" dirty="0" smtClean="0">
                <a:cs typeface="B Nazanin" pitchFamily="2" charset="-78"/>
              </a:rPr>
              <a:t> و جنبه منفی ای در بر دارد.</a:t>
            </a:r>
            <a:endParaRPr lang="en-US" sz="4000"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3</a:t>
            </a:fld>
            <a:endParaRPr lang="en-US"/>
          </a:p>
        </p:txBody>
      </p:sp>
    </p:spTree>
  </p:cSld>
  <p:clrMapOvr>
    <a:masterClrMapping/>
  </p:clrMapOvr>
  <p:transition>
    <p:pull dir="l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57200"/>
            <a:ext cx="8229600" cy="5550091"/>
          </a:xfrm>
        </p:spPr>
        <p:txBody>
          <a:bodyPr>
            <a:noAutofit/>
          </a:bodyPr>
          <a:lstStyle/>
          <a:p>
            <a:pPr algn="justLow" rtl="1">
              <a:buFont typeface="Wingdings" pitchFamily="2" charset="2"/>
              <a:buChar char="v"/>
            </a:pPr>
            <a:r>
              <a:rPr lang="fa-IR" sz="3600" dirty="0" smtClean="0">
                <a:cs typeface="B Nazanin" pitchFamily="2" charset="-78"/>
              </a:rPr>
              <a:t>تا چند دهه </a:t>
            </a:r>
            <a:r>
              <a:rPr lang="fa-IR" sz="3600" dirty="0" err="1" smtClean="0">
                <a:cs typeface="B Nazanin" pitchFamily="2" charset="-78"/>
              </a:rPr>
              <a:t>پیش٬</a:t>
            </a:r>
            <a:r>
              <a:rPr lang="fa-IR" sz="3600" dirty="0" smtClean="0">
                <a:cs typeface="B Nazanin" pitchFamily="2" charset="-78"/>
              </a:rPr>
              <a:t> دانشمندان هر پدیده ای را مجموعه ای دارای رفتار </a:t>
            </a:r>
            <a:r>
              <a:rPr lang="fa-IR" sz="3600" dirty="0" smtClean="0">
                <a:cs typeface="B Nazanin" pitchFamily="2" charset="-78"/>
                <a:hlinkClick r:id="rId2" tooltip="سیستم"/>
              </a:rPr>
              <a:t>سیستماتیک</a:t>
            </a:r>
            <a:r>
              <a:rPr lang="fa-IR" sz="3600" dirty="0" smtClean="0">
                <a:cs typeface="B Nazanin" pitchFamily="2" charset="-78"/>
              </a:rPr>
              <a:t>، منطبق و متاثر از قوانین جبری طبیعت و به شیوه ای مشخص و کاملا قابل پیش بینی می دانستند. با گذشت زمان و پیشرفت علوم، عدم توجیه بسیاری از رویدادهای طبیعی بواسطه دیدگاههای قبلی، باعث شد تا دید برخی دانشمندان نسبت به این موضوع تغییر کند و در پی این تغییر عقیده نظریاتی مثل </a:t>
            </a:r>
            <a:r>
              <a:rPr lang="fa-IR" sz="3600" dirty="0" smtClean="0">
                <a:cs typeface="B Nazanin" pitchFamily="2" charset="-78"/>
                <a:hlinkClick r:id="rId3" tooltip="نظریه کوانتوم (صفحه وجود ندارد)"/>
              </a:rPr>
              <a:t>نظریه </a:t>
            </a:r>
            <a:r>
              <a:rPr lang="fa-IR" sz="3600" dirty="0" err="1" smtClean="0">
                <a:cs typeface="B Nazanin" pitchFamily="2" charset="-78"/>
                <a:hlinkClick r:id="rId3" tooltip="نظریه کوانتوم (صفحه وجود ندارد)"/>
              </a:rPr>
              <a:t>کوانتوم</a:t>
            </a:r>
            <a:r>
              <a:rPr lang="fa-IR" sz="3600" dirty="0" smtClean="0">
                <a:cs typeface="B Nazanin" pitchFamily="2" charset="-78"/>
              </a:rPr>
              <a:t>، </a:t>
            </a:r>
            <a:r>
              <a:rPr lang="fa-IR" sz="3600" dirty="0" smtClean="0">
                <a:cs typeface="B Nazanin" pitchFamily="2" charset="-78"/>
                <a:hlinkClick r:id="rId4" tooltip="نظریه نسبیت"/>
              </a:rPr>
              <a:t>نظریه نسبیت</a:t>
            </a:r>
            <a:r>
              <a:rPr lang="fa-IR" sz="3600" dirty="0" smtClean="0">
                <a:cs typeface="B Nazanin" pitchFamily="2" charset="-78"/>
              </a:rPr>
              <a:t> و نظریه بی نظمی (</a:t>
            </a:r>
            <a:r>
              <a:rPr lang="en-US" sz="3600" dirty="0" smtClean="0">
                <a:cs typeface="B Nazanin" pitchFamily="2" charset="-78"/>
              </a:rPr>
              <a:t>(Chaos Theory) </a:t>
            </a:r>
            <a:r>
              <a:rPr lang="fa-IR" sz="3600" dirty="0" smtClean="0">
                <a:cs typeface="B Nazanin" pitchFamily="2" charset="-78"/>
              </a:rPr>
              <a:t>پدید آمد.</a:t>
            </a:r>
            <a:endParaRPr lang="en-US" sz="3600"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4</a:t>
            </a:fld>
            <a:endParaRPr lang="en-US"/>
          </a:p>
        </p:txBody>
      </p:sp>
    </p:spTree>
  </p:cSld>
  <p:clrMapOvr>
    <a:masterClrMapping/>
  </p:clrMapOvr>
  <p:transition>
    <p:pull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3400" y="1752600"/>
            <a:ext cx="8229600" cy="4495800"/>
          </a:xfrm>
        </p:spPr>
        <p:txBody>
          <a:bodyPr>
            <a:normAutofit/>
          </a:bodyPr>
          <a:lstStyle/>
          <a:p>
            <a:pPr algn="justLow" rtl="1">
              <a:buFont typeface="Wingdings" pitchFamily="2" charset="2"/>
              <a:buChar char="v"/>
            </a:pPr>
            <a:r>
              <a:rPr lang="fa-IR" sz="3600" dirty="0" smtClean="0">
                <a:cs typeface="B Nazanin" pitchFamily="2" charset="-78"/>
              </a:rPr>
              <a:t>تئوری آشفتگی برای اولین بار در سال 1965 توسط دانشمندی به نام ادوارد </a:t>
            </a:r>
            <a:r>
              <a:rPr lang="fa-IR" sz="3600" dirty="0" err="1" smtClean="0">
                <a:cs typeface="B Nazanin" pitchFamily="2" charset="-78"/>
              </a:rPr>
              <a:t>لورنز</a:t>
            </a:r>
            <a:r>
              <a:rPr lang="fa-IR" sz="3600" dirty="0" smtClean="0">
                <a:cs typeface="B Nazanin" pitchFamily="2" charset="-78"/>
              </a:rPr>
              <a:t> در هوا </a:t>
            </a:r>
            <a:r>
              <a:rPr lang="fa-IR" sz="3600" dirty="0" err="1" smtClean="0">
                <a:cs typeface="B Nazanin" pitchFamily="2" charset="-78"/>
              </a:rPr>
              <a:t>شناسی</a:t>
            </a:r>
            <a:r>
              <a:rPr lang="fa-IR" sz="3600" dirty="0" smtClean="0">
                <a:cs typeface="B Nazanin" pitchFamily="2" charset="-78"/>
              </a:rPr>
              <a:t> به کار برده شده و آن را تبدیل به یک علم نموده و سپس در حیطه تمام علوم و مباحث تجربی ، ریاضی ، رفتاری، مدیریتی و اجتماعی وارد شده  و اساس تغییرات بنیادی در علوم را فراهم آورده است.( حیدری ،1381)</a:t>
            </a:r>
            <a:endParaRPr lang="en-US" sz="3600"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5</a:t>
            </a:fld>
            <a:endParaRPr lang="en-US"/>
          </a:p>
        </p:txBody>
      </p:sp>
    </p:spTree>
  </p:cSld>
  <p:clrMapOvr>
    <a:masterClrMapping/>
  </p:clrMapOvr>
  <p:transition>
    <p:pull dir="l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14400"/>
            <a:ext cx="8229600" cy="5473891"/>
          </a:xfrm>
        </p:spPr>
        <p:txBody>
          <a:bodyPr>
            <a:normAutofit/>
          </a:bodyPr>
          <a:lstStyle/>
          <a:p>
            <a:pPr algn="justLow" rtl="1">
              <a:buFont typeface="Wingdings" pitchFamily="2" charset="2"/>
              <a:buChar char="v"/>
            </a:pPr>
            <a:r>
              <a:rPr lang="ar-SA" sz="3200" dirty="0" smtClean="0">
                <a:cs typeface="B Nazanin" pitchFamily="2" charset="-78"/>
              </a:rPr>
              <a:t>براساس نظريه آشوب جهان نظامي غيرخطي، پيچيده و غيرقابل پيش بيني است. اين نظريه به سيستم‌هايي اشاره دارد كه ضمن نشان دادن بي نظمي، حاوي نوعي نظم نهفته در درون خود هستند و</a:t>
            </a:r>
            <a:r>
              <a:rPr lang="fa-IR" sz="3200" dirty="0" smtClean="0">
                <a:cs typeface="B Nazanin" pitchFamily="2" charset="-78"/>
              </a:rPr>
              <a:t> </a:t>
            </a:r>
            <a:r>
              <a:rPr lang="ar-SA" sz="3200" dirty="0" smtClean="0">
                <a:cs typeface="B Nazanin" pitchFamily="2" charset="-78"/>
              </a:rPr>
              <a:t>بيانگر رفتارهاي نامنظم، غيرخطي و غيرقابل پيش بيني وپيچيده درسيستم هاست </a:t>
            </a:r>
            <a:r>
              <a:rPr lang="fa-IR" sz="3200" dirty="0" smtClean="0">
                <a:cs typeface="B Nazanin" pitchFamily="2" charset="-78"/>
              </a:rPr>
              <a:t> </a:t>
            </a:r>
            <a:r>
              <a:rPr lang="ar-SA" sz="3200" dirty="0" smtClean="0">
                <a:cs typeface="B Nazanin" pitchFamily="2" charset="-78"/>
              </a:rPr>
              <a:t>وقائل به وجود يك الگوي نظم غايي در تمام اين بي نظميهاست. به دليل غيرخطي بودن وپيچيدگي سيستم‌هاي آشوب ارائه مدل از اينگونه سيستم‌ها كاري بس مشكل وسخت است.به همين علّت سعي شده است به كمك مثالها ومدل‌هاي كامپيوتري وجهي از سيستم‌هاي آشوبناك نشان داده شود</a:t>
            </a:r>
            <a:r>
              <a:rPr lang="fa-IR" sz="3200" dirty="0" smtClean="0">
                <a:cs typeface="B Nazanin" pitchFamily="2" charset="-78"/>
              </a:rPr>
              <a:t>.</a:t>
            </a:r>
            <a:endParaRPr lang="en-US" sz="3200"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6</a:t>
            </a:fld>
            <a:endParaRPr lang="en-US"/>
          </a:p>
        </p:txBody>
      </p:sp>
    </p:spTree>
  </p:cSld>
  <p:clrMapOvr>
    <a:masterClrMapping/>
  </p:clrMapOvr>
  <p:transition>
    <p:pull dir="l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5016691"/>
          </a:xfrm>
        </p:spPr>
        <p:txBody>
          <a:bodyPr>
            <a:normAutofit/>
          </a:bodyPr>
          <a:lstStyle/>
          <a:p>
            <a:pPr algn="r" rtl="1">
              <a:buFont typeface="Wingdings" pitchFamily="2" charset="2"/>
              <a:buChar char="v"/>
            </a:pPr>
            <a:r>
              <a:rPr lang="fa-IR" dirty="0" err="1" smtClean="0">
                <a:cs typeface="B Nazanin" pitchFamily="2" charset="-78"/>
                <a:hlinkClick r:id="rId2" tooltip="هیلز (صفحه وجود ندارد)"/>
              </a:rPr>
              <a:t>هیلز</a:t>
            </a:r>
            <a:r>
              <a:rPr lang="fa-IR" dirty="0" smtClean="0">
                <a:cs typeface="B Nazanin" pitchFamily="2" charset="-78"/>
              </a:rPr>
              <a:t> (در سال </a:t>
            </a:r>
            <a:r>
              <a:rPr lang="fa-IR" dirty="0" err="1" smtClean="0">
                <a:cs typeface="B Nazanin" pitchFamily="2" charset="-78"/>
              </a:rPr>
              <a:t>۱۹۹۰</a:t>
            </a:r>
            <a:r>
              <a:rPr lang="fa-IR" dirty="0" smtClean="0">
                <a:cs typeface="B Nazanin" pitchFamily="2" charset="-78"/>
              </a:rPr>
              <a:t>) آشوب را اینگونه تعریف می‌کند:</a:t>
            </a:r>
          </a:p>
          <a:p>
            <a:pPr algn="justLow" rtl="1">
              <a:buNone/>
            </a:pPr>
            <a:r>
              <a:rPr lang="fa-IR" dirty="0" smtClean="0">
                <a:cs typeface="B Nazanin" pitchFamily="2" charset="-78"/>
              </a:rPr>
              <a:t>بی‌نظمی و آشوب نوعی بی‌نظمی منظم یا نظم در بی‌نظمی است. بی‌نظمی از این رو، که نتایج آن غیر قابل پیش‌بینی است و منظم بدان جهت که از نوعی قطعیت برخوردار است.</a:t>
            </a:r>
          </a:p>
          <a:p>
            <a:pPr algn="justLow" rtl="1">
              <a:buNone/>
            </a:pPr>
            <a:endParaRPr lang="en-US" dirty="0" smtClean="0">
              <a:cs typeface="B Nazanin" pitchFamily="2" charset="-78"/>
            </a:endParaRPr>
          </a:p>
          <a:p>
            <a:pPr algn="r" rtl="1">
              <a:buFont typeface="Wingdings" pitchFamily="2" charset="2"/>
              <a:buChar char="v"/>
            </a:pPr>
            <a:r>
              <a:rPr lang="fa-IR" dirty="0" smtClean="0">
                <a:cs typeface="B Nazanin" pitchFamily="2" charset="-78"/>
              </a:rPr>
              <a:t>همچنین </a:t>
            </a:r>
            <a:r>
              <a:rPr lang="fa-IR" dirty="0" err="1" smtClean="0">
                <a:cs typeface="B Nazanin" pitchFamily="2" charset="-78"/>
                <a:hlinkClick r:id="rId3" tooltip="آدامز (صفحه وجود ندارد)"/>
              </a:rPr>
              <a:t>آدامز</a:t>
            </a:r>
            <a:r>
              <a:rPr lang="fa-IR" dirty="0" smtClean="0">
                <a:cs typeface="B Nazanin" pitchFamily="2" charset="-78"/>
              </a:rPr>
              <a:t> آشفتگی را اینگونه تعریف می‌کند:</a:t>
            </a:r>
          </a:p>
          <a:p>
            <a:pPr algn="r" rtl="1">
              <a:buNone/>
            </a:pPr>
            <a:r>
              <a:rPr lang="fa-IR" dirty="0" smtClean="0">
                <a:cs typeface="B Nazanin" pitchFamily="2" charset="-78"/>
              </a:rPr>
              <a:t>بی نظمی از آشفتگی زندگی زائیده می‌شود در حالیکه از نظم عادت به وجود می‌آید.</a:t>
            </a:r>
          </a:p>
          <a:p>
            <a:pPr algn="r" rtl="1">
              <a:buNone/>
            </a:pPr>
            <a:endParaRPr lang="fa-IR" dirty="0" smtClean="0">
              <a:cs typeface="B Nazanin" pitchFamily="2" charset="-78"/>
            </a:endParaRPr>
          </a:p>
          <a:p>
            <a:pPr algn="r" rtl="1">
              <a:buFont typeface="Wingdings" pitchFamily="2" charset="2"/>
              <a:buChar char="v"/>
            </a:pPr>
            <a:r>
              <a:rPr lang="fa-IR" sz="2600" dirty="0" smtClean="0">
                <a:cs typeface="B Nazanin" pitchFamily="2" charset="-78"/>
              </a:rPr>
              <a:t>در خلاف آمد عادت بطلب کام که من/کسب جمعیت از آن زلف پریشان کردم</a:t>
            </a:r>
          </a:p>
          <a:p>
            <a:pPr rtl="1">
              <a:buNone/>
            </a:pPr>
            <a:r>
              <a:rPr lang="fa-IR" sz="2600" dirty="0" smtClean="0"/>
              <a:t>حافظ</a:t>
            </a:r>
            <a:endParaRPr lang="fa-IR" sz="2600" dirty="0"/>
          </a:p>
        </p:txBody>
      </p:sp>
      <p:sp>
        <p:nvSpPr>
          <p:cNvPr id="4" name="Slide Number Placeholder 3"/>
          <p:cNvSpPr>
            <a:spLocks noGrp="1"/>
          </p:cNvSpPr>
          <p:nvPr>
            <p:ph type="sldNum" sz="quarter" idx="12"/>
          </p:nvPr>
        </p:nvSpPr>
        <p:spPr/>
        <p:txBody>
          <a:bodyPr/>
          <a:lstStyle/>
          <a:p>
            <a:fld id="{66EC2A16-0788-483A-8EED-64865A83C721}" type="slidenum">
              <a:rPr lang="en-US" smtClean="0"/>
              <a:pPr/>
              <a:t>7</a:t>
            </a:fld>
            <a:endParaRPr lang="en-US"/>
          </a:p>
        </p:txBody>
      </p:sp>
    </p:spTree>
  </p:cSld>
  <p:clrMapOvr>
    <a:masterClrMapping/>
  </p:clrMapOvr>
  <p:transition>
    <p:pull dir="l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609600"/>
            <a:ext cx="8229600" cy="5397691"/>
          </a:xfrm>
        </p:spPr>
        <p:txBody>
          <a:bodyPr>
            <a:normAutofit/>
          </a:bodyPr>
          <a:lstStyle/>
          <a:p>
            <a:pPr algn="r" rtl="1">
              <a:buFont typeface="Wingdings" pitchFamily="2" charset="2"/>
              <a:buChar char="v"/>
            </a:pPr>
            <a:r>
              <a:rPr lang="ar-SA" sz="3200" b="1" dirty="0" smtClean="0">
                <a:solidFill>
                  <a:schemeClr val="accent1">
                    <a:lumMod val="75000"/>
                  </a:schemeClr>
                </a:solidFill>
                <a:cs typeface="B Nazanin" pitchFamily="2" charset="-78"/>
              </a:rPr>
              <a:t>ويژگيهاي عمده اين نظريه</a:t>
            </a:r>
            <a:r>
              <a:rPr lang="fa-IR" sz="3200" b="1" dirty="0" smtClean="0">
                <a:solidFill>
                  <a:schemeClr val="accent1">
                    <a:lumMod val="75000"/>
                  </a:schemeClr>
                </a:solidFill>
                <a:cs typeface="B Nazanin" pitchFamily="2" charset="-78"/>
              </a:rPr>
              <a:t>: </a:t>
            </a:r>
          </a:p>
          <a:p>
            <a:pPr algn="r" rtl="1">
              <a:buFont typeface="Wingdings" pitchFamily="2" charset="2"/>
              <a:buChar char="v"/>
            </a:pPr>
            <a:endParaRPr lang="fa-IR" sz="3200" b="1" dirty="0" smtClean="0">
              <a:cs typeface="B Nazanin" pitchFamily="2" charset="-78"/>
            </a:endParaRPr>
          </a:p>
          <a:p>
            <a:pPr algn="r" rtl="1">
              <a:buNone/>
            </a:pPr>
            <a:r>
              <a:rPr lang="fa-IR" sz="2800" dirty="0" smtClean="0">
                <a:cs typeface="B Nazanin" pitchFamily="2" charset="-78"/>
              </a:rPr>
              <a:t>   </a:t>
            </a:r>
            <a:r>
              <a:rPr lang="en-US" sz="2800" dirty="0" smtClean="0">
                <a:cs typeface="B Nazanin" pitchFamily="2" charset="-78"/>
              </a:rPr>
              <a:t>_ </a:t>
            </a:r>
            <a:r>
              <a:rPr lang="ar-SA" sz="2800" dirty="0" smtClean="0">
                <a:cs typeface="B Nazanin" pitchFamily="2" charset="-78"/>
              </a:rPr>
              <a:t>اثر پروانه‌اي</a:t>
            </a:r>
            <a:r>
              <a:rPr lang="en-US" sz="2800" dirty="0" smtClean="0">
                <a:cs typeface="B Nazanin" pitchFamily="2" charset="-78"/>
              </a:rPr>
              <a:t> (BUTTERFLY EFFECT)</a:t>
            </a:r>
            <a:br>
              <a:rPr lang="en-US" sz="2800" dirty="0" smtClean="0">
                <a:cs typeface="B Nazanin" pitchFamily="2" charset="-78"/>
              </a:rPr>
            </a:br>
            <a:r>
              <a:rPr lang="en-US" sz="2800" dirty="0" smtClean="0">
                <a:cs typeface="B Nazanin" pitchFamily="2" charset="-78"/>
              </a:rPr>
              <a:t/>
            </a:r>
            <a:br>
              <a:rPr lang="en-US" sz="2800" dirty="0" smtClean="0">
                <a:cs typeface="B Nazanin" pitchFamily="2" charset="-78"/>
              </a:rPr>
            </a:br>
            <a:r>
              <a:rPr lang="en-US" sz="2800" dirty="0" smtClean="0">
                <a:cs typeface="B Nazanin" pitchFamily="2" charset="-78"/>
              </a:rPr>
              <a:t>_ </a:t>
            </a:r>
            <a:r>
              <a:rPr lang="ar-SA" sz="2800" dirty="0" smtClean="0">
                <a:cs typeface="B Nazanin" pitchFamily="2" charset="-78"/>
              </a:rPr>
              <a:t>خود سازماندهي</a:t>
            </a:r>
            <a:r>
              <a:rPr lang="en-US" sz="2800" dirty="0" smtClean="0">
                <a:cs typeface="B Nazanin" pitchFamily="2" charset="-78"/>
              </a:rPr>
              <a:t> (DYNAMIC ADAPTATION)</a:t>
            </a:r>
            <a:br>
              <a:rPr lang="en-US" sz="2800" dirty="0" smtClean="0">
                <a:cs typeface="B Nazanin" pitchFamily="2" charset="-78"/>
              </a:rPr>
            </a:br>
            <a:r>
              <a:rPr lang="en-US" sz="2800" dirty="0" smtClean="0">
                <a:cs typeface="B Nazanin" pitchFamily="2" charset="-78"/>
              </a:rPr>
              <a:t/>
            </a:r>
            <a:br>
              <a:rPr lang="en-US" sz="2800" dirty="0" smtClean="0">
                <a:cs typeface="B Nazanin" pitchFamily="2" charset="-78"/>
              </a:rPr>
            </a:br>
            <a:r>
              <a:rPr lang="en-US" sz="2800" dirty="0" smtClean="0">
                <a:cs typeface="B Nazanin" pitchFamily="2" charset="-78"/>
              </a:rPr>
              <a:t>_ </a:t>
            </a:r>
            <a:r>
              <a:rPr lang="ar-SA" sz="2800" dirty="0" smtClean="0">
                <a:cs typeface="B Nazanin" pitchFamily="2" charset="-78"/>
              </a:rPr>
              <a:t>خودمانائي / خاصيت هولوگرافي</a:t>
            </a:r>
            <a:r>
              <a:rPr lang="en-US" sz="2800" dirty="0" smtClean="0">
                <a:cs typeface="B Nazanin" pitchFamily="2" charset="-78"/>
              </a:rPr>
              <a:t> (SELF - SIMILARITY)</a:t>
            </a:r>
            <a:br>
              <a:rPr lang="en-US" sz="2800" dirty="0" smtClean="0">
                <a:cs typeface="B Nazanin" pitchFamily="2" charset="-78"/>
              </a:rPr>
            </a:br>
            <a:r>
              <a:rPr lang="en-US" sz="2800" dirty="0" smtClean="0">
                <a:cs typeface="B Nazanin" pitchFamily="2" charset="-78"/>
              </a:rPr>
              <a:t/>
            </a:r>
            <a:br>
              <a:rPr lang="en-US" sz="2800" dirty="0" smtClean="0">
                <a:cs typeface="B Nazanin" pitchFamily="2" charset="-78"/>
              </a:rPr>
            </a:br>
            <a:r>
              <a:rPr lang="en-US" sz="2800" dirty="0" smtClean="0">
                <a:cs typeface="B Nazanin" pitchFamily="2" charset="-78"/>
              </a:rPr>
              <a:t>_ </a:t>
            </a:r>
            <a:r>
              <a:rPr lang="ar-SA" sz="2800" dirty="0" smtClean="0">
                <a:cs typeface="B Nazanin" pitchFamily="2" charset="-78"/>
              </a:rPr>
              <a:t>جاذبـه‌هاي عجيب</a:t>
            </a:r>
            <a:r>
              <a:rPr lang="en-US" sz="2800" dirty="0" smtClean="0">
                <a:cs typeface="B Nazanin" pitchFamily="2" charset="-78"/>
              </a:rPr>
              <a:t> (STRANGE ATTRACTORS)</a:t>
            </a:r>
            <a:endParaRPr lang="en-US" sz="2800"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8</a:t>
            </a:fld>
            <a:endParaRPr lang="en-US"/>
          </a:p>
        </p:txBody>
      </p:sp>
    </p:spTree>
  </p:cSld>
  <p:clrMapOvr>
    <a:masterClrMapping/>
  </p:clrMapOvr>
  <p:transition>
    <p:pull dir="l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762000"/>
            <a:ext cx="8229600" cy="5562600"/>
          </a:xfrm>
        </p:spPr>
        <p:txBody>
          <a:bodyPr>
            <a:normAutofit fontScale="92500" lnSpcReduction="10000"/>
          </a:bodyPr>
          <a:lstStyle/>
          <a:p>
            <a:pPr algn="r" rtl="1">
              <a:buFont typeface="Wingdings" pitchFamily="2" charset="2"/>
              <a:buChar char="v"/>
            </a:pPr>
            <a:r>
              <a:rPr lang="ar-SA" b="1" dirty="0" smtClean="0">
                <a:solidFill>
                  <a:schemeClr val="accent1">
                    <a:lumMod val="75000"/>
                  </a:schemeClr>
                </a:solidFill>
                <a:cs typeface="B Nazanin" pitchFamily="2" charset="-78"/>
              </a:rPr>
              <a:t>اثر پروانه اي</a:t>
            </a:r>
            <a:r>
              <a:rPr lang="fa-IR" b="1" dirty="0" smtClean="0">
                <a:solidFill>
                  <a:schemeClr val="accent1">
                    <a:lumMod val="75000"/>
                  </a:schemeClr>
                </a:solidFill>
                <a:cs typeface="B Nazanin" pitchFamily="2" charset="-78"/>
              </a:rPr>
              <a:t>: </a:t>
            </a:r>
          </a:p>
          <a:p>
            <a:pPr algn="r" rtl="1">
              <a:buFont typeface="Wingdings" pitchFamily="2" charset="2"/>
              <a:buChar char="v"/>
            </a:pPr>
            <a:endParaRPr lang="fa-IR" b="1" dirty="0" smtClean="0"/>
          </a:p>
          <a:p>
            <a:pPr algn="justLow" rtl="1">
              <a:buNone/>
            </a:pPr>
            <a:r>
              <a:rPr lang="fa-IR" sz="3000" dirty="0" smtClean="0">
                <a:cs typeface="B Nazanin" pitchFamily="2" charset="-78"/>
              </a:rPr>
              <a:t>   </a:t>
            </a:r>
            <a:r>
              <a:rPr lang="fa-IR" sz="3000" dirty="0" err="1" smtClean="0">
                <a:cs typeface="B Nazanin" pitchFamily="2" charset="-78"/>
              </a:rPr>
              <a:t>لورنس</a:t>
            </a:r>
            <a:r>
              <a:rPr lang="fa-IR" sz="3000" dirty="0" smtClean="0">
                <a:cs typeface="B Nazanin" pitchFamily="2" charset="-78"/>
              </a:rPr>
              <a:t> در تحقیقات خود به این نتیجه رسید که یک تغییر جزیی در شرایط اولیه </a:t>
            </a:r>
            <a:r>
              <a:rPr lang="fa-IR" sz="3000" dirty="0" err="1" smtClean="0">
                <a:cs typeface="B Nazanin" pitchFamily="2" charset="-78"/>
              </a:rPr>
              <a:t>معادلات</a:t>
            </a:r>
            <a:r>
              <a:rPr lang="fa-IR" sz="3000" dirty="0" smtClean="0">
                <a:cs typeface="B Nazanin" pitchFamily="2" charset="-78"/>
              </a:rPr>
              <a:t> پیش بینی کننده جوی منجر به تغییرات بسیار شدید در نتایج حاصل از آنها می گردد.به عبارت دیگر می گوید </a:t>
            </a:r>
            <a:r>
              <a:rPr lang="fa-IR" sz="3000" dirty="0" err="1" smtClean="0">
                <a:cs typeface="B Nazanin" pitchFamily="2" charset="-78"/>
              </a:rPr>
              <a:t>اگرپروانهای</a:t>
            </a:r>
            <a:r>
              <a:rPr lang="fa-IR" sz="3000" dirty="0" smtClean="0">
                <a:cs typeface="B Nazanin" pitchFamily="2" charset="-78"/>
              </a:rPr>
              <a:t> در توکیو پر بزند ممکن است بر اثر این پر زدن ابری حرکت کرده و در نیو یورک طوفانی ایجاد شود.</a:t>
            </a:r>
          </a:p>
          <a:p>
            <a:pPr algn="justLow" rtl="1">
              <a:buNone/>
            </a:pPr>
            <a:r>
              <a:rPr lang="en-US" sz="3000" dirty="0" smtClean="0">
                <a:cs typeface="B Nazanin" pitchFamily="2" charset="-78"/>
              </a:rPr>
              <a:t/>
            </a:r>
            <a:br>
              <a:rPr lang="en-US" sz="3000" dirty="0" smtClean="0">
                <a:cs typeface="B Nazanin" pitchFamily="2" charset="-78"/>
              </a:rPr>
            </a:br>
            <a:r>
              <a:rPr lang="ar-SA" sz="3000" dirty="0" smtClean="0">
                <a:cs typeface="B Nazanin" pitchFamily="2" charset="-78"/>
              </a:rPr>
              <a:t>در واقع بيانگر رد روابط خطي بين علت و معلول و تأييد غيرخطي بودن روابط در پديده ها و سيستم هاست. به اين معنا كه يك تغيير جزيي در شرايط اوليه مي تواند به نتايج وسيع و پيش بيني نشده در ستاده هاي سيستم منجر گردد و اين سنگ بناي تئوري آشوب است. در نظريه آشوب يابي نظمي اعتقاد بر آن است كه در تمامي پديده ها، نقاطي وجود دارند كه تغييري اندك در آن‌ها باعث تغييرات عظيم خواهد شد</a:t>
            </a:r>
            <a:r>
              <a:rPr lang="en-US" sz="3000" dirty="0" smtClean="0">
                <a:cs typeface="B Nazanin" pitchFamily="2" charset="-78"/>
              </a:rPr>
              <a:t> .</a:t>
            </a:r>
            <a:br>
              <a:rPr lang="en-US" sz="3000" dirty="0" smtClean="0">
                <a:cs typeface="B Nazanin" pitchFamily="2" charset="-78"/>
              </a:rPr>
            </a:br>
            <a:r>
              <a:rPr lang="en-US" dirty="0" smtClean="0"/>
              <a:t/>
            </a:r>
            <a:br>
              <a:rPr lang="en-US" dirty="0" smtClean="0"/>
            </a:br>
            <a:endParaRPr lang="en-US" dirty="0"/>
          </a:p>
        </p:txBody>
      </p:sp>
      <p:sp>
        <p:nvSpPr>
          <p:cNvPr id="4" name="Slide Number Placeholder 3"/>
          <p:cNvSpPr>
            <a:spLocks noGrp="1"/>
          </p:cNvSpPr>
          <p:nvPr>
            <p:ph type="sldNum" sz="quarter" idx="12"/>
          </p:nvPr>
        </p:nvSpPr>
        <p:spPr/>
        <p:txBody>
          <a:bodyPr/>
          <a:lstStyle/>
          <a:p>
            <a:fld id="{66EC2A16-0788-483A-8EED-64865A83C721}" type="slidenum">
              <a:rPr lang="en-US" smtClean="0"/>
              <a:pPr/>
              <a:t>9</a:t>
            </a:fld>
            <a:endParaRPr lang="en-US"/>
          </a:p>
        </p:txBody>
      </p:sp>
    </p:spTree>
  </p:cSld>
  <p:clrMapOvr>
    <a:masterClrMapping/>
  </p:clrMapOvr>
  <p:transition>
    <p:pull dir="l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609600"/>
            <a:ext cx="8229600" cy="5397691"/>
          </a:xfrm>
        </p:spPr>
        <p:txBody>
          <a:bodyPr>
            <a:normAutofit fontScale="92500" lnSpcReduction="10000"/>
          </a:bodyPr>
          <a:lstStyle/>
          <a:p>
            <a:pPr algn="r" rtl="1">
              <a:buFont typeface="Wingdings" pitchFamily="2" charset="2"/>
              <a:buChar char="v"/>
            </a:pPr>
            <a:r>
              <a:rPr lang="ar-SA" b="1" dirty="0" smtClean="0">
                <a:solidFill>
                  <a:schemeClr val="accent1">
                    <a:lumMod val="75000"/>
                  </a:schemeClr>
                </a:solidFill>
                <a:cs typeface="B Nazanin" pitchFamily="2" charset="-78"/>
              </a:rPr>
              <a:t>خودسازماندهي</a:t>
            </a:r>
            <a:r>
              <a:rPr lang="fa-IR" b="1" dirty="0" smtClean="0">
                <a:solidFill>
                  <a:schemeClr val="accent1">
                    <a:lumMod val="75000"/>
                  </a:schemeClr>
                </a:solidFill>
                <a:cs typeface="B Nazanin" pitchFamily="2" charset="-78"/>
              </a:rPr>
              <a:t>:</a:t>
            </a:r>
            <a:endParaRPr lang="en-US" b="1" dirty="0" smtClean="0">
              <a:solidFill>
                <a:schemeClr val="accent1">
                  <a:lumMod val="75000"/>
                </a:schemeClr>
              </a:solidFill>
              <a:cs typeface="B Nazanin" pitchFamily="2" charset="-78"/>
            </a:endParaRPr>
          </a:p>
          <a:p>
            <a:pPr algn="justLow" rtl="1">
              <a:buNone/>
            </a:pPr>
            <a:r>
              <a:rPr lang="en-US" b="1" dirty="0" smtClean="0">
                <a:cs typeface="B Nazanin" pitchFamily="2" charset="-78"/>
              </a:rPr>
              <a:t/>
            </a:r>
            <a:br>
              <a:rPr lang="en-US" b="1" dirty="0" smtClean="0">
                <a:cs typeface="B Nazanin" pitchFamily="2" charset="-78"/>
              </a:rPr>
            </a:br>
            <a:r>
              <a:rPr lang="ar-SA" b="1" dirty="0" smtClean="0">
                <a:cs typeface="B Nazanin" pitchFamily="2" charset="-78"/>
              </a:rPr>
              <a:t>در محيط در حال تغيير امروز، سيستم هاي بي نظم در ارتباط با محيطشان هم چون موجودات زنده عمل مي كنند و براي رسيدن به موفقيت همواره بايد خلاق و نوآور باشند. اما هنگـامي كه سيستم به تعادل سازگار نزديك مي شود براي حفظ پويايي نياز به تغييرات اساسي دروني دارد كه اين تغييرات به جاي سازگاري و تطبيق با محيط، سازگاري پويا را موجب مي شود كه نتيجه آن دگرگوني روابط پايدار بين افراد، الگوهاي رفتاري، الگوهاي كار، نگرشها و طرز تلقي ها و فرهنگ‌ها است. در چنين شرايطي است كه تغييرات كوچك مي‌تواند تغييرات عمده‌اي را در رفتار سيستم ايجاد كند و تحت اين شرايط است كه اثر پروانه اي در كنار سازگاري پويا تبلور مي يابد. دانشمندان معتقدند كه آشفتگي، سازگاري‌ها و انطباق‌ها را در هم مي‌شكند كه اين امر در ظهور نظم نوين گاهي بسيار ضروري است و باعث خلاقيت مستمر در سايه تخريب خلاق در سيستم مي شود</a:t>
            </a:r>
            <a:r>
              <a:rPr lang="en-US" b="1" dirty="0" smtClean="0">
                <a:cs typeface="B Nazanin" pitchFamily="2" charset="-78"/>
              </a:rPr>
              <a:t>. </a:t>
            </a:r>
            <a:endParaRPr lang="en-US" b="1"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10</a:t>
            </a:fld>
            <a:endParaRPr lang="en-US"/>
          </a:p>
        </p:txBody>
      </p:sp>
    </p:spTree>
  </p:cSld>
  <p:clrMapOvr>
    <a:masterClrMapping/>
  </p:clrMapOvr>
  <p:transition>
    <p:pull dir="l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609600"/>
            <a:ext cx="8229600" cy="5397691"/>
          </a:xfrm>
        </p:spPr>
        <p:txBody>
          <a:bodyPr>
            <a:normAutofit/>
          </a:bodyPr>
          <a:lstStyle/>
          <a:p>
            <a:pPr algn="r">
              <a:buNone/>
            </a:pPr>
            <a:r>
              <a:rPr lang="ar-SA" b="1" dirty="0" smtClean="0">
                <a:solidFill>
                  <a:schemeClr val="accent1">
                    <a:lumMod val="75000"/>
                  </a:schemeClr>
                </a:solidFill>
                <a:cs typeface="B Nazanin" pitchFamily="2" charset="-78"/>
              </a:rPr>
              <a:t>مورگان خاصيت خودنظمي در سيستم ها را تابع چهار اصل مي داند</a:t>
            </a:r>
            <a:r>
              <a:rPr lang="fa-IR" b="1" dirty="0" smtClean="0">
                <a:solidFill>
                  <a:schemeClr val="accent1">
                    <a:lumMod val="75000"/>
                  </a:schemeClr>
                </a:solidFill>
                <a:cs typeface="B Nazanin" pitchFamily="2" charset="-78"/>
              </a:rPr>
              <a:t>: </a:t>
            </a:r>
          </a:p>
          <a:p>
            <a:pPr algn="r">
              <a:buNone/>
            </a:pPr>
            <a:endParaRPr lang="fa-IR" b="1" dirty="0" smtClean="0">
              <a:cs typeface="B Nazanin" pitchFamily="2" charset="-78"/>
            </a:endParaRPr>
          </a:p>
          <a:p>
            <a:pPr algn="justLow" rtl="1">
              <a:buFont typeface="Wingdings" pitchFamily="2" charset="2"/>
              <a:buChar char="v"/>
            </a:pPr>
            <a:r>
              <a:rPr lang="ar-SA" b="1" dirty="0" smtClean="0">
                <a:cs typeface="B Nazanin" pitchFamily="2" charset="-78"/>
              </a:rPr>
              <a:t> نخست آن‌كه سيستم بايد توان احساس و درك محيط خود و جذب اطلاعات از آن را دارا باشد</a:t>
            </a:r>
            <a:endParaRPr lang="fa-IR" b="1" dirty="0" smtClean="0">
              <a:cs typeface="B Nazanin" pitchFamily="2" charset="-78"/>
            </a:endParaRPr>
          </a:p>
          <a:p>
            <a:pPr algn="justLow" rtl="1">
              <a:buFont typeface="Wingdings" pitchFamily="2" charset="2"/>
              <a:buChar char="v"/>
            </a:pPr>
            <a:r>
              <a:rPr lang="ar-SA" b="1" dirty="0" smtClean="0">
                <a:cs typeface="B Nazanin" pitchFamily="2" charset="-78"/>
              </a:rPr>
              <a:t>دوم آن‌كه، سيستم بايد قادر به برقراري ارتباط بين اين اطلاعات و عمليات خود باشد. </a:t>
            </a:r>
            <a:endParaRPr lang="fa-IR" b="1" dirty="0" smtClean="0">
              <a:cs typeface="B Nazanin" pitchFamily="2" charset="-78"/>
            </a:endParaRPr>
          </a:p>
          <a:p>
            <a:pPr algn="justLow" rtl="1">
              <a:buFont typeface="Wingdings" pitchFamily="2" charset="2"/>
              <a:buChar char="v"/>
            </a:pPr>
            <a:r>
              <a:rPr lang="ar-SA" b="1" dirty="0" smtClean="0">
                <a:cs typeface="B Nazanin" pitchFamily="2" charset="-78"/>
              </a:rPr>
              <a:t>سوم آن‌كه، سيستم بايد قدرت آگاهي از انحرافات را داشته باشد </a:t>
            </a:r>
            <a:endParaRPr lang="fa-IR" b="1" dirty="0" smtClean="0">
              <a:cs typeface="B Nazanin" pitchFamily="2" charset="-78"/>
            </a:endParaRPr>
          </a:p>
          <a:p>
            <a:pPr algn="justLow" rtl="1">
              <a:buFont typeface="Wingdings" pitchFamily="2" charset="2"/>
              <a:buChar char="v"/>
            </a:pPr>
            <a:r>
              <a:rPr lang="ar-SA" b="1" dirty="0" smtClean="0">
                <a:cs typeface="B Nazanin" pitchFamily="2" charset="-78"/>
              </a:rPr>
              <a:t>چهارم آن‌كه، توانايي اجراي عمليات اصلاحي براي رفع مشكلات را دارا باشد</a:t>
            </a:r>
            <a:endParaRPr lang="fa-IR" b="1" dirty="0" smtClean="0">
              <a:cs typeface="B Nazanin" pitchFamily="2" charset="-78"/>
            </a:endParaRPr>
          </a:p>
          <a:p>
            <a:pPr algn="justLow" rtl="1">
              <a:buNone/>
            </a:pPr>
            <a:r>
              <a:rPr lang="ar-SA" b="1" dirty="0" smtClean="0">
                <a:cs typeface="B Nazanin" pitchFamily="2" charset="-78"/>
              </a:rPr>
              <a:t>هرگاه اين چهار اصل برقرار شوند رابطه اي بين سيستم و محيط ايجادشده و سيستم خود نظم مي گردد و در مقابل وقايع، نوعي هوشمندي از خود بروز مي دهد</a:t>
            </a:r>
            <a:r>
              <a:rPr lang="en-US" b="1" dirty="0" smtClean="0">
                <a:cs typeface="B Nazanin" pitchFamily="2" charset="-78"/>
              </a:rPr>
              <a:t>..</a:t>
            </a:r>
            <a:endParaRPr lang="en-US" b="1"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11</a:t>
            </a:fld>
            <a:endParaRPr lang="en-US"/>
          </a:p>
        </p:txBody>
      </p:sp>
    </p:spTree>
  </p:cSld>
  <p:clrMapOvr>
    <a:masterClrMapping/>
  </p:clrMapOvr>
  <p:transition>
    <p:pull dir="l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5181600"/>
          </a:xfrm>
        </p:spPr>
        <p:txBody>
          <a:bodyPr>
            <a:normAutofit fontScale="85000" lnSpcReduction="20000"/>
          </a:bodyPr>
          <a:lstStyle/>
          <a:p>
            <a:pPr algn="r" rtl="1">
              <a:buFont typeface="Wingdings" pitchFamily="2" charset="2"/>
              <a:buChar char="v"/>
            </a:pPr>
            <a:r>
              <a:rPr lang="ar-SA" sz="2800" b="1" dirty="0" smtClean="0">
                <a:solidFill>
                  <a:schemeClr val="accent1">
                    <a:lumMod val="75000"/>
                  </a:schemeClr>
                </a:solidFill>
                <a:cs typeface="B Nazanin" pitchFamily="2" charset="-78"/>
              </a:rPr>
              <a:t>خودمانايي</a:t>
            </a:r>
            <a:r>
              <a:rPr lang="fa-IR" sz="2800" b="1" dirty="0" smtClean="0">
                <a:cs typeface="B Nazanin" pitchFamily="2" charset="-78"/>
              </a:rPr>
              <a:t>:</a:t>
            </a:r>
          </a:p>
          <a:p>
            <a:pPr algn="justLow" rtl="1">
              <a:buNone/>
            </a:pPr>
            <a:r>
              <a:rPr lang="en-US" sz="2800" dirty="0" smtClean="0">
                <a:cs typeface="B Nazanin" pitchFamily="2" charset="-78"/>
              </a:rPr>
              <a:t/>
            </a:r>
            <a:br>
              <a:rPr lang="en-US" sz="2800" dirty="0" smtClean="0">
                <a:cs typeface="B Nazanin" pitchFamily="2" charset="-78"/>
              </a:rPr>
            </a:br>
            <a:r>
              <a:rPr lang="ar-SA" sz="2800" b="1" dirty="0" smtClean="0">
                <a:cs typeface="B Nazanin" pitchFamily="2" charset="-78"/>
              </a:rPr>
              <a:t>در تئوري آشوب و معادلات آن نوعي شباهت بين اجزاء و كل قابل تشخيص است</a:t>
            </a:r>
            <a:r>
              <a:rPr lang="en-US" sz="2800" b="1" dirty="0" smtClean="0">
                <a:cs typeface="B Nazanin" pitchFamily="2" charset="-78"/>
              </a:rPr>
              <a:t>. </a:t>
            </a:r>
            <a:r>
              <a:rPr lang="ar-SA" sz="2800" b="1" dirty="0" smtClean="0">
                <a:cs typeface="B Nazanin" pitchFamily="2" charset="-78"/>
              </a:rPr>
              <a:t>بدين ترتيب كه هر جزيي از سيستم داراي ويژگي‌هاي كل بوده و مشابه آن است</a:t>
            </a:r>
            <a:r>
              <a:rPr lang="en-US" sz="2800" b="1" dirty="0" smtClean="0">
                <a:cs typeface="B Nazanin" pitchFamily="2" charset="-78"/>
              </a:rPr>
              <a:t>. </a:t>
            </a:r>
            <a:r>
              <a:rPr lang="ar-SA" sz="2800" b="1" dirty="0" smtClean="0">
                <a:cs typeface="B Nazanin" pitchFamily="2" charset="-78"/>
              </a:rPr>
              <a:t>به اين خاصيت هولوگرافي گفته مي شود. اولين بار هولوگرافي در سال 1948 توسط دنيس گابور مطرح شد. مورگان در كتاب خود تحت عنوان « نگارهاي سازمان» در استعاره سازمان به مثابه مغز ويژگي هاي هولوگرافي را عبارت از: جـزء خاصيت كـل را داشته و مانند آن عمل مي كند، سيستم توانايي يادگيري را دارد، سيستم داراي توانايي خودسازماندهي است. حتي اگر قسمتهايي از سيستم برداشته شود سيستم به راحتي مي تواند به فعاليت خود ادامه دهد. به عنوان مثال در رابطه با خاصيت هولوگرافي مي توان به آينه اشاره كرد.اين خاصيت در تمام قسمت هاي آن وجود دارد بگونه اي كه هر قطعه آن اين خاصيت كل را مي تواند از خود بروز دهد</a:t>
            </a:r>
            <a:r>
              <a:rPr lang="en-US" sz="2800" b="1" dirty="0" smtClean="0">
                <a:cs typeface="B Nazanin" pitchFamily="2" charset="-78"/>
              </a:rPr>
              <a:t>.</a:t>
            </a:r>
          </a:p>
          <a:p>
            <a:pPr rtl="1">
              <a:buNone/>
            </a:pPr>
            <a:r>
              <a:rPr lang="en-US" dirty="0" smtClean="0"/>
              <a:t> </a:t>
            </a:r>
          </a:p>
          <a:p>
            <a:pPr algn="r" rtl="1">
              <a:buNone/>
            </a:pPr>
            <a:r>
              <a:rPr lang="en-US" dirty="0" smtClean="0"/>
              <a:t> </a:t>
            </a:r>
            <a:endParaRPr lang="en-US" dirty="0"/>
          </a:p>
        </p:txBody>
      </p:sp>
      <p:sp>
        <p:nvSpPr>
          <p:cNvPr id="4" name="Slide Number Placeholder 3"/>
          <p:cNvSpPr>
            <a:spLocks noGrp="1"/>
          </p:cNvSpPr>
          <p:nvPr>
            <p:ph type="sldNum" sz="quarter" idx="12"/>
          </p:nvPr>
        </p:nvSpPr>
        <p:spPr/>
        <p:txBody>
          <a:bodyPr/>
          <a:lstStyle/>
          <a:p>
            <a:fld id="{66EC2A16-0788-483A-8EED-64865A83C721}" type="slidenum">
              <a:rPr lang="en-US" smtClean="0"/>
              <a:pPr/>
              <a:t>12</a:t>
            </a:fld>
            <a:endParaRPr lang="en-US"/>
          </a:p>
        </p:txBody>
      </p:sp>
    </p:spTree>
  </p:cSld>
  <p:clrMapOvr>
    <a:masterClrMapping/>
  </p:clrMapOvr>
  <p:transition>
    <p:pull dir="l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14400"/>
            <a:ext cx="8229600" cy="5486400"/>
          </a:xfrm>
        </p:spPr>
        <p:txBody>
          <a:bodyPr>
            <a:normAutofit fontScale="92500"/>
          </a:bodyPr>
          <a:lstStyle/>
          <a:p>
            <a:pPr algn="r" rtl="1">
              <a:buFont typeface="Wingdings" pitchFamily="2" charset="2"/>
              <a:buChar char="v"/>
            </a:pPr>
            <a:r>
              <a:rPr lang="ar-SA" b="1" dirty="0" smtClean="0">
                <a:solidFill>
                  <a:schemeClr val="accent1">
                    <a:lumMod val="75000"/>
                  </a:schemeClr>
                </a:solidFill>
              </a:rPr>
              <a:t>جاذبه های عجیب</a:t>
            </a:r>
            <a:r>
              <a:rPr lang="fa-IR" b="1" dirty="0" smtClean="0">
                <a:solidFill>
                  <a:schemeClr val="accent1">
                    <a:lumMod val="75000"/>
                  </a:schemeClr>
                </a:solidFill>
              </a:rPr>
              <a:t>: </a:t>
            </a:r>
          </a:p>
          <a:p>
            <a:pPr algn="r" rtl="1">
              <a:buNone/>
            </a:pPr>
            <a:endParaRPr lang="fa-IR" b="1" dirty="0" smtClean="0">
              <a:solidFill>
                <a:schemeClr val="accent1">
                  <a:lumMod val="75000"/>
                </a:schemeClr>
              </a:solidFill>
            </a:endParaRPr>
          </a:p>
          <a:p>
            <a:pPr algn="justLow" rtl="1">
              <a:buNone/>
            </a:pPr>
            <a:r>
              <a:rPr lang="ar-SA" sz="3200" dirty="0" smtClean="0">
                <a:cs typeface="B Nazanin" pitchFamily="2" charset="-78"/>
              </a:rPr>
              <a:t>علي رغم غيرقابل پيش بيني و غيرخطي بودن رفتار، جاذبه هاي عجيب بيانگر الگوهاي منظمي هستند كه از آشفتگي‌هاي موجود در سيستم و بي نظمي موجود به دست مي آيند. جاذبه هاي عجيب در همه جا وجود دارند همـه آنچه را كه ما در نظر اول بي نظـــم و آشوب گونه مي بينيم در درازمدت و با گذر زمان الگويي منظم و داراي نظم از خود نشان مي دهد. تغييرات شديد، رفتارهاي نامنظم، دگرگوني‌هاي غيرقابل پيش بيني، حركات بحراني و… همه در ذات خود داراي نظمي نهفته هستند</a:t>
            </a:r>
            <a:r>
              <a:rPr lang="en-US" sz="3200" dirty="0" smtClean="0">
                <a:cs typeface="B Nazanin" pitchFamily="2" charset="-78"/>
              </a:rPr>
              <a:t>.</a:t>
            </a:r>
            <a:br>
              <a:rPr lang="en-US" sz="3200" dirty="0" smtClean="0">
                <a:cs typeface="B Nazanin" pitchFamily="2" charset="-78"/>
              </a:rPr>
            </a:br>
            <a:r>
              <a:rPr lang="en-US" dirty="0" smtClean="0"/>
              <a:t/>
            </a:r>
            <a:br>
              <a:rPr lang="en-US" dirty="0" smtClean="0"/>
            </a:br>
            <a:endParaRPr lang="en-US" dirty="0"/>
          </a:p>
        </p:txBody>
      </p:sp>
      <p:sp>
        <p:nvSpPr>
          <p:cNvPr id="4" name="Slide Number Placeholder 3"/>
          <p:cNvSpPr>
            <a:spLocks noGrp="1"/>
          </p:cNvSpPr>
          <p:nvPr>
            <p:ph type="sldNum" sz="quarter" idx="12"/>
          </p:nvPr>
        </p:nvSpPr>
        <p:spPr/>
        <p:txBody>
          <a:bodyPr/>
          <a:lstStyle/>
          <a:p>
            <a:fld id="{66EC2A16-0788-483A-8EED-64865A83C721}" type="slidenum">
              <a:rPr lang="en-US" smtClean="0"/>
              <a:pPr/>
              <a:t>13</a:t>
            </a:fld>
            <a:endParaRPr lang="en-US"/>
          </a:p>
        </p:txBody>
      </p:sp>
    </p:spTree>
  </p:cSld>
  <p:clrMapOvr>
    <a:masterClrMapping/>
  </p:clrMapOvr>
  <p:transition>
    <p:pull dir="l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Site\Desktop\Airplane_vortex_edit.jpg"/>
          <p:cNvPicPr>
            <a:picLocks noGrp="1" noChangeAspect="1" noChangeArrowheads="1"/>
          </p:cNvPicPr>
          <p:nvPr>
            <p:ph idx="1"/>
          </p:nvPr>
        </p:nvPicPr>
        <p:blipFill>
          <a:blip r:embed="rId2" cstate="print"/>
          <a:srcRect/>
          <a:stretch>
            <a:fillRect/>
          </a:stretch>
        </p:blipFill>
        <p:spPr bwMode="auto">
          <a:xfrm>
            <a:off x="457200" y="3124200"/>
            <a:ext cx="3048000" cy="2612136"/>
          </a:xfrm>
          <a:prstGeom prst="rect">
            <a:avLst/>
          </a:prstGeom>
          <a:noFill/>
        </p:spPr>
      </p:pic>
      <p:sp>
        <p:nvSpPr>
          <p:cNvPr id="9" name="Rectangle 8"/>
          <p:cNvSpPr/>
          <p:nvPr/>
        </p:nvSpPr>
        <p:spPr>
          <a:xfrm>
            <a:off x="1066800" y="533400"/>
            <a:ext cx="7696200" cy="2677656"/>
          </a:xfrm>
          <a:prstGeom prst="rect">
            <a:avLst/>
          </a:prstGeom>
        </p:spPr>
        <p:txBody>
          <a:bodyPr wrap="square">
            <a:spAutoFit/>
          </a:bodyPr>
          <a:lstStyle/>
          <a:p>
            <a:pPr algn="r"/>
            <a:r>
              <a:rPr lang="ar-SA" sz="2800" dirty="0" smtClean="0">
                <a:cs typeface="B Nazanin" pitchFamily="2" charset="-78"/>
              </a:rPr>
              <a:t>جاذبه هاي غريب بدون الگو نيستند واز الگوي خاصي پيروي مي كنند و ارزش آنها هم درهمين الگو داشتن است. اين جاذبه ها داراي ويژگي هاي هندسي پيچيده اي هستند و داراي ابعاد غير صحيح مي باشند و مسير آن‌ها به هم پيچيده، چندجهته وگسترده است. در جاذبه هاي غريب هيچ مسيري تكرار نمي شود و هر مسير براي خود مسيري جديد است </a:t>
            </a:r>
            <a:endParaRPr lang="en-US" sz="2800" dirty="0">
              <a:cs typeface="B Nazanin" pitchFamily="2" charset="-78"/>
            </a:endParaRPr>
          </a:p>
        </p:txBody>
      </p:sp>
      <p:sp>
        <p:nvSpPr>
          <p:cNvPr id="5" name="Slide Number Placeholder 4"/>
          <p:cNvSpPr>
            <a:spLocks noGrp="1"/>
          </p:cNvSpPr>
          <p:nvPr>
            <p:ph type="sldNum" sz="quarter" idx="12"/>
          </p:nvPr>
        </p:nvSpPr>
        <p:spPr/>
        <p:txBody>
          <a:bodyPr/>
          <a:lstStyle/>
          <a:p>
            <a:fld id="{66EC2A16-0788-483A-8EED-64865A83C721}" type="slidenum">
              <a:rPr lang="en-US" smtClean="0"/>
              <a:pPr/>
              <a:t>14</a:t>
            </a:fld>
            <a:endParaRPr lang="en-US"/>
          </a:p>
        </p:txBody>
      </p:sp>
    </p:spTree>
  </p:cSld>
  <p:clrMapOvr>
    <a:masterClrMapping/>
  </p:clrMapOvr>
  <p:transition>
    <p:pull dir="l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762000"/>
            <a:ext cx="8077200" cy="5245291"/>
          </a:xfrm>
        </p:spPr>
        <p:txBody>
          <a:bodyPr>
            <a:normAutofit fontScale="70000" lnSpcReduction="20000"/>
          </a:bodyPr>
          <a:lstStyle/>
          <a:p>
            <a:pPr algn="r" rtl="1">
              <a:buFont typeface="Wingdings" pitchFamily="2" charset="2"/>
              <a:buChar char="v"/>
            </a:pPr>
            <a:r>
              <a:rPr lang="fa-IR" sz="4100" b="1" dirty="0" smtClean="0">
                <a:solidFill>
                  <a:schemeClr val="accent1">
                    <a:lumMod val="75000"/>
                  </a:schemeClr>
                </a:solidFill>
                <a:cs typeface="B Nazanin" pitchFamily="2" charset="-78"/>
              </a:rPr>
              <a:t>استفاده از ویژگیهای تئوری آشوب در مدیریت</a:t>
            </a:r>
          </a:p>
          <a:p>
            <a:pPr algn="r" rtl="1">
              <a:buNone/>
            </a:pPr>
            <a:endParaRPr lang="fa-IR" sz="4100" dirty="0" smtClean="0">
              <a:solidFill>
                <a:schemeClr val="accent1">
                  <a:lumMod val="75000"/>
                </a:schemeClr>
              </a:solidFill>
              <a:cs typeface="B Nazanin" pitchFamily="2" charset="-78"/>
            </a:endParaRPr>
          </a:p>
          <a:p>
            <a:pPr algn="r" rtl="1">
              <a:buFont typeface="Wingdings" pitchFamily="2" charset="2"/>
              <a:buChar char="v"/>
            </a:pPr>
            <a:r>
              <a:rPr lang="ar-SA" sz="4100" b="1" dirty="0" smtClean="0">
                <a:cs typeface="B Nazanin" pitchFamily="2" charset="-78"/>
              </a:rPr>
              <a:t>خاصیت پروانه ای و تأثیر آن در مدیریت </a:t>
            </a:r>
            <a:endParaRPr lang="fa-IR" sz="4100" b="1" dirty="0" smtClean="0">
              <a:cs typeface="B Nazanin" pitchFamily="2" charset="-78"/>
            </a:endParaRPr>
          </a:p>
          <a:p>
            <a:pPr algn="justLow" rtl="1">
              <a:buNone/>
            </a:pPr>
            <a:r>
              <a:rPr lang="en-US" sz="4100" dirty="0" smtClean="0">
                <a:cs typeface="B Nazanin" pitchFamily="2" charset="-78"/>
              </a:rPr>
              <a:t/>
            </a:r>
            <a:br>
              <a:rPr lang="en-US" sz="4100" dirty="0" smtClean="0">
                <a:cs typeface="B Nazanin" pitchFamily="2" charset="-78"/>
              </a:rPr>
            </a:br>
            <a:r>
              <a:rPr lang="ar-SA" sz="4100" b="1" dirty="0" smtClean="0">
                <a:cs typeface="B Nazanin" pitchFamily="2" charset="-78"/>
              </a:rPr>
              <a:t>براساس این ویژگی یک تغییر کوچک در شرایط اولیه کار می تواند تغییرات بنیادی و اساسی در نتیجه کار ایجاد کند به عنوان نمونه، سازمانی که قادر باشد از یک نقطه کلیدی مانند تمایل و مشارکت مردم استفاده کرده و آنان را به مشارکت در فعالیت های خود فرا بخواند قادر خواهد بود تا حرکات بزرگی را با استفاده از این اهرم تحقق بخشد. براساس خاصیت پروانه ای، مدیران بهره ور کسانی هستند که نماد های تولید را به خوبی شناخته و مانند ذره ای که از آن انرژی حاصل می شود آن را به موقع و به جا مورد استفاده قرار می دهند</a:t>
            </a:r>
            <a:r>
              <a:rPr lang="en-US" sz="4100" b="1" dirty="0" smtClean="0">
                <a:cs typeface="B Nazanin" pitchFamily="2" charset="-78"/>
              </a:rPr>
              <a:t> .</a:t>
            </a:r>
            <a:br>
              <a:rPr lang="en-US" sz="4100" b="1" dirty="0" smtClean="0">
                <a:cs typeface="B Nazanin" pitchFamily="2" charset="-78"/>
              </a:rPr>
            </a:br>
            <a:endParaRPr lang="en-US" sz="4100" b="1" dirty="0" smtClean="0">
              <a:cs typeface="B Nazanin" pitchFamily="2" charset="-78"/>
            </a:endParaRPr>
          </a:p>
          <a:p>
            <a:pPr lvl="4" algn="r" rtl="1">
              <a:buFont typeface="Wingdings" pitchFamily="2" charset="2"/>
              <a:buChar char="v"/>
            </a:pPr>
            <a:endParaRPr lang="en-US" sz="3200" dirty="0">
              <a:solidFill>
                <a:schemeClr val="accent1">
                  <a:lumMod val="75000"/>
                </a:schemeClr>
              </a:solidFill>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15</a:t>
            </a:fld>
            <a:endParaRPr lang="en-US"/>
          </a:p>
        </p:txBody>
      </p:sp>
    </p:spTree>
  </p:cSld>
  <p:clrMapOvr>
    <a:masterClrMapping/>
  </p:clrMapOvr>
  <p:transition>
    <p:pull dir="l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95400"/>
            <a:ext cx="8229600" cy="4343400"/>
          </a:xfrm>
        </p:spPr>
        <p:txBody>
          <a:bodyPr>
            <a:normAutofit fontScale="92500" lnSpcReduction="10000"/>
          </a:bodyPr>
          <a:lstStyle/>
          <a:p>
            <a:pPr algn="r" rtl="1">
              <a:buFont typeface="Wingdings" pitchFamily="2" charset="2"/>
              <a:buChar char="v"/>
            </a:pPr>
            <a:r>
              <a:rPr lang="ar-SA" sz="3200" b="1" dirty="0" smtClean="0">
                <a:cs typeface="B Nazanin" pitchFamily="2" charset="-78"/>
              </a:rPr>
              <a:t>خاصیت سازگاری پویا و تأثیر آن در مدیریت</a:t>
            </a:r>
            <a:r>
              <a:rPr lang="fa-IR" sz="3200" b="1" dirty="0" smtClean="0">
                <a:cs typeface="B Nazanin" pitchFamily="2" charset="-78"/>
              </a:rPr>
              <a:t> </a:t>
            </a:r>
          </a:p>
          <a:p>
            <a:pPr algn="justLow" rtl="1">
              <a:buNone/>
            </a:pPr>
            <a:r>
              <a:rPr lang="ar-SA" sz="3200" dirty="0" smtClean="0">
                <a:cs typeface="B Nazanin" pitchFamily="2" charset="-78"/>
              </a:rPr>
              <a:t> </a:t>
            </a:r>
            <a:r>
              <a:rPr lang="en-US" sz="3200" dirty="0" smtClean="0">
                <a:cs typeface="B Nazanin" pitchFamily="2" charset="-78"/>
              </a:rPr>
              <a:t/>
            </a:r>
            <a:br>
              <a:rPr lang="en-US" sz="3200" dirty="0" smtClean="0">
                <a:cs typeface="B Nazanin" pitchFamily="2" charset="-78"/>
              </a:rPr>
            </a:br>
            <a:r>
              <a:rPr lang="ar-SA" sz="3200" b="1" dirty="0" smtClean="0">
                <a:cs typeface="B Nazanin" pitchFamily="2" charset="-78"/>
              </a:rPr>
              <a:t>سازگاری با محیط های آشوبناک نیاز به سازمان های منعطف و تخصص های انعطاف پذیر دارد و این اصلی اساسی در سازمان های امروزی است، در سازماندهی سازمان ها باید با توجه به ارتباط اجزا با هم به گونه ای که هر جزء بتواند ضمن انجام وظایف خود به طور مستقل با اجزای دیگر ارتباطی هم افزا و پوینده داشته باشد و به علاوه از جهت آرمانی دارای نگرشی مشابه با سایر اجزا باشد دست به مدیریت زد</a:t>
            </a:r>
            <a:r>
              <a:rPr lang="en-US" sz="3200" b="1" dirty="0" smtClean="0">
                <a:cs typeface="B Nazanin" pitchFamily="2" charset="-78"/>
              </a:rPr>
              <a:t>. </a:t>
            </a:r>
            <a:br>
              <a:rPr lang="en-US" sz="3200" b="1" dirty="0" smtClean="0">
                <a:cs typeface="B Nazanin" pitchFamily="2" charset="-78"/>
              </a:rPr>
            </a:br>
            <a:endParaRPr lang="en-US" sz="3200" b="1"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16</a:t>
            </a:fld>
            <a:endParaRPr lang="en-US"/>
          </a:p>
        </p:txBody>
      </p:sp>
    </p:spTree>
  </p:cSld>
  <p:clrMapOvr>
    <a:masterClrMapping/>
  </p:clrMapOvr>
  <p:transition>
    <p:pull dir="l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371600"/>
            <a:ext cx="8229600" cy="4635691"/>
          </a:xfrm>
        </p:spPr>
        <p:txBody>
          <a:bodyPr>
            <a:normAutofit lnSpcReduction="10000"/>
          </a:bodyPr>
          <a:lstStyle/>
          <a:p>
            <a:pPr algn="r" rtl="1">
              <a:buFont typeface="Wingdings" pitchFamily="2" charset="2"/>
              <a:buChar char="v"/>
            </a:pPr>
            <a:r>
              <a:rPr lang="ar-SA" sz="3200" b="1" dirty="0" smtClean="0">
                <a:cs typeface="B Nazanin" pitchFamily="2" charset="-78"/>
              </a:rPr>
              <a:t>خاصیت خودمانایی و تأثیر آن در مدیریت </a:t>
            </a:r>
            <a:r>
              <a:rPr lang="fa-IR" sz="3200" b="1" dirty="0" smtClean="0">
                <a:cs typeface="B Nazanin" pitchFamily="2" charset="-78"/>
              </a:rPr>
              <a:t> </a:t>
            </a:r>
          </a:p>
          <a:p>
            <a:pPr algn="r" rtl="1">
              <a:buNone/>
            </a:pPr>
            <a:r>
              <a:rPr lang="en-US" sz="3200" dirty="0" smtClean="0">
                <a:cs typeface="B Nazanin" pitchFamily="2" charset="-78"/>
              </a:rPr>
              <a:t/>
            </a:r>
            <a:br>
              <a:rPr lang="en-US" sz="3200" dirty="0" smtClean="0">
                <a:cs typeface="B Nazanin" pitchFamily="2" charset="-78"/>
              </a:rPr>
            </a:br>
            <a:r>
              <a:rPr lang="ar-SA" sz="3200" b="1" dirty="0" smtClean="0">
                <a:cs typeface="B Nazanin" pitchFamily="2" charset="-78"/>
              </a:rPr>
              <a:t>از این خاصیت می توان در سازماندهی جدید سازمان ها بهره برد و سازمان هایی طراحی کرد که هر واحد آن به صورت مستقل قادر به انجام وظایف سازمانی خود باشد، این خاصیت می تواند در رفتارهای اعضای سازمان نیز نوعی وحدت ایجاد کند به گونه ای که همه اعضا به یک سو و یک جهت و هدف واحد نظر دارند</a:t>
            </a:r>
            <a:r>
              <a:rPr lang="en-US" sz="3200" b="1" dirty="0" smtClean="0">
                <a:cs typeface="B Nazanin" pitchFamily="2" charset="-78"/>
              </a:rPr>
              <a:t>. </a:t>
            </a:r>
            <a:br>
              <a:rPr lang="en-US" sz="3200" b="1" dirty="0" smtClean="0">
                <a:cs typeface="B Nazanin" pitchFamily="2" charset="-78"/>
              </a:rPr>
            </a:br>
            <a:r>
              <a:rPr lang="en-US" sz="3200" dirty="0" smtClean="0">
                <a:cs typeface="B Nazanin" pitchFamily="2" charset="-78"/>
              </a:rPr>
              <a:t/>
            </a:r>
            <a:br>
              <a:rPr lang="en-US" sz="3200" dirty="0" smtClean="0">
                <a:cs typeface="B Nazanin" pitchFamily="2" charset="-78"/>
              </a:rPr>
            </a:br>
            <a:endParaRPr lang="en-US" sz="3200"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17</a:t>
            </a:fld>
            <a:endParaRPr lang="en-US"/>
          </a:p>
        </p:txBody>
      </p:sp>
    </p:spTree>
  </p:cSld>
  <p:clrMapOvr>
    <a:masterClrMapping/>
  </p:clrMapOvr>
  <p:transition>
    <p:pull dir="l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1143000"/>
            <a:ext cx="8229600" cy="4724401"/>
          </a:xfrm>
        </p:spPr>
        <p:txBody>
          <a:bodyPr>
            <a:normAutofit fontScale="92500" lnSpcReduction="10000"/>
          </a:bodyPr>
          <a:lstStyle/>
          <a:p>
            <a:pPr algn="r" rtl="1">
              <a:buFont typeface="Wingdings" pitchFamily="2" charset="2"/>
              <a:buChar char="v"/>
            </a:pPr>
            <a:r>
              <a:rPr lang="ar-SA" sz="3200" b="1" dirty="0" smtClean="0">
                <a:cs typeface="B Nazanin" pitchFamily="2" charset="-78"/>
              </a:rPr>
              <a:t>خاصیت جاذبه های غریب و تأثیر آن در مدیریت</a:t>
            </a:r>
            <a:endParaRPr lang="fa-IR" sz="3200" b="1" dirty="0" smtClean="0">
              <a:cs typeface="B Nazanin" pitchFamily="2" charset="-78"/>
            </a:endParaRPr>
          </a:p>
          <a:p>
            <a:pPr algn="justLow" rtl="1">
              <a:buNone/>
            </a:pPr>
            <a:r>
              <a:rPr lang="en-US" sz="3200" dirty="0" smtClean="0">
                <a:cs typeface="B Nazanin" pitchFamily="2" charset="-78"/>
              </a:rPr>
              <a:t/>
            </a:r>
            <a:br>
              <a:rPr lang="en-US" sz="3200" dirty="0" smtClean="0">
                <a:cs typeface="B Nazanin" pitchFamily="2" charset="-78"/>
              </a:rPr>
            </a:br>
            <a:r>
              <a:rPr lang="ar-SA" sz="3200" b="1" dirty="0" smtClean="0">
                <a:cs typeface="B Nazanin" pitchFamily="2" charset="-78"/>
              </a:rPr>
              <a:t>تغییرات شدید، رفتارهای نامنظم، دگرگونی های غیرقابل پیش بینی، حرکت های بحرانی همگی به الگویی ختم خواهد شد که یافتن آن هنر مدیریت سازمان است تا بتواند توسط آن نوعی پیش بینی را میسر ساخت</a:t>
            </a:r>
            <a:r>
              <a:rPr lang="en-US" sz="3200" b="1" dirty="0" smtClean="0">
                <a:cs typeface="B Nazanin" pitchFamily="2" charset="-78"/>
              </a:rPr>
              <a:t> .</a:t>
            </a:r>
            <a:br>
              <a:rPr lang="en-US" sz="3200" b="1" dirty="0" smtClean="0">
                <a:cs typeface="B Nazanin" pitchFamily="2" charset="-78"/>
              </a:rPr>
            </a:br>
            <a:r>
              <a:rPr lang="ar-SA" sz="3200" b="1" dirty="0" smtClean="0">
                <a:cs typeface="B Nazanin" pitchFamily="2" charset="-78"/>
              </a:rPr>
              <a:t>این جاذبه ها به مدیران امکان می دهد که به الگوهایی دست یابند که بی نظمی ها را نظم داده و آشوبها را در قالبی منظم برقرار سازد. مدیریت آینده نیازمند یافتن جاذبه های غریبی است که این نظم غایی را آشکار سازد</a:t>
            </a:r>
            <a:r>
              <a:rPr lang="en-US" sz="3200" b="1" dirty="0" smtClean="0">
                <a:cs typeface="B Nazanin" pitchFamily="2" charset="-78"/>
              </a:rPr>
              <a:t>.</a:t>
            </a:r>
            <a:br>
              <a:rPr lang="en-US" sz="3200" b="1" dirty="0" smtClean="0">
                <a:cs typeface="B Nazanin" pitchFamily="2" charset="-78"/>
              </a:rPr>
            </a:br>
            <a:endParaRPr lang="en-US" sz="3200" b="1"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18</a:t>
            </a:fld>
            <a:endParaRPr lang="en-US"/>
          </a:p>
        </p:txBody>
      </p:sp>
    </p:spTree>
  </p:cSld>
  <p:clrMapOvr>
    <a:masterClrMapping/>
  </p:clrMapOvr>
  <p:transition>
    <p:pull dir="l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838200"/>
            <a:ext cx="8229600" cy="5029200"/>
          </a:xfrm>
        </p:spPr>
        <p:txBody>
          <a:bodyPr>
            <a:normAutofit fontScale="47500" lnSpcReduction="20000"/>
          </a:bodyPr>
          <a:lstStyle/>
          <a:p>
            <a:pPr algn="r" rtl="1">
              <a:buFont typeface="Wingdings" pitchFamily="2" charset="2"/>
              <a:buChar char="v"/>
            </a:pPr>
            <a:r>
              <a:rPr lang="ar-SA" sz="5900" b="1" dirty="0" smtClean="0">
                <a:solidFill>
                  <a:schemeClr val="accent1">
                    <a:lumMod val="75000"/>
                  </a:schemeClr>
                </a:solidFill>
                <a:cs typeface="B Nazanin" pitchFamily="2" charset="-78"/>
              </a:rPr>
              <a:t>پنج اصل برای مدیریت در شرایط آشوب </a:t>
            </a:r>
            <a:endParaRPr lang="en-US" sz="5900" b="1" dirty="0" smtClean="0">
              <a:solidFill>
                <a:schemeClr val="accent1">
                  <a:lumMod val="75000"/>
                </a:schemeClr>
              </a:solidFill>
              <a:cs typeface="B Nazanin" pitchFamily="2" charset="-78"/>
            </a:endParaRPr>
          </a:p>
          <a:p>
            <a:pPr algn="r" rtl="1"/>
            <a:endParaRPr lang="fa-IR" sz="5900" b="1" dirty="0" smtClean="0">
              <a:solidFill>
                <a:schemeClr val="accent1">
                  <a:lumMod val="75000"/>
                </a:schemeClr>
              </a:solidFill>
              <a:cs typeface="B Nazanin" pitchFamily="2" charset="-78"/>
            </a:endParaRPr>
          </a:p>
          <a:p>
            <a:pPr algn="r" rtl="1">
              <a:buNone/>
            </a:pPr>
            <a:endParaRPr lang="fa-IR" sz="3200" b="1" dirty="0" smtClean="0">
              <a:solidFill>
                <a:schemeClr val="accent1">
                  <a:lumMod val="75000"/>
                </a:schemeClr>
              </a:solidFill>
              <a:cs typeface="B Nazanin" pitchFamily="2" charset="-78"/>
            </a:endParaRPr>
          </a:p>
          <a:p>
            <a:pPr algn="r" rtl="1">
              <a:buNone/>
            </a:pPr>
            <a:endParaRPr lang="fa-IR" sz="3200" b="1" dirty="0" smtClean="0">
              <a:solidFill>
                <a:schemeClr val="accent1">
                  <a:lumMod val="75000"/>
                </a:schemeClr>
              </a:solidFill>
              <a:cs typeface="B Nazanin" pitchFamily="2" charset="-78"/>
            </a:endParaRPr>
          </a:p>
          <a:p>
            <a:pPr algn="justLow" rtl="1">
              <a:buFont typeface="Wingdings" pitchFamily="2" charset="2"/>
              <a:buChar char="v"/>
            </a:pPr>
            <a:r>
              <a:rPr lang="ar-SA" sz="5100" b="1" dirty="0" smtClean="0">
                <a:cs typeface="B Nazanin" pitchFamily="2" charset="-78"/>
              </a:rPr>
              <a:t>بازانديشي در مورد مفاهيمي مانند سازمان، مديريت،سلسله مراتب وكنترل: </a:t>
            </a:r>
            <a:endParaRPr lang="fa-IR" sz="5100" b="1" dirty="0" smtClean="0">
              <a:cs typeface="B Nazanin" pitchFamily="2" charset="-78"/>
            </a:endParaRPr>
          </a:p>
          <a:p>
            <a:pPr algn="justLow" rtl="1">
              <a:buFont typeface="Wingdings" pitchFamily="2" charset="2"/>
              <a:buChar char="v"/>
            </a:pPr>
            <a:r>
              <a:rPr lang="ar-SA" sz="5100" b="1" dirty="0" smtClean="0">
                <a:cs typeface="B Nazanin" pitchFamily="2" charset="-78"/>
              </a:rPr>
              <a:t>فراگيري هنرمديريت و تغيير زمينه‌ها:</a:t>
            </a:r>
            <a:endParaRPr lang="fa-IR" sz="5100" b="1" dirty="0" smtClean="0">
              <a:cs typeface="B Nazanin" pitchFamily="2" charset="-78"/>
            </a:endParaRPr>
          </a:p>
          <a:p>
            <a:pPr algn="justLow" rtl="1">
              <a:buFont typeface="Wingdings" pitchFamily="2" charset="2"/>
              <a:buChar char="v"/>
            </a:pPr>
            <a:r>
              <a:rPr lang="ar-SA" sz="5100" b="1" dirty="0" smtClean="0">
                <a:cs typeface="B Nazanin" pitchFamily="2" charset="-78"/>
              </a:rPr>
              <a:t>فراگيري چگونگي استفاده از تغييرات كوچك براي خلق اثرات بزرگ:</a:t>
            </a:r>
            <a:endParaRPr lang="fa-IR" sz="5100" b="1" dirty="0" smtClean="0">
              <a:cs typeface="B Nazanin" pitchFamily="2" charset="-78"/>
            </a:endParaRPr>
          </a:p>
          <a:p>
            <a:pPr algn="justLow" rtl="1">
              <a:buFont typeface="Wingdings" pitchFamily="2" charset="2"/>
              <a:buChar char="v"/>
            </a:pPr>
            <a:r>
              <a:rPr lang="ar-SA" sz="5100" b="1" dirty="0" smtClean="0">
                <a:cs typeface="B Nazanin" pitchFamily="2" charset="-78"/>
              </a:rPr>
              <a:t>باتحول وتغييرپيوسته ونظم آني به عنوان امورمعمولي و طبيعي زندگي كردن: </a:t>
            </a:r>
            <a:endParaRPr lang="fa-IR" sz="5100" b="1" dirty="0" smtClean="0">
              <a:cs typeface="B Nazanin" pitchFamily="2" charset="-78"/>
            </a:endParaRPr>
          </a:p>
          <a:p>
            <a:pPr algn="justLow" rtl="1">
              <a:buFont typeface="Wingdings" pitchFamily="2" charset="2"/>
              <a:buChar char="v"/>
            </a:pPr>
            <a:r>
              <a:rPr lang="ar-SA" sz="5100" b="1" dirty="0" smtClean="0">
                <a:cs typeface="B Nazanin" pitchFamily="2" charset="-78"/>
              </a:rPr>
              <a:t>گشودگي دربرابر استعاره هاي جديد، كه مي توانند خودسازماندهي را روان كنند: </a:t>
            </a:r>
            <a:endParaRPr lang="fa-IR" sz="5100" b="1" dirty="0" smtClean="0">
              <a:cs typeface="B Nazanin" pitchFamily="2" charset="-78"/>
            </a:endParaRPr>
          </a:p>
          <a:p>
            <a:pPr algn="justLow" rtl="1">
              <a:buFont typeface="Wingdings" pitchFamily="2" charset="2"/>
              <a:buChar char="v"/>
            </a:pPr>
            <a:endParaRPr lang="fa-IR" sz="5100" b="1" dirty="0" smtClean="0">
              <a:cs typeface="B Nazanin" pitchFamily="2" charset="-78"/>
            </a:endParaRPr>
          </a:p>
          <a:p>
            <a:pPr algn="r" rtl="1">
              <a:buFont typeface="Wingdings" pitchFamily="2" charset="2"/>
              <a:buChar char="v"/>
            </a:pPr>
            <a:endParaRPr lang="fa-IR" sz="3200" b="1" dirty="0" smtClean="0">
              <a:cs typeface="B Nazanin" pitchFamily="2" charset="-78"/>
            </a:endParaRPr>
          </a:p>
          <a:p>
            <a:pPr algn="r" rtl="1">
              <a:buFont typeface="Wingdings" pitchFamily="2" charset="2"/>
              <a:buChar char="v"/>
            </a:pPr>
            <a:endParaRPr lang="fa-IR" sz="3200" b="1" dirty="0" smtClean="0">
              <a:cs typeface="B Nazanin" pitchFamily="2" charset="-78"/>
            </a:endParaRPr>
          </a:p>
          <a:p>
            <a:pPr algn="r" rtl="1">
              <a:buFont typeface="Wingdings" pitchFamily="2" charset="2"/>
              <a:buChar char="v"/>
            </a:pPr>
            <a:endParaRPr lang="fa-IR" sz="3200" dirty="0" smtClean="0">
              <a:cs typeface="B Nazanin" pitchFamily="2" charset="-78"/>
            </a:endParaRPr>
          </a:p>
          <a:p>
            <a:pPr algn="r" rtl="1">
              <a:buNone/>
            </a:pPr>
            <a:r>
              <a:rPr lang="fa-IR" sz="3200" dirty="0" smtClean="0">
                <a:cs typeface="B Nazanin" pitchFamily="2" charset="-78"/>
              </a:rPr>
              <a:t> </a:t>
            </a:r>
          </a:p>
        </p:txBody>
      </p:sp>
      <p:sp>
        <p:nvSpPr>
          <p:cNvPr id="4" name="Slide Number Placeholder 3"/>
          <p:cNvSpPr>
            <a:spLocks noGrp="1"/>
          </p:cNvSpPr>
          <p:nvPr>
            <p:ph type="sldNum" sz="quarter" idx="12"/>
          </p:nvPr>
        </p:nvSpPr>
        <p:spPr/>
        <p:txBody>
          <a:bodyPr/>
          <a:lstStyle/>
          <a:p>
            <a:fld id="{66EC2A16-0788-483A-8EED-64865A83C721}" type="slidenum">
              <a:rPr lang="en-US" smtClean="0"/>
              <a:pPr/>
              <a:t>19</a:t>
            </a:fld>
            <a:endParaRPr lang="en-US"/>
          </a:p>
        </p:txBody>
      </p:sp>
    </p:spTree>
  </p:cSld>
  <p:clrMapOvr>
    <a:masterClrMapping/>
  </p:clrMapOvr>
  <p:transition>
    <p:pull dir="l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838200"/>
            <a:ext cx="8534400" cy="5029200"/>
          </a:xfrm>
        </p:spPr>
        <p:txBody>
          <a:bodyPr>
            <a:noAutofit/>
          </a:bodyPr>
          <a:lstStyle/>
          <a:p>
            <a:pPr algn="r" rtl="1">
              <a:buFont typeface="Wingdings" pitchFamily="2" charset="2"/>
              <a:buChar char="v"/>
            </a:pPr>
            <a:r>
              <a:rPr lang="ar-SA" sz="2800" b="1" dirty="0" smtClean="0">
                <a:solidFill>
                  <a:schemeClr val="accent1">
                    <a:lumMod val="75000"/>
                  </a:schemeClr>
                </a:solidFill>
                <a:cs typeface="B Nazanin" pitchFamily="2" charset="-78"/>
              </a:rPr>
              <a:t>بازانديشي در مورد مفاهيمي مانند سازمان، مديريت،سلسله مراتب وكنترل: </a:t>
            </a:r>
            <a:endParaRPr lang="fa-IR" sz="2800" b="1" dirty="0" smtClean="0">
              <a:solidFill>
                <a:schemeClr val="accent1">
                  <a:lumMod val="75000"/>
                </a:schemeClr>
              </a:solidFill>
              <a:cs typeface="B Nazanin" pitchFamily="2" charset="-78"/>
            </a:endParaRPr>
          </a:p>
          <a:p>
            <a:pPr algn="r" rtl="1">
              <a:buNone/>
            </a:pPr>
            <a:r>
              <a:rPr lang="fa-IR" sz="2800" dirty="0" smtClean="0">
                <a:cs typeface="B Nazanin" pitchFamily="2" charset="-78"/>
              </a:rPr>
              <a:t> </a:t>
            </a:r>
          </a:p>
          <a:p>
            <a:pPr algn="justLow" rtl="1">
              <a:buNone/>
            </a:pPr>
            <a:r>
              <a:rPr lang="ar-SA" sz="2800" dirty="0" smtClean="0">
                <a:cs typeface="B Nazanin" pitchFamily="2" charset="-78"/>
              </a:rPr>
              <a:t>درنظام پيچيده،غيرخطي وآشوبناك، استفاده از نظام سلسله مراتبي چگونه خواهد بود؟ درنظامي كه پيش آمدها تصادفي و حوادث از منطق بي نظمي پيروي مي كنند، طرح‌ريزي چه مفهومي خواهد داشت؟ در اين نظام،آينده قابل پيش بيني نيست آنچه ازدست مابرمي آيد حدس وگمان است وهيچ قطعيتي درآن نيست. چيزي كه هست، دانش ما احتمال پيش بيني وقوع آنها را بالا و پايين مي‌كند. در اين سيستم‌ها مديريت از</a:t>
            </a:r>
            <a:r>
              <a:rPr lang="fa-IR" sz="2800" dirty="0" smtClean="0">
                <a:cs typeface="B Nazanin" pitchFamily="2" charset="-78"/>
              </a:rPr>
              <a:t> </a:t>
            </a:r>
            <a:r>
              <a:rPr lang="ar-SA" sz="2800" dirty="0" smtClean="0">
                <a:cs typeface="B Nazanin" pitchFamily="2" charset="-78"/>
              </a:rPr>
              <a:t>طريق اهداف سلسله مراتبي يا</a:t>
            </a:r>
            <a:r>
              <a:rPr lang="fa-IR" sz="2800" dirty="0" smtClean="0">
                <a:cs typeface="B Nazanin" pitchFamily="2" charset="-78"/>
              </a:rPr>
              <a:t> </a:t>
            </a:r>
            <a:r>
              <a:rPr lang="ar-SA" sz="2800" dirty="0" smtClean="0">
                <a:cs typeface="B Nazanin" pitchFamily="2" charset="-78"/>
              </a:rPr>
              <a:t>از</a:t>
            </a:r>
            <a:r>
              <a:rPr lang="fa-IR" sz="2800" dirty="0" smtClean="0">
                <a:cs typeface="B Nazanin" pitchFamily="2" charset="-78"/>
              </a:rPr>
              <a:t> </a:t>
            </a:r>
            <a:r>
              <a:rPr lang="ar-SA" sz="2800" dirty="0" smtClean="0">
                <a:cs typeface="B Nazanin" pitchFamily="2" charset="-78"/>
              </a:rPr>
              <a:t>طريق منطق از پيش تعيين شده، مثل اينكه در طراحي پلها و ساختمانها به كار گرفته مي شود، امكان پذير نيست.</a:t>
            </a:r>
            <a:endParaRPr lang="en-US" sz="2800"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20</a:t>
            </a:fld>
            <a:endParaRPr lang="en-US"/>
          </a:p>
        </p:txBody>
      </p:sp>
    </p:spTree>
  </p:cSld>
  <p:clrMapOvr>
    <a:masterClrMapping/>
  </p:clrMapOvr>
  <p:transition>
    <p:pull dir="l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788091"/>
          </a:xfrm>
        </p:spPr>
        <p:txBody>
          <a:bodyPr/>
          <a:lstStyle/>
          <a:p>
            <a:pPr algn="r" rtl="1">
              <a:buFont typeface="Wingdings" pitchFamily="2" charset="2"/>
              <a:buChar char="v"/>
            </a:pPr>
            <a:r>
              <a:rPr lang="ar-SA" b="1" dirty="0" smtClean="0">
                <a:cs typeface="B Nazanin" pitchFamily="2" charset="-78"/>
              </a:rPr>
              <a:t>فراگيري هنرمديريت و تغيير زمينه‌ها:</a:t>
            </a:r>
            <a:endParaRPr lang="fa-IR" b="1" dirty="0" smtClean="0">
              <a:cs typeface="B Nazanin" pitchFamily="2" charset="-78"/>
            </a:endParaRPr>
          </a:p>
          <a:p>
            <a:pPr algn="r" rtl="1">
              <a:buNone/>
            </a:pPr>
            <a:endParaRPr lang="fa-IR" dirty="0" smtClean="0"/>
          </a:p>
          <a:p>
            <a:pPr algn="r" rtl="1">
              <a:buNone/>
            </a:pPr>
            <a:r>
              <a:rPr lang="ar-SA" dirty="0" smtClean="0"/>
              <a:t> </a:t>
            </a:r>
            <a:r>
              <a:rPr lang="ar-SA" sz="2800" dirty="0" smtClean="0">
                <a:cs typeface="B Nazanin" pitchFamily="2" charset="-78"/>
              </a:rPr>
              <a:t>نقش اساسي مديران بر اساس منظر پيچيدگي و بي‌نظمي، شكل دهي وايجاد زمينه‌هايي است كه درآنها شكلهاي مناسب از طريق خودـ سازماندهي به وجود آيند. در موقعيتهايي كه الگوي«جاذبه مسلط»، وضعيت نامطلوبي راحاكم كرده است، بايد مرزهاي سيستم را به روي ناپايداري و بي‌ثباتي بازكرد ياحتي خود اقدام به ايجاد بي ثباتي كرد؛ اين عمل مي تواند به ظهور يك الگوي رفتاري جديد كمك كند. براي شكستن قدرت« جاذبة بسته شده (مسلط)»، مديران بايد راههايي رابراي خلق زمينه هاي جديد پيدا كنند. </a:t>
            </a:r>
            <a:endParaRPr lang="en-US" sz="2800"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21</a:t>
            </a:fld>
            <a:endParaRPr lang="en-US"/>
          </a:p>
        </p:txBody>
      </p:sp>
    </p:spTree>
  </p:cSld>
  <p:clrMapOvr>
    <a:masterClrMapping/>
  </p:clrMapOvr>
  <p:transition>
    <p:pull dir="l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1524000"/>
            <a:ext cx="8534400" cy="4483291"/>
          </a:xfrm>
        </p:spPr>
        <p:txBody>
          <a:bodyPr>
            <a:normAutofit/>
          </a:bodyPr>
          <a:lstStyle/>
          <a:p>
            <a:pPr algn="r" rtl="1">
              <a:buFont typeface="Wingdings" pitchFamily="2" charset="2"/>
              <a:buChar char="v"/>
            </a:pPr>
            <a:r>
              <a:rPr lang="ar-SA" b="1" dirty="0" smtClean="0">
                <a:cs typeface="B Nazanin" pitchFamily="2" charset="-78"/>
              </a:rPr>
              <a:t>فراگيري چگونگي استفاده از تغييرات كوچك براي خلق اثرات بزرگ:</a:t>
            </a:r>
            <a:endParaRPr lang="fa-IR" b="1" dirty="0" smtClean="0">
              <a:cs typeface="B Nazanin" pitchFamily="2" charset="-78"/>
            </a:endParaRPr>
          </a:p>
          <a:p>
            <a:pPr algn="r" rtl="1">
              <a:buFont typeface="Wingdings" pitchFamily="2" charset="2"/>
              <a:buChar char="v"/>
            </a:pPr>
            <a:endParaRPr lang="fa-IR" dirty="0" smtClean="0">
              <a:cs typeface="B Nazanin" pitchFamily="2" charset="-78"/>
            </a:endParaRPr>
          </a:p>
          <a:p>
            <a:pPr algn="r" rtl="1">
              <a:buNone/>
            </a:pPr>
            <a:r>
              <a:rPr lang="ar-SA" dirty="0" smtClean="0">
                <a:cs typeface="B Nazanin" pitchFamily="2" charset="-78"/>
              </a:rPr>
              <a:t> </a:t>
            </a:r>
            <a:r>
              <a:rPr lang="ar-SA" sz="2900" dirty="0" smtClean="0">
                <a:cs typeface="B Nazanin" pitchFamily="2" charset="-78"/>
              </a:rPr>
              <a:t>يكي ديگرازآموزه هاي نظريه آشوب و پيچيدگي براي مديريت تغيير، توجه به</a:t>
            </a:r>
            <a:r>
              <a:rPr lang="fa-IR" sz="2900" dirty="0" smtClean="0">
                <a:cs typeface="B Nazanin" pitchFamily="2" charset="-78"/>
              </a:rPr>
              <a:t> </a:t>
            </a:r>
            <a:r>
              <a:rPr lang="ar-SA" sz="2900" dirty="0" smtClean="0">
                <a:cs typeface="B Nazanin" pitchFamily="2" charset="-78"/>
              </a:rPr>
              <a:t>« لبه هاي آشوب» است. در آنجا اگر تغييرات کوچک در زمان و مکان مناسب اعمال شوند، قادر به ايجاد تغييرات بزرگ هستند. سنگه(1382، ص 81)، اين حالت را قانون اهرم كاري مي‌نامد. او معتقد است در حل مسائل بايداز جايي شروع كرد كه قانون اهرم كاري بيشترين اثر را دارد تا بتوان باحداقل سعي وتلاش به پيشرفت ونتيجه اي بزرگ دست يافت. </a:t>
            </a:r>
            <a:endParaRPr lang="en-US" sz="2900"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22</a:t>
            </a:fld>
            <a:endParaRPr lang="en-US"/>
          </a:p>
        </p:txBody>
      </p:sp>
    </p:spTree>
  </p:cSld>
  <p:clrMapOvr>
    <a:masterClrMapping/>
  </p:clrMapOvr>
  <p:transition>
    <p:pull dir="l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990600"/>
            <a:ext cx="8458200" cy="5016691"/>
          </a:xfrm>
        </p:spPr>
        <p:txBody>
          <a:bodyPr/>
          <a:lstStyle/>
          <a:p>
            <a:pPr algn="r" rtl="1">
              <a:buFont typeface="Wingdings" pitchFamily="2" charset="2"/>
              <a:buChar char="v"/>
            </a:pPr>
            <a:r>
              <a:rPr lang="ar-SA" sz="2600" b="1" dirty="0" smtClean="0">
                <a:cs typeface="B Nazanin" pitchFamily="2" charset="-78"/>
              </a:rPr>
              <a:t>باتحول وتغييرپيوسته ونظم آني به عنوان امورمعمولي و طبيعي زندگي كردن: </a:t>
            </a:r>
            <a:endParaRPr lang="fa-IR" sz="2600" b="1" dirty="0" smtClean="0">
              <a:cs typeface="B Nazanin" pitchFamily="2" charset="-78"/>
            </a:endParaRPr>
          </a:p>
          <a:p>
            <a:pPr algn="r" rtl="1">
              <a:buNone/>
            </a:pPr>
            <a:endParaRPr lang="fa-IR" dirty="0" smtClean="0"/>
          </a:p>
          <a:p>
            <a:pPr algn="justLow" rtl="1">
              <a:buNone/>
            </a:pPr>
            <a:r>
              <a:rPr lang="ar-SA" sz="2800" dirty="0" smtClean="0">
                <a:cs typeface="B Nazanin" pitchFamily="2" charset="-78"/>
              </a:rPr>
              <a:t>درسيستم هاي پيچيده هيچ كس دروضعيتي نيست كه عمليات سيستم </a:t>
            </a:r>
            <a:r>
              <a:rPr lang="fa-IR" sz="2800" dirty="0" smtClean="0">
                <a:cs typeface="B Nazanin" pitchFamily="2" charset="-78"/>
              </a:rPr>
              <a:t> ر</a:t>
            </a:r>
            <a:r>
              <a:rPr lang="ar-SA" sz="2800" dirty="0" smtClean="0">
                <a:cs typeface="B Nazanin" pitchFamily="2" charset="-78"/>
              </a:rPr>
              <a:t>ا</a:t>
            </a:r>
            <a:r>
              <a:rPr lang="fa-IR" sz="2800" dirty="0" smtClean="0">
                <a:cs typeface="B Nazanin" pitchFamily="2" charset="-78"/>
              </a:rPr>
              <a:t> </a:t>
            </a:r>
            <a:r>
              <a:rPr lang="ar-SA" sz="2800" dirty="0" smtClean="0">
                <a:cs typeface="B Nazanin" pitchFamily="2" charset="-78"/>
              </a:rPr>
              <a:t>به شكل جامع كنترل يا</a:t>
            </a:r>
            <a:r>
              <a:rPr lang="fa-IR" sz="2800" dirty="0" smtClean="0">
                <a:cs typeface="B Nazanin" pitchFamily="2" charset="-78"/>
              </a:rPr>
              <a:t> </a:t>
            </a:r>
            <a:r>
              <a:rPr lang="ar-SA" sz="2800" dirty="0" smtClean="0">
                <a:cs typeface="B Nazanin" pitchFamily="2" charset="-78"/>
              </a:rPr>
              <a:t>طرح ريزي كند. شكلها و وضعيتها ظهور مي كنند، آنها را نمي توان تحميل كرد. در بهترين حالت مديران مي توانند سيستم رابه سوي« جاذبة مطلوب» هدايت کنند يا اينكه پارامترهاي بحراني راكه برجريان تكامل سيستم نافذ هستند، فعال سازند. آنها همچنين بايد به هر ابتكار و تجربه اي به عنوان يك فرصت يادگيري نگاه كنند. </a:t>
            </a:r>
            <a:endParaRPr lang="en-US" sz="2800"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23</a:t>
            </a:fld>
            <a:endParaRPr lang="en-US"/>
          </a:p>
        </p:txBody>
      </p:sp>
    </p:spTree>
  </p:cSld>
  <p:clrMapOvr>
    <a:masterClrMapping/>
  </p:clrMapOvr>
  <p:transition>
    <p:pull dir="l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685800"/>
            <a:ext cx="8229600" cy="5473891"/>
          </a:xfrm>
        </p:spPr>
        <p:txBody>
          <a:bodyPr>
            <a:normAutofit fontScale="55000" lnSpcReduction="20000"/>
          </a:bodyPr>
          <a:lstStyle/>
          <a:p>
            <a:pPr algn="r" rtl="1">
              <a:buFont typeface="Wingdings" pitchFamily="2" charset="2"/>
              <a:buChar char="v"/>
            </a:pPr>
            <a:r>
              <a:rPr lang="ar-SA" sz="5100" b="1" dirty="0" smtClean="0">
                <a:cs typeface="B Nazanin" pitchFamily="2" charset="-78"/>
              </a:rPr>
              <a:t>گشودگي دربرابر استعاره هاي جديد، كه مي توانند خودسازماندهي را روان كنند: </a:t>
            </a:r>
            <a:endParaRPr lang="fa-IR" sz="5100" b="1" dirty="0" smtClean="0">
              <a:cs typeface="B Nazanin" pitchFamily="2" charset="-78"/>
            </a:endParaRPr>
          </a:p>
          <a:p>
            <a:pPr algn="r" rtl="1">
              <a:buFont typeface="Wingdings" pitchFamily="2" charset="2"/>
              <a:buChar char="v"/>
            </a:pPr>
            <a:endParaRPr lang="fa-IR" dirty="0" smtClean="0">
              <a:cs typeface="B Nazanin" pitchFamily="2" charset="-78"/>
            </a:endParaRPr>
          </a:p>
          <a:p>
            <a:pPr algn="justLow" rtl="1">
              <a:buNone/>
            </a:pPr>
            <a:r>
              <a:rPr lang="ar-SA" sz="5100" b="1" dirty="0" smtClean="0">
                <a:cs typeface="B Nazanin" pitchFamily="2" charset="-78"/>
              </a:rPr>
              <a:t>استعاره هايي همچون، سازمان به مثابه مغز، سازمان به مثابه ارگانيزم، سازمان به مثابه هولوگرام، مي توانندراهگشاي مديران براي درك خودسازماندهي و</a:t>
            </a:r>
            <a:r>
              <a:rPr lang="fa-IR" sz="5100" b="1" dirty="0" smtClean="0">
                <a:cs typeface="B Nazanin" pitchFamily="2" charset="-78"/>
              </a:rPr>
              <a:t> </a:t>
            </a:r>
            <a:r>
              <a:rPr lang="ar-SA" sz="5100" b="1" dirty="0" smtClean="0">
                <a:cs typeface="B Nazanin" pitchFamily="2" charset="-78"/>
              </a:rPr>
              <a:t>فراهم سازي شرايط آن درسازمان شود. درادبيات پست مدرنيزم، استعارة جديدي به نام «كلاژ» مطرح است. كلاژ يا</a:t>
            </a:r>
            <a:r>
              <a:rPr lang="fa-IR" sz="5100" b="1" dirty="0" smtClean="0">
                <a:cs typeface="B Nazanin" pitchFamily="2" charset="-78"/>
              </a:rPr>
              <a:t> </a:t>
            </a:r>
            <a:r>
              <a:rPr lang="ar-SA" sz="5100" b="1" dirty="0" smtClean="0">
                <a:cs typeface="B Nazanin" pitchFamily="2" charset="-78"/>
              </a:rPr>
              <a:t>درهم آميختگي نوعي هنر</a:t>
            </a:r>
            <a:r>
              <a:rPr lang="fa-IR" sz="5100" b="1" dirty="0" smtClean="0">
                <a:cs typeface="B Nazanin" pitchFamily="2" charset="-78"/>
              </a:rPr>
              <a:t> </a:t>
            </a:r>
            <a:r>
              <a:rPr lang="ar-SA" sz="5100" b="1" dirty="0" smtClean="0">
                <a:cs typeface="B Nazanin" pitchFamily="2" charset="-78"/>
              </a:rPr>
              <a:t>است كه اشيا و</a:t>
            </a:r>
            <a:r>
              <a:rPr lang="fa-IR" sz="5100" b="1" dirty="0" smtClean="0">
                <a:cs typeface="B Nazanin" pitchFamily="2" charset="-78"/>
              </a:rPr>
              <a:t> </a:t>
            </a:r>
            <a:r>
              <a:rPr lang="ar-SA" sz="5100" b="1" dirty="0" smtClean="0">
                <a:cs typeface="B Nazanin" pitchFamily="2" charset="-78"/>
              </a:rPr>
              <a:t>قطعات </a:t>
            </a:r>
            <a:r>
              <a:rPr lang="fa-IR" sz="5100" b="1" dirty="0" smtClean="0">
                <a:cs typeface="B Nazanin" pitchFamily="2" charset="-78"/>
              </a:rPr>
              <a:t>  و </a:t>
            </a:r>
            <a:r>
              <a:rPr lang="ar-SA" sz="5100" b="1" dirty="0" smtClean="0">
                <a:cs typeface="B Nazanin" pitchFamily="2" charset="-78"/>
              </a:rPr>
              <a:t>اجزاي مختلف را به گونه اي دركناريكديگر مي چينند تا تصويري جديد، بديع و با معنا حاصل شود.كاربرد اين استعاره درسازمان، يعني اينكه مدير، نظريه پرداز يا رهبر بايد بتواند با به كارگيري شيوه‌ها و ريز رخساره‌هاي گوناگون، رخسارة موردنظرخود را بسازد، بنابراين بايددر نقش يك هنرمند عمل كند. درهنر« درهم آميختگي» هنرمند تعدادي تصوير نامربوط را در كنار يكديگر قرارمي دهد و</a:t>
            </a:r>
            <a:r>
              <a:rPr lang="fa-IR" sz="5100" b="1" dirty="0" smtClean="0">
                <a:cs typeface="B Nazanin" pitchFamily="2" charset="-78"/>
              </a:rPr>
              <a:t> </a:t>
            </a:r>
            <a:r>
              <a:rPr lang="ar-SA" sz="5100" b="1" dirty="0" smtClean="0">
                <a:cs typeface="B Nazanin" pitchFamily="2" charset="-78"/>
              </a:rPr>
              <a:t>از</a:t>
            </a:r>
            <a:r>
              <a:rPr lang="fa-IR" sz="5100" b="1" dirty="0" smtClean="0">
                <a:cs typeface="B Nazanin" pitchFamily="2" charset="-78"/>
              </a:rPr>
              <a:t> </a:t>
            </a:r>
            <a:r>
              <a:rPr lang="ar-SA" sz="5100" b="1" dirty="0" smtClean="0">
                <a:cs typeface="B Nazanin" pitchFamily="2" charset="-78"/>
              </a:rPr>
              <a:t>اين راه يك ايده واحساس قوي به بيننده مي دهد. اين ايده و احساس چيزي جدا از</a:t>
            </a:r>
            <a:r>
              <a:rPr lang="fa-IR" sz="5100" b="1" dirty="0" smtClean="0">
                <a:cs typeface="B Nazanin" pitchFamily="2" charset="-78"/>
              </a:rPr>
              <a:t> </a:t>
            </a:r>
            <a:r>
              <a:rPr lang="ar-SA" sz="5100" b="1" dirty="0" smtClean="0">
                <a:cs typeface="B Nazanin" pitchFamily="2" charset="-78"/>
              </a:rPr>
              <a:t>عادات معمول بيننده است. مدير نيز بايد اينگونه عمل كند و بداند سازمانها رانمي توان فقط با نگرش تك بعدي و از زاوية ديد يك تئوري، توصيف يا درك كرد.</a:t>
            </a:r>
            <a:br>
              <a:rPr lang="ar-SA" sz="5100" b="1" dirty="0" smtClean="0">
                <a:cs typeface="B Nazanin" pitchFamily="2" charset="-78"/>
              </a:rPr>
            </a:br>
            <a:r>
              <a:rPr lang="ar-SA" sz="3600" dirty="0" smtClean="0">
                <a:cs typeface="B Nazanin" pitchFamily="2" charset="-78"/>
              </a:rPr>
              <a:t/>
            </a:r>
            <a:br>
              <a:rPr lang="ar-SA" sz="3600" dirty="0" smtClean="0">
                <a:cs typeface="B Nazanin" pitchFamily="2" charset="-78"/>
              </a:rPr>
            </a:br>
            <a:endParaRPr lang="en-US" sz="3600"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24</a:t>
            </a:fld>
            <a:endParaRPr lang="en-US"/>
          </a:p>
        </p:txBody>
      </p:sp>
    </p:spTree>
  </p:cSld>
  <p:clrMapOvr>
    <a:masterClrMapping/>
  </p:clrMapOvr>
  <p:transition>
    <p:pull dir="l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04800"/>
            <a:ext cx="8229600" cy="6019800"/>
          </a:xfrm>
        </p:spPr>
        <p:txBody>
          <a:bodyPr>
            <a:noAutofit/>
          </a:bodyPr>
          <a:lstStyle/>
          <a:p>
            <a:pPr algn="r" rtl="1">
              <a:buFont typeface="Wingdings" pitchFamily="2" charset="2"/>
              <a:buChar char="v"/>
            </a:pPr>
            <a:r>
              <a:rPr lang="ar-SA" sz="2300" b="1" dirty="0" smtClean="0">
                <a:cs typeface="B Nazanin" pitchFamily="2" charset="-78"/>
              </a:rPr>
              <a:t>نتيجه گيري</a:t>
            </a:r>
            <a:r>
              <a:rPr lang="ar-SA" sz="2300" dirty="0" smtClean="0">
                <a:cs typeface="B Nazanin" pitchFamily="2" charset="-78"/>
              </a:rPr>
              <a:t/>
            </a:r>
            <a:br>
              <a:rPr lang="ar-SA" sz="2300" dirty="0" smtClean="0">
                <a:cs typeface="B Nazanin" pitchFamily="2" charset="-78"/>
              </a:rPr>
            </a:br>
            <a:r>
              <a:rPr lang="ar-SA" sz="2400" dirty="0" smtClean="0">
                <a:cs typeface="B Nazanin" pitchFamily="2" charset="-78"/>
              </a:rPr>
              <a:t>جريان تكاملي زندگي بشر، نشان از حركت از سادگي فراگير به پيچيدگي فراگير دارد. آدمي پيچيده تر مي شود، همچنانكه حوزه انديشه، دانش و علوم، فناوري، و سيستم هاي اجتماعي پيچيده تر مي شوند. در اين سير تكاملي، همه چيز با هم حركت مي كند؛ به همين دليل وقتي بشر به درك نيوتني مي رسد، سيستم‌هاي اجتماعي نيز در مرحله ماشيني به سر مي‌برند و وقتي به درك بي نظمي و آشوب مي رسد، اين سيستم ها به مرحله پيچيدگي و پيش بيني ناپذيري رسيده اند. دوران ما، عصر تغييرات سريع و پيچيدگيهاي روز افزون است. اداره سازمانهاي پيچيده، مسائل پيچيده، اهداف پيچيده و دنياي پيچيده، به انسانهاي پيچيده نياز دارد. انسانهاي پيچيده نيز در سازمانهاي پيچيده پرورش مي يابند. سيستم هاي اجتماعي كه مرزهاي خود را به روي اين تغييرات سريع و تحولات بزرگ باز مي كنند، به خود فرصت مي‌دهند كه به بلوغ درك پيچيدگي دست يابند. سيستم هاي بسته، همچنان ساده باقي مي مانند و در نتيجه اعضاي آنها نيز فرصت يادگيري براي اداره جهان پيچيده را نخواهند داشت. كشور ما نيز به عنوان بخشي از دنياي امروز، نياز به مديراني دارد كه قدرت اداره سازمانهاي پيچيده و شرايط بي نظمي و آشوب را داشته باشند</a:t>
            </a:r>
            <a:r>
              <a:rPr lang="fa-IR" sz="2400" dirty="0" smtClean="0">
                <a:cs typeface="B Nazanin" pitchFamily="2" charset="-78"/>
              </a:rPr>
              <a:t>.</a:t>
            </a:r>
            <a:r>
              <a:rPr lang="ar-SA" sz="2400" dirty="0" smtClean="0">
                <a:cs typeface="B Nazanin" pitchFamily="2" charset="-78"/>
              </a:rPr>
              <a:t/>
            </a:r>
            <a:br>
              <a:rPr lang="ar-SA" sz="2400" dirty="0" smtClean="0">
                <a:cs typeface="B Nazanin" pitchFamily="2" charset="-78"/>
              </a:rPr>
            </a:br>
            <a:r>
              <a:rPr lang="ar-SA" sz="2300" dirty="0" smtClean="0">
                <a:cs typeface="B Nazanin" pitchFamily="2" charset="-78"/>
              </a:rPr>
              <a:t/>
            </a:r>
            <a:br>
              <a:rPr lang="ar-SA" sz="2300" dirty="0" smtClean="0">
                <a:cs typeface="B Nazanin" pitchFamily="2" charset="-78"/>
              </a:rPr>
            </a:br>
            <a:endParaRPr lang="en-US" sz="2300" dirty="0">
              <a:cs typeface="B Nazanin" pitchFamily="2" charset="-78"/>
            </a:endParaRPr>
          </a:p>
        </p:txBody>
      </p:sp>
      <p:sp>
        <p:nvSpPr>
          <p:cNvPr id="4" name="Slide Number Placeholder 3"/>
          <p:cNvSpPr>
            <a:spLocks noGrp="1"/>
          </p:cNvSpPr>
          <p:nvPr>
            <p:ph type="sldNum" sz="quarter" idx="12"/>
          </p:nvPr>
        </p:nvSpPr>
        <p:spPr/>
        <p:txBody>
          <a:bodyPr/>
          <a:lstStyle/>
          <a:p>
            <a:fld id="{66EC2A16-0788-483A-8EED-64865A83C721}" type="slidenum">
              <a:rPr lang="en-US" smtClean="0"/>
              <a:pPr/>
              <a:t>25</a:t>
            </a:fld>
            <a:endParaRPr lang="en-US"/>
          </a:p>
        </p:txBody>
      </p:sp>
    </p:spTree>
  </p:cSld>
  <p:clrMapOvr>
    <a:masterClrMapping/>
  </p:clrMapOvr>
  <p:transition>
    <p:pull dir="ld"/>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361</TotalTime>
  <Words>1476</Words>
  <Application>Microsoft Office PowerPoint</Application>
  <PresentationFormat>On-screen Show (4:3)</PresentationFormat>
  <Paragraphs>110</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Concourse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PARANDCO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PARAND</dc:creator>
  <cp:lastModifiedBy>Windows User</cp:lastModifiedBy>
  <cp:revision>27</cp:revision>
  <dcterms:created xsi:type="dcterms:W3CDTF">2012-12-23T06:33:56Z</dcterms:created>
  <dcterms:modified xsi:type="dcterms:W3CDTF">2020-05-31T20:24:06Z</dcterms:modified>
</cp:coreProperties>
</file>