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9" r:id="rId2"/>
  </p:sldMasterIdLst>
  <p:notesMasterIdLst>
    <p:notesMasterId r:id="rId41"/>
  </p:notesMasterIdLst>
  <p:sldIdLst>
    <p:sldId id="256" r:id="rId3"/>
    <p:sldId id="257" r:id="rId4"/>
    <p:sldId id="258" r:id="rId5"/>
    <p:sldId id="259" r:id="rId6"/>
    <p:sldId id="260" r:id="rId7"/>
    <p:sldId id="261" r:id="rId8"/>
    <p:sldId id="262" r:id="rId9"/>
    <p:sldId id="263" r:id="rId10"/>
    <p:sldId id="264" r:id="rId11"/>
    <p:sldId id="266" r:id="rId12"/>
    <p:sldId id="267" r:id="rId13"/>
    <p:sldId id="265"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00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401616-8F56-454B-8E69-C3F36863D399}" type="datetimeFigureOut">
              <a:rPr lang="en-US" smtClean="0"/>
              <a:t>8/11/2023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5BF6E8-59F4-45D1-9316-493B1D960E2B}" type="slidenum">
              <a:rPr lang="en-US" smtClean="0"/>
              <a:t>‹#›</a:t>
            </a:fld>
            <a:endParaRPr lang="en-US"/>
          </a:p>
        </p:txBody>
      </p:sp>
    </p:spTree>
    <p:extLst>
      <p:ext uri="{BB962C8B-B14F-4D97-AF65-F5344CB8AC3E}">
        <p14:creationId xmlns:p14="http://schemas.microsoft.com/office/powerpoint/2010/main" val="405203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5D88348E-6904-4DAA-92C2-ECA9EBDC187A}" type="datetime1">
              <a:rPr lang="en-US" smtClean="0"/>
              <a:t>8/11/2023</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596C00CC-5BCA-4161-A22A-D6901444B658}"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19AD950-F066-4DA2-83BC-9AD6E2423125}" type="datetime1">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6C00CC-5BCA-4161-A22A-D6901444B658}"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C7A3D75-C080-4DAF-8EEA-9EC465FAA9FB}" type="datetime1">
              <a:rPr lang="en-US" smtClean="0"/>
              <a:t>8/11/2023</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596C00CC-5BCA-4161-A22A-D6901444B65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C3F50B6-87BB-4C98-B0AA-5EE0F083298D}" type="datetime1">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6C00CC-5BCA-4161-A22A-D6901444B658}"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E2F948E-253D-461C-A1A4-0BD04EE2381A}" type="datetime1">
              <a:rPr lang="en-US" smtClean="0"/>
              <a:t>8/11/2023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6C00CC-5BCA-4161-A22A-D6901444B658}"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BB72ABE-D29E-4224-A079-C2C3F1EECF34}" type="datetime1">
              <a:rPr lang="en-US" smtClean="0"/>
              <a:t>8/11/2023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6C00CC-5BCA-4161-A22A-D6901444B65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C482C1-2A3E-4388-9BF7-C54B1D6E7AC8}" type="datetime1">
              <a:rPr lang="en-US" smtClean="0"/>
              <a:t>8/11/2023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6C00CC-5BCA-4161-A22A-D6901444B65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0AD5E8F-9862-4066-984F-1C975CC5A9F9}" type="datetime1">
              <a:rPr lang="en-US" smtClean="0"/>
              <a:t>8/11/2023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6C00CC-5BCA-4161-A22A-D6901444B658}"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0326111-4278-4B78-A7CC-57C36792C5FE}" type="datetime1">
              <a:rPr lang="en-US" smtClean="0"/>
              <a:t>8/11/2023</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596C00CC-5BCA-4161-A22A-D6901444B658}"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D7CDE0-A4FB-42F6-9327-67C5B163E8D0}" type="datetime1">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6C00CC-5BCA-4161-A22A-D6901444B65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ADC0FF-2481-451F-A617-5CD5610986EF}" type="datetime1">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6C00CC-5BCA-4161-A22A-D6901444B658}"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4F7DA6B-81BB-47B7-B986-E2FF968AA1F9}" type="datetime1">
              <a:rPr lang="en-US" smtClean="0"/>
              <a:t>8/11/2023</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96C00CC-5BCA-4161-A22A-D6901444B658}"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921C12D-5154-400E-A45F-727EA9546A70}" type="datetime1">
              <a:rPr lang="en-US" smtClean="0"/>
              <a:t>8/11/2023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96C00CC-5BCA-4161-A22A-D6901444B658}"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80652AE-B145-40FF-9D7D-70187C09DF2C}" type="datetime1">
              <a:rPr lang="en-US" smtClean="0"/>
              <a:t>8/11/2023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96C00CC-5BCA-4161-A22A-D6901444B658}"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1988E7F-4066-47B2-8140-9705B8DEE019}" type="datetime1">
              <a:rPr lang="en-US" smtClean="0"/>
              <a:t>8/11/2023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96C00CC-5BCA-4161-A22A-D6901444B658}"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9501533-2597-4017-879B-A6A095323197}" type="datetime1">
              <a:rPr lang="en-US" smtClean="0"/>
              <a:t>8/11/2023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596C00CC-5BCA-4161-A22A-D6901444B65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6479D32A-D86C-4725-9268-762947B413FB}" type="datetime1">
              <a:rPr lang="en-US" smtClean="0"/>
              <a:t>8/11/2023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596C00CC-5BCA-4161-A22A-D6901444B658}"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6049A4B-6E31-4D6B-9119-B604D9C097BA}" type="datetime1">
              <a:rPr lang="en-US" smtClean="0"/>
              <a:t>8/11/2023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596C00CC-5BCA-4161-A22A-D6901444B658}"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D44912C8-286F-42AC-BCE7-93CBAE351869}" type="datetime1">
              <a:rPr lang="en-US" smtClean="0"/>
              <a:t>8/11/2023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96C00CC-5BCA-4161-A22A-D6901444B65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11738D4-BDEF-4198-9832-A80D2D344E13}" type="datetime1">
              <a:rPr lang="en-US" smtClean="0"/>
              <a:t>8/11/2023</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96C00CC-5BCA-4161-A22A-D6901444B658}"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4841FFB-42D7-47C9-82DA-CB6F206AF48E}" type="datetime1">
              <a:rPr lang="en-US" smtClean="0"/>
              <a:t>8/11/2023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96C00CC-5BCA-4161-A22A-D6901444B658}"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7C810A5-4F81-4674-A002-D0B2388EE152}" type="datetime1">
              <a:rPr lang="en-US" smtClean="0"/>
              <a:t>8/11/2023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96C00CC-5BCA-4161-A22A-D6901444B65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5C276C1-5957-4660-ACD8-783FF0966ED6}" type="datetime1">
              <a:rPr lang="en-US" smtClean="0"/>
              <a:t>8/11/2023</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96C00CC-5BCA-4161-A22A-D6901444B65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0AEE2A3-5994-41F4-A883-3F8238E63539}" type="datetime1">
              <a:rPr lang="en-US" smtClean="0"/>
              <a:t>8/11/2023</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96C00CC-5BCA-4161-A22A-D6901444B65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2305050"/>
          </a:xfrm>
        </p:spPr>
        <p:txBody>
          <a:bodyPr>
            <a:normAutofit/>
          </a:bodyPr>
          <a:lstStyle/>
          <a:p>
            <a:pPr rtl="1"/>
            <a:r>
              <a:rPr lang="fa-IR" dirty="0" smtClean="0"/>
              <a:t>نظریه نوروفیزیولوژیک یادگیری</a:t>
            </a:r>
            <a:br>
              <a:rPr lang="fa-IR" dirty="0" smtClean="0"/>
            </a:br>
            <a:r>
              <a:rPr lang="fa-IR" dirty="0" smtClean="0"/>
              <a:t>فصل 15- اولدینگ هب</a:t>
            </a:r>
            <a:br>
              <a:rPr lang="fa-IR" dirty="0" smtClean="0"/>
            </a:br>
            <a:endParaRPr lang="en-US" dirty="0"/>
          </a:p>
        </p:txBody>
      </p:sp>
      <p:pic>
        <p:nvPicPr>
          <p:cNvPr id="4" name="Picture 3" descr="http://www.neuronalesnetz.de/nnbilder/large/donald_o_hebb_large.gif"/>
          <p:cNvPicPr/>
          <p:nvPr/>
        </p:nvPicPr>
        <p:blipFill>
          <a:blip r:embed="rId2" cstate="print"/>
          <a:srcRect/>
          <a:stretch>
            <a:fillRect/>
          </a:stretch>
        </p:blipFill>
        <p:spPr bwMode="auto">
          <a:xfrm>
            <a:off x="304800" y="1447800"/>
            <a:ext cx="1524000" cy="1762125"/>
          </a:xfrm>
          <a:prstGeom prst="rect">
            <a:avLst/>
          </a:prstGeom>
          <a:noFill/>
          <a:ln w="9525">
            <a:noFill/>
            <a:miter lim="800000"/>
            <a:headEnd/>
            <a:tailEnd/>
          </a:ln>
        </p:spPr>
      </p:pic>
      <p:pic>
        <p:nvPicPr>
          <p:cNvPr id="5" name="Picture 4" descr="http://ceit.aut.ac.ir/~shiry/lecture/machine-learning/tutorial/Human%20learning/images/brain-intro.gif"/>
          <p:cNvPicPr/>
          <p:nvPr/>
        </p:nvPicPr>
        <p:blipFill>
          <a:blip r:embed="rId3" cstate="print"/>
          <a:srcRect/>
          <a:stretch>
            <a:fillRect/>
          </a:stretch>
        </p:blipFill>
        <p:spPr bwMode="auto">
          <a:xfrm>
            <a:off x="228600" y="3733800"/>
            <a:ext cx="2314575" cy="1847850"/>
          </a:xfrm>
          <a:prstGeom prst="rect">
            <a:avLst/>
          </a:prstGeom>
          <a:noFill/>
          <a:ln w="9525">
            <a:noFill/>
            <a:miter lim="800000"/>
            <a:headEnd/>
            <a:tailEnd/>
          </a:ln>
        </p:spPr>
      </p:pic>
      <p:sp>
        <p:nvSpPr>
          <p:cNvPr id="6" name="Slide Number Placeholder 5"/>
          <p:cNvSpPr>
            <a:spLocks noGrp="1"/>
          </p:cNvSpPr>
          <p:nvPr>
            <p:ph type="sldNum" sz="quarter" idx="12"/>
          </p:nvPr>
        </p:nvSpPr>
        <p:spPr/>
        <p:txBody>
          <a:bodyPr/>
          <a:lstStyle/>
          <a:p>
            <a:fld id="{596C00CC-5BCA-4161-A22A-D6901444B658}"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2819400" cy="1143000"/>
          </a:xfrm>
        </p:spPr>
        <p:txBody>
          <a:bodyPr/>
          <a:lstStyle/>
          <a:p>
            <a:r>
              <a:rPr lang="en-US" b="1" i="1" dirty="0" smtClean="0"/>
              <a:t>Outlines: </a:t>
            </a:r>
            <a:endParaRPr lang="en-US" b="1" i="1" dirty="0"/>
          </a:p>
        </p:txBody>
      </p:sp>
      <p:sp>
        <p:nvSpPr>
          <p:cNvPr id="3" name="Content Placeholder 2"/>
          <p:cNvSpPr>
            <a:spLocks noGrp="1"/>
          </p:cNvSpPr>
          <p:nvPr>
            <p:ph sz="quarter" idx="1"/>
          </p:nvPr>
        </p:nvSpPr>
        <p:spPr>
          <a:xfrm>
            <a:off x="228600" y="838200"/>
            <a:ext cx="8915400" cy="5715000"/>
          </a:xfrm>
        </p:spPr>
        <p:txBody>
          <a:bodyPr>
            <a:noAutofit/>
          </a:bodyPr>
          <a:lstStyle/>
          <a:p>
            <a:pPr algn="r" rtl="1"/>
            <a:r>
              <a:rPr lang="fa-IR" sz="1600" b="1" dirty="0" smtClean="0"/>
              <a:t>1-دونالد اولدینگ هب به عنوان نماینده سنت نظریه های نوروفیزیولوژی یادگیری</a:t>
            </a:r>
          </a:p>
          <a:p>
            <a:pPr algn="r" rtl="1"/>
            <a:r>
              <a:rPr lang="fa-IR" sz="1600" b="1" dirty="0" smtClean="0"/>
              <a:t>2- </a:t>
            </a:r>
            <a:r>
              <a:rPr lang="ar-SA" sz="1600" b="1" dirty="0" err="1" smtClean="0"/>
              <a:t>رویكرد</a:t>
            </a:r>
            <a:r>
              <a:rPr lang="ar-SA" sz="1600" b="1" dirty="0" smtClean="0"/>
              <a:t> </a:t>
            </a:r>
            <a:r>
              <a:rPr lang="ar-SA" sz="1600" b="1" dirty="0" err="1" smtClean="0"/>
              <a:t>نوروفیزیولو</a:t>
            </a:r>
            <a:r>
              <a:rPr lang="ar-SA" sz="1600" b="1" dirty="0" smtClean="0"/>
              <a:t>ژ</a:t>
            </a:r>
            <a:r>
              <a:rPr lang="ar-SA" sz="1600" b="1" dirty="0" err="1" smtClean="0"/>
              <a:t>یكى</a:t>
            </a:r>
            <a:r>
              <a:rPr lang="fa-IR" sz="1600" b="1" dirty="0" smtClean="0"/>
              <a:t> هب</a:t>
            </a:r>
          </a:p>
          <a:p>
            <a:pPr algn="r" rtl="1"/>
            <a:r>
              <a:rPr lang="fa-IR" sz="1600" b="1" dirty="0" smtClean="0"/>
              <a:t>3- دو مفهوم كلیدى در نظریه هب </a:t>
            </a:r>
          </a:p>
          <a:p>
            <a:pPr algn="r" rtl="1"/>
            <a:r>
              <a:rPr lang="fa-IR" sz="1600" b="1" dirty="0" smtClean="0"/>
              <a:t>4- </a:t>
            </a:r>
            <a:r>
              <a:rPr lang="ar-SA" sz="1600" b="1" dirty="0" smtClean="0"/>
              <a:t>مجتمع </a:t>
            </a:r>
            <a:r>
              <a:rPr lang="ar-SA" sz="1600" b="1" dirty="0" err="1" smtClean="0"/>
              <a:t>هاى</a:t>
            </a:r>
            <a:r>
              <a:rPr lang="ar-SA" sz="1600" b="1" dirty="0" smtClean="0"/>
              <a:t> </a:t>
            </a:r>
            <a:r>
              <a:rPr lang="ar-SA" sz="1600" b="1" dirty="0" err="1" smtClean="0"/>
              <a:t>سلولى</a:t>
            </a:r>
            <a:endParaRPr lang="fa-IR" sz="1600" b="1" dirty="0" smtClean="0"/>
          </a:p>
          <a:p>
            <a:pPr algn="r" rtl="1"/>
            <a:r>
              <a:rPr lang="fa-IR" sz="1600" b="1" dirty="0" smtClean="0"/>
              <a:t>5- </a:t>
            </a:r>
            <a:r>
              <a:rPr lang="ar-SA" sz="1600" b="1" dirty="0" smtClean="0"/>
              <a:t>اصل موضوع </a:t>
            </a:r>
            <a:r>
              <a:rPr lang="ar-SA" sz="1600" b="1" dirty="0" err="1" smtClean="0"/>
              <a:t>نوروفیزیولو</a:t>
            </a:r>
            <a:r>
              <a:rPr lang="ar-SA" sz="1600" b="1" dirty="0" smtClean="0"/>
              <a:t>ژ</a:t>
            </a:r>
            <a:r>
              <a:rPr lang="ar-SA" sz="1600" b="1" dirty="0" err="1" smtClean="0"/>
              <a:t>یكى</a:t>
            </a:r>
            <a:r>
              <a:rPr lang="ar-SA" sz="1600" b="1" dirty="0" smtClean="0"/>
              <a:t>» هب (1949)</a:t>
            </a:r>
            <a:endParaRPr lang="fa-IR" sz="1600" b="1" dirty="0" smtClean="0"/>
          </a:p>
          <a:p>
            <a:pPr algn="r" rtl="1"/>
            <a:r>
              <a:rPr lang="fa-IR" sz="1600" b="1" dirty="0" smtClean="0"/>
              <a:t>6- </a:t>
            </a:r>
            <a:r>
              <a:rPr lang="ar-SA" sz="1600" b="1" dirty="0" smtClean="0"/>
              <a:t>مجتمع </a:t>
            </a:r>
            <a:r>
              <a:rPr lang="ar-SA" sz="1600" b="1" dirty="0" err="1" smtClean="0"/>
              <a:t>سلولى</a:t>
            </a:r>
            <a:r>
              <a:rPr lang="fa-IR" sz="1600" b="1" dirty="0" smtClean="0"/>
              <a:t>:</a:t>
            </a:r>
            <a:r>
              <a:rPr lang="ar-SA" sz="1600" b="1" dirty="0" smtClean="0"/>
              <a:t> </a:t>
            </a:r>
            <a:r>
              <a:rPr lang="ar-SA" sz="1600" b="1" dirty="0" err="1" smtClean="0"/>
              <a:t>اساس</a:t>
            </a:r>
            <a:r>
              <a:rPr lang="ar-SA" sz="1600" b="1" dirty="0" smtClean="0"/>
              <a:t> عصب </a:t>
            </a:r>
            <a:r>
              <a:rPr lang="ar-SA" sz="1600" b="1" dirty="0" err="1" smtClean="0"/>
              <a:t>شناختى</a:t>
            </a:r>
            <a:r>
              <a:rPr lang="ar-SA" sz="1600" b="1" dirty="0" smtClean="0"/>
              <a:t> </a:t>
            </a:r>
            <a:r>
              <a:rPr lang="ar-SA" sz="1600" b="1" dirty="0" err="1" smtClean="0"/>
              <a:t>اندیشه</a:t>
            </a:r>
            <a:r>
              <a:rPr lang="ar-SA" sz="1600" b="1" dirty="0" smtClean="0"/>
              <a:t> یا فكر</a:t>
            </a:r>
            <a:endParaRPr lang="fa-IR" sz="1600" b="1" dirty="0" smtClean="0"/>
          </a:p>
          <a:p>
            <a:pPr algn="r" rtl="1"/>
            <a:r>
              <a:rPr lang="fa-IR" sz="1600" b="1" dirty="0" smtClean="0"/>
              <a:t>7- </a:t>
            </a:r>
            <a:r>
              <a:rPr lang="ar-SA" sz="1600" b="1" dirty="0" err="1" smtClean="0"/>
              <a:t>زنجیره</a:t>
            </a:r>
            <a:r>
              <a:rPr lang="ar-SA" sz="1600" b="1" dirty="0" smtClean="0"/>
              <a:t> </a:t>
            </a:r>
            <a:r>
              <a:rPr lang="ar-SA" sz="1600" b="1" dirty="0" err="1" smtClean="0"/>
              <a:t>هاى</a:t>
            </a:r>
            <a:r>
              <a:rPr lang="ar-SA" sz="1600" b="1" dirty="0" smtClean="0"/>
              <a:t> مرحله </a:t>
            </a:r>
            <a:r>
              <a:rPr lang="ar-SA" sz="1600" b="1" dirty="0" err="1" smtClean="0"/>
              <a:t>اى</a:t>
            </a:r>
            <a:endParaRPr lang="fa-IR" sz="1600" b="1" dirty="0" smtClean="0"/>
          </a:p>
          <a:p>
            <a:pPr algn="r" rtl="1"/>
            <a:r>
              <a:rPr lang="fa-IR" sz="1600" b="1" dirty="0" smtClean="0"/>
              <a:t>8- </a:t>
            </a:r>
            <a:r>
              <a:rPr lang="ar-SA" sz="1600" b="1" dirty="0" err="1" smtClean="0"/>
              <a:t>براى</a:t>
            </a:r>
            <a:r>
              <a:rPr lang="ar-SA" sz="1600" b="1" dirty="0" smtClean="0"/>
              <a:t> هب دو نوع </a:t>
            </a:r>
            <a:r>
              <a:rPr lang="ar-SA" sz="1600" b="1" dirty="0" err="1" smtClean="0"/>
              <a:t>یاد</a:t>
            </a:r>
            <a:r>
              <a:rPr lang="ar-SA" sz="1600" b="1" dirty="0" smtClean="0"/>
              <a:t>گیرى وجود </a:t>
            </a:r>
            <a:r>
              <a:rPr lang="ar-SA" sz="1600" b="1" dirty="0" err="1" smtClean="0"/>
              <a:t>دارند</a:t>
            </a:r>
            <a:endParaRPr lang="fa-IR" sz="1600" b="1" dirty="0" smtClean="0"/>
          </a:p>
          <a:p>
            <a:pPr algn="r" rtl="1"/>
            <a:r>
              <a:rPr lang="fa-IR" sz="1600" b="1" dirty="0" smtClean="0"/>
              <a:t>9- </a:t>
            </a:r>
            <a:r>
              <a:rPr lang="ar-SA" sz="1600" b="1" dirty="0" smtClean="0"/>
              <a:t>نظریه برانگیختگی</a:t>
            </a:r>
            <a:r>
              <a:rPr lang="en-US" sz="1600" b="1" dirty="0" smtClean="0"/>
              <a:t/>
            </a:r>
            <a:br>
              <a:rPr lang="en-US" sz="1600" b="1" dirty="0" smtClean="0"/>
            </a:br>
            <a:r>
              <a:rPr lang="fa-IR" sz="1600" b="1" dirty="0" smtClean="0"/>
              <a:t>10- محرومیت حسی</a:t>
            </a:r>
          </a:p>
          <a:p>
            <a:pPr algn="r" rtl="1"/>
            <a:r>
              <a:rPr lang="fa-IR" sz="1600" b="1" dirty="0" smtClean="0"/>
              <a:t>11- محیط های غنی</a:t>
            </a:r>
          </a:p>
          <a:p>
            <a:pPr algn="r" rtl="1"/>
            <a:r>
              <a:rPr lang="fa-IR" sz="1600" b="1" dirty="0" smtClean="0"/>
              <a:t>12- </a:t>
            </a:r>
            <a:r>
              <a:rPr lang="ar-SA" sz="1600" b="1" dirty="0" err="1" smtClean="0"/>
              <a:t>تلویحات</a:t>
            </a:r>
            <a:r>
              <a:rPr lang="ar-SA" sz="1600" b="1" dirty="0" smtClean="0"/>
              <a:t> </a:t>
            </a:r>
            <a:r>
              <a:rPr lang="ar-SA" sz="1600" b="1" dirty="0" err="1" smtClean="0"/>
              <a:t>كاربردى</a:t>
            </a:r>
            <a:r>
              <a:rPr lang="ar-SA" sz="1600" b="1" dirty="0" smtClean="0"/>
              <a:t> </a:t>
            </a:r>
            <a:r>
              <a:rPr lang="ar-SA" sz="1600" b="1" dirty="0" err="1" smtClean="0"/>
              <a:t>این</a:t>
            </a:r>
            <a:r>
              <a:rPr lang="ar-SA" sz="1600" b="1" dirty="0" smtClean="0"/>
              <a:t> پژ</a:t>
            </a:r>
            <a:r>
              <a:rPr lang="ar-SA" sz="1600" b="1" dirty="0" err="1" smtClean="0"/>
              <a:t>وهشها</a:t>
            </a:r>
            <a:r>
              <a:rPr lang="ar-SA" sz="1600" b="1" dirty="0" smtClean="0"/>
              <a:t> </a:t>
            </a:r>
            <a:r>
              <a:rPr lang="ar-SA" sz="1600" b="1" dirty="0" err="1" smtClean="0"/>
              <a:t>براى</a:t>
            </a:r>
            <a:r>
              <a:rPr lang="ar-SA" sz="1600" b="1" dirty="0" smtClean="0"/>
              <a:t> </a:t>
            </a:r>
            <a:r>
              <a:rPr lang="ar-SA" sz="1600" b="1" dirty="0" err="1" smtClean="0"/>
              <a:t>آموزش</a:t>
            </a:r>
            <a:r>
              <a:rPr lang="ar-SA" sz="1600" b="1" dirty="0" smtClean="0"/>
              <a:t> و پرورش و كودك پرورى كاملاً آشكارند</a:t>
            </a:r>
            <a:endParaRPr lang="fa-IR" sz="1600" b="1" dirty="0" smtClean="0"/>
          </a:p>
          <a:p>
            <a:pPr algn="r" rtl="1"/>
            <a:r>
              <a:rPr lang="fa-IR" sz="1600" b="1" dirty="0" smtClean="0"/>
              <a:t>13- </a:t>
            </a:r>
            <a:r>
              <a:rPr lang="ar-SA" sz="1600" b="1" dirty="0" smtClean="0"/>
              <a:t>آیا آثار محیط </a:t>
            </a:r>
            <a:r>
              <a:rPr lang="ar-SA" sz="1600" b="1" dirty="0" err="1" smtClean="0"/>
              <a:t>هاى</a:t>
            </a:r>
            <a:r>
              <a:rPr lang="ar-SA" sz="1600" b="1" dirty="0" smtClean="0"/>
              <a:t> فقر </a:t>
            </a:r>
            <a:r>
              <a:rPr lang="ar-SA" sz="1600" b="1" dirty="0" err="1" smtClean="0"/>
              <a:t>اولیه</a:t>
            </a:r>
            <a:r>
              <a:rPr lang="ar-SA" sz="1600" b="1" dirty="0" smtClean="0"/>
              <a:t> پ</a:t>
            </a:r>
            <a:r>
              <a:rPr lang="ar-SA" sz="1600" b="1" dirty="0" err="1" smtClean="0"/>
              <a:t>ایدارند</a:t>
            </a:r>
            <a:r>
              <a:rPr lang="ar-SA" sz="1600" b="1" dirty="0" smtClean="0"/>
              <a:t>؟ </a:t>
            </a:r>
            <a:endParaRPr lang="fa-IR" sz="1600" b="1" dirty="0" smtClean="0"/>
          </a:p>
          <a:p>
            <a:pPr algn="r" rtl="1"/>
            <a:r>
              <a:rPr lang="fa-IR" sz="1600" b="1" dirty="0" smtClean="0"/>
              <a:t>14- </a:t>
            </a:r>
            <a:r>
              <a:rPr lang="ar-SA" sz="1600" b="1" dirty="0" err="1" smtClean="0"/>
              <a:t>ماهیت</a:t>
            </a:r>
            <a:r>
              <a:rPr lang="ar-SA" sz="1600" b="1" dirty="0" smtClean="0"/>
              <a:t> ترس</a:t>
            </a:r>
            <a:r>
              <a:rPr lang="fa-IR" sz="1600" b="1" dirty="0" smtClean="0"/>
              <a:t> از دیدگاه هب</a:t>
            </a:r>
          </a:p>
          <a:p>
            <a:pPr algn="r" rtl="1"/>
            <a:r>
              <a:rPr lang="fa-IR" sz="1600" b="1" dirty="0" smtClean="0"/>
              <a:t>15- </a:t>
            </a:r>
            <a:r>
              <a:rPr lang="ar-SA" sz="1600" b="1" dirty="0" smtClean="0"/>
              <a:t>حافظه دراز مدت </a:t>
            </a:r>
            <a:r>
              <a:rPr lang="ar-SA" sz="1600" b="1" dirty="0" err="1" smtClean="0"/>
              <a:t>و</a:t>
            </a:r>
            <a:r>
              <a:rPr lang="ar-SA" sz="1600" b="1" dirty="0" smtClean="0"/>
              <a:t> حافظه کوتاه مدت</a:t>
            </a:r>
            <a:endParaRPr lang="fa-IR" sz="1600" b="1" dirty="0" smtClean="0"/>
          </a:p>
          <a:p>
            <a:pPr algn="r" rtl="1"/>
            <a:r>
              <a:rPr lang="fa-IR" sz="1600" b="1" dirty="0" smtClean="0"/>
              <a:t>16- نظریه تحکیم</a:t>
            </a:r>
          </a:p>
          <a:p>
            <a:pPr algn="r" rtl="1"/>
            <a:r>
              <a:rPr lang="fa-IR" sz="1600" b="1" dirty="0" smtClean="0"/>
              <a:t>17- واپس زنی درازمدت</a:t>
            </a:r>
          </a:p>
          <a:p>
            <a:pPr algn="r" rtl="1"/>
            <a:r>
              <a:rPr lang="fa-IR" sz="1600" b="1" dirty="0" smtClean="0"/>
              <a:t>18- انتقادات وارده به دیدگاه های هب</a:t>
            </a:r>
            <a:r>
              <a:rPr lang="en-US" sz="1600" b="1" dirty="0" smtClean="0"/>
              <a:t/>
            </a:r>
            <a:br>
              <a:rPr lang="en-US" sz="1600" b="1" dirty="0" smtClean="0"/>
            </a:br>
            <a:r>
              <a:rPr lang="en-US" sz="1600" b="1" dirty="0" smtClean="0"/>
              <a:t/>
            </a:r>
            <a:br>
              <a:rPr lang="en-US" sz="1600" b="1" dirty="0" smtClean="0"/>
            </a:br>
            <a:endParaRPr lang="en-US" sz="1600" b="1"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endParaRPr lang="fa-IR" sz="3600" dirty="0" smtClean="0"/>
          </a:p>
          <a:p>
            <a:pPr algn="just" rtl="1"/>
            <a:r>
              <a:rPr lang="ar-SA" sz="3600" dirty="0" smtClean="0"/>
              <a:t>نظریه هب </a:t>
            </a:r>
            <a:r>
              <a:rPr lang="ar-SA" sz="3600" dirty="0" err="1" smtClean="0"/>
              <a:t>به</a:t>
            </a:r>
            <a:r>
              <a:rPr lang="ar-SA" sz="3600" dirty="0" smtClean="0"/>
              <a:t> ما کمک خواهد کرد تا درک صحیح تری از اصول یادگیری داشته باشیم و باشناختی که از نظریه وی به دست می آوریم موفقیت ما در درمان بیماران به خصوص بیماران نورولوژی نیز افزایش خواهد یافت.</a:t>
            </a:r>
            <a:endParaRPr lang="en-US" sz="3600" dirty="0" smtClean="0"/>
          </a:p>
          <a:p>
            <a:pPr algn="just" rtl="1"/>
            <a:endParaRPr lang="en-US" sz="3600" dirty="0"/>
          </a:p>
        </p:txBody>
      </p:sp>
      <p:sp>
        <p:nvSpPr>
          <p:cNvPr id="2" name="Title 1"/>
          <p:cNvSpPr>
            <a:spLocks noGrp="1"/>
          </p:cNvSpPr>
          <p:nvPr>
            <p:ph type="title"/>
          </p:nvPr>
        </p:nvSpPr>
        <p:spPr/>
        <p:txBody>
          <a:bodyPr>
            <a:normAutofit fontScale="90000"/>
          </a:bodyPr>
          <a:lstStyle/>
          <a:p>
            <a:pPr rtl="1"/>
            <a:r>
              <a:rPr lang="fa-IR" dirty="0" smtClean="0"/>
              <a:t>دونالد اولدینگ هب به عنوان نماینده سنت نظریه های نوروفیزیولوژی یادگیری</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rtl="1"/>
            <a:r>
              <a:rPr lang="ar-SA" dirty="0" smtClean="0"/>
              <a:t>محققین در ارتباط </a:t>
            </a:r>
            <a:r>
              <a:rPr lang="ar-SA" dirty="0" err="1" smtClean="0"/>
              <a:t>با</a:t>
            </a:r>
            <a:r>
              <a:rPr lang="ar-SA" dirty="0" smtClean="0"/>
              <a:t> </a:t>
            </a:r>
            <a:r>
              <a:rPr lang="ar-SA" dirty="0" err="1" smtClean="0"/>
              <a:t>یاد</a:t>
            </a:r>
            <a:r>
              <a:rPr lang="ar-SA" dirty="0" smtClean="0"/>
              <a:t>گیرى نظریه </a:t>
            </a:r>
            <a:r>
              <a:rPr lang="ar-SA" dirty="0" err="1" smtClean="0"/>
              <a:t>هاى</a:t>
            </a:r>
            <a:r>
              <a:rPr lang="ar-SA" dirty="0" smtClean="0"/>
              <a:t> </a:t>
            </a:r>
            <a:r>
              <a:rPr lang="ar-SA" dirty="0" err="1" smtClean="0"/>
              <a:t>متفاوتى</a:t>
            </a:r>
            <a:r>
              <a:rPr lang="ar-SA" dirty="0" smtClean="0"/>
              <a:t> </a:t>
            </a:r>
            <a:r>
              <a:rPr lang="ar-SA" dirty="0" err="1" smtClean="0"/>
              <a:t>ارائه</a:t>
            </a:r>
            <a:r>
              <a:rPr lang="ar-SA" dirty="0" smtClean="0"/>
              <a:t> كرده اند. </a:t>
            </a:r>
            <a:r>
              <a:rPr lang="ar-SA" dirty="0" err="1" smtClean="0"/>
              <a:t>بى</a:t>
            </a:r>
            <a:r>
              <a:rPr lang="ar-SA" dirty="0" smtClean="0"/>
              <a:t> تردید همه </a:t>
            </a:r>
            <a:r>
              <a:rPr lang="ar-SA" dirty="0" err="1" smtClean="0"/>
              <a:t>آنها</a:t>
            </a:r>
            <a:r>
              <a:rPr lang="ar-SA" dirty="0" smtClean="0"/>
              <a:t> بر پاره اى از حقایق درباره فرآیند یادگیرى تأكید مى ورزند و حقایق دیگرى را نادیده مى گیرند. در مرحله فعلى </a:t>
            </a:r>
            <a:r>
              <a:rPr lang="ar-SA" dirty="0" err="1" smtClean="0"/>
              <a:t>از</a:t>
            </a:r>
            <a:r>
              <a:rPr lang="ar-SA" dirty="0" smtClean="0"/>
              <a:t> تاریخ </a:t>
            </a:r>
            <a:r>
              <a:rPr lang="ar-SA" dirty="0" err="1" smtClean="0"/>
              <a:t>روانشناسى</a:t>
            </a:r>
            <a:r>
              <a:rPr lang="ar-SA" dirty="0" smtClean="0"/>
              <a:t>، </a:t>
            </a:r>
            <a:r>
              <a:rPr lang="ar-SA" dirty="0" err="1" smtClean="0"/>
              <a:t>به</a:t>
            </a:r>
            <a:r>
              <a:rPr lang="ar-SA" dirty="0" smtClean="0"/>
              <a:t> نظر </a:t>
            </a:r>
            <a:r>
              <a:rPr lang="ar-SA" dirty="0" err="1" smtClean="0"/>
              <a:t>مى</a:t>
            </a:r>
            <a:r>
              <a:rPr lang="ar-SA" dirty="0" smtClean="0"/>
              <a:t> </a:t>
            </a:r>
            <a:r>
              <a:rPr lang="ar-SA" dirty="0" err="1" smtClean="0"/>
              <a:t>رسد</a:t>
            </a:r>
            <a:r>
              <a:rPr lang="ar-SA" dirty="0" smtClean="0"/>
              <a:t> </a:t>
            </a:r>
            <a:r>
              <a:rPr lang="ar-SA" dirty="0" err="1" smtClean="0"/>
              <a:t>كه</a:t>
            </a:r>
            <a:r>
              <a:rPr lang="ar-SA" dirty="0" smtClean="0"/>
              <a:t> </a:t>
            </a:r>
            <a:r>
              <a:rPr lang="ar-SA" dirty="0" err="1" smtClean="0"/>
              <a:t>براى</a:t>
            </a:r>
            <a:r>
              <a:rPr lang="ar-SA" dirty="0" smtClean="0"/>
              <a:t> كسب درست ترین تصویر </a:t>
            </a:r>
            <a:r>
              <a:rPr lang="ar-SA" dirty="0" err="1" smtClean="0"/>
              <a:t>از</a:t>
            </a:r>
            <a:r>
              <a:rPr lang="ar-SA" dirty="0" smtClean="0"/>
              <a:t> </a:t>
            </a:r>
            <a:r>
              <a:rPr lang="ar-SA" dirty="0" err="1" smtClean="0"/>
              <a:t>فرآیند</a:t>
            </a:r>
            <a:r>
              <a:rPr lang="ar-SA" dirty="0" smtClean="0"/>
              <a:t> </a:t>
            </a:r>
            <a:r>
              <a:rPr lang="ar-SA" dirty="0" err="1" smtClean="0"/>
              <a:t>یاد</a:t>
            </a:r>
            <a:r>
              <a:rPr lang="ar-SA" dirty="0" smtClean="0"/>
              <a:t>گیرى </a:t>
            </a:r>
            <a:r>
              <a:rPr lang="ar-SA" dirty="0" err="1" smtClean="0"/>
              <a:t>باید</a:t>
            </a:r>
            <a:r>
              <a:rPr lang="ar-SA" dirty="0" smtClean="0"/>
              <a:t> آماده </a:t>
            </a:r>
            <a:r>
              <a:rPr lang="ar-SA" dirty="0" err="1" smtClean="0"/>
              <a:t>باشیم</a:t>
            </a:r>
            <a:r>
              <a:rPr lang="ar-SA" dirty="0" smtClean="0"/>
              <a:t> </a:t>
            </a:r>
            <a:r>
              <a:rPr lang="ar-SA" dirty="0" err="1" smtClean="0"/>
              <a:t>تا</a:t>
            </a:r>
            <a:r>
              <a:rPr lang="ar-SA" dirty="0" smtClean="0"/>
              <a:t> آن </a:t>
            </a:r>
            <a:r>
              <a:rPr lang="ar-SA" dirty="0" err="1" smtClean="0"/>
              <a:t>را</a:t>
            </a:r>
            <a:r>
              <a:rPr lang="ar-SA" dirty="0" smtClean="0"/>
              <a:t> </a:t>
            </a:r>
            <a:r>
              <a:rPr lang="ar-SA" dirty="0" err="1" smtClean="0"/>
              <a:t>از</a:t>
            </a:r>
            <a:r>
              <a:rPr lang="ar-SA" dirty="0" smtClean="0"/>
              <a:t> </a:t>
            </a:r>
            <a:r>
              <a:rPr lang="ar-SA" dirty="0" err="1" smtClean="0"/>
              <a:t>زوایاى</a:t>
            </a:r>
            <a:r>
              <a:rPr lang="ar-SA" dirty="0" smtClean="0"/>
              <a:t> مختلف بنگریم.</a:t>
            </a:r>
            <a:endParaRPr lang="en-US" dirty="0" smtClean="0"/>
          </a:p>
          <a:p>
            <a:pPr algn="just" rtl="1"/>
            <a:r>
              <a:rPr lang="ar-SA" dirty="0" err="1" smtClean="0"/>
              <a:t>یاد</a:t>
            </a:r>
            <a:r>
              <a:rPr lang="ar-SA" dirty="0" smtClean="0"/>
              <a:t>گیرى </a:t>
            </a:r>
            <a:r>
              <a:rPr lang="ar-SA" dirty="0" err="1" smtClean="0"/>
              <a:t>یك</a:t>
            </a:r>
            <a:r>
              <a:rPr lang="ar-SA" dirty="0" smtClean="0"/>
              <a:t> اصطلاح كلى </a:t>
            </a:r>
            <a:r>
              <a:rPr lang="ar-SA" dirty="0" err="1" smtClean="0"/>
              <a:t>است</a:t>
            </a:r>
            <a:r>
              <a:rPr lang="ar-SA" dirty="0" smtClean="0"/>
              <a:t> </a:t>
            </a:r>
            <a:r>
              <a:rPr lang="ar-SA" dirty="0" err="1" smtClean="0"/>
              <a:t>كه</a:t>
            </a:r>
            <a:r>
              <a:rPr lang="ar-SA" dirty="0" smtClean="0"/>
              <a:t> </a:t>
            </a:r>
            <a:r>
              <a:rPr lang="ar-SA" dirty="0" err="1" smtClean="0"/>
              <a:t>براى</a:t>
            </a:r>
            <a:r>
              <a:rPr lang="ar-SA" dirty="0" smtClean="0"/>
              <a:t> توصیف تغییرات </a:t>
            </a:r>
            <a:r>
              <a:rPr lang="ar-SA" dirty="0" err="1" smtClean="0"/>
              <a:t>رفتار</a:t>
            </a:r>
            <a:r>
              <a:rPr lang="ar-SA" dirty="0" smtClean="0"/>
              <a:t> </a:t>
            </a:r>
            <a:r>
              <a:rPr lang="ar-SA" dirty="0" err="1" smtClean="0"/>
              <a:t>بالقوه</a:t>
            </a:r>
            <a:r>
              <a:rPr lang="ar-SA" dirty="0" smtClean="0"/>
              <a:t> </a:t>
            </a:r>
            <a:r>
              <a:rPr lang="ar-SA" dirty="0" err="1" smtClean="0"/>
              <a:t>كه</a:t>
            </a:r>
            <a:r>
              <a:rPr lang="ar-SA" dirty="0" smtClean="0"/>
              <a:t> </a:t>
            </a:r>
            <a:r>
              <a:rPr lang="ar-SA" dirty="0" err="1" smtClean="0"/>
              <a:t>از</a:t>
            </a:r>
            <a:r>
              <a:rPr lang="ar-SA" dirty="0" smtClean="0"/>
              <a:t> تجربه </a:t>
            </a:r>
            <a:r>
              <a:rPr lang="ar-SA" dirty="0" err="1" smtClean="0"/>
              <a:t>ناشى</a:t>
            </a:r>
            <a:r>
              <a:rPr lang="ar-SA" dirty="0" smtClean="0"/>
              <a:t> </a:t>
            </a:r>
            <a:r>
              <a:rPr lang="ar-SA" dirty="0" err="1" smtClean="0"/>
              <a:t>مى</a:t>
            </a:r>
            <a:r>
              <a:rPr lang="ar-SA" dirty="0" smtClean="0"/>
              <a:t> </a:t>
            </a:r>
            <a:r>
              <a:rPr lang="ar-SA" dirty="0" err="1" smtClean="0"/>
              <a:t>شوند</a:t>
            </a:r>
            <a:r>
              <a:rPr lang="ar-SA" dirty="0" smtClean="0"/>
              <a:t> </a:t>
            </a:r>
            <a:r>
              <a:rPr lang="ar-SA" dirty="0" err="1" smtClean="0"/>
              <a:t>به</a:t>
            </a:r>
            <a:r>
              <a:rPr lang="ar-SA" dirty="0" smtClean="0"/>
              <a:t> كار </a:t>
            </a:r>
            <a:r>
              <a:rPr lang="ar-SA" dirty="0" err="1" smtClean="0"/>
              <a:t>مى</a:t>
            </a:r>
            <a:r>
              <a:rPr lang="ar-SA" dirty="0" smtClean="0"/>
              <a:t> </a:t>
            </a:r>
            <a:r>
              <a:rPr lang="ar-SA" dirty="0" err="1" smtClean="0"/>
              <a:t>رود</a:t>
            </a:r>
            <a:r>
              <a:rPr lang="ar-SA" dirty="0" smtClean="0"/>
              <a:t>.</a:t>
            </a:r>
            <a:r>
              <a:rPr lang="ar-SA" dirty="0" err="1" smtClean="0"/>
              <a:t>از</a:t>
            </a:r>
            <a:r>
              <a:rPr lang="ar-SA" dirty="0" smtClean="0"/>
              <a:t> </a:t>
            </a:r>
            <a:r>
              <a:rPr lang="ar-SA" dirty="0" err="1" smtClean="0"/>
              <a:t>آنجا</a:t>
            </a:r>
            <a:r>
              <a:rPr lang="ar-SA" dirty="0" smtClean="0"/>
              <a:t> </a:t>
            </a:r>
            <a:r>
              <a:rPr lang="ar-SA" dirty="0" err="1" smtClean="0"/>
              <a:t>كه</a:t>
            </a:r>
            <a:r>
              <a:rPr lang="ar-SA" dirty="0" smtClean="0"/>
              <a:t> </a:t>
            </a:r>
            <a:r>
              <a:rPr lang="ar-SA" dirty="0" err="1" smtClean="0"/>
              <a:t>اكثر</a:t>
            </a:r>
            <a:r>
              <a:rPr lang="ar-SA" dirty="0" smtClean="0"/>
              <a:t> </a:t>
            </a:r>
            <a:r>
              <a:rPr lang="ar-SA" dirty="0" err="1" smtClean="0"/>
              <a:t>رفتارهاى</a:t>
            </a:r>
            <a:r>
              <a:rPr lang="ar-SA" dirty="0" smtClean="0"/>
              <a:t> آدمیان </a:t>
            </a:r>
            <a:r>
              <a:rPr lang="ar-SA" dirty="0" err="1" smtClean="0"/>
              <a:t>یاد</a:t>
            </a:r>
            <a:r>
              <a:rPr lang="ar-SA" dirty="0" smtClean="0"/>
              <a:t> گرفته </a:t>
            </a:r>
            <a:r>
              <a:rPr lang="ar-SA" dirty="0" err="1" smtClean="0"/>
              <a:t>مى</a:t>
            </a:r>
            <a:r>
              <a:rPr lang="ar-SA" dirty="0" smtClean="0"/>
              <a:t> </a:t>
            </a:r>
            <a:r>
              <a:rPr lang="ar-SA" dirty="0" err="1" smtClean="0"/>
              <a:t>شود</a:t>
            </a:r>
            <a:r>
              <a:rPr lang="ar-SA" dirty="0" smtClean="0"/>
              <a:t>، </a:t>
            </a:r>
            <a:r>
              <a:rPr lang="ar-SA" dirty="0" err="1" smtClean="0"/>
              <a:t>بررسى</a:t>
            </a:r>
            <a:r>
              <a:rPr lang="ar-SA" dirty="0" smtClean="0"/>
              <a:t> </a:t>
            </a:r>
            <a:r>
              <a:rPr lang="ar-SA" dirty="0" err="1" smtClean="0"/>
              <a:t>اصول</a:t>
            </a:r>
            <a:r>
              <a:rPr lang="ar-SA" dirty="0" smtClean="0"/>
              <a:t> </a:t>
            </a:r>
            <a:r>
              <a:rPr lang="ar-SA" dirty="0" err="1" smtClean="0"/>
              <a:t>یاد</a:t>
            </a:r>
            <a:r>
              <a:rPr lang="ar-SA" dirty="0" smtClean="0"/>
              <a:t>گیرى </a:t>
            </a:r>
            <a:r>
              <a:rPr lang="ar-SA" dirty="0" err="1" smtClean="0"/>
              <a:t>به</a:t>
            </a:r>
            <a:r>
              <a:rPr lang="ar-SA" dirty="0" smtClean="0"/>
              <a:t> ما كمك </a:t>
            </a:r>
            <a:r>
              <a:rPr lang="ar-SA" dirty="0" err="1" smtClean="0"/>
              <a:t>مى</a:t>
            </a:r>
            <a:r>
              <a:rPr lang="ar-SA" dirty="0" smtClean="0"/>
              <a:t> كند </a:t>
            </a:r>
            <a:r>
              <a:rPr lang="ar-SA" dirty="0" err="1" smtClean="0"/>
              <a:t>تا</a:t>
            </a:r>
            <a:r>
              <a:rPr lang="ar-SA" dirty="0" smtClean="0"/>
              <a:t> </a:t>
            </a:r>
            <a:r>
              <a:rPr lang="ar-SA" dirty="0" err="1" smtClean="0"/>
              <a:t>علتهاى</a:t>
            </a:r>
            <a:r>
              <a:rPr lang="ar-SA" dirty="0" smtClean="0"/>
              <a:t> </a:t>
            </a:r>
            <a:r>
              <a:rPr lang="ar-SA" dirty="0" err="1" smtClean="0"/>
              <a:t>رفتارى</a:t>
            </a:r>
            <a:r>
              <a:rPr lang="ar-SA" dirty="0" smtClean="0"/>
              <a:t> </a:t>
            </a:r>
            <a:r>
              <a:rPr lang="ar-SA" dirty="0" err="1" smtClean="0"/>
              <a:t>را</a:t>
            </a:r>
            <a:r>
              <a:rPr lang="ar-SA" dirty="0" smtClean="0"/>
              <a:t> درك </a:t>
            </a:r>
            <a:r>
              <a:rPr lang="ar-SA" dirty="0" err="1" smtClean="0"/>
              <a:t>كنیم</a:t>
            </a:r>
            <a:r>
              <a:rPr lang="ar-SA" dirty="0" smtClean="0"/>
              <a:t>.آگ</a:t>
            </a:r>
            <a:r>
              <a:rPr lang="ar-SA" dirty="0" err="1" smtClean="0"/>
              <a:t>اهى</a:t>
            </a:r>
            <a:r>
              <a:rPr lang="ar-SA" dirty="0" smtClean="0"/>
              <a:t> </a:t>
            </a:r>
            <a:r>
              <a:rPr lang="ar-SA" dirty="0" err="1" smtClean="0"/>
              <a:t>از</a:t>
            </a:r>
            <a:r>
              <a:rPr lang="ar-SA" dirty="0" smtClean="0"/>
              <a:t> </a:t>
            </a:r>
            <a:r>
              <a:rPr lang="ar-SA" dirty="0" err="1" smtClean="0"/>
              <a:t>فرآیند</a:t>
            </a:r>
            <a:r>
              <a:rPr lang="ar-SA" dirty="0" smtClean="0"/>
              <a:t> </a:t>
            </a:r>
            <a:r>
              <a:rPr lang="ar-SA" dirty="0" err="1" smtClean="0"/>
              <a:t>یاد</a:t>
            </a:r>
            <a:r>
              <a:rPr lang="ar-SA" dirty="0" smtClean="0"/>
              <a:t>گیرى نه </a:t>
            </a:r>
            <a:r>
              <a:rPr lang="ar-SA" dirty="0" err="1" smtClean="0"/>
              <a:t>تنها</a:t>
            </a:r>
            <a:r>
              <a:rPr lang="ar-SA" dirty="0" smtClean="0"/>
              <a:t> در فهم </a:t>
            </a:r>
            <a:r>
              <a:rPr lang="ar-SA" dirty="0" err="1" smtClean="0"/>
              <a:t>بهنجار</a:t>
            </a:r>
            <a:r>
              <a:rPr lang="ar-SA" dirty="0" smtClean="0"/>
              <a:t> و </a:t>
            </a:r>
            <a:r>
              <a:rPr lang="ar-SA" dirty="0" err="1" smtClean="0"/>
              <a:t>انطباقى</a:t>
            </a:r>
            <a:r>
              <a:rPr lang="ar-SA" dirty="0" smtClean="0"/>
              <a:t> </a:t>
            </a:r>
            <a:r>
              <a:rPr lang="ar-SA" dirty="0" err="1" smtClean="0"/>
              <a:t>به</a:t>
            </a:r>
            <a:r>
              <a:rPr lang="ar-SA" dirty="0" smtClean="0"/>
              <a:t> ما كمك </a:t>
            </a:r>
            <a:r>
              <a:rPr lang="ar-SA" dirty="0" err="1" smtClean="0"/>
              <a:t>مى</a:t>
            </a:r>
            <a:r>
              <a:rPr lang="ar-SA" dirty="0" smtClean="0"/>
              <a:t> كند، </a:t>
            </a:r>
            <a:r>
              <a:rPr lang="ar-SA" dirty="0" err="1" smtClean="0"/>
              <a:t>بلكه</a:t>
            </a:r>
            <a:r>
              <a:rPr lang="ar-SA" dirty="0" smtClean="0"/>
              <a:t> </a:t>
            </a:r>
            <a:r>
              <a:rPr lang="ar-SA" dirty="0" err="1" smtClean="0"/>
              <a:t>امكان</a:t>
            </a:r>
            <a:r>
              <a:rPr lang="ar-SA" dirty="0" smtClean="0"/>
              <a:t> درك </a:t>
            </a:r>
            <a:r>
              <a:rPr lang="ar-SA" dirty="0" err="1" smtClean="0"/>
              <a:t>بیشتر</a:t>
            </a:r>
            <a:r>
              <a:rPr lang="ar-SA" dirty="0" smtClean="0"/>
              <a:t> </a:t>
            </a:r>
            <a:r>
              <a:rPr lang="ar-SA" dirty="0" err="1" smtClean="0"/>
              <a:t>شرایطى</a:t>
            </a:r>
            <a:r>
              <a:rPr lang="ar-SA" dirty="0" smtClean="0"/>
              <a:t> </a:t>
            </a:r>
            <a:r>
              <a:rPr lang="ar-SA" dirty="0" err="1" smtClean="0"/>
              <a:t>را</a:t>
            </a:r>
            <a:r>
              <a:rPr lang="ar-SA" dirty="0" smtClean="0"/>
              <a:t> </a:t>
            </a:r>
            <a:r>
              <a:rPr lang="ar-SA" dirty="0" err="1" smtClean="0"/>
              <a:t>كه</a:t>
            </a:r>
            <a:r>
              <a:rPr lang="ar-SA" dirty="0" smtClean="0"/>
              <a:t> </a:t>
            </a:r>
            <a:r>
              <a:rPr lang="ar-SA" dirty="0" err="1" smtClean="0"/>
              <a:t>منجر</a:t>
            </a:r>
            <a:r>
              <a:rPr lang="ar-SA" dirty="0" smtClean="0"/>
              <a:t> </a:t>
            </a:r>
            <a:r>
              <a:rPr lang="ar-SA" dirty="0" err="1" smtClean="0"/>
              <a:t>به</a:t>
            </a:r>
            <a:r>
              <a:rPr lang="ar-SA" dirty="0" smtClean="0"/>
              <a:t> </a:t>
            </a:r>
            <a:r>
              <a:rPr lang="ar-SA" dirty="0" err="1" smtClean="0"/>
              <a:t>رفتار</a:t>
            </a:r>
            <a:r>
              <a:rPr lang="ar-SA" dirty="0" smtClean="0"/>
              <a:t> </a:t>
            </a:r>
            <a:r>
              <a:rPr lang="ar-SA" dirty="0" err="1" smtClean="0"/>
              <a:t>ناساز</a:t>
            </a:r>
            <a:r>
              <a:rPr lang="ar-SA" dirty="0" smtClean="0"/>
              <a:t>گ</a:t>
            </a:r>
            <a:r>
              <a:rPr lang="ar-SA" dirty="0" err="1" smtClean="0"/>
              <a:t>ار</a:t>
            </a:r>
            <a:r>
              <a:rPr lang="ar-SA" dirty="0" smtClean="0"/>
              <a:t> و </a:t>
            </a:r>
            <a:r>
              <a:rPr lang="ar-SA" dirty="0" err="1" smtClean="0"/>
              <a:t>نابهنجار</a:t>
            </a:r>
            <a:r>
              <a:rPr lang="ar-SA" dirty="0" smtClean="0"/>
              <a:t> </a:t>
            </a:r>
            <a:r>
              <a:rPr lang="ar-SA" dirty="0" err="1" smtClean="0"/>
              <a:t>مى</a:t>
            </a:r>
            <a:r>
              <a:rPr lang="ar-SA" dirty="0" smtClean="0"/>
              <a:t> </a:t>
            </a:r>
            <a:r>
              <a:rPr lang="ar-SA" dirty="0" err="1" smtClean="0"/>
              <a:t>شود</a:t>
            </a:r>
            <a:r>
              <a:rPr lang="ar-SA" dirty="0" smtClean="0"/>
              <a:t> </a:t>
            </a:r>
            <a:r>
              <a:rPr lang="ar-SA" dirty="0" err="1" smtClean="0"/>
              <a:t>نیز</a:t>
            </a:r>
            <a:r>
              <a:rPr lang="ar-SA" dirty="0" smtClean="0"/>
              <a:t> </a:t>
            </a:r>
            <a:r>
              <a:rPr lang="ar-SA" dirty="0" err="1" smtClean="0"/>
              <a:t>به</a:t>
            </a:r>
            <a:r>
              <a:rPr lang="ar-SA" dirty="0" smtClean="0"/>
              <a:t> ما </a:t>
            </a:r>
            <a:r>
              <a:rPr lang="ar-SA" dirty="0" err="1" smtClean="0"/>
              <a:t>مى</a:t>
            </a:r>
            <a:r>
              <a:rPr lang="ar-SA" dirty="0" smtClean="0"/>
              <a:t> </a:t>
            </a:r>
            <a:r>
              <a:rPr lang="ar-SA" dirty="0" err="1" smtClean="0"/>
              <a:t>دهد</a:t>
            </a:r>
            <a:r>
              <a:rPr lang="ar-SA" dirty="0" smtClean="0"/>
              <a:t>، </a:t>
            </a:r>
            <a:r>
              <a:rPr lang="ar-SA" dirty="0" err="1" smtClean="0"/>
              <a:t>و</a:t>
            </a:r>
            <a:r>
              <a:rPr lang="ar-SA" dirty="0" smtClean="0"/>
              <a:t> </a:t>
            </a:r>
            <a:r>
              <a:rPr lang="ar-SA" dirty="0" err="1" smtClean="0"/>
              <a:t>درنتیجه</a:t>
            </a:r>
            <a:r>
              <a:rPr lang="ar-SA" dirty="0" smtClean="0"/>
              <a:t> </a:t>
            </a:r>
            <a:r>
              <a:rPr lang="ar-SA" dirty="0" err="1" smtClean="0"/>
              <a:t>روشهاى</a:t>
            </a:r>
            <a:r>
              <a:rPr lang="ar-SA" dirty="0" smtClean="0"/>
              <a:t> </a:t>
            </a:r>
            <a:r>
              <a:rPr lang="ar-SA" dirty="0" err="1" smtClean="0"/>
              <a:t>مؤثرتر</a:t>
            </a:r>
            <a:r>
              <a:rPr lang="ar-SA" dirty="0" smtClean="0"/>
              <a:t> </a:t>
            </a:r>
            <a:r>
              <a:rPr lang="ar-SA" dirty="0" err="1" smtClean="0"/>
              <a:t>درمانى</a:t>
            </a:r>
            <a:r>
              <a:rPr lang="ar-SA" dirty="0" smtClean="0"/>
              <a:t> </a:t>
            </a:r>
            <a:r>
              <a:rPr lang="ar-SA" dirty="0" err="1" smtClean="0"/>
              <a:t>را</a:t>
            </a:r>
            <a:r>
              <a:rPr lang="ar-SA" dirty="0" smtClean="0"/>
              <a:t> </a:t>
            </a:r>
            <a:r>
              <a:rPr lang="ar-SA" dirty="0" err="1" smtClean="0"/>
              <a:t>به</a:t>
            </a:r>
            <a:r>
              <a:rPr lang="ar-SA" dirty="0" smtClean="0"/>
              <a:t> وجود </a:t>
            </a:r>
            <a:r>
              <a:rPr lang="ar-SA" dirty="0" err="1" smtClean="0"/>
              <a:t>مى</a:t>
            </a:r>
            <a:r>
              <a:rPr lang="ar-SA" dirty="0" smtClean="0"/>
              <a:t> </a:t>
            </a:r>
            <a:r>
              <a:rPr lang="ar-SA" dirty="0" err="1" smtClean="0"/>
              <a:t>آورد</a:t>
            </a:r>
            <a:r>
              <a:rPr lang="ar-SA" dirty="0" smtClean="0"/>
              <a:t>. </a:t>
            </a:r>
            <a:endParaRPr lang="en-US" dirty="0" smtClean="0"/>
          </a:p>
          <a:p>
            <a:pPr algn="just" rtl="1"/>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ar-SA" dirty="0" smtClean="0"/>
              <a:t>هب </a:t>
            </a:r>
            <a:r>
              <a:rPr lang="ar-SA" dirty="0" err="1" smtClean="0"/>
              <a:t>اولین</a:t>
            </a:r>
            <a:r>
              <a:rPr lang="ar-SA" dirty="0" smtClean="0"/>
              <a:t> نظریه پردازى است كه عمدتا بر مباحث عصبی-فیزیولوژیكى تأكید مى ورزد و همچنین نظریه او به رویدادهاى شناختى نیز وابسته است. </a:t>
            </a:r>
            <a:endParaRPr lang="fa-IR" dirty="0" smtClean="0"/>
          </a:p>
          <a:p>
            <a:pPr algn="just" rtl="1"/>
            <a:r>
              <a:rPr lang="ar-SA" dirty="0" smtClean="0"/>
              <a:t>نظریه </a:t>
            </a:r>
            <a:r>
              <a:rPr lang="ar-SA" dirty="0" err="1" smtClean="0"/>
              <a:t>او</a:t>
            </a:r>
            <a:r>
              <a:rPr lang="ar-SA" dirty="0" smtClean="0"/>
              <a:t> باعث پیوند علم عصب شناسی با روانشناسی شده است که امروزه از آن تحت عنوان</a:t>
            </a:r>
            <a:endParaRPr lang="fa-IR" dirty="0" smtClean="0"/>
          </a:p>
          <a:p>
            <a:pPr algn="just" rtl="1">
              <a:buNone/>
            </a:pPr>
            <a:r>
              <a:rPr lang="fa-IR" sz="3600" b="1" dirty="0" smtClean="0">
                <a:solidFill>
                  <a:srgbClr val="FF0000"/>
                </a:solidFill>
              </a:rPr>
              <a:t>                         </a:t>
            </a:r>
            <a:r>
              <a:rPr lang="ar-SA" sz="3600" b="1" dirty="0" smtClean="0">
                <a:solidFill>
                  <a:srgbClr val="FF0000"/>
                </a:solidFill>
              </a:rPr>
              <a:t> "نوروپسیکولوژی" </a:t>
            </a:r>
            <a:endParaRPr lang="fa-IR" sz="3600" b="1" dirty="0" smtClean="0">
              <a:solidFill>
                <a:srgbClr val="FF0000"/>
              </a:solidFill>
            </a:endParaRPr>
          </a:p>
          <a:p>
            <a:pPr algn="just" rtl="1">
              <a:buNone/>
            </a:pPr>
            <a:r>
              <a:rPr lang="fa-IR" dirty="0" smtClean="0"/>
              <a:t>                                                 </a:t>
            </a:r>
            <a:r>
              <a:rPr lang="ar-SA" dirty="0" err="1" smtClean="0"/>
              <a:t>یاد</a:t>
            </a:r>
            <a:r>
              <a:rPr lang="ar-SA" dirty="0" smtClean="0"/>
              <a:t> می شود. </a:t>
            </a:r>
            <a:endParaRPr lang="en-US" dirty="0" smtClean="0"/>
          </a:p>
          <a:p>
            <a:pPr algn="just" rtl="1"/>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fa-IR" dirty="0" smtClean="0"/>
              <a:t>به  نظر </a:t>
            </a:r>
            <a:r>
              <a:rPr lang="ar-SA" dirty="0" smtClean="0"/>
              <a:t>هب (1949) نهضت رفتارگرایى را باید تنها اولین مرحله انقلاب در روانشناسى دانست، انقلابى كه علیه مكاتب فلسفى ذهن گرایانه قدیمى تر به وجود آمده بود. بنا </a:t>
            </a:r>
            <a:r>
              <a:rPr lang="ar-SA" dirty="0" err="1" smtClean="0"/>
              <a:t>به</a:t>
            </a:r>
            <a:r>
              <a:rPr lang="ar-SA" dirty="0" smtClean="0"/>
              <a:t> اعتقاد هب، </a:t>
            </a:r>
            <a:r>
              <a:rPr lang="ar-SA" dirty="0" err="1" smtClean="0"/>
              <a:t>رفتار</a:t>
            </a:r>
            <a:r>
              <a:rPr lang="ar-SA" dirty="0" smtClean="0"/>
              <a:t>گ</a:t>
            </a:r>
            <a:r>
              <a:rPr lang="ar-SA" dirty="0" err="1" smtClean="0"/>
              <a:t>رایى</a:t>
            </a:r>
            <a:r>
              <a:rPr lang="ar-SA" dirty="0" smtClean="0"/>
              <a:t> بر مطالعه </a:t>
            </a:r>
            <a:r>
              <a:rPr lang="ar-SA" dirty="0" err="1" smtClean="0"/>
              <a:t>عینى</a:t>
            </a:r>
            <a:r>
              <a:rPr lang="ar-SA" dirty="0" smtClean="0"/>
              <a:t> </a:t>
            </a:r>
            <a:r>
              <a:rPr lang="ar-SA" dirty="0" err="1" smtClean="0"/>
              <a:t>رفتار</a:t>
            </a:r>
            <a:r>
              <a:rPr lang="ar-SA" dirty="0" smtClean="0"/>
              <a:t> </a:t>
            </a:r>
            <a:r>
              <a:rPr lang="ar-SA" dirty="0" err="1" smtClean="0"/>
              <a:t>آشكار</a:t>
            </a:r>
            <a:r>
              <a:rPr lang="ar-SA" dirty="0" smtClean="0"/>
              <a:t> تأكید </a:t>
            </a:r>
            <a:r>
              <a:rPr lang="ar-SA" dirty="0" err="1" smtClean="0"/>
              <a:t>دارد</a:t>
            </a:r>
            <a:r>
              <a:rPr lang="ar-SA" dirty="0" smtClean="0"/>
              <a:t> و </a:t>
            </a:r>
            <a:r>
              <a:rPr lang="ar-SA" dirty="0" err="1" smtClean="0"/>
              <a:t>این</a:t>
            </a:r>
            <a:r>
              <a:rPr lang="ar-SA" dirty="0" smtClean="0"/>
              <a:t> </a:t>
            </a:r>
            <a:r>
              <a:rPr lang="ar-SA" dirty="0" err="1" smtClean="0"/>
              <a:t>كارى</a:t>
            </a:r>
            <a:r>
              <a:rPr lang="ar-SA" dirty="0" smtClean="0"/>
              <a:t> </a:t>
            </a:r>
            <a:r>
              <a:rPr lang="ar-SA" dirty="0" err="1" smtClean="0"/>
              <a:t>نیك</a:t>
            </a:r>
            <a:r>
              <a:rPr lang="ar-SA" dirty="0" smtClean="0"/>
              <a:t> </a:t>
            </a:r>
            <a:r>
              <a:rPr lang="ar-SA" dirty="0" err="1" smtClean="0"/>
              <a:t>است</a:t>
            </a:r>
            <a:r>
              <a:rPr lang="ar-SA" dirty="0" smtClean="0"/>
              <a:t>، </a:t>
            </a:r>
            <a:r>
              <a:rPr lang="ar-SA" b="1" dirty="0" err="1" smtClean="0">
                <a:solidFill>
                  <a:srgbClr val="C00000"/>
                </a:solidFill>
              </a:rPr>
              <a:t>اما</a:t>
            </a:r>
            <a:r>
              <a:rPr lang="ar-SA" b="1" dirty="0" smtClean="0">
                <a:solidFill>
                  <a:srgbClr val="C00000"/>
                </a:solidFill>
              </a:rPr>
              <a:t> </a:t>
            </a:r>
            <a:r>
              <a:rPr lang="ar-SA" b="1" dirty="0" err="1" smtClean="0">
                <a:solidFill>
                  <a:srgbClr val="C00000"/>
                </a:solidFill>
              </a:rPr>
              <a:t>با</a:t>
            </a:r>
            <a:r>
              <a:rPr lang="ar-SA" b="1" dirty="0" smtClean="0">
                <a:solidFill>
                  <a:srgbClr val="C00000"/>
                </a:solidFill>
              </a:rPr>
              <a:t> تأكید </a:t>
            </a:r>
            <a:r>
              <a:rPr lang="ar-SA" b="1" dirty="0" err="1" smtClean="0">
                <a:solidFill>
                  <a:srgbClr val="C00000"/>
                </a:solidFill>
              </a:rPr>
              <a:t>تنها</a:t>
            </a:r>
            <a:r>
              <a:rPr lang="ar-SA" b="1" dirty="0" smtClean="0">
                <a:solidFill>
                  <a:srgbClr val="C00000"/>
                </a:solidFill>
              </a:rPr>
              <a:t> بر مطالعه </a:t>
            </a:r>
            <a:r>
              <a:rPr lang="ar-SA" b="1" dirty="0" err="1" smtClean="0">
                <a:solidFill>
                  <a:srgbClr val="C00000"/>
                </a:solidFill>
              </a:rPr>
              <a:t>رفتار</a:t>
            </a:r>
            <a:r>
              <a:rPr lang="ar-SA" b="1" dirty="0" smtClean="0">
                <a:solidFill>
                  <a:srgbClr val="C00000"/>
                </a:solidFill>
              </a:rPr>
              <a:t>، </a:t>
            </a:r>
            <a:r>
              <a:rPr lang="ar-SA" b="1" dirty="0" err="1" smtClean="0">
                <a:solidFill>
                  <a:srgbClr val="C00000"/>
                </a:solidFill>
              </a:rPr>
              <a:t>رفتار</a:t>
            </a:r>
            <a:r>
              <a:rPr lang="ar-SA" b="1" dirty="0" smtClean="0">
                <a:solidFill>
                  <a:srgbClr val="C00000"/>
                </a:solidFill>
              </a:rPr>
              <a:t>گ</a:t>
            </a:r>
            <a:r>
              <a:rPr lang="ar-SA" b="1" dirty="0" err="1" smtClean="0">
                <a:solidFill>
                  <a:srgbClr val="C00000"/>
                </a:solidFill>
              </a:rPr>
              <a:t>رایان</a:t>
            </a:r>
            <a:r>
              <a:rPr lang="ar-SA" b="1" dirty="0" smtClean="0">
                <a:solidFill>
                  <a:srgbClr val="C00000"/>
                </a:solidFill>
              </a:rPr>
              <a:t> بچه </a:t>
            </a:r>
            <a:r>
              <a:rPr lang="ar-SA" b="1" dirty="0" err="1" smtClean="0">
                <a:solidFill>
                  <a:srgbClr val="C00000"/>
                </a:solidFill>
              </a:rPr>
              <a:t>را</a:t>
            </a:r>
            <a:r>
              <a:rPr lang="ar-SA" b="1" dirty="0" smtClean="0">
                <a:solidFill>
                  <a:srgbClr val="C00000"/>
                </a:solidFill>
              </a:rPr>
              <a:t> </a:t>
            </a:r>
            <a:r>
              <a:rPr lang="ar-SA" b="1" dirty="0" err="1" smtClean="0">
                <a:solidFill>
                  <a:srgbClr val="C00000"/>
                </a:solidFill>
              </a:rPr>
              <a:t>با</a:t>
            </a:r>
            <a:r>
              <a:rPr lang="ar-SA" b="1" dirty="0" smtClean="0">
                <a:solidFill>
                  <a:srgbClr val="C00000"/>
                </a:solidFill>
              </a:rPr>
              <a:t> آب </a:t>
            </a:r>
            <a:r>
              <a:rPr lang="ar-SA" b="1" dirty="0" err="1" smtClean="0">
                <a:solidFill>
                  <a:srgbClr val="C00000"/>
                </a:solidFill>
              </a:rPr>
              <a:t>ل</a:t>
            </a:r>
            <a:r>
              <a:rPr lang="ar-SA" b="1" dirty="0" smtClean="0">
                <a:solidFill>
                  <a:srgbClr val="C00000"/>
                </a:solidFill>
              </a:rPr>
              <a:t>گن </a:t>
            </a:r>
            <a:r>
              <a:rPr lang="ar-SA" b="1" dirty="0" err="1" smtClean="0">
                <a:solidFill>
                  <a:srgbClr val="C00000"/>
                </a:solidFill>
              </a:rPr>
              <a:t>به</a:t>
            </a:r>
            <a:r>
              <a:rPr lang="ar-SA" b="1" dirty="0" smtClean="0">
                <a:solidFill>
                  <a:srgbClr val="C00000"/>
                </a:solidFill>
              </a:rPr>
              <a:t> دور </a:t>
            </a:r>
            <a:r>
              <a:rPr lang="ar-SA" b="1" dirty="0" err="1" smtClean="0">
                <a:solidFill>
                  <a:srgbClr val="C00000"/>
                </a:solidFill>
              </a:rPr>
              <a:t>ریخته</a:t>
            </a:r>
            <a:r>
              <a:rPr lang="ar-SA" b="1" dirty="0" smtClean="0">
                <a:solidFill>
                  <a:srgbClr val="C00000"/>
                </a:solidFill>
              </a:rPr>
              <a:t> </a:t>
            </a:r>
            <a:r>
              <a:rPr lang="ar-SA" b="1" dirty="0" err="1" smtClean="0">
                <a:solidFill>
                  <a:srgbClr val="C00000"/>
                </a:solidFill>
              </a:rPr>
              <a:t>بودند</a:t>
            </a:r>
            <a:r>
              <a:rPr lang="ar-SA" b="1" dirty="0" smtClean="0">
                <a:solidFill>
                  <a:srgbClr val="C00000"/>
                </a:solidFill>
              </a:rPr>
              <a:t>. </a:t>
            </a:r>
            <a:endParaRPr lang="fa-IR" b="1" dirty="0" smtClean="0">
              <a:solidFill>
                <a:srgbClr val="C00000"/>
              </a:solidFill>
            </a:endParaRPr>
          </a:p>
          <a:p>
            <a:pPr algn="just" rtl="1"/>
            <a:r>
              <a:rPr lang="ar-SA" dirty="0" smtClean="0"/>
              <a:t>هب </a:t>
            </a:r>
            <a:r>
              <a:rPr lang="ar-SA" dirty="0" err="1" smtClean="0"/>
              <a:t>مى</a:t>
            </a:r>
            <a:r>
              <a:rPr lang="ar-SA" dirty="0" smtClean="0"/>
              <a:t> گفت، </a:t>
            </a:r>
            <a:r>
              <a:rPr lang="ar-SA" dirty="0" err="1" smtClean="0"/>
              <a:t>اكنون</a:t>
            </a:r>
            <a:r>
              <a:rPr lang="ar-SA" dirty="0" smtClean="0"/>
              <a:t> ما آماده </a:t>
            </a:r>
            <a:r>
              <a:rPr lang="ar-SA" dirty="0" err="1" smtClean="0"/>
              <a:t>ایم</a:t>
            </a:r>
            <a:r>
              <a:rPr lang="ar-SA" dirty="0" smtClean="0"/>
              <a:t> </a:t>
            </a:r>
            <a:r>
              <a:rPr lang="ar-SA" dirty="0" err="1" smtClean="0"/>
              <a:t>تا</a:t>
            </a:r>
            <a:r>
              <a:rPr lang="ar-SA" dirty="0" smtClean="0"/>
              <a:t> مرحله دوم انقلاب </a:t>
            </a:r>
            <a:r>
              <a:rPr lang="ar-SA" dirty="0" err="1" smtClean="0"/>
              <a:t>را</a:t>
            </a:r>
            <a:r>
              <a:rPr lang="ar-SA" dirty="0" smtClean="0"/>
              <a:t> پ</a:t>
            </a:r>
            <a:r>
              <a:rPr lang="ar-SA" dirty="0" err="1" smtClean="0"/>
              <a:t>یش</a:t>
            </a:r>
            <a:r>
              <a:rPr lang="ar-SA" dirty="0" smtClean="0"/>
              <a:t> </a:t>
            </a:r>
            <a:r>
              <a:rPr lang="ar-SA" dirty="0" err="1" smtClean="0"/>
              <a:t>ببریم</a:t>
            </a:r>
            <a:r>
              <a:rPr lang="ar-SA" dirty="0" smtClean="0"/>
              <a:t>- یعنى مطالعه </a:t>
            </a:r>
            <a:r>
              <a:rPr lang="ar-SA" dirty="0" err="1" smtClean="0"/>
              <a:t>فرآیندهاى</a:t>
            </a:r>
            <a:r>
              <a:rPr lang="ar-SA" dirty="0" smtClean="0"/>
              <a:t> </a:t>
            </a:r>
            <a:r>
              <a:rPr lang="ar-SA" dirty="0" err="1" smtClean="0"/>
              <a:t>شناختى</a:t>
            </a:r>
            <a:r>
              <a:rPr lang="ar-SA" dirty="0" smtClean="0"/>
              <a:t> </a:t>
            </a:r>
            <a:r>
              <a:rPr lang="ar-SA" dirty="0" err="1" smtClean="0"/>
              <a:t>به</a:t>
            </a:r>
            <a:r>
              <a:rPr lang="ar-SA" dirty="0" smtClean="0"/>
              <a:t> طور عینی.</a:t>
            </a:r>
            <a:endParaRPr lang="en-US" dirty="0" smtClean="0"/>
          </a:p>
          <a:p>
            <a:pPr algn="just" rtl="1"/>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dirty="0" smtClean="0"/>
              <a:t>هب </a:t>
            </a:r>
            <a:r>
              <a:rPr lang="ar-SA" dirty="0" err="1" smtClean="0"/>
              <a:t>رویكرد</a:t>
            </a:r>
            <a:r>
              <a:rPr lang="ar-SA" dirty="0" smtClean="0"/>
              <a:t> </a:t>
            </a:r>
            <a:r>
              <a:rPr lang="ar-SA" dirty="0" err="1" smtClean="0"/>
              <a:t>نوروفیزیولو</a:t>
            </a:r>
            <a:r>
              <a:rPr lang="ar-SA" dirty="0" smtClean="0"/>
              <a:t>ژ</a:t>
            </a:r>
            <a:r>
              <a:rPr lang="ar-SA" dirty="0" err="1" smtClean="0"/>
              <a:t>یكى</a:t>
            </a:r>
            <a:r>
              <a:rPr lang="ar-SA" dirty="0" smtClean="0"/>
              <a:t> </a:t>
            </a:r>
            <a:r>
              <a:rPr lang="ar-SA" dirty="0" err="1" smtClean="0"/>
              <a:t>را</a:t>
            </a:r>
            <a:r>
              <a:rPr lang="ar-SA" dirty="0" smtClean="0"/>
              <a:t> نسبت </a:t>
            </a:r>
            <a:r>
              <a:rPr lang="ar-SA" dirty="0" err="1" smtClean="0"/>
              <a:t>به</a:t>
            </a:r>
            <a:r>
              <a:rPr lang="ar-SA" dirty="0" smtClean="0"/>
              <a:t> مطالعه </a:t>
            </a:r>
            <a:r>
              <a:rPr lang="ar-SA" dirty="0" err="1" smtClean="0"/>
              <a:t>فرآیندهاى</a:t>
            </a:r>
            <a:r>
              <a:rPr lang="ar-SA" dirty="0" smtClean="0"/>
              <a:t> </a:t>
            </a:r>
            <a:r>
              <a:rPr lang="ar-SA" dirty="0" err="1" smtClean="0"/>
              <a:t>شناختى</a:t>
            </a:r>
            <a:r>
              <a:rPr lang="ar-SA" dirty="0" smtClean="0"/>
              <a:t> برگزید، </a:t>
            </a:r>
            <a:r>
              <a:rPr lang="ar-SA" dirty="0" err="1" smtClean="0"/>
              <a:t>اما</a:t>
            </a:r>
            <a:r>
              <a:rPr lang="ar-SA" dirty="0" smtClean="0"/>
              <a:t> </a:t>
            </a:r>
            <a:r>
              <a:rPr lang="ar-SA" dirty="0" err="1" smtClean="0"/>
              <a:t>این</a:t>
            </a:r>
            <a:r>
              <a:rPr lang="ar-SA" dirty="0" smtClean="0"/>
              <a:t> </a:t>
            </a:r>
            <a:r>
              <a:rPr lang="ar-SA" dirty="0" err="1" smtClean="0"/>
              <a:t>تنها</a:t>
            </a:r>
            <a:r>
              <a:rPr lang="ar-SA" dirty="0" smtClean="0"/>
              <a:t> </a:t>
            </a:r>
            <a:r>
              <a:rPr lang="ar-SA" dirty="0" err="1" smtClean="0"/>
              <a:t>یكى</a:t>
            </a:r>
            <a:r>
              <a:rPr lang="ar-SA" dirty="0" smtClean="0"/>
              <a:t> </a:t>
            </a:r>
            <a:r>
              <a:rPr lang="ar-SA" dirty="0" err="1" smtClean="0"/>
              <a:t>از</a:t>
            </a:r>
            <a:r>
              <a:rPr lang="ar-SA" dirty="0" smtClean="0"/>
              <a:t> </a:t>
            </a:r>
            <a:r>
              <a:rPr lang="ar-SA" dirty="0" err="1" smtClean="0"/>
              <a:t>این</a:t>
            </a:r>
            <a:r>
              <a:rPr lang="ar-SA" dirty="0" smtClean="0"/>
              <a:t> نوع </a:t>
            </a:r>
            <a:r>
              <a:rPr lang="ar-SA" dirty="0" err="1" smtClean="0"/>
              <a:t>رویكردهاست</a:t>
            </a:r>
            <a:r>
              <a:rPr lang="ar-SA" dirty="0" smtClean="0"/>
              <a:t>. </a:t>
            </a:r>
            <a:r>
              <a:rPr lang="ar-SA" dirty="0" err="1" smtClean="0"/>
              <a:t>براى</a:t>
            </a:r>
            <a:r>
              <a:rPr lang="ar-SA" dirty="0" smtClean="0"/>
              <a:t> هب(1959)، آنچه مهم </a:t>
            </a:r>
            <a:r>
              <a:rPr lang="ar-SA" dirty="0" err="1" smtClean="0"/>
              <a:t>است</a:t>
            </a:r>
            <a:r>
              <a:rPr lang="ar-SA" dirty="0" smtClean="0"/>
              <a:t> </a:t>
            </a:r>
            <a:r>
              <a:rPr lang="ar-SA" dirty="0" err="1" smtClean="0"/>
              <a:t>این</a:t>
            </a:r>
            <a:r>
              <a:rPr lang="ar-SA" dirty="0" smtClean="0"/>
              <a:t> </a:t>
            </a:r>
            <a:r>
              <a:rPr lang="ar-SA" dirty="0" err="1" smtClean="0"/>
              <a:t>است</a:t>
            </a:r>
            <a:r>
              <a:rPr lang="ar-SA" dirty="0" smtClean="0"/>
              <a:t> </a:t>
            </a:r>
            <a:r>
              <a:rPr lang="ar-SA" dirty="0" err="1" smtClean="0"/>
              <a:t>كه</a:t>
            </a:r>
            <a:r>
              <a:rPr lang="ar-SA" dirty="0" smtClean="0"/>
              <a:t> مطالعه </a:t>
            </a:r>
            <a:r>
              <a:rPr lang="ar-SA" dirty="0" err="1" smtClean="0"/>
              <a:t>فرآیندهاى</a:t>
            </a:r>
            <a:r>
              <a:rPr lang="ar-SA" dirty="0" smtClean="0"/>
              <a:t> </a:t>
            </a:r>
            <a:r>
              <a:rPr lang="ar-SA" dirty="0" err="1" smtClean="0"/>
              <a:t>شناختى</a:t>
            </a:r>
            <a:r>
              <a:rPr lang="ar-SA" dirty="0" smtClean="0"/>
              <a:t> </a:t>
            </a:r>
            <a:r>
              <a:rPr lang="ar-SA" dirty="0" err="1" smtClean="0"/>
              <a:t>را</a:t>
            </a:r>
            <a:r>
              <a:rPr lang="ar-SA" dirty="0" smtClean="0"/>
              <a:t> </a:t>
            </a:r>
            <a:r>
              <a:rPr lang="ar-SA" dirty="0" err="1" smtClean="0"/>
              <a:t>نباید</a:t>
            </a:r>
            <a:r>
              <a:rPr lang="ar-SA" dirty="0" smtClean="0"/>
              <a:t> </a:t>
            </a:r>
            <a:r>
              <a:rPr lang="ar-SA" dirty="0" err="1" smtClean="0"/>
              <a:t>بیشتر</a:t>
            </a:r>
            <a:r>
              <a:rPr lang="ar-SA" dirty="0" smtClean="0"/>
              <a:t> </a:t>
            </a:r>
            <a:r>
              <a:rPr lang="ar-SA" dirty="0" err="1" smtClean="0"/>
              <a:t>از</a:t>
            </a:r>
            <a:r>
              <a:rPr lang="ar-SA" dirty="0" smtClean="0"/>
              <a:t> </a:t>
            </a:r>
            <a:r>
              <a:rPr lang="ar-SA" dirty="0" err="1" smtClean="0"/>
              <a:t>این</a:t>
            </a:r>
            <a:r>
              <a:rPr lang="ar-SA" dirty="0" smtClean="0"/>
              <a:t> </a:t>
            </a:r>
            <a:r>
              <a:rPr lang="ar-SA" dirty="0" err="1" smtClean="0"/>
              <a:t>نادیده</a:t>
            </a:r>
            <a:r>
              <a:rPr lang="ar-SA" dirty="0" smtClean="0"/>
              <a:t> گرفت. </a:t>
            </a:r>
            <a:r>
              <a:rPr lang="ar-SA" dirty="0" err="1" smtClean="0"/>
              <a:t>جاى</a:t>
            </a:r>
            <a:r>
              <a:rPr lang="ar-SA" dirty="0" smtClean="0"/>
              <a:t> </a:t>
            </a:r>
            <a:r>
              <a:rPr lang="ar-SA" dirty="0" err="1" smtClean="0"/>
              <a:t>خوشبختى</a:t>
            </a:r>
            <a:r>
              <a:rPr lang="ar-SA" dirty="0" smtClean="0"/>
              <a:t> </a:t>
            </a:r>
            <a:r>
              <a:rPr lang="ar-SA" dirty="0" err="1" smtClean="0"/>
              <a:t>است</a:t>
            </a:r>
            <a:r>
              <a:rPr lang="ar-SA" dirty="0" smtClean="0"/>
              <a:t> </a:t>
            </a:r>
            <a:r>
              <a:rPr lang="ar-SA" dirty="0" err="1" smtClean="0"/>
              <a:t>كه</a:t>
            </a:r>
            <a:r>
              <a:rPr lang="ar-SA" dirty="0" smtClean="0"/>
              <a:t> </a:t>
            </a:r>
            <a:r>
              <a:rPr lang="ar-SA" dirty="0" err="1" smtClean="0"/>
              <a:t>بسیارى</a:t>
            </a:r>
            <a:r>
              <a:rPr lang="ar-SA" dirty="0" smtClean="0"/>
              <a:t> </a:t>
            </a:r>
            <a:r>
              <a:rPr lang="ar-SA" dirty="0" err="1" smtClean="0"/>
              <a:t>از</a:t>
            </a:r>
            <a:r>
              <a:rPr lang="ar-SA" dirty="0" smtClean="0"/>
              <a:t> پژوهشگران </a:t>
            </a:r>
            <a:r>
              <a:rPr lang="ar-SA" dirty="0" err="1" smtClean="0"/>
              <a:t>روانشناسى</a:t>
            </a:r>
            <a:r>
              <a:rPr lang="ar-SA" dirty="0" smtClean="0"/>
              <a:t> </a:t>
            </a:r>
            <a:r>
              <a:rPr lang="ar-SA" dirty="0" err="1" smtClean="0"/>
              <a:t>از</a:t>
            </a:r>
            <a:r>
              <a:rPr lang="ar-SA" dirty="0" smtClean="0"/>
              <a:t> پ</a:t>
            </a:r>
            <a:r>
              <a:rPr lang="ar-SA" dirty="0" err="1" smtClean="0"/>
              <a:t>یشنهاد</a:t>
            </a:r>
            <a:r>
              <a:rPr lang="ar-SA" dirty="0" smtClean="0"/>
              <a:t> هب استقبال </a:t>
            </a:r>
            <a:r>
              <a:rPr lang="ar-SA" dirty="0" err="1" smtClean="0"/>
              <a:t>كردند</a:t>
            </a:r>
            <a:r>
              <a:rPr lang="ar-SA" dirty="0" smtClean="0"/>
              <a:t>. </a:t>
            </a:r>
            <a:endParaRPr lang="en-US" dirty="0" smtClean="0"/>
          </a:p>
          <a:p>
            <a:pPr algn="just" rtl="1"/>
            <a:endParaRPr lang="en-US" dirty="0"/>
          </a:p>
        </p:txBody>
      </p:sp>
      <p:sp>
        <p:nvSpPr>
          <p:cNvPr id="2" name="Title 1"/>
          <p:cNvSpPr>
            <a:spLocks noGrp="1"/>
          </p:cNvSpPr>
          <p:nvPr>
            <p:ph type="title"/>
          </p:nvPr>
        </p:nvSpPr>
        <p:spPr/>
        <p:txBody>
          <a:bodyPr/>
          <a:lstStyle/>
          <a:p>
            <a:r>
              <a:rPr lang="ar-SA" dirty="0" err="1" smtClean="0"/>
              <a:t>رویكرد</a:t>
            </a:r>
            <a:r>
              <a:rPr lang="ar-SA" dirty="0" smtClean="0"/>
              <a:t> </a:t>
            </a:r>
            <a:r>
              <a:rPr lang="ar-SA" dirty="0" err="1" smtClean="0"/>
              <a:t>نوروفیزیولو</a:t>
            </a:r>
            <a:r>
              <a:rPr lang="ar-SA" dirty="0" smtClean="0"/>
              <a:t>ژ</a:t>
            </a:r>
            <a:r>
              <a:rPr lang="ar-SA" dirty="0" err="1" smtClean="0"/>
              <a:t>یكى</a:t>
            </a:r>
            <a:r>
              <a:rPr lang="fa-IR" dirty="0" smtClean="0"/>
              <a:t> هب</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err="1" smtClean="0"/>
              <a:t>روانشناسان</a:t>
            </a:r>
            <a:r>
              <a:rPr lang="ar-SA" sz="4000" dirty="0" smtClean="0"/>
              <a:t> گ</a:t>
            </a:r>
            <a:r>
              <a:rPr lang="ar-SA" sz="4000" dirty="0" err="1" smtClean="0"/>
              <a:t>شتالت</a:t>
            </a:r>
            <a:r>
              <a:rPr lang="ar-SA" sz="4000" dirty="0" smtClean="0"/>
              <a:t>، پیاژه، تولمن، بندورا و روانشناسان خبرپردازى، نظریه پردازانى هستند كه فرآیندهاى شناختى را مطالعه كرده اند، اما </a:t>
            </a:r>
            <a:r>
              <a:rPr lang="ar-SA" sz="4000" dirty="0" smtClean="0">
                <a:solidFill>
                  <a:srgbClr val="FF0000"/>
                </a:solidFill>
              </a:rPr>
              <a:t>بر خلاف رویكرد هب</a:t>
            </a:r>
            <a:r>
              <a:rPr lang="ar-SA" sz="4000" dirty="0" smtClean="0"/>
              <a:t>، ایشان بر مفاهیم نوروفیزیولوژیكى تأكید نداشته اند.</a:t>
            </a:r>
            <a:endParaRPr lang="en-US" sz="4000"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800" dirty="0" err="1" smtClean="0"/>
              <a:t>به</a:t>
            </a:r>
            <a:r>
              <a:rPr lang="ar-SA" sz="4800" dirty="0" smtClean="0"/>
              <a:t> اعتقاد هب،هوش، </a:t>
            </a:r>
            <a:r>
              <a:rPr lang="ar-SA" sz="4800" dirty="0" err="1" smtClean="0"/>
              <a:t>ادراك</a:t>
            </a:r>
            <a:r>
              <a:rPr lang="ar-SA" sz="4800" dirty="0" smtClean="0"/>
              <a:t> و حتى </a:t>
            </a:r>
            <a:r>
              <a:rPr lang="ar-SA" sz="4800" dirty="0" err="1" smtClean="0"/>
              <a:t>هیجانها</a:t>
            </a:r>
            <a:r>
              <a:rPr lang="ar-SA" sz="4800" dirty="0" smtClean="0"/>
              <a:t> </a:t>
            </a:r>
            <a:r>
              <a:rPr lang="ar-SA" sz="4800" dirty="0" err="1" smtClean="0"/>
              <a:t>از</a:t>
            </a:r>
            <a:r>
              <a:rPr lang="ar-SA" sz="4800" dirty="0" smtClean="0">
                <a:solidFill>
                  <a:srgbClr val="FF0000"/>
                </a:solidFill>
              </a:rPr>
              <a:t> تجربه </a:t>
            </a:r>
            <a:r>
              <a:rPr lang="ar-SA" sz="4800" dirty="0" err="1" smtClean="0"/>
              <a:t>آموخته</a:t>
            </a:r>
            <a:r>
              <a:rPr lang="ar-SA" sz="4800" dirty="0" smtClean="0"/>
              <a:t> </a:t>
            </a:r>
            <a:r>
              <a:rPr lang="ar-SA" sz="4800" dirty="0" err="1" smtClean="0"/>
              <a:t>مى</a:t>
            </a:r>
            <a:r>
              <a:rPr lang="ar-SA" sz="4800" dirty="0" smtClean="0"/>
              <a:t> </a:t>
            </a:r>
            <a:r>
              <a:rPr lang="ar-SA" sz="4800" dirty="0" err="1" smtClean="0"/>
              <a:t>شوند</a:t>
            </a:r>
            <a:r>
              <a:rPr lang="ar-SA" sz="4800" dirty="0" smtClean="0"/>
              <a:t> و </a:t>
            </a:r>
            <a:r>
              <a:rPr lang="ar-SA" sz="4800" dirty="0" err="1" smtClean="0"/>
              <a:t>بنابراین</a:t>
            </a:r>
            <a:r>
              <a:rPr lang="ar-SA" sz="4800" dirty="0" smtClean="0"/>
              <a:t>، </a:t>
            </a:r>
            <a:r>
              <a:rPr lang="ar-SA" sz="4800" dirty="0" err="1" smtClean="0"/>
              <a:t>برخلاف</a:t>
            </a:r>
            <a:r>
              <a:rPr lang="ar-SA" sz="4800" dirty="0" smtClean="0"/>
              <a:t> </a:t>
            </a:r>
            <a:r>
              <a:rPr lang="ar-SA" sz="4800" dirty="0" err="1" smtClean="0"/>
              <a:t>ادعاى</a:t>
            </a:r>
            <a:r>
              <a:rPr lang="ar-SA" sz="4800" dirty="0" smtClean="0"/>
              <a:t> فطرى گرایان، </a:t>
            </a:r>
            <a:r>
              <a:rPr lang="ar-SA" sz="4800" b="1" i="1" dirty="0" smtClean="0"/>
              <a:t>با فرد به دنیا نمى آیند.</a:t>
            </a:r>
            <a:endParaRPr lang="fa-IR" sz="4800" b="1" i="1" dirty="0" smtClean="0"/>
          </a:p>
          <a:p>
            <a:pPr algn="just" rtl="1">
              <a:buNone/>
            </a:pPr>
            <a:endParaRPr lang="en-US" sz="4800"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rtl="1">
              <a:buNone/>
            </a:pPr>
            <a:endParaRPr lang="en-US" sz="4000" dirty="0" smtClean="0"/>
          </a:p>
          <a:p>
            <a:pPr algn="ctr" rtl="1"/>
            <a:r>
              <a:rPr lang="ar-SA" sz="4000" dirty="0" smtClean="0"/>
              <a:t>1- مجتمع </a:t>
            </a:r>
            <a:r>
              <a:rPr lang="ar-SA" sz="4000" dirty="0" err="1" smtClean="0"/>
              <a:t>هاى</a:t>
            </a:r>
            <a:r>
              <a:rPr lang="ar-SA" sz="4000" dirty="0" smtClean="0"/>
              <a:t> </a:t>
            </a:r>
            <a:r>
              <a:rPr lang="ar-SA" sz="4000" dirty="0" err="1" smtClean="0"/>
              <a:t>سلولى</a:t>
            </a:r>
            <a:endParaRPr lang="en-US" sz="4000" dirty="0" smtClean="0"/>
          </a:p>
          <a:p>
            <a:pPr algn="ctr" rtl="1"/>
            <a:r>
              <a:rPr lang="ar-SA" sz="4000" dirty="0" smtClean="0"/>
              <a:t>2- </a:t>
            </a:r>
            <a:r>
              <a:rPr lang="ar-SA" sz="4000" dirty="0" err="1" smtClean="0"/>
              <a:t>زنجیره</a:t>
            </a:r>
            <a:r>
              <a:rPr lang="ar-SA" sz="4000" dirty="0" smtClean="0"/>
              <a:t> </a:t>
            </a:r>
            <a:r>
              <a:rPr lang="ar-SA" sz="4000" dirty="0" err="1" smtClean="0"/>
              <a:t>هاى</a:t>
            </a:r>
            <a:r>
              <a:rPr lang="ar-SA" sz="4000" dirty="0" smtClean="0"/>
              <a:t> مرحله </a:t>
            </a:r>
            <a:r>
              <a:rPr lang="ar-SA" sz="4000" dirty="0" err="1" smtClean="0"/>
              <a:t>اى</a:t>
            </a:r>
            <a:endParaRPr lang="en-US" sz="4000" dirty="0" smtClean="0"/>
          </a:p>
          <a:p>
            <a:pPr algn="ctr" rtl="1"/>
            <a:endParaRPr lang="en-US" sz="4000" dirty="0"/>
          </a:p>
        </p:txBody>
      </p:sp>
      <p:sp>
        <p:nvSpPr>
          <p:cNvPr id="2" name="Title 1"/>
          <p:cNvSpPr>
            <a:spLocks noGrp="1"/>
          </p:cNvSpPr>
          <p:nvPr>
            <p:ph type="title"/>
          </p:nvPr>
        </p:nvSpPr>
        <p:spPr/>
        <p:txBody>
          <a:bodyPr/>
          <a:lstStyle/>
          <a:p>
            <a:r>
              <a:rPr lang="ar-SA" b="1" dirty="0" smtClean="0"/>
              <a:t>دو مفهوم </a:t>
            </a:r>
            <a:r>
              <a:rPr lang="ar-SA" b="1" dirty="0" err="1" smtClean="0"/>
              <a:t>كلیدى</a:t>
            </a:r>
            <a:r>
              <a:rPr lang="ar-SA" b="1" dirty="0" smtClean="0"/>
              <a:t> در نظریه هب </a:t>
            </a:r>
            <a:r>
              <a:rPr lang="fa-IR" b="1" dirty="0" smtClean="0"/>
              <a:t>:</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smtClean="0"/>
              <a:t>بنا </a:t>
            </a:r>
            <a:r>
              <a:rPr lang="ar-SA" sz="4000" dirty="0" err="1" smtClean="0"/>
              <a:t>به</a:t>
            </a:r>
            <a:r>
              <a:rPr lang="ar-SA" sz="4000" dirty="0" smtClean="0"/>
              <a:t> نظریه هب، هر </a:t>
            </a:r>
            <a:r>
              <a:rPr lang="ar-SA" sz="4000" dirty="0" err="1" smtClean="0"/>
              <a:t>شىء</a:t>
            </a:r>
            <a:r>
              <a:rPr lang="ar-SA" sz="4000" dirty="0" smtClean="0"/>
              <a:t> </a:t>
            </a:r>
            <a:r>
              <a:rPr lang="ar-SA" sz="4000" dirty="0" err="1" smtClean="0"/>
              <a:t>محیطى</a:t>
            </a:r>
            <a:r>
              <a:rPr lang="ar-SA" sz="4000" dirty="0" smtClean="0"/>
              <a:t> </a:t>
            </a:r>
            <a:r>
              <a:rPr lang="ar-SA" sz="4000" dirty="0" err="1" smtClean="0"/>
              <a:t>كه</a:t>
            </a:r>
            <a:r>
              <a:rPr lang="ar-SA" sz="4000" dirty="0" smtClean="0"/>
              <a:t> ما آن </a:t>
            </a:r>
            <a:r>
              <a:rPr lang="ar-SA" sz="4000" dirty="0" err="1" smtClean="0"/>
              <a:t>را</a:t>
            </a:r>
            <a:r>
              <a:rPr lang="ar-SA" sz="4000" dirty="0" smtClean="0"/>
              <a:t> تجربه </a:t>
            </a:r>
            <a:r>
              <a:rPr lang="ar-SA" sz="4000" dirty="0" err="1" smtClean="0"/>
              <a:t>مى</a:t>
            </a:r>
            <a:r>
              <a:rPr lang="ar-SA" sz="4000" dirty="0" smtClean="0"/>
              <a:t> </a:t>
            </a:r>
            <a:r>
              <a:rPr lang="ar-SA" sz="4000" dirty="0" err="1" smtClean="0"/>
              <a:t>كنیم</a:t>
            </a:r>
            <a:r>
              <a:rPr lang="ar-SA" sz="4000" dirty="0" smtClean="0"/>
              <a:t> مجموعه </a:t>
            </a:r>
            <a:r>
              <a:rPr lang="ar-SA" sz="4000" dirty="0" err="1" smtClean="0"/>
              <a:t>اى</a:t>
            </a:r>
            <a:r>
              <a:rPr lang="ar-SA" sz="4000" dirty="0" smtClean="0"/>
              <a:t> </a:t>
            </a:r>
            <a:r>
              <a:rPr lang="ar-SA" sz="4000" dirty="0" err="1" smtClean="0"/>
              <a:t>از</a:t>
            </a:r>
            <a:r>
              <a:rPr lang="ar-SA" sz="4000" dirty="0" smtClean="0"/>
              <a:t> </a:t>
            </a:r>
            <a:r>
              <a:rPr lang="ar-SA" sz="4000" dirty="0" err="1" smtClean="0"/>
              <a:t>نورونها</a:t>
            </a:r>
            <a:r>
              <a:rPr lang="ar-SA" sz="4000" dirty="0" smtClean="0"/>
              <a:t> </a:t>
            </a:r>
            <a:r>
              <a:rPr lang="ar-SA" sz="4000" dirty="0" err="1" smtClean="0"/>
              <a:t>را</a:t>
            </a:r>
            <a:r>
              <a:rPr lang="ar-SA" sz="4000" dirty="0" smtClean="0"/>
              <a:t> </a:t>
            </a:r>
            <a:r>
              <a:rPr lang="ar-SA" sz="4000" dirty="0" err="1" smtClean="0"/>
              <a:t>راه</a:t>
            </a:r>
            <a:r>
              <a:rPr lang="ar-SA" sz="4000" dirty="0" smtClean="0"/>
              <a:t> </a:t>
            </a:r>
            <a:r>
              <a:rPr lang="ar-SA" sz="4000" dirty="0" err="1" smtClean="0"/>
              <a:t>اندازى</a:t>
            </a:r>
            <a:r>
              <a:rPr lang="ar-SA" sz="4000" dirty="0" smtClean="0"/>
              <a:t> </a:t>
            </a:r>
            <a:r>
              <a:rPr lang="ar-SA" sz="4000" dirty="0" err="1" smtClean="0"/>
              <a:t>مى</a:t>
            </a:r>
            <a:r>
              <a:rPr lang="ar-SA" sz="4000" dirty="0" smtClean="0"/>
              <a:t> كند </a:t>
            </a:r>
            <a:r>
              <a:rPr lang="ar-SA" sz="4000" dirty="0" err="1" smtClean="0"/>
              <a:t>كه</a:t>
            </a:r>
            <a:endParaRPr lang="fa-IR" sz="4000" dirty="0" smtClean="0"/>
          </a:p>
          <a:p>
            <a:pPr algn="just" rtl="1">
              <a:buNone/>
            </a:pPr>
            <a:r>
              <a:rPr lang="ar-SA" sz="4000" dirty="0" smtClean="0"/>
              <a:t> </a:t>
            </a:r>
            <a:r>
              <a:rPr lang="fa-IR" sz="4000" dirty="0" smtClean="0"/>
              <a:t>           </a:t>
            </a:r>
            <a:r>
              <a:rPr lang="ar-SA" sz="4000" b="1" i="1" dirty="0" smtClean="0">
                <a:solidFill>
                  <a:srgbClr val="FF0000"/>
                </a:solidFill>
              </a:rPr>
              <a:t>مجتمع </a:t>
            </a:r>
            <a:r>
              <a:rPr lang="ar-SA" sz="4000" b="1" i="1" dirty="0" err="1" smtClean="0">
                <a:solidFill>
                  <a:srgbClr val="FF0000"/>
                </a:solidFill>
              </a:rPr>
              <a:t>سلولى</a:t>
            </a:r>
            <a:r>
              <a:rPr lang="ar-SA" sz="4000" b="1" i="1" dirty="0" smtClean="0">
                <a:solidFill>
                  <a:srgbClr val="FF0000"/>
                </a:solidFill>
              </a:rPr>
              <a:t> (</a:t>
            </a:r>
            <a:r>
              <a:rPr lang="en-US" sz="4000" b="1" i="1" dirty="0" smtClean="0">
                <a:solidFill>
                  <a:srgbClr val="FF0000"/>
                </a:solidFill>
              </a:rPr>
              <a:t>Cell Assembly</a:t>
            </a:r>
            <a:r>
              <a:rPr lang="ar-SA" sz="4000" b="1" i="1" dirty="0" smtClean="0">
                <a:solidFill>
                  <a:srgbClr val="FF0000"/>
                </a:solidFill>
              </a:rPr>
              <a:t>) </a:t>
            </a:r>
            <a:endParaRPr lang="fa-IR" sz="4000" b="1" i="1" dirty="0" smtClean="0">
              <a:solidFill>
                <a:srgbClr val="FF0000"/>
              </a:solidFill>
            </a:endParaRPr>
          </a:p>
          <a:p>
            <a:pPr algn="just" rtl="1">
              <a:buNone/>
            </a:pPr>
            <a:r>
              <a:rPr lang="fa-IR" sz="4000" dirty="0" smtClean="0"/>
              <a:t>                                      </a:t>
            </a:r>
            <a:r>
              <a:rPr lang="ar-SA" sz="4000" dirty="0" smtClean="0"/>
              <a:t>نام </a:t>
            </a:r>
            <a:r>
              <a:rPr lang="ar-SA" sz="4000" dirty="0" err="1" smtClean="0"/>
              <a:t>دارد</a:t>
            </a:r>
            <a:r>
              <a:rPr lang="ar-SA" sz="4000" dirty="0" smtClean="0"/>
              <a:t>.</a:t>
            </a:r>
            <a:endParaRPr lang="en-US" sz="4000" dirty="0"/>
          </a:p>
        </p:txBody>
      </p:sp>
      <p:sp>
        <p:nvSpPr>
          <p:cNvPr id="2" name="Title 1"/>
          <p:cNvSpPr>
            <a:spLocks noGrp="1"/>
          </p:cNvSpPr>
          <p:nvPr>
            <p:ph type="title"/>
          </p:nvPr>
        </p:nvSpPr>
        <p:spPr/>
        <p:txBody>
          <a:bodyPr>
            <a:normAutofit fontScale="90000"/>
          </a:bodyPr>
          <a:lstStyle/>
          <a:p>
            <a:r>
              <a:rPr lang="ar-SA" dirty="0" smtClean="0"/>
              <a:t>مجتمع </a:t>
            </a:r>
            <a:r>
              <a:rPr lang="ar-SA" dirty="0" err="1" smtClean="0"/>
              <a:t>هاى</a:t>
            </a:r>
            <a:r>
              <a:rPr lang="ar-SA" b="1" dirty="0" smtClean="0"/>
              <a:t> </a:t>
            </a:r>
            <a:r>
              <a:rPr lang="ar-SA" b="1" dirty="0" err="1" smtClean="0"/>
              <a:t>سلولى</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smtClean="0"/>
              <a:t>هب نظریه </a:t>
            </a:r>
            <a:r>
              <a:rPr lang="ar-SA" sz="4000" dirty="0" err="1" smtClean="0"/>
              <a:t>اى</a:t>
            </a:r>
            <a:r>
              <a:rPr lang="ar-SA" sz="4000" dirty="0" smtClean="0"/>
              <a:t> </a:t>
            </a:r>
            <a:r>
              <a:rPr lang="ar-SA" sz="4000" dirty="0" err="1" smtClean="0"/>
              <a:t>را</a:t>
            </a:r>
            <a:r>
              <a:rPr lang="ar-SA" sz="4000" dirty="0" smtClean="0"/>
              <a:t> وضع كرد </a:t>
            </a:r>
            <a:r>
              <a:rPr lang="ar-SA" sz="4000" dirty="0" err="1" smtClean="0"/>
              <a:t>كه</a:t>
            </a:r>
            <a:r>
              <a:rPr lang="ar-SA" sz="4000" dirty="0" smtClean="0"/>
              <a:t> فرض </a:t>
            </a:r>
            <a:r>
              <a:rPr lang="ar-SA" sz="4000" dirty="0" err="1" smtClean="0"/>
              <a:t>مى</a:t>
            </a:r>
            <a:r>
              <a:rPr lang="ar-SA" sz="4000" dirty="0" smtClean="0"/>
              <a:t> كند،</a:t>
            </a:r>
            <a:r>
              <a:rPr lang="ar-SA" sz="4000" dirty="0" err="1" smtClean="0"/>
              <a:t>نوزادان</a:t>
            </a:r>
            <a:r>
              <a:rPr lang="ar-SA" sz="4000" dirty="0" smtClean="0"/>
              <a:t> </a:t>
            </a:r>
            <a:r>
              <a:rPr lang="ar-SA" sz="4000" dirty="0" err="1" smtClean="0"/>
              <a:t>با</a:t>
            </a:r>
            <a:r>
              <a:rPr lang="ar-SA" sz="4000" dirty="0" smtClean="0"/>
              <a:t> </a:t>
            </a:r>
            <a:r>
              <a:rPr lang="ar-SA" sz="4000" b="1" dirty="0" err="1" smtClean="0">
                <a:solidFill>
                  <a:srgbClr val="FF0000"/>
                </a:solidFill>
              </a:rPr>
              <a:t>یك</a:t>
            </a:r>
            <a:r>
              <a:rPr lang="ar-SA" sz="4000" b="1" dirty="0" smtClean="0">
                <a:solidFill>
                  <a:srgbClr val="FF0000"/>
                </a:solidFill>
              </a:rPr>
              <a:t> شبكه </a:t>
            </a:r>
            <a:r>
              <a:rPr lang="ar-SA" sz="4000" b="1" dirty="0" err="1" smtClean="0">
                <a:solidFill>
                  <a:srgbClr val="FF0000"/>
                </a:solidFill>
              </a:rPr>
              <a:t>عصبى</a:t>
            </a:r>
            <a:r>
              <a:rPr lang="ar-SA" sz="4000" b="1" dirty="0" smtClean="0">
                <a:solidFill>
                  <a:srgbClr val="FF0000"/>
                </a:solidFill>
              </a:rPr>
              <a:t> </a:t>
            </a:r>
            <a:r>
              <a:rPr lang="ar-SA" sz="4000" dirty="0" smtClean="0"/>
              <a:t>متولد </a:t>
            </a:r>
            <a:r>
              <a:rPr lang="ar-SA" sz="4000" dirty="0" err="1" smtClean="0"/>
              <a:t>مى</a:t>
            </a:r>
            <a:r>
              <a:rPr lang="ar-SA" sz="4000" dirty="0" smtClean="0"/>
              <a:t> </a:t>
            </a:r>
            <a:r>
              <a:rPr lang="ar-SA" sz="4000" dirty="0" err="1" smtClean="0"/>
              <a:t>شوند</a:t>
            </a:r>
            <a:r>
              <a:rPr lang="ar-SA" sz="4000" dirty="0" smtClean="0"/>
              <a:t> </a:t>
            </a:r>
            <a:r>
              <a:rPr lang="ar-SA" sz="4000" dirty="0" err="1" smtClean="0"/>
              <a:t>كه</a:t>
            </a:r>
            <a:r>
              <a:rPr lang="ar-SA" sz="4000" dirty="0" smtClean="0"/>
              <a:t> ارتباطات </a:t>
            </a:r>
            <a:r>
              <a:rPr lang="ar-SA" sz="4000" dirty="0" err="1" smtClean="0"/>
              <a:t>درونى</a:t>
            </a:r>
            <a:r>
              <a:rPr lang="ar-SA" sz="4000" dirty="0" smtClean="0"/>
              <a:t> آن «تصادفى»هستند. طبق نظر هب، </a:t>
            </a:r>
            <a:r>
              <a:rPr lang="ar-SA" sz="4000" dirty="0" smtClean="0">
                <a:solidFill>
                  <a:srgbClr val="FF0000"/>
                </a:solidFill>
              </a:rPr>
              <a:t>تجربه </a:t>
            </a:r>
            <a:r>
              <a:rPr lang="ar-SA" sz="4000" dirty="0" err="1" smtClean="0">
                <a:solidFill>
                  <a:srgbClr val="FF0000"/>
                </a:solidFill>
              </a:rPr>
              <a:t>حسى</a:t>
            </a:r>
            <a:r>
              <a:rPr lang="ar-SA" sz="4000" dirty="0" smtClean="0">
                <a:solidFill>
                  <a:srgbClr val="FF0000"/>
                </a:solidFill>
              </a:rPr>
              <a:t> </a:t>
            </a:r>
            <a:r>
              <a:rPr lang="ar-SA" sz="4000" dirty="0" smtClean="0"/>
              <a:t>سبب </a:t>
            </a:r>
            <a:r>
              <a:rPr lang="ar-SA" sz="4000" dirty="0" err="1" smtClean="0"/>
              <a:t>مى</a:t>
            </a:r>
            <a:r>
              <a:rPr lang="ar-SA" sz="4000" dirty="0" smtClean="0"/>
              <a:t> </a:t>
            </a:r>
            <a:r>
              <a:rPr lang="ar-SA" sz="4000" dirty="0" err="1" smtClean="0"/>
              <a:t>شود</a:t>
            </a:r>
            <a:r>
              <a:rPr lang="ar-SA" sz="4000" dirty="0" smtClean="0"/>
              <a:t> </a:t>
            </a:r>
            <a:r>
              <a:rPr lang="ar-SA" sz="4000" dirty="0" err="1" smtClean="0"/>
              <a:t>كه</a:t>
            </a:r>
            <a:r>
              <a:rPr lang="ar-SA" sz="4000" dirty="0" smtClean="0"/>
              <a:t> </a:t>
            </a:r>
            <a:r>
              <a:rPr lang="ar-SA" sz="4000" dirty="0" err="1" smtClean="0"/>
              <a:t>این</a:t>
            </a:r>
            <a:r>
              <a:rPr lang="ar-SA" sz="4000" dirty="0" smtClean="0"/>
              <a:t> شبكه </a:t>
            </a:r>
            <a:r>
              <a:rPr lang="ar-SA" sz="4000" dirty="0" err="1" smtClean="0"/>
              <a:t>عصبى</a:t>
            </a:r>
            <a:r>
              <a:rPr lang="ar-SA" sz="4000" dirty="0" smtClean="0"/>
              <a:t> </a:t>
            </a:r>
            <a:r>
              <a:rPr lang="ar-SA" sz="4000" dirty="0" err="1" smtClean="0"/>
              <a:t>سازمان</a:t>
            </a:r>
            <a:r>
              <a:rPr lang="ar-SA" sz="4000" dirty="0" smtClean="0"/>
              <a:t> </a:t>
            </a:r>
            <a:r>
              <a:rPr lang="ar-SA" sz="4000" dirty="0" err="1" smtClean="0"/>
              <a:t>یابد</a:t>
            </a:r>
            <a:r>
              <a:rPr lang="ar-SA" sz="4000" dirty="0" smtClean="0"/>
              <a:t> و </a:t>
            </a:r>
            <a:r>
              <a:rPr lang="ar-SA" sz="4000" dirty="0" err="1" smtClean="0"/>
              <a:t>وسایل</a:t>
            </a:r>
            <a:r>
              <a:rPr lang="ar-SA" sz="4000" dirty="0" smtClean="0"/>
              <a:t> تعامل مؤثر </a:t>
            </a:r>
            <a:r>
              <a:rPr lang="ar-SA" sz="4000" dirty="0" err="1" smtClean="0"/>
              <a:t>با</a:t>
            </a:r>
            <a:r>
              <a:rPr lang="ar-SA" sz="4000" dirty="0" smtClean="0"/>
              <a:t> محیط </a:t>
            </a:r>
            <a:r>
              <a:rPr lang="ar-SA" sz="4000" dirty="0" err="1" smtClean="0"/>
              <a:t>را</a:t>
            </a:r>
            <a:r>
              <a:rPr lang="ar-SA" sz="4000" dirty="0" smtClean="0"/>
              <a:t> فراهم </a:t>
            </a:r>
            <a:r>
              <a:rPr lang="ar-SA" sz="4000" dirty="0" err="1" smtClean="0"/>
              <a:t>آورد</a:t>
            </a:r>
            <a:r>
              <a:rPr lang="ar-SA" sz="4000" dirty="0" smtClean="0"/>
              <a:t>.</a:t>
            </a:r>
            <a:endParaRPr lang="en-US" sz="4000" dirty="0" smtClean="0"/>
          </a:p>
          <a:p>
            <a:pPr algn="just" rtl="1"/>
            <a:endParaRPr lang="en-US" sz="4000"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smtClean="0"/>
              <a:t>«</a:t>
            </a:r>
            <a:r>
              <a:rPr lang="ar-SA" sz="4000" dirty="0" err="1" smtClean="0"/>
              <a:t>وقتى</a:t>
            </a:r>
            <a:r>
              <a:rPr lang="ar-SA" sz="4000" dirty="0" smtClean="0"/>
              <a:t> </a:t>
            </a:r>
            <a:r>
              <a:rPr lang="ar-SA" sz="4000" dirty="0" err="1" smtClean="0"/>
              <a:t>كه</a:t>
            </a:r>
            <a:r>
              <a:rPr lang="ar-SA" sz="4000" dirty="0" smtClean="0"/>
              <a:t> </a:t>
            </a:r>
            <a:r>
              <a:rPr lang="ar-SA" sz="4000" dirty="0" err="1" smtClean="0"/>
              <a:t>یك</a:t>
            </a:r>
            <a:r>
              <a:rPr lang="ar-SA" sz="4000" dirty="0" smtClean="0"/>
              <a:t> </a:t>
            </a:r>
            <a:r>
              <a:rPr lang="ar-SA" sz="4000" dirty="0" err="1" smtClean="0"/>
              <a:t>آكسون</a:t>
            </a:r>
            <a:r>
              <a:rPr lang="ar-SA" sz="4000" dirty="0" smtClean="0"/>
              <a:t> </a:t>
            </a:r>
            <a:r>
              <a:rPr lang="ar-SA" sz="4000" dirty="0" err="1" smtClean="0"/>
              <a:t>سلول</a:t>
            </a:r>
            <a:r>
              <a:rPr lang="ar-SA" sz="4000" dirty="0" smtClean="0"/>
              <a:t> </a:t>
            </a:r>
            <a:r>
              <a:rPr lang="en-US" sz="4000" dirty="0" smtClean="0"/>
              <a:t>A</a:t>
            </a:r>
            <a:r>
              <a:rPr lang="ar-SA" sz="4000" dirty="0" smtClean="0"/>
              <a:t> </a:t>
            </a:r>
            <a:r>
              <a:rPr lang="ar-SA" sz="4000" dirty="0" err="1" smtClean="0"/>
              <a:t>به</a:t>
            </a:r>
            <a:r>
              <a:rPr lang="ar-SA" sz="4000" dirty="0" smtClean="0"/>
              <a:t> </a:t>
            </a:r>
            <a:r>
              <a:rPr lang="ar-SA" sz="4000" dirty="0" err="1" smtClean="0"/>
              <a:t>اندازه</a:t>
            </a:r>
            <a:r>
              <a:rPr lang="ar-SA" sz="4000" dirty="0" smtClean="0"/>
              <a:t> </a:t>
            </a:r>
            <a:r>
              <a:rPr lang="ar-SA" sz="4000" dirty="0" err="1" smtClean="0"/>
              <a:t>كافى</a:t>
            </a:r>
            <a:r>
              <a:rPr lang="ar-SA" sz="4000" dirty="0" smtClean="0"/>
              <a:t> </a:t>
            </a:r>
            <a:r>
              <a:rPr lang="ar-SA" sz="4000" dirty="0" err="1" smtClean="0"/>
              <a:t>سلول</a:t>
            </a:r>
            <a:r>
              <a:rPr lang="ar-SA" sz="4000" dirty="0" smtClean="0"/>
              <a:t> </a:t>
            </a:r>
            <a:r>
              <a:rPr lang="en-US" sz="4000" dirty="0" smtClean="0"/>
              <a:t>B</a:t>
            </a:r>
            <a:r>
              <a:rPr lang="ar-SA" sz="4000" dirty="0" smtClean="0"/>
              <a:t> </a:t>
            </a:r>
            <a:r>
              <a:rPr lang="ar-SA" sz="4000" dirty="0" err="1" smtClean="0"/>
              <a:t>را</a:t>
            </a:r>
            <a:r>
              <a:rPr lang="ar-SA" sz="4000" dirty="0" smtClean="0"/>
              <a:t> تحریك كند یا </a:t>
            </a:r>
            <a:r>
              <a:rPr lang="ar-SA" sz="4000" dirty="0" err="1" smtClean="0"/>
              <a:t>وقتى</a:t>
            </a:r>
            <a:r>
              <a:rPr lang="ar-SA" sz="4000" dirty="0" smtClean="0"/>
              <a:t> كرارا</a:t>
            </a:r>
            <a:r>
              <a:rPr lang="fa-IR" sz="4000" dirty="0" smtClean="0"/>
              <a:t>ً</a:t>
            </a:r>
            <a:r>
              <a:rPr lang="ar-SA" sz="4000" dirty="0" smtClean="0"/>
              <a:t> و مصرا</a:t>
            </a:r>
            <a:r>
              <a:rPr lang="fa-IR" sz="4000" dirty="0" smtClean="0"/>
              <a:t>ً</a:t>
            </a:r>
            <a:r>
              <a:rPr lang="ar-SA" sz="4000" dirty="0" smtClean="0"/>
              <a:t> در </a:t>
            </a:r>
            <a:r>
              <a:rPr lang="ar-SA" sz="4000" dirty="0" err="1" smtClean="0"/>
              <a:t>شلیك</a:t>
            </a:r>
            <a:r>
              <a:rPr lang="ar-SA" sz="4000" dirty="0" smtClean="0"/>
              <a:t> </a:t>
            </a:r>
            <a:r>
              <a:rPr lang="ar-SA" sz="4000" dirty="0" err="1" smtClean="0"/>
              <a:t>كردن</a:t>
            </a:r>
            <a:r>
              <a:rPr lang="ar-SA" sz="4000" dirty="0" smtClean="0"/>
              <a:t> آن شركت </a:t>
            </a:r>
            <a:r>
              <a:rPr lang="ar-SA" sz="4000" dirty="0" err="1" smtClean="0"/>
              <a:t>مى</a:t>
            </a:r>
            <a:r>
              <a:rPr lang="ar-SA" sz="4000" dirty="0" smtClean="0"/>
              <a:t> كند، نوعى </a:t>
            </a:r>
            <a:r>
              <a:rPr lang="ar-SA" sz="4000" dirty="0" err="1" smtClean="0"/>
              <a:t>فرآیند</a:t>
            </a:r>
            <a:r>
              <a:rPr lang="ar-SA" sz="4000" dirty="0" smtClean="0"/>
              <a:t> رشد یا تغییر </a:t>
            </a:r>
            <a:r>
              <a:rPr lang="ar-SA" sz="4000" dirty="0" err="1" smtClean="0"/>
              <a:t>متابولیكى</a:t>
            </a:r>
            <a:r>
              <a:rPr lang="ar-SA" sz="4000" dirty="0" smtClean="0"/>
              <a:t> در </a:t>
            </a:r>
            <a:r>
              <a:rPr lang="ar-SA" sz="4000" dirty="0" err="1" smtClean="0"/>
              <a:t>یك</a:t>
            </a:r>
            <a:r>
              <a:rPr lang="ar-SA" sz="4000" dirty="0" smtClean="0"/>
              <a:t> یا هر دو </a:t>
            </a:r>
            <a:r>
              <a:rPr lang="ar-SA" sz="4000" dirty="0" err="1" smtClean="0"/>
              <a:t>سلول</a:t>
            </a:r>
            <a:r>
              <a:rPr lang="ar-SA" sz="4000" dirty="0" smtClean="0"/>
              <a:t> رخ </a:t>
            </a:r>
            <a:r>
              <a:rPr lang="ar-SA" sz="4000" dirty="0" err="1" smtClean="0"/>
              <a:t>مى</a:t>
            </a:r>
            <a:r>
              <a:rPr lang="ar-SA" sz="4000" dirty="0" smtClean="0"/>
              <a:t> </a:t>
            </a:r>
            <a:r>
              <a:rPr lang="ar-SA" sz="4000" dirty="0" err="1" smtClean="0"/>
              <a:t>دهد</a:t>
            </a:r>
            <a:r>
              <a:rPr lang="ar-SA" sz="4000" dirty="0" smtClean="0"/>
              <a:t> </a:t>
            </a:r>
            <a:r>
              <a:rPr lang="ar-SA" sz="4000" dirty="0" err="1" smtClean="0"/>
              <a:t>به</a:t>
            </a:r>
            <a:r>
              <a:rPr lang="ar-SA" sz="4000" dirty="0" smtClean="0"/>
              <a:t> گونه </a:t>
            </a:r>
            <a:r>
              <a:rPr lang="ar-SA" sz="4000" dirty="0" err="1" smtClean="0"/>
              <a:t>اى</a:t>
            </a:r>
            <a:r>
              <a:rPr lang="ar-SA" sz="4000" dirty="0" smtClean="0"/>
              <a:t> </a:t>
            </a:r>
            <a:r>
              <a:rPr lang="ar-SA" sz="4000" dirty="0" err="1" smtClean="0"/>
              <a:t>كه</a:t>
            </a:r>
            <a:r>
              <a:rPr lang="ar-SA" sz="4000" dirty="0" smtClean="0"/>
              <a:t> </a:t>
            </a:r>
            <a:r>
              <a:rPr lang="ar-SA" sz="4000" b="1" dirty="0" err="1" smtClean="0">
                <a:solidFill>
                  <a:srgbClr val="FF0000"/>
                </a:solidFill>
              </a:rPr>
              <a:t>كارآمدى</a:t>
            </a:r>
            <a:r>
              <a:rPr lang="ar-SA" sz="4000" b="1" dirty="0" smtClean="0">
                <a:solidFill>
                  <a:srgbClr val="FF0000"/>
                </a:solidFill>
              </a:rPr>
              <a:t> </a:t>
            </a:r>
            <a:r>
              <a:rPr lang="en-US" sz="4000" b="1" dirty="0" smtClean="0">
                <a:solidFill>
                  <a:srgbClr val="FF0000"/>
                </a:solidFill>
              </a:rPr>
              <a:t>A</a:t>
            </a:r>
            <a:r>
              <a:rPr lang="ar-SA" sz="4000" dirty="0" smtClean="0"/>
              <a:t>، </a:t>
            </a:r>
            <a:r>
              <a:rPr lang="ar-SA" sz="4000" dirty="0" err="1" smtClean="0"/>
              <a:t>به</a:t>
            </a:r>
            <a:r>
              <a:rPr lang="ar-SA" sz="4000" dirty="0" smtClean="0"/>
              <a:t> عنوان </a:t>
            </a:r>
            <a:r>
              <a:rPr lang="ar-SA" sz="4000" dirty="0" err="1" smtClean="0"/>
              <a:t>یكى</a:t>
            </a:r>
            <a:r>
              <a:rPr lang="ar-SA" sz="4000" dirty="0" smtClean="0"/>
              <a:t> </a:t>
            </a:r>
            <a:r>
              <a:rPr lang="ar-SA" sz="4000" dirty="0" err="1" smtClean="0"/>
              <a:t>از</a:t>
            </a:r>
            <a:r>
              <a:rPr lang="ar-SA" sz="4000" dirty="0" smtClean="0"/>
              <a:t> </a:t>
            </a:r>
            <a:r>
              <a:rPr lang="ar-SA" sz="4000" dirty="0" err="1" smtClean="0"/>
              <a:t>سلولهایى</a:t>
            </a:r>
            <a:r>
              <a:rPr lang="ar-SA" sz="4000" dirty="0" smtClean="0"/>
              <a:t> </a:t>
            </a:r>
            <a:r>
              <a:rPr lang="ar-SA" sz="4000" dirty="0" err="1" smtClean="0"/>
              <a:t>كه</a:t>
            </a:r>
            <a:r>
              <a:rPr lang="ar-SA" sz="4000" dirty="0" smtClean="0"/>
              <a:t> </a:t>
            </a:r>
            <a:r>
              <a:rPr lang="en-US" sz="4000" dirty="0" smtClean="0"/>
              <a:t>B</a:t>
            </a:r>
            <a:r>
              <a:rPr lang="ar-SA" sz="4000" dirty="0" smtClean="0"/>
              <a:t> </a:t>
            </a:r>
            <a:r>
              <a:rPr lang="ar-SA" sz="4000" dirty="0" err="1" smtClean="0"/>
              <a:t>را</a:t>
            </a:r>
            <a:r>
              <a:rPr lang="ar-SA" sz="4000" dirty="0" smtClean="0"/>
              <a:t> </a:t>
            </a:r>
            <a:r>
              <a:rPr lang="ar-SA" sz="4000" dirty="0" err="1" smtClean="0"/>
              <a:t>شلیك</a:t>
            </a:r>
            <a:r>
              <a:rPr lang="ar-SA" sz="4000" dirty="0" smtClean="0"/>
              <a:t> </a:t>
            </a:r>
            <a:r>
              <a:rPr lang="ar-SA" sz="4000" dirty="0" err="1" smtClean="0"/>
              <a:t>مى</a:t>
            </a:r>
            <a:r>
              <a:rPr lang="ar-SA" sz="4000" dirty="0" smtClean="0"/>
              <a:t> كند، </a:t>
            </a:r>
            <a:r>
              <a:rPr lang="ar-SA" sz="4000" b="1" dirty="0" err="1" smtClean="0">
                <a:solidFill>
                  <a:srgbClr val="FF0000"/>
                </a:solidFill>
              </a:rPr>
              <a:t>افزایش</a:t>
            </a:r>
            <a:r>
              <a:rPr lang="ar-SA" sz="4000" dirty="0" smtClean="0"/>
              <a:t> </a:t>
            </a:r>
            <a:r>
              <a:rPr lang="ar-SA" sz="4000" dirty="0" err="1" smtClean="0"/>
              <a:t>مى</a:t>
            </a:r>
            <a:r>
              <a:rPr lang="ar-SA" sz="4000" dirty="0" smtClean="0"/>
              <a:t> </a:t>
            </a:r>
            <a:r>
              <a:rPr lang="ar-SA" sz="4000" dirty="0" err="1" smtClean="0"/>
              <a:t>یابد</a:t>
            </a:r>
            <a:r>
              <a:rPr lang="ar-SA" sz="4000" dirty="0" smtClean="0"/>
              <a:t>.»</a:t>
            </a:r>
            <a:endParaRPr lang="en-US" sz="4000" dirty="0" smtClean="0"/>
          </a:p>
          <a:p>
            <a:pPr algn="just" rtl="1">
              <a:buNone/>
            </a:pPr>
            <a:endParaRPr lang="en-US" sz="4000" dirty="0"/>
          </a:p>
        </p:txBody>
      </p:sp>
      <p:sp>
        <p:nvSpPr>
          <p:cNvPr id="2" name="Title 1"/>
          <p:cNvSpPr>
            <a:spLocks noGrp="1"/>
          </p:cNvSpPr>
          <p:nvPr>
            <p:ph type="title"/>
          </p:nvPr>
        </p:nvSpPr>
        <p:spPr/>
        <p:txBody>
          <a:bodyPr>
            <a:normAutofit fontScale="90000"/>
          </a:bodyPr>
          <a:lstStyle/>
          <a:p>
            <a:r>
              <a:rPr lang="ar-SA" dirty="0" smtClean="0"/>
              <a:t>«اصل موضوع </a:t>
            </a:r>
            <a:r>
              <a:rPr lang="ar-SA" dirty="0" err="1" smtClean="0"/>
              <a:t>نوروفیزیولو</a:t>
            </a:r>
            <a:r>
              <a:rPr lang="ar-SA" dirty="0" smtClean="0"/>
              <a:t>ژ</a:t>
            </a:r>
            <a:r>
              <a:rPr lang="ar-SA" dirty="0" err="1" smtClean="0"/>
              <a:t>یكى</a:t>
            </a:r>
            <a:r>
              <a:rPr lang="ar-SA" dirty="0" smtClean="0"/>
              <a:t>» هب (1949)</a:t>
            </a:r>
            <a:r>
              <a:rPr lang="fa-IR" dirty="0" smtClean="0"/>
              <a:t>:</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ar-SA" dirty="0" smtClean="0"/>
              <a:t>هب در سال 1949 گفته است كه </a:t>
            </a:r>
            <a:r>
              <a:rPr lang="fa-IR" dirty="0" smtClean="0"/>
              <a:t>:</a:t>
            </a:r>
          </a:p>
          <a:p>
            <a:pPr algn="ctr" rtl="1">
              <a:buNone/>
            </a:pPr>
            <a:r>
              <a:rPr lang="ar-SA" sz="3600" b="1" dirty="0" smtClean="0">
                <a:solidFill>
                  <a:srgbClr val="FF0000"/>
                </a:solidFill>
              </a:rPr>
              <a:t>مجتمع هاى سلولى نظا م هاى عصبى «پویا» هستند نه ثابت وایستا. </a:t>
            </a:r>
            <a:endParaRPr lang="fa-IR" sz="3600" b="1" dirty="0" smtClean="0">
              <a:solidFill>
                <a:srgbClr val="FF0000"/>
              </a:solidFill>
            </a:endParaRPr>
          </a:p>
          <a:p>
            <a:pPr algn="r" rtl="1"/>
            <a:endParaRPr lang="fa-IR" dirty="0" smtClean="0"/>
          </a:p>
          <a:p>
            <a:pPr algn="r" rtl="1"/>
            <a:r>
              <a:rPr lang="ar-SA" dirty="0" err="1" smtClean="0"/>
              <a:t>او</a:t>
            </a:r>
            <a:r>
              <a:rPr lang="ar-SA" dirty="0" smtClean="0"/>
              <a:t> </a:t>
            </a:r>
            <a:r>
              <a:rPr lang="ar-SA" dirty="0" err="1" smtClean="0"/>
              <a:t>مكانیسم</a:t>
            </a:r>
            <a:r>
              <a:rPr lang="ar-SA" dirty="0" smtClean="0"/>
              <a:t> </a:t>
            </a:r>
            <a:r>
              <a:rPr lang="ar-SA" dirty="0" err="1" smtClean="0"/>
              <a:t>هایى</a:t>
            </a:r>
            <a:r>
              <a:rPr lang="ar-SA" dirty="0" smtClean="0"/>
              <a:t> </a:t>
            </a:r>
            <a:r>
              <a:rPr lang="ar-SA" dirty="0" err="1" smtClean="0"/>
              <a:t>را</a:t>
            </a:r>
            <a:r>
              <a:rPr lang="ar-SA" dirty="0" smtClean="0"/>
              <a:t> </a:t>
            </a:r>
            <a:r>
              <a:rPr lang="ar-SA" dirty="0" err="1" smtClean="0"/>
              <a:t>به</a:t>
            </a:r>
            <a:r>
              <a:rPr lang="ar-SA" dirty="0" smtClean="0"/>
              <a:t> دست </a:t>
            </a:r>
            <a:r>
              <a:rPr lang="ar-SA" dirty="0" err="1" smtClean="0"/>
              <a:t>داده</a:t>
            </a:r>
            <a:r>
              <a:rPr lang="ar-SA" dirty="0" smtClean="0"/>
              <a:t> </a:t>
            </a:r>
            <a:r>
              <a:rPr lang="ar-SA" dirty="0" err="1" smtClean="0"/>
              <a:t>است</a:t>
            </a:r>
            <a:r>
              <a:rPr lang="ar-SA" dirty="0" smtClean="0"/>
              <a:t> </a:t>
            </a:r>
            <a:r>
              <a:rPr lang="ar-SA" dirty="0" err="1" smtClean="0"/>
              <a:t>كه</a:t>
            </a:r>
            <a:r>
              <a:rPr lang="ar-SA" dirty="0" smtClean="0"/>
              <a:t> </a:t>
            </a:r>
            <a:r>
              <a:rPr lang="ar-SA" dirty="0" err="1" smtClean="0"/>
              <a:t>از</a:t>
            </a:r>
            <a:r>
              <a:rPr lang="ar-SA" dirty="0" smtClean="0"/>
              <a:t> طریق </a:t>
            </a:r>
            <a:r>
              <a:rPr lang="ar-SA" dirty="0" err="1" smtClean="0"/>
              <a:t>آنها</a:t>
            </a:r>
            <a:r>
              <a:rPr lang="ar-SA" dirty="0" smtClean="0"/>
              <a:t> </a:t>
            </a:r>
            <a:r>
              <a:rPr lang="ar-SA" dirty="0" err="1" smtClean="0"/>
              <a:t>نورونها</a:t>
            </a:r>
            <a:r>
              <a:rPr lang="ar-SA" dirty="0" smtClean="0"/>
              <a:t> </a:t>
            </a:r>
            <a:r>
              <a:rPr lang="ar-SA" dirty="0" err="1" smtClean="0"/>
              <a:t>مى</a:t>
            </a:r>
            <a:r>
              <a:rPr lang="ar-SA" dirty="0" smtClean="0"/>
              <a:t> </a:t>
            </a:r>
            <a:r>
              <a:rPr lang="ar-SA" dirty="0" err="1" smtClean="0"/>
              <a:t>توانند</a:t>
            </a:r>
            <a:r>
              <a:rPr lang="ar-SA" dirty="0" smtClean="0"/>
              <a:t> </a:t>
            </a:r>
            <a:r>
              <a:rPr lang="ar-SA" dirty="0" err="1" smtClean="0"/>
              <a:t>به</a:t>
            </a:r>
            <a:r>
              <a:rPr lang="ar-SA" dirty="0" smtClean="0"/>
              <a:t> مجتمع </a:t>
            </a:r>
            <a:r>
              <a:rPr lang="ar-SA" dirty="0" err="1" smtClean="0"/>
              <a:t>هاى</a:t>
            </a:r>
            <a:r>
              <a:rPr lang="ar-SA" dirty="0" smtClean="0"/>
              <a:t> </a:t>
            </a:r>
            <a:r>
              <a:rPr lang="ar-SA" dirty="0" err="1" smtClean="0"/>
              <a:t>سلولى</a:t>
            </a:r>
            <a:r>
              <a:rPr lang="ar-SA" dirty="0" smtClean="0"/>
              <a:t> بپ</a:t>
            </a:r>
            <a:r>
              <a:rPr lang="ar-SA" dirty="0" err="1" smtClean="0"/>
              <a:t>یوندند</a:t>
            </a:r>
            <a:r>
              <a:rPr lang="ar-SA" dirty="0" smtClean="0"/>
              <a:t> یا </a:t>
            </a:r>
            <a:r>
              <a:rPr lang="ar-SA" dirty="0" err="1" smtClean="0"/>
              <a:t>آنها</a:t>
            </a:r>
            <a:r>
              <a:rPr lang="ar-SA" dirty="0" smtClean="0"/>
              <a:t> </a:t>
            </a:r>
            <a:r>
              <a:rPr lang="ar-SA" dirty="0" err="1" smtClean="0"/>
              <a:t>را</a:t>
            </a:r>
            <a:r>
              <a:rPr lang="ar-SA" dirty="0" smtClean="0"/>
              <a:t> ترك گویند، و به مجتمع ها فرصت دهند تا از راه یادگیرى یا تحول پالایش یابند.</a:t>
            </a:r>
            <a:endParaRPr lang="en-US" dirty="0" smtClean="0"/>
          </a:p>
          <a:p>
            <a:pPr algn="r" rtl="1"/>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smtClean="0"/>
              <a:t>هب </a:t>
            </a:r>
            <a:r>
              <a:rPr lang="ar-SA" sz="4000" dirty="0" err="1" smtClean="0"/>
              <a:t>از</a:t>
            </a:r>
            <a:r>
              <a:rPr lang="ar-SA" sz="4000" dirty="0" smtClean="0"/>
              <a:t> </a:t>
            </a:r>
            <a:r>
              <a:rPr lang="ar-SA" sz="4000" dirty="0" err="1" smtClean="0"/>
              <a:t>این</a:t>
            </a:r>
            <a:r>
              <a:rPr lang="ar-SA" sz="4000" dirty="0" smtClean="0"/>
              <a:t> طریق تبیین </a:t>
            </a:r>
            <a:r>
              <a:rPr lang="ar-SA" sz="4000" dirty="0" err="1" smtClean="0"/>
              <a:t>مى</a:t>
            </a:r>
            <a:r>
              <a:rPr lang="ar-SA" sz="4000" dirty="0" smtClean="0"/>
              <a:t> كند </a:t>
            </a:r>
            <a:r>
              <a:rPr lang="ar-SA" sz="4000" dirty="0" err="1" smtClean="0"/>
              <a:t>كه</a:t>
            </a:r>
            <a:r>
              <a:rPr lang="fa-IR" sz="4000" dirty="0" smtClean="0"/>
              <a:t>:</a:t>
            </a:r>
          </a:p>
          <a:p>
            <a:pPr algn="just" rtl="1"/>
            <a:endParaRPr lang="fa-IR" sz="4000" dirty="0" smtClean="0"/>
          </a:p>
          <a:p>
            <a:pPr algn="just" rtl="1">
              <a:buNone/>
            </a:pPr>
            <a:r>
              <a:rPr lang="ar-SA" sz="4000" dirty="0" smtClean="0"/>
              <a:t> چ</a:t>
            </a:r>
            <a:r>
              <a:rPr lang="ar-SA" sz="4000" dirty="0" err="1" smtClean="0"/>
              <a:t>را</a:t>
            </a:r>
            <a:r>
              <a:rPr lang="ar-SA" sz="4000" dirty="0" smtClean="0"/>
              <a:t> حضور </a:t>
            </a:r>
            <a:r>
              <a:rPr lang="ar-SA" sz="4000" dirty="0" err="1" smtClean="0"/>
              <a:t>یك</a:t>
            </a:r>
            <a:r>
              <a:rPr lang="ar-SA" sz="4000" dirty="0" smtClean="0"/>
              <a:t> خانه، </a:t>
            </a:r>
            <a:r>
              <a:rPr lang="ar-SA" sz="4000" dirty="0" err="1" smtClean="0"/>
              <a:t>یك</a:t>
            </a:r>
            <a:r>
              <a:rPr lang="ar-SA" sz="4000" dirty="0" smtClean="0"/>
              <a:t> حیوان یا </a:t>
            </a:r>
            <a:r>
              <a:rPr lang="ar-SA" sz="4000" dirty="0" err="1" smtClean="0"/>
              <a:t>یك</a:t>
            </a:r>
            <a:r>
              <a:rPr lang="ar-SA" sz="4000" dirty="0" smtClean="0"/>
              <a:t> شخص مورد </a:t>
            </a:r>
            <a:r>
              <a:rPr lang="ar-SA" sz="4000" dirty="0" err="1" smtClean="0"/>
              <a:t>علاقه</a:t>
            </a:r>
            <a:r>
              <a:rPr lang="ar-SA" sz="4000" dirty="0" smtClean="0"/>
              <a:t> ما </a:t>
            </a:r>
            <a:r>
              <a:rPr lang="ar-SA" sz="4000" b="1" dirty="0" err="1" smtClean="0">
                <a:solidFill>
                  <a:srgbClr val="FF0000"/>
                </a:solidFill>
              </a:rPr>
              <a:t>براى</a:t>
            </a:r>
            <a:r>
              <a:rPr lang="ar-SA" sz="4000" b="1" dirty="0" smtClean="0">
                <a:solidFill>
                  <a:srgbClr val="FF0000"/>
                </a:solidFill>
              </a:rPr>
              <a:t> </a:t>
            </a:r>
            <a:r>
              <a:rPr lang="ar-SA" sz="4000" b="1" dirty="0" err="1" smtClean="0">
                <a:solidFill>
                  <a:srgbClr val="FF0000"/>
                </a:solidFill>
              </a:rPr>
              <a:t>اینكه</a:t>
            </a:r>
            <a:r>
              <a:rPr lang="ar-SA" sz="4000" b="1" dirty="0" smtClean="0">
                <a:solidFill>
                  <a:srgbClr val="FF0000"/>
                </a:solidFill>
              </a:rPr>
              <a:t> </a:t>
            </a:r>
            <a:r>
              <a:rPr lang="ar-SA" sz="4000" b="1" dirty="0" err="1" smtClean="0">
                <a:solidFill>
                  <a:srgbClr val="FF0000"/>
                </a:solidFill>
              </a:rPr>
              <a:t>به</a:t>
            </a:r>
            <a:r>
              <a:rPr lang="ar-SA" sz="4000" b="1" dirty="0" smtClean="0">
                <a:solidFill>
                  <a:srgbClr val="FF0000"/>
                </a:solidFill>
              </a:rPr>
              <a:t> آن فكر </a:t>
            </a:r>
            <a:r>
              <a:rPr lang="ar-SA" sz="4000" b="1" dirty="0" err="1" smtClean="0">
                <a:solidFill>
                  <a:srgbClr val="FF0000"/>
                </a:solidFill>
              </a:rPr>
              <a:t>كنیم</a:t>
            </a:r>
            <a:r>
              <a:rPr lang="ar-SA" sz="4000" b="1" dirty="0" smtClean="0">
                <a:solidFill>
                  <a:srgbClr val="FF0000"/>
                </a:solidFill>
              </a:rPr>
              <a:t> </a:t>
            </a:r>
            <a:r>
              <a:rPr lang="ar-SA" sz="4000" dirty="0" smtClean="0"/>
              <a:t>لازم </a:t>
            </a:r>
            <a:r>
              <a:rPr lang="ar-SA" sz="4000" dirty="0" err="1" smtClean="0"/>
              <a:t>نیست</a:t>
            </a:r>
            <a:r>
              <a:rPr lang="ar-SA" sz="4000" dirty="0" smtClean="0"/>
              <a:t>.</a:t>
            </a:r>
            <a:endParaRPr lang="en-US" sz="4000" dirty="0" smtClean="0"/>
          </a:p>
          <a:p>
            <a:pPr algn="just" rtl="1"/>
            <a:endParaRPr lang="en-US" sz="4000" dirty="0"/>
          </a:p>
        </p:txBody>
      </p:sp>
      <p:sp>
        <p:nvSpPr>
          <p:cNvPr id="2" name="Title 1"/>
          <p:cNvSpPr>
            <a:spLocks noGrp="1"/>
          </p:cNvSpPr>
          <p:nvPr>
            <p:ph type="title"/>
          </p:nvPr>
        </p:nvSpPr>
        <p:spPr/>
        <p:txBody>
          <a:bodyPr>
            <a:normAutofit fontScale="90000"/>
          </a:bodyPr>
          <a:lstStyle/>
          <a:p>
            <a:r>
              <a:rPr lang="ar-SA" dirty="0" smtClean="0"/>
              <a:t>مجتمع </a:t>
            </a:r>
            <a:r>
              <a:rPr lang="ar-SA" dirty="0" err="1" smtClean="0"/>
              <a:t>سلولى</a:t>
            </a:r>
            <a:r>
              <a:rPr lang="fa-IR" dirty="0" smtClean="0"/>
              <a:t>:</a:t>
            </a:r>
            <a:r>
              <a:rPr lang="ar-SA" dirty="0" smtClean="0"/>
              <a:t> </a:t>
            </a:r>
            <a:r>
              <a:rPr lang="ar-SA" dirty="0" err="1" smtClean="0"/>
              <a:t>اساس</a:t>
            </a:r>
            <a:r>
              <a:rPr lang="ar-SA" dirty="0" smtClean="0"/>
              <a:t> عصب </a:t>
            </a:r>
            <a:r>
              <a:rPr lang="ar-SA" dirty="0" err="1" smtClean="0"/>
              <a:t>شناختى</a:t>
            </a:r>
            <a:r>
              <a:rPr lang="ar-SA" dirty="0" smtClean="0"/>
              <a:t> </a:t>
            </a:r>
            <a:r>
              <a:rPr lang="ar-SA" dirty="0" err="1" smtClean="0"/>
              <a:t>اندیشه</a:t>
            </a:r>
            <a:r>
              <a:rPr lang="ar-SA" dirty="0" smtClean="0"/>
              <a:t> یا فكر</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err="1" smtClean="0"/>
              <a:t>یك</a:t>
            </a:r>
            <a:r>
              <a:rPr lang="ar-SA" sz="4000" dirty="0" smtClean="0"/>
              <a:t> </a:t>
            </a:r>
            <a:r>
              <a:rPr lang="ar-SA" sz="4000" dirty="0" err="1" smtClean="0"/>
              <a:t>زنجیره</a:t>
            </a:r>
            <a:r>
              <a:rPr lang="ar-SA" sz="4000" dirty="0" smtClean="0"/>
              <a:t> مرحله </a:t>
            </a:r>
            <a:r>
              <a:rPr lang="ar-SA" sz="4000" dirty="0" err="1" smtClean="0"/>
              <a:t>اى</a:t>
            </a:r>
            <a:r>
              <a:rPr lang="ar-SA" sz="4000" dirty="0" smtClean="0"/>
              <a:t> (</a:t>
            </a:r>
            <a:r>
              <a:rPr lang="en-US" sz="4000" dirty="0" smtClean="0"/>
              <a:t>Phase Sequence</a:t>
            </a:r>
            <a:r>
              <a:rPr lang="ar-SA" sz="4000" dirty="0" smtClean="0"/>
              <a:t>) </a:t>
            </a:r>
            <a:r>
              <a:rPr lang="ar-SA" sz="4000" dirty="0" err="1" smtClean="0"/>
              <a:t>یك</a:t>
            </a:r>
            <a:r>
              <a:rPr lang="ar-SA" sz="4000" dirty="0" smtClean="0"/>
              <a:t> رشته </a:t>
            </a:r>
            <a:r>
              <a:rPr lang="ar-SA" sz="4000" dirty="0" err="1" smtClean="0"/>
              <a:t>فعالیت</a:t>
            </a:r>
            <a:r>
              <a:rPr lang="ar-SA" sz="4000" dirty="0" smtClean="0"/>
              <a:t> در هم </a:t>
            </a:r>
            <a:r>
              <a:rPr lang="ar-SA" sz="4000" dirty="0" err="1" smtClean="0"/>
              <a:t>یك</a:t>
            </a:r>
            <a:r>
              <a:rPr lang="ar-SA" sz="4000" dirty="0" smtClean="0"/>
              <a:t>پ</a:t>
            </a:r>
            <a:r>
              <a:rPr lang="ar-SA" sz="4000" dirty="0" err="1" smtClean="0"/>
              <a:t>ار</a:t>
            </a:r>
            <a:r>
              <a:rPr lang="ar-SA" sz="4000" dirty="0" smtClean="0"/>
              <a:t>چه شده </a:t>
            </a:r>
            <a:r>
              <a:rPr lang="ar-SA" sz="4000" dirty="0" err="1" smtClean="0"/>
              <a:t>موقتى</a:t>
            </a:r>
            <a:r>
              <a:rPr lang="ar-SA" sz="4000" dirty="0" smtClean="0"/>
              <a:t> مجتمع </a:t>
            </a:r>
            <a:r>
              <a:rPr lang="ar-SA" sz="4000" dirty="0" err="1" smtClean="0"/>
              <a:t>سلولى</a:t>
            </a:r>
            <a:r>
              <a:rPr lang="ar-SA" sz="4000" dirty="0" smtClean="0"/>
              <a:t> </a:t>
            </a:r>
            <a:r>
              <a:rPr lang="ar-SA" sz="4000" dirty="0" err="1" smtClean="0"/>
              <a:t>است</a:t>
            </a:r>
            <a:r>
              <a:rPr lang="ar-SA" sz="4000" dirty="0" smtClean="0"/>
              <a:t> </a:t>
            </a:r>
            <a:r>
              <a:rPr lang="ar-SA" sz="4000" dirty="0" err="1" smtClean="0"/>
              <a:t>كه</a:t>
            </a:r>
            <a:r>
              <a:rPr lang="ar-SA" sz="4000" dirty="0" smtClean="0"/>
              <a:t> در </a:t>
            </a:r>
            <a:r>
              <a:rPr lang="ar-SA" sz="4000" b="1" dirty="0" err="1" smtClean="0">
                <a:solidFill>
                  <a:srgbClr val="FF0000"/>
                </a:solidFill>
              </a:rPr>
              <a:t>جویبار</a:t>
            </a:r>
            <a:r>
              <a:rPr lang="ar-SA" sz="4000" b="1" dirty="0" smtClean="0">
                <a:solidFill>
                  <a:srgbClr val="FF0000"/>
                </a:solidFill>
              </a:rPr>
              <a:t> </a:t>
            </a:r>
            <a:r>
              <a:rPr lang="ar-SA" sz="4000" b="1" dirty="0" err="1" smtClean="0">
                <a:solidFill>
                  <a:srgbClr val="FF0000"/>
                </a:solidFill>
              </a:rPr>
              <a:t>اندیشه</a:t>
            </a:r>
            <a:r>
              <a:rPr lang="ar-SA" sz="4000" b="1" dirty="0" smtClean="0">
                <a:solidFill>
                  <a:srgbClr val="FF0000"/>
                </a:solidFill>
              </a:rPr>
              <a:t> </a:t>
            </a:r>
            <a:r>
              <a:rPr lang="ar-SA" sz="4000" dirty="0" err="1" smtClean="0"/>
              <a:t>یك</a:t>
            </a:r>
            <a:r>
              <a:rPr lang="ar-SA" sz="4000" dirty="0" smtClean="0"/>
              <a:t> جریان </a:t>
            </a:r>
            <a:r>
              <a:rPr lang="ar-SA" sz="4000" dirty="0" err="1" smtClean="0"/>
              <a:t>به</a:t>
            </a:r>
            <a:r>
              <a:rPr lang="ar-SA" sz="4000" dirty="0" smtClean="0"/>
              <a:t> حساب </a:t>
            </a:r>
            <a:r>
              <a:rPr lang="ar-SA" sz="4000" dirty="0" err="1" smtClean="0"/>
              <a:t>مى</a:t>
            </a:r>
            <a:r>
              <a:rPr lang="ar-SA" sz="4000" dirty="0" smtClean="0"/>
              <a:t> </a:t>
            </a:r>
            <a:r>
              <a:rPr lang="ar-SA" sz="4000" dirty="0" err="1" smtClean="0"/>
              <a:t>آید</a:t>
            </a:r>
            <a:r>
              <a:rPr lang="ar-SA" sz="4000" dirty="0" smtClean="0"/>
              <a:t> </a:t>
            </a:r>
            <a:r>
              <a:rPr lang="fa-IR" sz="4000" dirty="0" smtClean="0"/>
              <a:t>.</a:t>
            </a:r>
            <a:endParaRPr lang="en-US" sz="4000" dirty="0" smtClean="0"/>
          </a:p>
          <a:p>
            <a:pPr algn="just" rtl="1">
              <a:buNone/>
            </a:pPr>
            <a:endParaRPr lang="en-US" sz="4000" dirty="0"/>
          </a:p>
        </p:txBody>
      </p:sp>
      <p:sp>
        <p:nvSpPr>
          <p:cNvPr id="2" name="Title 1"/>
          <p:cNvSpPr>
            <a:spLocks noGrp="1"/>
          </p:cNvSpPr>
          <p:nvPr>
            <p:ph type="title"/>
          </p:nvPr>
        </p:nvSpPr>
        <p:spPr/>
        <p:txBody>
          <a:bodyPr>
            <a:normAutofit fontScale="90000"/>
          </a:bodyPr>
          <a:lstStyle/>
          <a:p>
            <a:r>
              <a:rPr lang="ar-SA" b="1" dirty="0" err="1" smtClean="0"/>
              <a:t>زنجیره</a:t>
            </a:r>
            <a:r>
              <a:rPr lang="ar-SA" b="1" dirty="0" smtClean="0"/>
              <a:t> </a:t>
            </a:r>
            <a:r>
              <a:rPr lang="ar-SA" b="1" dirty="0" err="1" smtClean="0"/>
              <a:t>هاى</a:t>
            </a:r>
            <a:r>
              <a:rPr lang="ar-SA" b="1" dirty="0" smtClean="0"/>
              <a:t> مرحله </a:t>
            </a:r>
            <a:r>
              <a:rPr lang="ar-SA" b="1" dirty="0" err="1" smtClean="0"/>
              <a:t>اى</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ar-SA" dirty="0" err="1" smtClean="0"/>
              <a:t>وقتى</a:t>
            </a:r>
            <a:r>
              <a:rPr lang="ar-SA" dirty="0" smtClean="0"/>
              <a:t> </a:t>
            </a:r>
            <a:r>
              <a:rPr lang="ar-SA" dirty="0" err="1" smtClean="0"/>
              <a:t>كه</a:t>
            </a:r>
            <a:r>
              <a:rPr lang="ar-SA" dirty="0" smtClean="0"/>
              <a:t> </a:t>
            </a:r>
            <a:r>
              <a:rPr lang="ar-SA" dirty="0" err="1" smtClean="0"/>
              <a:t>یك</a:t>
            </a:r>
            <a:r>
              <a:rPr lang="ar-SA" dirty="0" smtClean="0"/>
              <a:t> </a:t>
            </a:r>
            <a:r>
              <a:rPr lang="ar-SA" dirty="0" err="1" smtClean="0"/>
              <a:t>زنجیره</a:t>
            </a:r>
            <a:r>
              <a:rPr lang="ar-SA" dirty="0" smtClean="0"/>
              <a:t> مرحله </a:t>
            </a:r>
            <a:r>
              <a:rPr lang="ar-SA" dirty="0" err="1" smtClean="0"/>
              <a:t>اى</a:t>
            </a:r>
            <a:r>
              <a:rPr lang="ar-SA" dirty="0" smtClean="0"/>
              <a:t> </a:t>
            </a:r>
            <a:r>
              <a:rPr lang="ar-SA" dirty="0" err="1" smtClean="0"/>
              <a:t>راه</a:t>
            </a:r>
            <a:r>
              <a:rPr lang="ar-SA" dirty="0" smtClean="0"/>
              <a:t> </a:t>
            </a:r>
            <a:r>
              <a:rPr lang="ar-SA" dirty="0" err="1" smtClean="0"/>
              <a:t>اندازى</a:t>
            </a:r>
            <a:r>
              <a:rPr lang="ar-SA" dirty="0" smtClean="0"/>
              <a:t> </a:t>
            </a:r>
            <a:r>
              <a:rPr lang="ar-SA" dirty="0" err="1" smtClean="0"/>
              <a:t>مى</a:t>
            </a:r>
            <a:r>
              <a:rPr lang="ar-SA" dirty="0" smtClean="0"/>
              <a:t> </a:t>
            </a:r>
            <a:r>
              <a:rPr lang="ar-SA" dirty="0" err="1" smtClean="0"/>
              <a:t>شود</a:t>
            </a:r>
            <a:r>
              <a:rPr lang="ar-SA" dirty="0" smtClean="0"/>
              <a:t>، ما </a:t>
            </a:r>
            <a:r>
              <a:rPr lang="ar-SA" dirty="0" err="1" smtClean="0"/>
              <a:t>یك</a:t>
            </a:r>
            <a:r>
              <a:rPr lang="ar-SA" dirty="0" smtClean="0"/>
              <a:t> </a:t>
            </a:r>
            <a:r>
              <a:rPr lang="ar-SA" dirty="0" smtClean="0">
                <a:solidFill>
                  <a:srgbClr val="FF0000"/>
                </a:solidFill>
              </a:rPr>
              <a:t>جریان تفكر </a:t>
            </a:r>
            <a:r>
              <a:rPr lang="ar-SA" dirty="0" err="1" smtClean="0"/>
              <a:t>را</a:t>
            </a:r>
            <a:r>
              <a:rPr lang="ar-SA" dirty="0" smtClean="0"/>
              <a:t> تجربه </a:t>
            </a:r>
            <a:r>
              <a:rPr lang="ar-SA" dirty="0" err="1" smtClean="0"/>
              <a:t>مى</a:t>
            </a:r>
            <a:r>
              <a:rPr lang="ar-SA" dirty="0" smtClean="0"/>
              <a:t> </a:t>
            </a:r>
            <a:r>
              <a:rPr lang="ar-SA" dirty="0" err="1" smtClean="0"/>
              <a:t>كنیم</a:t>
            </a:r>
            <a:r>
              <a:rPr lang="ar-SA" dirty="0" smtClean="0"/>
              <a:t>، یعنى </a:t>
            </a:r>
            <a:r>
              <a:rPr lang="ar-SA" dirty="0" err="1" smtClean="0"/>
              <a:t>یك</a:t>
            </a:r>
            <a:r>
              <a:rPr lang="ar-SA" dirty="0" smtClean="0"/>
              <a:t> رشته </a:t>
            </a:r>
            <a:r>
              <a:rPr lang="ar-SA" dirty="0" err="1" smtClean="0"/>
              <a:t>اندیشه</a:t>
            </a:r>
            <a:r>
              <a:rPr lang="ar-SA" dirty="0" smtClean="0"/>
              <a:t> </a:t>
            </a:r>
            <a:r>
              <a:rPr lang="ar-SA" dirty="0" err="1" smtClean="0"/>
              <a:t>كه</a:t>
            </a:r>
            <a:r>
              <a:rPr lang="ar-SA" dirty="0" smtClean="0"/>
              <a:t> </a:t>
            </a:r>
            <a:r>
              <a:rPr lang="ar-SA" dirty="0" err="1" smtClean="0"/>
              <a:t>به</a:t>
            </a:r>
            <a:r>
              <a:rPr lang="ar-SA" dirty="0" smtClean="0"/>
              <a:t> </a:t>
            </a:r>
            <a:r>
              <a:rPr lang="ar-SA" dirty="0" err="1" smtClean="0"/>
              <a:t>طریقى</a:t>
            </a:r>
            <a:r>
              <a:rPr lang="ar-SA" dirty="0" smtClean="0"/>
              <a:t> </a:t>
            </a:r>
            <a:r>
              <a:rPr lang="ar-SA" dirty="0" err="1" smtClean="0"/>
              <a:t>منطقى</a:t>
            </a:r>
            <a:r>
              <a:rPr lang="ar-SA" dirty="0" smtClean="0"/>
              <a:t> مرتب شده اند. </a:t>
            </a:r>
            <a:endParaRPr lang="fa-IR" dirty="0" smtClean="0"/>
          </a:p>
          <a:p>
            <a:pPr algn="r" rtl="1"/>
            <a:endParaRPr lang="fa-IR" dirty="0" smtClean="0"/>
          </a:p>
          <a:p>
            <a:pPr rtl="1"/>
            <a:r>
              <a:rPr lang="fa-IR" b="1" i="1" dirty="0" smtClean="0"/>
              <a:t>این نکته تبیینی است برای سؤال فوق</a:t>
            </a:r>
            <a:endParaRPr lang="en-US" b="1" i="1" dirty="0"/>
          </a:p>
        </p:txBody>
      </p:sp>
      <p:sp>
        <p:nvSpPr>
          <p:cNvPr id="2" name="Title 1"/>
          <p:cNvSpPr>
            <a:spLocks noGrp="1"/>
          </p:cNvSpPr>
          <p:nvPr>
            <p:ph type="title"/>
          </p:nvPr>
        </p:nvSpPr>
        <p:spPr/>
        <p:txBody>
          <a:bodyPr>
            <a:noAutofit/>
          </a:bodyPr>
          <a:lstStyle/>
          <a:p>
            <a:r>
              <a:rPr lang="ar-SA" sz="3600" dirty="0" smtClean="0"/>
              <a:t>چگونه </a:t>
            </a:r>
            <a:r>
              <a:rPr lang="ar-SA" sz="3600" dirty="0" err="1" smtClean="0"/>
              <a:t>بوى</a:t>
            </a:r>
            <a:r>
              <a:rPr lang="ar-SA" sz="3600" dirty="0" smtClean="0"/>
              <a:t> </a:t>
            </a:r>
            <a:r>
              <a:rPr lang="ar-SA" sz="3600" dirty="0" err="1" smtClean="0"/>
              <a:t>یك</a:t>
            </a:r>
            <a:r>
              <a:rPr lang="ar-SA" sz="3600" dirty="0" smtClean="0"/>
              <a:t> عطر، یا چند نغمه از یك آهنگ، خاطرات مربوط به یك دوست را </a:t>
            </a:r>
            <a:r>
              <a:rPr lang="ar-SA" sz="3600" b="1" dirty="0" smtClean="0">
                <a:solidFill>
                  <a:srgbClr val="FF0000"/>
                </a:solidFill>
              </a:rPr>
              <a:t>به یاد ما </a:t>
            </a:r>
            <a:r>
              <a:rPr lang="ar-SA" sz="3600" dirty="0" smtClean="0"/>
              <a:t>مى آورد</a:t>
            </a:r>
            <a:r>
              <a:rPr lang="fa-IR" sz="3600" dirty="0" smtClean="0"/>
              <a:t>؟</a:t>
            </a:r>
            <a:endParaRPr lang="en-US" sz="3600"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rtl="1"/>
            <a:r>
              <a:rPr lang="ar-SA" dirty="0" err="1" smtClean="0"/>
              <a:t>یك</a:t>
            </a:r>
            <a:r>
              <a:rPr lang="ar-SA" dirty="0" smtClean="0"/>
              <a:t> نوع آن شامل شكل گیرى آهسته مجتمع هاى سلولى در دوران آغازین زندگى است و این نوع شكل گیرى مجتمع هاى سلولى را احتمالاً مى توان با یكى از نظریه هاى یادگیرى محرك- پاسخ، مانند نظریه گاترى، تبیین كرد. </a:t>
            </a:r>
            <a:r>
              <a:rPr lang="ar-SA" dirty="0" err="1" smtClean="0"/>
              <a:t>این</a:t>
            </a:r>
            <a:r>
              <a:rPr lang="ar-SA" dirty="0" smtClean="0"/>
              <a:t> نوع </a:t>
            </a:r>
            <a:r>
              <a:rPr lang="ar-SA" dirty="0" err="1" smtClean="0"/>
              <a:t>یاد</a:t>
            </a:r>
            <a:r>
              <a:rPr lang="ar-SA" dirty="0" smtClean="0"/>
              <a:t>گیرى، </a:t>
            </a:r>
            <a:r>
              <a:rPr lang="ar-SA" dirty="0" err="1" smtClean="0"/>
              <a:t>به</a:t>
            </a:r>
            <a:r>
              <a:rPr lang="ar-SA" dirty="0" smtClean="0"/>
              <a:t> </a:t>
            </a:r>
            <a:r>
              <a:rPr lang="ar-SA" dirty="0" err="1" smtClean="0"/>
              <a:t>روشنى</a:t>
            </a:r>
            <a:r>
              <a:rPr lang="ar-SA" dirty="0" smtClean="0"/>
              <a:t> نوعى تداعى گرایى است. </a:t>
            </a:r>
            <a:r>
              <a:rPr lang="ar-SA" dirty="0" err="1" smtClean="0"/>
              <a:t>به</a:t>
            </a:r>
            <a:r>
              <a:rPr lang="ar-SA" dirty="0" smtClean="0"/>
              <a:t> همین قیاس، </a:t>
            </a:r>
            <a:r>
              <a:rPr lang="ar-SA" dirty="0" err="1" smtClean="0"/>
              <a:t>ایجاد</a:t>
            </a:r>
            <a:r>
              <a:rPr lang="ar-SA" dirty="0" smtClean="0"/>
              <a:t> </a:t>
            </a:r>
            <a:r>
              <a:rPr lang="ar-SA" dirty="0" err="1" smtClean="0"/>
              <a:t>زنجیره</a:t>
            </a:r>
            <a:r>
              <a:rPr lang="ar-SA" dirty="0" smtClean="0"/>
              <a:t> </a:t>
            </a:r>
            <a:r>
              <a:rPr lang="ar-SA" dirty="0" err="1" smtClean="0"/>
              <a:t>هاى</a:t>
            </a:r>
            <a:r>
              <a:rPr lang="ar-SA" dirty="0" smtClean="0"/>
              <a:t> مرحله </a:t>
            </a:r>
            <a:r>
              <a:rPr lang="ar-SA" dirty="0" err="1" smtClean="0"/>
              <a:t>اى</a:t>
            </a:r>
            <a:r>
              <a:rPr lang="ar-SA" dirty="0" smtClean="0"/>
              <a:t> </a:t>
            </a:r>
            <a:r>
              <a:rPr lang="ar-SA" dirty="0" err="1" smtClean="0"/>
              <a:t>را</a:t>
            </a:r>
            <a:r>
              <a:rPr lang="ar-SA" dirty="0" smtClean="0"/>
              <a:t> </a:t>
            </a:r>
            <a:r>
              <a:rPr lang="ar-SA" dirty="0" err="1" smtClean="0"/>
              <a:t>مى</a:t>
            </a:r>
            <a:r>
              <a:rPr lang="ar-SA" dirty="0" smtClean="0"/>
              <a:t> توان </a:t>
            </a:r>
            <a:r>
              <a:rPr lang="ar-SA" dirty="0" err="1" smtClean="0"/>
              <a:t>با</a:t>
            </a:r>
            <a:r>
              <a:rPr lang="ar-SA" dirty="0" smtClean="0"/>
              <a:t> اصطلاحات تداعى گرایانه توضیح داد. یعنى </a:t>
            </a:r>
            <a:r>
              <a:rPr lang="ar-SA" dirty="0" err="1" smtClean="0"/>
              <a:t>اشیاء</a:t>
            </a:r>
            <a:r>
              <a:rPr lang="ar-SA" dirty="0" smtClean="0"/>
              <a:t> و </a:t>
            </a:r>
            <a:r>
              <a:rPr lang="ar-SA" dirty="0" err="1" smtClean="0"/>
              <a:t>رویدادهایى</a:t>
            </a:r>
            <a:r>
              <a:rPr lang="ar-SA" dirty="0" smtClean="0"/>
              <a:t> </a:t>
            </a:r>
            <a:r>
              <a:rPr lang="ar-SA" dirty="0" err="1" smtClean="0"/>
              <a:t>كه</a:t>
            </a:r>
            <a:r>
              <a:rPr lang="ar-SA" dirty="0" smtClean="0"/>
              <a:t> در محیط </a:t>
            </a:r>
            <a:r>
              <a:rPr lang="ar-SA" dirty="0" err="1" smtClean="0"/>
              <a:t>به</a:t>
            </a:r>
            <a:r>
              <a:rPr lang="ar-SA" dirty="0" smtClean="0"/>
              <a:t> هم </a:t>
            </a:r>
            <a:r>
              <a:rPr lang="ar-SA" dirty="0" err="1" smtClean="0"/>
              <a:t>وابسته</a:t>
            </a:r>
            <a:r>
              <a:rPr lang="ar-SA" dirty="0" smtClean="0"/>
              <a:t> اند در سطح عصب </a:t>
            </a:r>
            <a:r>
              <a:rPr lang="ar-SA" dirty="0" err="1" smtClean="0"/>
              <a:t>شناختى</a:t>
            </a:r>
            <a:r>
              <a:rPr lang="ar-SA" dirty="0" smtClean="0"/>
              <a:t> </a:t>
            </a:r>
            <a:r>
              <a:rPr lang="ar-SA" dirty="0" err="1" smtClean="0"/>
              <a:t>نیز</a:t>
            </a:r>
            <a:r>
              <a:rPr lang="ar-SA" dirty="0" smtClean="0"/>
              <a:t> </a:t>
            </a:r>
            <a:r>
              <a:rPr lang="ar-SA" dirty="0" err="1" smtClean="0"/>
              <a:t>به</a:t>
            </a:r>
            <a:r>
              <a:rPr lang="ar-SA" dirty="0" smtClean="0"/>
              <a:t> هم </a:t>
            </a:r>
            <a:r>
              <a:rPr lang="ar-SA" dirty="0" err="1" smtClean="0"/>
              <a:t>وابسته</a:t>
            </a:r>
            <a:r>
              <a:rPr lang="ar-SA" dirty="0" smtClean="0"/>
              <a:t> </a:t>
            </a:r>
            <a:r>
              <a:rPr lang="ar-SA" dirty="0" err="1" smtClean="0"/>
              <a:t>مى</a:t>
            </a:r>
            <a:r>
              <a:rPr lang="ar-SA" dirty="0" smtClean="0"/>
              <a:t> </a:t>
            </a:r>
            <a:r>
              <a:rPr lang="ar-SA" dirty="0" err="1" smtClean="0"/>
              <a:t>شوند</a:t>
            </a:r>
            <a:r>
              <a:rPr lang="ar-SA" dirty="0" smtClean="0"/>
              <a:t>. </a:t>
            </a:r>
            <a:r>
              <a:rPr lang="ar-SA" dirty="0" err="1" smtClean="0"/>
              <a:t>اما</a:t>
            </a:r>
            <a:r>
              <a:rPr lang="ar-SA" dirty="0" smtClean="0"/>
              <a:t> پس </a:t>
            </a:r>
            <a:r>
              <a:rPr lang="ar-SA" dirty="0" err="1" smtClean="0"/>
              <a:t>از</a:t>
            </a:r>
            <a:r>
              <a:rPr lang="ar-SA" dirty="0" smtClean="0"/>
              <a:t> تشكیل مجتمع </a:t>
            </a:r>
            <a:r>
              <a:rPr lang="ar-SA" dirty="0" err="1" smtClean="0"/>
              <a:t>هاى</a:t>
            </a:r>
            <a:r>
              <a:rPr lang="ar-SA" dirty="0" smtClean="0"/>
              <a:t> </a:t>
            </a:r>
            <a:r>
              <a:rPr lang="ar-SA" dirty="0" err="1" smtClean="0"/>
              <a:t>سلولى</a:t>
            </a:r>
            <a:r>
              <a:rPr lang="ar-SA" dirty="0" smtClean="0"/>
              <a:t> و </a:t>
            </a:r>
            <a:r>
              <a:rPr lang="ar-SA" dirty="0" err="1" smtClean="0"/>
              <a:t>زنجیره</a:t>
            </a:r>
            <a:r>
              <a:rPr lang="ar-SA" dirty="0" smtClean="0"/>
              <a:t> </a:t>
            </a:r>
            <a:r>
              <a:rPr lang="ar-SA" dirty="0" err="1" smtClean="0"/>
              <a:t>هاى</a:t>
            </a:r>
            <a:r>
              <a:rPr lang="ar-SA" dirty="0" smtClean="0"/>
              <a:t> مرحله </a:t>
            </a:r>
            <a:r>
              <a:rPr lang="ar-SA" dirty="0" err="1" smtClean="0"/>
              <a:t>اى</a:t>
            </a:r>
            <a:r>
              <a:rPr lang="ar-SA" dirty="0" smtClean="0"/>
              <a:t>، </a:t>
            </a:r>
            <a:r>
              <a:rPr lang="ar-SA" dirty="0" err="1" smtClean="0"/>
              <a:t>یاد</a:t>
            </a:r>
            <a:r>
              <a:rPr lang="ar-SA" dirty="0" smtClean="0"/>
              <a:t>گیرى بعدى </a:t>
            </a:r>
            <a:r>
              <a:rPr lang="ar-SA" dirty="0" err="1" smtClean="0"/>
              <a:t>بیشتر</a:t>
            </a:r>
            <a:r>
              <a:rPr lang="ar-SA" dirty="0" smtClean="0"/>
              <a:t> جنبه </a:t>
            </a:r>
            <a:r>
              <a:rPr lang="ar-SA" dirty="0" err="1" smtClean="0"/>
              <a:t>شناختى</a:t>
            </a:r>
            <a:r>
              <a:rPr lang="ar-SA" dirty="0" smtClean="0"/>
              <a:t> </a:t>
            </a:r>
            <a:r>
              <a:rPr lang="ar-SA" dirty="0" err="1" smtClean="0"/>
              <a:t>دارد</a:t>
            </a:r>
            <a:r>
              <a:rPr lang="ar-SA" dirty="0" smtClean="0"/>
              <a:t>. </a:t>
            </a:r>
            <a:r>
              <a:rPr lang="ar-SA" dirty="0" err="1" smtClean="0"/>
              <a:t>براى</a:t>
            </a:r>
            <a:r>
              <a:rPr lang="ar-SA" dirty="0" smtClean="0"/>
              <a:t> مثال،</a:t>
            </a:r>
            <a:r>
              <a:rPr lang="ar-SA" dirty="0" err="1" smtClean="0"/>
              <a:t>یاد</a:t>
            </a:r>
            <a:r>
              <a:rPr lang="ar-SA" dirty="0" smtClean="0"/>
              <a:t>گیرى بزرگ</a:t>
            </a:r>
            <a:r>
              <a:rPr lang="ar-SA" dirty="0" err="1" smtClean="0"/>
              <a:t>سالان</a:t>
            </a:r>
            <a:r>
              <a:rPr lang="ar-SA" dirty="0" smtClean="0"/>
              <a:t> </a:t>
            </a:r>
            <a:r>
              <a:rPr lang="ar-SA" dirty="0" err="1" smtClean="0"/>
              <a:t>كه</a:t>
            </a:r>
            <a:r>
              <a:rPr lang="ar-SA" dirty="0" smtClean="0"/>
              <a:t> اغلب </a:t>
            </a:r>
            <a:r>
              <a:rPr lang="ar-SA" dirty="0" err="1" smtClean="0"/>
              <a:t>با</a:t>
            </a:r>
            <a:r>
              <a:rPr lang="ar-SA" dirty="0" smtClean="0"/>
              <a:t> </a:t>
            </a:r>
            <a:r>
              <a:rPr lang="ar-SA" dirty="0" err="1" smtClean="0"/>
              <a:t>بینش</a:t>
            </a:r>
            <a:r>
              <a:rPr lang="ar-SA" dirty="0" smtClean="0"/>
              <a:t> و </a:t>
            </a:r>
            <a:r>
              <a:rPr lang="ar-SA" dirty="0" err="1" smtClean="0"/>
              <a:t>خلاقیت</a:t>
            </a:r>
            <a:r>
              <a:rPr lang="ar-SA" dirty="0" smtClean="0"/>
              <a:t> مشخص </a:t>
            </a:r>
            <a:r>
              <a:rPr lang="ar-SA" dirty="0" err="1" smtClean="0"/>
              <a:t>مى</a:t>
            </a:r>
            <a:r>
              <a:rPr lang="ar-SA" dirty="0" smtClean="0"/>
              <a:t> </a:t>
            </a:r>
            <a:r>
              <a:rPr lang="ar-SA" dirty="0" err="1" smtClean="0"/>
              <a:t>شود</a:t>
            </a:r>
            <a:r>
              <a:rPr lang="ar-SA" dirty="0" smtClean="0"/>
              <a:t>، احتمالاً متضمن </a:t>
            </a:r>
            <a:r>
              <a:rPr lang="ar-SA" dirty="0" err="1" smtClean="0"/>
              <a:t>بازآرایى</a:t>
            </a:r>
            <a:r>
              <a:rPr lang="ar-SA" dirty="0" smtClean="0"/>
              <a:t> </a:t>
            </a:r>
            <a:r>
              <a:rPr lang="ar-SA" dirty="0" err="1" smtClean="0"/>
              <a:t>زنجیره</a:t>
            </a:r>
            <a:r>
              <a:rPr lang="ar-SA" dirty="0" smtClean="0"/>
              <a:t> </a:t>
            </a:r>
            <a:r>
              <a:rPr lang="ar-SA" dirty="0" err="1" smtClean="0"/>
              <a:t>هاى</a:t>
            </a:r>
            <a:r>
              <a:rPr lang="ar-SA" dirty="0" smtClean="0"/>
              <a:t> مرحله </a:t>
            </a:r>
            <a:r>
              <a:rPr lang="ar-SA" dirty="0" err="1" smtClean="0"/>
              <a:t>اى</a:t>
            </a:r>
            <a:r>
              <a:rPr lang="ar-SA" dirty="0" smtClean="0"/>
              <a:t> </a:t>
            </a:r>
            <a:r>
              <a:rPr lang="ar-SA" dirty="0" err="1" smtClean="0"/>
              <a:t>است</a:t>
            </a:r>
            <a:r>
              <a:rPr lang="ar-SA" dirty="0" smtClean="0"/>
              <a:t>. </a:t>
            </a:r>
            <a:endParaRPr lang="en-US" dirty="0"/>
          </a:p>
        </p:txBody>
      </p:sp>
      <p:sp>
        <p:nvSpPr>
          <p:cNvPr id="2" name="Title 1"/>
          <p:cNvSpPr>
            <a:spLocks noGrp="1"/>
          </p:cNvSpPr>
          <p:nvPr>
            <p:ph type="title"/>
          </p:nvPr>
        </p:nvSpPr>
        <p:spPr/>
        <p:txBody>
          <a:bodyPr>
            <a:normAutofit fontScale="90000"/>
          </a:bodyPr>
          <a:lstStyle/>
          <a:p>
            <a:r>
              <a:rPr lang="ar-SA" b="1" dirty="0" err="1" smtClean="0"/>
              <a:t>براى</a:t>
            </a:r>
            <a:r>
              <a:rPr lang="ar-SA" b="1" dirty="0" smtClean="0"/>
              <a:t> هب دو نوع </a:t>
            </a:r>
            <a:r>
              <a:rPr lang="ar-SA" b="1" dirty="0" err="1" smtClean="0"/>
              <a:t>یاد</a:t>
            </a:r>
            <a:r>
              <a:rPr lang="ar-SA" b="1" dirty="0" smtClean="0"/>
              <a:t>گیرى وجود </a:t>
            </a:r>
            <a:r>
              <a:rPr lang="ar-SA" b="1" dirty="0" err="1" smtClean="0"/>
              <a:t>دارند</a:t>
            </a:r>
            <a:r>
              <a:rPr lang="ar-SA" b="1" dirty="0" smtClean="0"/>
              <a:t>:</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0"/>
            <a:ext cx="8229600" cy="3078163"/>
          </a:xfrm>
        </p:spPr>
        <p:txBody>
          <a:bodyPr>
            <a:normAutofit/>
          </a:bodyPr>
          <a:lstStyle/>
          <a:p>
            <a:pPr algn="ctr" rtl="1"/>
            <a:r>
              <a:rPr lang="ar-SA" sz="4400" dirty="0" err="1" smtClean="0"/>
              <a:t>متغیرهاى</a:t>
            </a:r>
            <a:r>
              <a:rPr lang="ar-SA" sz="4400" dirty="0" smtClean="0"/>
              <a:t> دخیل در </a:t>
            </a:r>
            <a:r>
              <a:rPr lang="ar-SA" sz="4400" dirty="0" err="1" smtClean="0"/>
              <a:t>یاد</a:t>
            </a:r>
            <a:r>
              <a:rPr lang="ar-SA" sz="4400" dirty="0" smtClean="0"/>
              <a:t>گیرى </a:t>
            </a:r>
            <a:r>
              <a:rPr lang="ar-SA" sz="4400" dirty="0" err="1" smtClean="0"/>
              <a:t>كودكى</a:t>
            </a:r>
            <a:r>
              <a:rPr lang="ar-SA" sz="4400" dirty="0" smtClean="0"/>
              <a:t> و </a:t>
            </a:r>
            <a:r>
              <a:rPr lang="ar-SA" sz="4400" dirty="0" err="1" smtClean="0"/>
              <a:t>یاد</a:t>
            </a:r>
            <a:r>
              <a:rPr lang="ar-SA" sz="4400" dirty="0" smtClean="0"/>
              <a:t>گیرى بزرگ</a:t>
            </a:r>
            <a:r>
              <a:rPr lang="ar-SA" sz="4400" dirty="0" err="1" smtClean="0"/>
              <a:t>سالى</a:t>
            </a:r>
            <a:r>
              <a:rPr lang="ar-SA" sz="4400" dirty="0" smtClean="0"/>
              <a:t> </a:t>
            </a:r>
            <a:r>
              <a:rPr lang="ar-SA" sz="4400" dirty="0" err="1" smtClean="0"/>
              <a:t>متغیرهاى</a:t>
            </a:r>
            <a:r>
              <a:rPr lang="ar-SA" sz="4400" dirty="0" smtClean="0"/>
              <a:t> </a:t>
            </a:r>
            <a:r>
              <a:rPr lang="ar-SA" sz="4400" dirty="0" err="1" smtClean="0"/>
              <a:t>یكسانى</a:t>
            </a:r>
            <a:r>
              <a:rPr lang="ar-SA" sz="4400" dirty="0" smtClean="0"/>
              <a:t> </a:t>
            </a:r>
            <a:r>
              <a:rPr lang="ar-SA" sz="4400" b="1" u="sng" dirty="0" err="1" smtClean="0">
                <a:solidFill>
                  <a:srgbClr val="FF0000"/>
                </a:solidFill>
              </a:rPr>
              <a:t>نیستند</a:t>
            </a:r>
            <a:r>
              <a:rPr lang="ar-SA" sz="4400" dirty="0" smtClean="0"/>
              <a:t>. </a:t>
            </a:r>
            <a:endParaRPr lang="en-US" sz="4400" dirty="0"/>
          </a:p>
        </p:txBody>
      </p:sp>
      <p:sp>
        <p:nvSpPr>
          <p:cNvPr id="2" name="Title 1"/>
          <p:cNvSpPr>
            <a:spLocks noGrp="1"/>
          </p:cNvSpPr>
          <p:nvPr>
            <p:ph type="title"/>
          </p:nvPr>
        </p:nvSpPr>
        <p:spPr/>
        <p:txBody>
          <a:bodyPr/>
          <a:lstStyle/>
          <a:p>
            <a:r>
              <a:rPr lang="ar-SA" dirty="0" smtClean="0"/>
              <a:t>هب معتقد </a:t>
            </a:r>
            <a:r>
              <a:rPr lang="ar-SA" dirty="0" err="1" smtClean="0"/>
              <a:t>است</a:t>
            </a:r>
            <a:r>
              <a:rPr lang="ar-SA" dirty="0" smtClean="0"/>
              <a:t> </a:t>
            </a:r>
            <a:r>
              <a:rPr lang="ar-SA" dirty="0" err="1" smtClean="0"/>
              <a:t>كه</a:t>
            </a:r>
            <a:r>
              <a:rPr lang="fa-IR" dirty="0" smtClean="0"/>
              <a:t>:</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676400"/>
            <a:ext cx="8229600" cy="4525963"/>
          </a:xfrm>
        </p:spPr>
        <p:txBody>
          <a:bodyPr>
            <a:normAutofit/>
          </a:bodyPr>
          <a:lstStyle/>
          <a:p>
            <a:pPr algn="r" rtl="1"/>
            <a:r>
              <a:rPr lang="ar-SA" dirty="0" smtClean="0"/>
              <a:t>ما همه در </a:t>
            </a:r>
            <a:r>
              <a:rPr lang="ar-SA" dirty="0" err="1" smtClean="0"/>
              <a:t>موقیت</a:t>
            </a:r>
            <a:r>
              <a:rPr lang="ar-SA" dirty="0" smtClean="0"/>
              <a:t> </a:t>
            </a:r>
            <a:r>
              <a:rPr lang="ar-SA" dirty="0" err="1" smtClean="0"/>
              <a:t>هایی</a:t>
            </a:r>
            <a:r>
              <a:rPr lang="ar-SA" dirty="0" smtClean="0"/>
              <a:t> بوده </a:t>
            </a:r>
            <a:r>
              <a:rPr lang="ar-SA" dirty="0" err="1" smtClean="0"/>
              <a:t>ایم</a:t>
            </a:r>
            <a:r>
              <a:rPr lang="ar-SA" dirty="0" smtClean="0"/>
              <a:t> که </a:t>
            </a:r>
            <a:r>
              <a:rPr lang="ar-SA" dirty="0" err="1" smtClean="0"/>
              <a:t>به</a:t>
            </a:r>
            <a:r>
              <a:rPr lang="ar-SA" dirty="0" smtClean="0"/>
              <a:t> سبب سر </a:t>
            </a:r>
            <a:r>
              <a:rPr lang="ar-SA" dirty="0" err="1" smtClean="0"/>
              <a:t>و</a:t>
            </a:r>
            <a:r>
              <a:rPr lang="ar-SA" dirty="0" smtClean="0"/>
              <a:t> صدا یا </a:t>
            </a:r>
            <a:r>
              <a:rPr lang="ar-SA" dirty="0" err="1" smtClean="0"/>
              <a:t>شلوغی</a:t>
            </a:r>
            <a:r>
              <a:rPr lang="ar-SA" dirty="0" smtClean="0"/>
              <a:t> زیاد،</a:t>
            </a:r>
            <a:r>
              <a:rPr lang="ar-SA" dirty="0" err="1" smtClean="0"/>
              <a:t>نتوانسته</a:t>
            </a:r>
            <a:r>
              <a:rPr lang="ar-SA" dirty="0" smtClean="0"/>
              <a:t> </a:t>
            </a:r>
            <a:r>
              <a:rPr lang="ar-SA" dirty="0" err="1" smtClean="0"/>
              <a:t>ایم</a:t>
            </a:r>
            <a:r>
              <a:rPr lang="ar-SA" dirty="0" smtClean="0"/>
              <a:t> </a:t>
            </a:r>
            <a:r>
              <a:rPr lang="ar-SA" dirty="0" err="1" smtClean="0"/>
              <a:t>به</a:t>
            </a:r>
            <a:r>
              <a:rPr lang="ar-SA" dirty="0" smtClean="0"/>
              <a:t> </a:t>
            </a:r>
            <a:r>
              <a:rPr lang="ar-SA" dirty="0" err="1" smtClean="0"/>
              <a:t>روشنی</a:t>
            </a:r>
            <a:r>
              <a:rPr lang="ar-SA" dirty="0" smtClean="0"/>
              <a:t> فکر کنیم .</a:t>
            </a:r>
            <a:endParaRPr lang="fa-IR" dirty="0" smtClean="0"/>
          </a:p>
          <a:p>
            <a:pPr algn="r" rtl="1"/>
            <a:r>
              <a:rPr lang="ar-SA" dirty="0" err="1" smtClean="0"/>
              <a:t>این</a:t>
            </a:r>
            <a:r>
              <a:rPr lang="ar-SA" dirty="0" smtClean="0"/>
              <a:t> بدان معنی است که تحریک نه خیلی زیاد ونه خیلی کم بهترین کارکردشناختی را موجب می شود.</a:t>
            </a:r>
            <a:endParaRPr lang="fa-IR" dirty="0" smtClean="0"/>
          </a:p>
          <a:p>
            <a:pPr algn="r" rtl="1"/>
            <a:r>
              <a:rPr lang="ar-SA" dirty="0" smtClean="0"/>
              <a:t>هب رابطه بین سطح تحریک و کارکرد شناختی را در چهار چوب نظریه بر انگیختگی توضیح می دهد. </a:t>
            </a:r>
            <a:endParaRPr lang="fa-IR" dirty="0" smtClean="0"/>
          </a:p>
          <a:p>
            <a:pPr algn="r" rtl="1">
              <a:buNone/>
            </a:pPr>
            <a:endParaRPr lang="en-US" dirty="0"/>
          </a:p>
        </p:txBody>
      </p:sp>
      <p:sp>
        <p:nvSpPr>
          <p:cNvPr id="2" name="Title 1"/>
          <p:cNvSpPr>
            <a:spLocks noGrp="1"/>
          </p:cNvSpPr>
          <p:nvPr>
            <p:ph type="title"/>
          </p:nvPr>
        </p:nvSpPr>
        <p:spPr/>
        <p:txBody>
          <a:bodyPr>
            <a:normAutofit fontScale="90000"/>
          </a:bodyPr>
          <a:lstStyle/>
          <a:p>
            <a:r>
              <a:rPr lang="ar-SA" b="1" dirty="0" smtClean="0"/>
              <a:t>نظریه برانگیختگی</a:t>
            </a:r>
            <a:r>
              <a:rPr lang="en-US" dirty="0" smtClean="0"/>
              <a:t/>
            </a:r>
            <a:br>
              <a:rPr lang="en-US" dirty="0" smtClean="0"/>
            </a:br>
            <a:endParaRPr lang="en-US" dirty="0"/>
          </a:p>
        </p:txBody>
      </p:sp>
      <p:cxnSp>
        <p:nvCxnSpPr>
          <p:cNvPr id="5" name="Straight Arrow Connector 4"/>
          <p:cNvCxnSpPr/>
          <p:nvPr/>
        </p:nvCxnSpPr>
        <p:spPr>
          <a:xfrm flipH="1">
            <a:off x="1524000" y="5638800"/>
            <a:ext cx="2286000"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9" name="Slide Number Placeholder 8"/>
          <p:cNvSpPr>
            <a:spLocks noGrp="1"/>
          </p:cNvSpPr>
          <p:nvPr>
            <p:ph type="sldNum" sz="quarter" idx="12"/>
          </p:nvPr>
        </p:nvSpPr>
        <p:spPr/>
        <p:txBody>
          <a:bodyPr/>
          <a:lstStyle/>
          <a:p>
            <a:fld id="{596C00CC-5BCA-4161-A22A-D6901444B658}" type="slidenum">
              <a:rPr lang="en-US" smtClean="0"/>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600200"/>
            <a:ext cx="8763000" cy="5029200"/>
          </a:xfrm>
        </p:spPr>
        <p:txBody>
          <a:bodyPr>
            <a:noAutofit/>
          </a:bodyPr>
          <a:lstStyle/>
          <a:p>
            <a:pPr algn="just" rtl="1"/>
            <a:r>
              <a:rPr lang="ar-SA" sz="3000" dirty="0" err="1" smtClean="0"/>
              <a:t>به</a:t>
            </a:r>
            <a:r>
              <a:rPr lang="ar-SA" sz="3000" dirty="0" smtClean="0"/>
              <a:t> باور وی،برای اینکه کارکرد نشانه ای یک محرک بیشترین اثر را داشته باشدلازم است سطح برانگیختگی را تولید کند.هنگامی که سطح برانگیختگی</a:t>
            </a:r>
            <a:r>
              <a:rPr lang="fa-IR" sz="3000" dirty="0" smtClean="0"/>
              <a:t> </a:t>
            </a:r>
            <a:r>
              <a:rPr lang="ar-SA" sz="3000" dirty="0" err="1" smtClean="0"/>
              <a:t>بسیار</a:t>
            </a:r>
            <a:r>
              <a:rPr lang="ar-SA" sz="3000" dirty="0" smtClean="0"/>
              <a:t> پایین است،مانند زمانی که ارگانیسم در خواب به سر می برد،اطلاعات حسی رسیده به مغز نمی تواند مورد استفاده قرار گیرد.</a:t>
            </a:r>
            <a:endParaRPr lang="fa-IR" sz="3000" dirty="0" smtClean="0"/>
          </a:p>
          <a:p>
            <a:pPr algn="just" rtl="1"/>
            <a:r>
              <a:rPr lang="ar-SA" sz="3000" dirty="0" err="1" smtClean="0"/>
              <a:t>به</a:t>
            </a:r>
            <a:r>
              <a:rPr lang="ar-SA" sz="3000" dirty="0" smtClean="0"/>
              <a:t> همین منوال،وقتی که سطح برانگیختگی بسیار بالاست مقدار زیادی اطلاعات به وسیله کرتکس تحلیل می شوند و اغلب پاسخ های متناقض یا رفتار نامربوط رابه دنبال می آورند.</a:t>
            </a:r>
            <a:endParaRPr lang="fa-IR" sz="3000" dirty="0" smtClean="0"/>
          </a:p>
          <a:p>
            <a:pPr algn="just" rtl="1"/>
            <a:r>
              <a:rPr lang="fa-IR" sz="3000" dirty="0" smtClean="0"/>
              <a:t>نتیجه</a:t>
            </a:r>
            <a:endParaRPr lang="en-US" sz="3000" dirty="0" smtClean="0"/>
          </a:p>
          <a:p>
            <a:pPr algn="just" rtl="1">
              <a:buNone/>
            </a:pPr>
            <a:endParaRPr lang="en-US" sz="3000" dirty="0"/>
          </a:p>
        </p:txBody>
      </p:sp>
      <p:sp>
        <p:nvSpPr>
          <p:cNvPr id="2" name="Title 1"/>
          <p:cNvSpPr>
            <a:spLocks noGrp="1"/>
          </p:cNvSpPr>
          <p:nvPr>
            <p:ph type="title"/>
          </p:nvPr>
        </p:nvSpPr>
        <p:spPr/>
        <p:txBody>
          <a:bodyPr>
            <a:normAutofit fontScale="90000"/>
          </a:bodyPr>
          <a:lstStyle/>
          <a:p>
            <a:pPr rtl="1"/>
            <a:r>
              <a:rPr lang="fa-IR" dirty="0" smtClean="0"/>
              <a:t>هب</a:t>
            </a:r>
            <a:r>
              <a:rPr lang="ar-SA" dirty="0" smtClean="0"/>
              <a:t> در</a:t>
            </a:r>
            <a:r>
              <a:rPr lang="fa-IR" dirty="0" smtClean="0"/>
              <a:t>مورد </a:t>
            </a:r>
            <a:r>
              <a:rPr lang="ar-SA" dirty="0" smtClean="0"/>
              <a:t>راب</a:t>
            </a:r>
            <a:r>
              <a:rPr lang="fa-IR" dirty="0" smtClean="0"/>
              <a:t>طه </a:t>
            </a:r>
            <a:r>
              <a:rPr lang="ar-SA" dirty="0" smtClean="0"/>
              <a:t>بین سطح بر </a:t>
            </a:r>
            <a:r>
              <a:rPr lang="ar-SA" dirty="0" err="1" smtClean="0"/>
              <a:t>ان</a:t>
            </a:r>
            <a:r>
              <a:rPr lang="ar-SA" dirty="0" smtClean="0"/>
              <a:t>گیختگی </a:t>
            </a:r>
            <a:r>
              <a:rPr lang="ar-SA" dirty="0" err="1" smtClean="0"/>
              <a:t>و</a:t>
            </a:r>
            <a:r>
              <a:rPr lang="ar-SA" dirty="0" smtClean="0"/>
              <a:t> عمکرد نظریه </a:t>
            </a:r>
            <a:r>
              <a:rPr lang="ar-SA" dirty="0" err="1" smtClean="0"/>
              <a:t>ای</a:t>
            </a:r>
            <a:r>
              <a:rPr lang="ar-SA" dirty="0" smtClean="0"/>
              <a:t> تدوین کرده است</a:t>
            </a:r>
            <a:r>
              <a:rPr lang="fa-IR" dirty="0" smtClean="0"/>
              <a:t>:</a:t>
            </a:r>
            <a:endParaRPr lang="en-US" dirty="0"/>
          </a:p>
        </p:txBody>
      </p:sp>
      <p:cxnSp>
        <p:nvCxnSpPr>
          <p:cNvPr id="5" name="Straight Arrow Connector 4"/>
          <p:cNvCxnSpPr/>
          <p:nvPr/>
        </p:nvCxnSpPr>
        <p:spPr>
          <a:xfrm flipH="1">
            <a:off x="4800600" y="5791200"/>
            <a:ext cx="2667000" cy="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596C00CC-5BCA-4161-A22A-D6901444B658}" type="slidenum">
              <a:rPr lang="en-US" smtClean="0"/>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rtl="1"/>
            <a:endParaRPr lang="fa-IR" sz="3600" dirty="0" smtClean="0"/>
          </a:p>
          <a:p>
            <a:pPr algn="ctr" rtl="1"/>
            <a:endParaRPr lang="fa-IR" sz="3600" dirty="0" smtClean="0"/>
          </a:p>
          <a:p>
            <a:pPr algn="ctr" rtl="1"/>
            <a:r>
              <a:rPr lang="ar-SA" sz="3600" dirty="0" err="1" smtClean="0"/>
              <a:t>این</a:t>
            </a:r>
            <a:r>
              <a:rPr lang="ar-SA" sz="3600" dirty="0" smtClean="0"/>
              <a:t> بدان معنی </a:t>
            </a:r>
            <a:r>
              <a:rPr lang="ar-SA" sz="3600" dirty="0" err="1" smtClean="0"/>
              <a:t>است</a:t>
            </a:r>
            <a:r>
              <a:rPr lang="ar-SA" sz="3600" dirty="0" smtClean="0"/>
              <a:t> که کارکردهای بهینه کرتکس و در نتیجه عملکرد بهینه زمانی وجود دارد که</a:t>
            </a:r>
            <a:endParaRPr lang="fa-IR" sz="3600" dirty="0" smtClean="0"/>
          </a:p>
          <a:p>
            <a:pPr algn="ctr" rtl="1">
              <a:buNone/>
            </a:pPr>
            <a:r>
              <a:rPr lang="ar-SA" sz="3600" u="sng" dirty="0" smtClean="0"/>
              <a:t> </a:t>
            </a:r>
            <a:r>
              <a:rPr lang="ar-SA" sz="3600" b="1" i="1" u="sng" dirty="0" smtClean="0">
                <a:solidFill>
                  <a:srgbClr val="FF0000"/>
                </a:solidFill>
              </a:rPr>
              <a:t>سطح بر </a:t>
            </a:r>
            <a:r>
              <a:rPr lang="ar-SA" sz="3600" b="1" i="1" u="sng" dirty="0" err="1" smtClean="0">
                <a:solidFill>
                  <a:srgbClr val="FF0000"/>
                </a:solidFill>
              </a:rPr>
              <a:t>ان</a:t>
            </a:r>
            <a:r>
              <a:rPr lang="ar-SA" sz="3600" b="1" i="1" u="sng" dirty="0" smtClean="0">
                <a:solidFill>
                  <a:srgbClr val="FF0000"/>
                </a:solidFill>
              </a:rPr>
              <a:t>گیختگی</a:t>
            </a:r>
            <a:endParaRPr lang="fa-IR" sz="3600" b="1" i="1" u="sng" dirty="0" smtClean="0">
              <a:solidFill>
                <a:srgbClr val="FF0000"/>
              </a:solidFill>
            </a:endParaRPr>
          </a:p>
          <a:p>
            <a:pPr algn="ctr" rtl="1">
              <a:buNone/>
            </a:pPr>
            <a:r>
              <a:rPr lang="ar-SA" sz="3600" dirty="0" smtClean="0"/>
              <a:t> نه خیلی زیاد است نه خیلی کم.</a:t>
            </a:r>
            <a:endParaRPr lang="fa-IR" sz="3600" dirty="0" smtClean="0"/>
          </a:p>
          <a:p>
            <a:pPr algn="ctr" rtl="1"/>
            <a:endParaRPr lang="fa-IR" sz="3600" dirty="0" smtClean="0"/>
          </a:p>
          <a:p>
            <a:pPr algn="ctr" rtl="1"/>
            <a:endParaRPr lang="en-US" sz="3600" dirty="0"/>
          </a:p>
        </p:txBody>
      </p:sp>
      <p:cxnSp>
        <p:nvCxnSpPr>
          <p:cNvPr id="4" name="Straight Arrow Connector 3"/>
          <p:cNvCxnSpPr/>
          <p:nvPr/>
        </p:nvCxnSpPr>
        <p:spPr>
          <a:xfrm flipH="1">
            <a:off x="7162800" y="1676400"/>
            <a:ext cx="1676400" cy="9144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596C00CC-5BCA-4161-A22A-D6901444B658}" type="slidenum">
              <a:rPr lang="en-US" smtClean="0"/>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ctr" rtl="1"/>
            <a:r>
              <a:rPr lang="ar-SA" sz="4400" i="1" dirty="0" smtClean="0">
                <a:solidFill>
                  <a:srgbClr val="FF0000"/>
                </a:solidFill>
              </a:rPr>
              <a:t>محدود شدن تجارب </a:t>
            </a:r>
            <a:r>
              <a:rPr lang="ar-SA" sz="4400" i="1" dirty="0" err="1" smtClean="0">
                <a:solidFill>
                  <a:srgbClr val="FF0000"/>
                </a:solidFill>
              </a:rPr>
              <a:t>حسى</a:t>
            </a:r>
            <a:r>
              <a:rPr lang="ar-SA" sz="4400" i="1" dirty="0" smtClean="0">
                <a:solidFill>
                  <a:srgbClr val="FF0000"/>
                </a:solidFill>
              </a:rPr>
              <a:t> </a:t>
            </a:r>
            <a:r>
              <a:rPr lang="ar-SA" sz="4400" i="1" dirty="0" err="1" smtClean="0">
                <a:solidFill>
                  <a:srgbClr val="FF0000"/>
                </a:solidFill>
              </a:rPr>
              <a:t>اولیه</a:t>
            </a:r>
            <a:r>
              <a:rPr lang="ar-SA" sz="4400" i="1" dirty="0" smtClean="0">
                <a:solidFill>
                  <a:srgbClr val="FF0000"/>
                </a:solidFill>
              </a:rPr>
              <a:t> </a:t>
            </a:r>
            <a:r>
              <a:rPr lang="ar-SA" sz="4400" i="1" dirty="0" err="1" smtClean="0">
                <a:solidFill>
                  <a:srgbClr val="FF0000"/>
                </a:solidFill>
              </a:rPr>
              <a:t>ار</a:t>
            </a:r>
            <a:r>
              <a:rPr lang="ar-SA" sz="4400" i="1" dirty="0" smtClean="0">
                <a:solidFill>
                  <a:srgbClr val="FF0000"/>
                </a:solidFill>
              </a:rPr>
              <a:t>گ</a:t>
            </a:r>
            <a:r>
              <a:rPr lang="ar-SA" sz="4400" i="1" dirty="0" err="1" smtClean="0">
                <a:solidFill>
                  <a:srgbClr val="FF0000"/>
                </a:solidFill>
              </a:rPr>
              <a:t>انیسم</a:t>
            </a:r>
            <a:r>
              <a:rPr lang="ar-SA" sz="4400" i="1" dirty="0" smtClean="0">
                <a:solidFill>
                  <a:srgbClr val="FF0000"/>
                </a:solidFill>
              </a:rPr>
              <a:t>، رشد </a:t>
            </a:r>
            <a:r>
              <a:rPr lang="ar-SA" sz="4400" i="1" dirty="0" err="1" smtClean="0">
                <a:solidFill>
                  <a:srgbClr val="FF0000"/>
                </a:solidFill>
              </a:rPr>
              <a:t>ادراكى</a:t>
            </a:r>
            <a:r>
              <a:rPr lang="ar-SA" sz="4400" i="1" dirty="0" smtClean="0">
                <a:solidFill>
                  <a:srgbClr val="FF0000"/>
                </a:solidFill>
              </a:rPr>
              <a:t>، </a:t>
            </a:r>
            <a:r>
              <a:rPr lang="ar-SA" sz="4400" i="1" dirty="0" err="1" smtClean="0">
                <a:solidFill>
                  <a:srgbClr val="FF0000"/>
                </a:solidFill>
              </a:rPr>
              <a:t>ذهنى</a:t>
            </a:r>
            <a:r>
              <a:rPr lang="ar-SA" sz="4400" i="1" dirty="0" smtClean="0">
                <a:solidFill>
                  <a:srgbClr val="FF0000"/>
                </a:solidFill>
              </a:rPr>
              <a:t> و </a:t>
            </a:r>
            <a:r>
              <a:rPr lang="ar-SA" sz="4400" i="1" dirty="0" err="1" smtClean="0">
                <a:solidFill>
                  <a:srgbClr val="FF0000"/>
                </a:solidFill>
              </a:rPr>
              <a:t>هیجانى</a:t>
            </a:r>
            <a:r>
              <a:rPr lang="ar-SA" sz="4400" i="1" dirty="0" smtClean="0">
                <a:solidFill>
                  <a:srgbClr val="FF0000"/>
                </a:solidFill>
              </a:rPr>
              <a:t> </a:t>
            </a:r>
            <a:r>
              <a:rPr lang="ar-SA" sz="4400" i="1" dirty="0" err="1" smtClean="0">
                <a:solidFill>
                  <a:srgbClr val="FF0000"/>
                </a:solidFill>
              </a:rPr>
              <a:t>او</a:t>
            </a:r>
            <a:r>
              <a:rPr lang="ar-SA" sz="4400" i="1" dirty="0" smtClean="0">
                <a:solidFill>
                  <a:srgbClr val="FF0000"/>
                </a:solidFill>
              </a:rPr>
              <a:t> </a:t>
            </a:r>
            <a:r>
              <a:rPr lang="ar-SA" sz="4400" i="1" dirty="0" err="1" smtClean="0">
                <a:solidFill>
                  <a:srgbClr val="FF0000"/>
                </a:solidFill>
              </a:rPr>
              <a:t>را</a:t>
            </a:r>
            <a:r>
              <a:rPr lang="ar-SA" sz="4400" i="1" dirty="0" smtClean="0">
                <a:solidFill>
                  <a:srgbClr val="FF0000"/>
                </a:solidFill>
              </a:rPr>
              <a:t> شدیدا عقب </a:t>
            </a:r>
            <a:r>
              <a:rPr lang="ar-SA" sz="4400" i="1" dirty="0" err="1" smtClean="0">
                <a:solidFill>
                  <a:srgbClr val="FF0000"/>
                </a:solidFill>
              </a:rPr>
              <a:t>مى</a:t>
            </a:r>
            <a:r>
              <a:rPr lang="ar-SA" sz="4400" i="1" dirty="0" smtClean="0">
                <a:solidFill>
                  <a:srgbClr val="FF0000"/>
                </a:solidFill>
              </a:rPr>
              <a:t> </a:t>
            </a:r>
            <a:r>
              <a:rPr lang="ar-SA" sz="4400" i="1" dirty="0" err="1" smtClean="0">
                <a:solidFill>
                  <a:srgbClr val="FF0000"/>
                </a:solidFill>
              </a:rPr>
              <a:t>اندازد</a:t>
            </a:r>
            <a:r>
              <a:rPr lang="ar-SA" sz="4400" i="1" dirty="0" smtClean="0">
                <a:solidFill>
                  <a:srgbClr val="FF0000"/>
                </a:solidFill>
              </a:rPr>
              <a:t>. </a:t>
            </a:r>
            <a:endParaRPr lang="fa-IR" sz="4400" i="1" dirty="0" smtClean="0">
              <a:solidFill>
                <a:srgbClr val="FF0000"/>
              </a:solidFill>
            </a:endParaRPr>
          </a:p>
          <a:p>
            <a:pPr algn="just" rtl="1"/>
            <a:r>
              <a:rPr lang="ar-SA" sz="3600" dirty="0" smtClean="0"/>
              <a:t>توضیح هب </a:t>
            </a:r>
            <a:r>
              <a:rPr lang="ar-SA" sz="3600" dirty="0" err="1" smtClean="0"/>
              <a:t>براى</a:t>
            </a:r>
            <a:r>
              <a:rPr lang="ar-SA" sz="3600" dirty="0" smtClean="0"/>
              <a:t> </a:t>
            </a:r>
            <a:r>
              <a:rPr lang="ar-SA" sz="3600" dirty="0" err="1" smtClean="0"/>
              <a:t>این</a:t>
            </a:r>
            <a:r>
              <a:rPr lang="ar-SA" sz="3600" dirty="0" smtClean="0"/>
              <a:t> عقب </a:t>
            </a:r>
            <a:r>
              <a:rPr lang="ar-SA" sz="3600" dirty="0" err="1" smtClean="0"/>
              <a:t>ماند</a:t>
            </a:r>
            <a:r>
              <a:rPr lang="ar-SA" sz="3600" dirty="0" smtClean="0"/>
              <a:t>گى </a:t>
            </a:r>
            <a:r>
              <a:rPr lang="ar-SA" sz="3600" dirty="0" err="1" smtClean="0"/>
              <a:t>این</a:t>
            </a:r>
            <a:r>
              <a:rPr lang="ar-SA" sz="3600" dirty="0" smtClean="0"/>
              <a:t> </a:t>
            </a:r>
            <a:r>
              <a:rPr lang="ar-SA" sz="3600" dirty="0" err="1" smtClean="0"/>
              <a:t>است</a:t>
            </a:r>
            <a:r>
              <a:rPr lang="ar-SA" sz="3600" dirty="0" smtClean="0"/>
              <a:t> </a:t>
            </a:r>
            <a:r>
              <a:rPr lang="ar-SA" sz="3600" dirty="0" err="1" smtClean="0"/>
              <a:t>كه</a:t>
            </a:r>
            <a:r>
              <a:rPr lang="ar-SA" sz="3600" dirty="0" smtClean="0"/>
              <a:t> تجارب محدود </a:t>
            </a:r>
            <a:r>
              <a:rPr lang="ar-SA" sz="3600" dirty="0" err="1" smtClean="0"/>
              <a:t>حسى</a:t>
            </a:r>
            <a:r>
              <a:rPr lang="ar-SA" sz="3600" dirty="0" smtClean="0"/>
              <a:t> </a:t>
            </a:r>
            <a:r>
              <a:rPr lang="ar-SA" sz="3600" dirty="0" err="1" smtClean="0"/>
              <a:t>توانایى</a:t>
            </a:r>
            <a:r>
              <a:rPr lang="ar-SA" sz="3600" dirty="0" smtClean="0"/>
              <a:t> </a:t>
            </a:r>
            <a:r>
              <a:rPr lang="ar-SA" sz="3600" dirty="0" err="1" smtClean="0"/>
              <a:t>ار</a:t>
            </a:r>
            <a:r>
              <a:rPr lang="ar-SA" sz="3600" dirty="0" smtClean="0"/>
              <a:t>گ</a:t>
            </a:r>
            <a:r>
              <a:rPr lang="ar-SA" sz="3600" dirty="0" err="1" smtClean="0"/>
              <a:t>انیسم</a:t>
            </a:r>
            <a:r>
              <a:rPr lang="ar-SA" sz="3600" dirty="0" smtClean="0"/>
              <a:t> </a:t>
            </a:r>
            <a:r>
              <a:rPr lang="ar-SA" sz="3600" dirty="0" err="1" smtClean="0"/>
              <a:t>را</a:t>
            </a:r>
            <a:r>
              <a:rPr lang="ar-SA" sz="3600" dirty="0" smtClean="0"/>
              <a:t> </a:t>
            </a:r>
            <a:r>
              <a:rPr lang="ar-SA" sz="3600" dirty="0" err="1" smtClean="0"/>
              <a:t>براى</a:t>
            </a:r>
            <a:r>
              <a:rPr lang="ar-SA" sz="3600" dirty="0" smtClean="0"/>
              <a:t> </a:t>
            </a:r>
            <a:r>
              <a:rPr lang="ar-SA" sz="3600" dirty="0" err="1" smtClean="0"/>
              <a:t>ایجاد</a:t>
            </a:r>
            <a:r>
              <a:rPr lang="ar-SA" sz="3600" dirty="0" smtClean="0"/>
              <a:t> مجتمع </a:t>
            </a:r>
            <a:r>
              <a:rPr lang="ar-SA" sz="3600" dirty="0" err="1" smtClean="0"/>
              <a:t>هاى</a:t>
            </a:r>
            <a:r>
              <a:rPr lang="ar-SA" sz="3600" dirty="0" smtClean="0"/>
              <a:t> </a:t>
            </a:r>
            <a:r>
              <a:rPr lang="ar-SA" sz="3600" dirty="0" err="1" smtClean="0"/>
              <a:t>سلولى</a:t>
            </a:r>
            <a:r>
              <a:rPr lang="ar-SA" sz="3600" dirty="0" smtClean="0"/>
              <a:t> و </a:t>
            </a:r>
            <a:r>
              <a:rPr lang="ar-SA" sz="3600" dirty="0" err="1" smtClean="0"/>
              <a:t>زنجیره</a:t>
            </a:r>
            <a:r>
              <a:rPr lang="ar-SA" sz="3600" dirty="0" smtClean="0"/>
              <a:t> </a:t>
            </a:r>
            <a:r>
              <a:rPr lang="ar-SA" sz="3600" dirty="0" err="1" smtClean="0"/>
              <a:t>هاى</a:t>
            </a:r>
            <a:r>
              <a:rPr lang="ar-SA" sz="3600" dirty="0" smtClean="0"/>
              <a:t> مرحله </a:t>
            </a:r>
            <a:r>
              <a:rPr lang="ar-SA" sz="3600" dirty="0" err="1" smtClean="0"/>
              <a:t>اى</a:t>
            </a:r>
            <a:r>
              <a:rPr lang="ar-SA" sz="3600" dirty="0" smtClean="0"/>
              <a:t> </a:t>
            </a:r>
            <a:r>
              <a:rPr lang="ar-SA" sz="3600" dirty="0" err="1" smtClean="0"/>
              <a:t>كه</a:t>
            </a:r>
            <a:r>
              <a:rPr lang="ar-SA" sz="3600" dirty="0" smtClean="0"/>
              <a:t> </a:t>
            </a:r>
            <a:r>
              <a:rPr lang="ar-SA" sz="3600" dirty="0" err="1" smtClean="0"/>
              <a:t>اساس</a:t>
            </a:r>
            <a:r>
              <a:rPr lang="ar-SA" sz="3600" dirty="0" smtClean="0"/>
              <a:t> هرگونه </a:t>
            </a:r>
            <a:r>
              <a:rPr lang="ar-SA" sz="3600" dirty="0" err="1" smtClean="0"/>
              <a:t>فعالیت</a:t>
            </a:r>
            <a:r>
              <a:rPr lang="ar-SA" sz="3600" dirty="0" smtClean="0"/>
              <a:t> </a:t>
            </a:r>
            <a:r>
              <a:rPr lang="ar-SA" sz="3600" dirty="0" err="1" smtClean="0"/>
              <a:t>شناختى</a:t>
            </a:r>
            <a:r>
              <a:rPr lang="ar-SA" sz="3600" dirty="0" smtClean="0"/>
              <a:t> </a:t>
            </a:r>
            <a:r>
              <a:rPr lang="ar-SA" sz="3600" dirty="0" err="1" smtClean="0"/>
              <a:t>را</a:t>
            </a:r>
            <a:r>
              <a:rPr lang="ar-SA" sz="3600" dirty="0" smtClean="0"/>
              <a:t> تشكیل </a:t>
            </a:r>
            <a:r>
              <a:rPr lang="ar-SA" sz="3600" dirty="0" err="1" smtClean="0"/>
              <a:t>مى</a:t>
            </a:r>
            <a:r>
              <a:rPr lang="ar-SA" sz="3600" dirty="0" smtClean="0"/>
              <a:t> </a:t>
            </a:r>
            <a:r>
              <a:rPr lang="ar-SA" sz="3600" dirty="0" err="1" smtClean="0"/>
              <a:t>دهند</a:t>
            </a:r>
            <a:r>
              <a:rPr lang="ar-SA" sz="3600" dirty="0" smtClean="0"/>
              <a:t>، محدود </a:t>
            </a:r>
            <a:r>
              <a:rPr lang="ar-SA" sz="3600" dirty="0" err="1" smtClean="0"/>
              <a:t>مى</a:t>
            </a:r>
            <a:r>
              <a:rPr lang="ar-SA" sz="3600" dirty="0" smtClean="0"/>
              <a:t> كند.</a:t>
            </a:r>
            <a:endParaRPr lang="en-US" sz="3600" dirty="0"/>
          </a:p>
        </p:txBody>
      </p:sp>
      <p:sp>
        <p:nvSpPr>
          <p:cNvPr id="2" name="Title 1"/>
          <p:cNvSpPr>
            <a:spLocks noGrp="1"/>
          </p:cNvSpPr>
          <p:nvPr>
            <p:ph type="title"/>
          </p:nvPr>
        </p:nvSpPr>
        <p:spPr/>
        <p:txBody>
          <a:bodyPr>
            <a:normAutofit fontScale="90000"/>
          </a:bodyPr>
          <a:lstStyle/>
          <a:p>
            <a:r>
              <a:rPr lang="ar-SA" dirty="0" err="1" smtClean="0"/>
              <a:t>محرومیت</a:t>
            </a:r>
            <a:r>
              <a:rPr lang="ar-SA" dirty="0" smtClean="0"/>
              <a:t> حسی</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smtClean="0"/>
              <a:t>هب </a:t>
            </a:r>
            <a:r>
              <a:rPr lang="ar-SA" sz="4000" dirty="0" err="1" smtClean="0"/>
              <a:t>به</a:t>
            </a:r>
            <a:r>
              <a:rPr lang="ar-SA" sz="4000" dirty="0" smtClean="0"/>
              <a:t> </a:t>
            </a:r>
            <a:r>
              <a:rPr lang="ar-SA" sz="4000" dirty="0" err="1" smtClean="0"/>
              <a:t>نیازهاى</a:t>
            </a:r>
            <a:r>
              <a:rPr lang="ar-SA" sz="4000" dirty="0" smtClean="0"/>
              <a:t> مختلف </a:t>
            </a:r>
            <a:r>
              <a:rPr lang="ar-SA" sz="4000" dirty="0" err="1" smtClean="0"/>
              <a:t>ار</a:t>
            </a:r>
            <a:r>
              <a:rPr lang="ar-SA" sz="4000" dirty="0" smtClean="0"/>
              <a:t>گ</a:t>
            </a:r>
            <a:r>
              <a:rPr lang="ar-SA" sz="4000" dirty="0" err="1" smtClean="0"/>
              <a:t>انیسم</a:t>
            </a:r>
            <a:r>
              <a:rPr lang="ar-SA" sz="4000" dirty="0" smtClean="0"/>
              <a:t> </a:t>
            </a:r>
            <a:r>
              <a:rPr lang="ar-SA" sz="4000" dirty="0" err="1" smtClean="0"/>
              <a:t>مانند</a:t>
            </a:r>
            <a:r>
              <a:rPr lang="ar-SA" sz="4000" dirty="0" smtClean="0"/>
              <a:t> </a:t>
            </a:r>
            <a:r>
              <a:rPr lang="ar-SA" sz="4000" dirty="0" err="1" smtClean="0"/>
              <a:t>غذا</a:t>
            </a:r>
            <a:r>
              <a:rPr lang="ar-SA" sz="4000" dirty="0" smtClean="0"/>
              <a:t>، آب،</a:t>
            </a:r>
            <a:r>
              <a:rPr lang="ar-SA" sz="4000" dirty="0" err="1" smtClean="0"/>
              <a:t>فعالیت</a:t>
            </a:r>
            <a:r>
              <a:rPr lang="ar-SA" sz="4000" dirty="0" smtClean="0"/>
              <a:t> </a:t>
            </a:r>
            <a:r>
              <a:rPr lang="ar-SA" sz="4000" dirty="0" err="1" smtClean="0"/>
              <a:t>جنسى</a:t>
            </a:r>
            <a:r>
              <a:rPr lang="ar-SA" sz="4000" dirty="0" smtClean="0"/>
              <a:t> و اكسیژن، </a:t>
            </a:r>
            <a:r>
              <a:rPr lang="ar-SA" sz="4000" dirty="0" err="1" smtClean="0"/>
              <a:t>نیاز</a:t>
            </a:r>
            <a:r>
              <a:rPr lang="ar-SA" sz="4000" dirty="0" smtClean="0"/>
              <a:t> </a:t>
            </a:r>
            <a:r>
              <a:rPr lang="ar-SA" sz="4000" dirty="0" err="1" smtClean="0"/>
              <a:t>به</a:t>
            </a:r>
            <a:r>
              <a:rPr lang="ar-SA" sz="4000" dirty="0" smtClean="0"/>
              <a:t> تحریك </a:t>
            </a:r>
            <a:r>
              <a:rPr lang="ar-SA" sz="4000" dirty="0" err="1" smtClean="0"/>
              <a:t>را</a:t>
            </a:r>
            <a:r>
              <a:rPr lang="ar-SA" sz="4000" dirty="0" smtClean="0"/>
              <a:t> هم </a:t>
            </a:r>
            <a:r>
              <a:rPr lang="ar-SA" sz="4000" dirty="0" err="1" smtClean="0"/>
              <a:t>اضافه</a:t>
            </a:r>
            <a:r>
              <a:rPr lang="ar-SA" sz="4000" dirty="0" smtClean="0"/>
              <a:t> </a:t>
            </a:r>
            <a:r>
              <a:rPr lang="ar-SA" sz="4000" dirty="0" err="1" smtClean="0"/>
              <a:t>مى</a:t>
            </a:r>
            <a:r>
              <a:rPr lang="ar-SA" sz="4000" dirty="0" smtClean="0"/>
              <a:t> كند. حتى </a:t>
            </a:r>
            <a:r>
              <a:rPr lang="ar-SA" sz="4000" dirty="0" err="1" smtClean="0"/>
              <a:t>ا</a:t>
            </a:r>
            <a:r>
              <a:rPr lang="ar-SA" sz="4000" dirty="0" smtClean="0"/>
              <a:t>گر تمام </a:t>
            </a:r>
            <a:r>
              <a:rPr lang="ar-SA" sz="4000" dirty="0" err="1" smtClean="0"/>
              <a:t>نیازهاى</a:t>
            </a:r>
            <a:r>
              <a:rPr lang="ar-SA" sz="4000" dirty="0" smtClean="0"/>
              <a:t> </a:t>
            </a:r>
            <a:r>
              <a:rPr lang="ar-SA" sz="4000" dirty="0" err="1" smtClean="0"/>
              <a:t>دی</a:t>
            </a:r>
            <a:r>
              <a:rPr lang="ar-SA" sz="4000" dirty="0" smtClean="0"/>
              <a:t>گر </a:t>
            </a:r>
            <a:r>
              <a:rPr lang="ar-SA" sz="4000" dirty="0" err="1" smtClean="0"/>
              <a:t>ار</a:t>
            </a:r>
            <a:r>
              <a:rPr lang="ar-SA" sz="4000" dirty="0" smtClean="0"/>
              <a:t>گ</a:t>
            </a:r>
            <a:r>
              <a:rPr lang="ar-SA" sz="4000" dirty="0" err="1" smtClean="0"/>
              <a:t>انیسم</a:t>
            </a:r>
            <a:r>
              <a:rPr lang="ar-SA" sz="4000" dirty="0" smtClean="0"/>
              <a:t> </a:t>
            </a:r>
            <a:r>
              <a:rPr lang="ar-SA" sz="4000" dirty="0" err="1" smtClean="0"/>
              <a:t>برآورده</a:t>
            </a:r>
            <a:r>
              <a:rPr lang="ar-SA" sz="4000" dirty="0" smtClean="0"/>
              <a:t> </a:t>
            </a:r>
            <a:r>
              <a:rPr lang="ar-SA" sz="4000" dirty="0" err="1" smtClean="0"/>
              <a:t>شوند</a:t>
            </a:r>
            <a:r>
              <a:rPr lang="ar-SA" sz="4000" dirty="0" smtClean="0"/>
              <a:t>، </a:t>
            </a:r>
            <a:r>
              <a:rPr lang="ar-SA" sz="4000" dirty="0" smtClean="0">
                <a:solidFill>
                  <a:srgbClr val="FF0000"/>
                </a:solidFill>
              </a:rPr>
              <a:t>چنانچه او از تحریك طبیعى برخوردار نباشد</a:t>
            </a:r>
            <a:r>
              <a:rPr lang="ar-SA" sz="4000" dirty="0" smtClean="0"/>
              <a:t>،فعالیت هاى شناختى اش شدیدا</a:t>
            </a:r>
            <a:r>
              <a:rPr lang="fa-IR" sz="4000" dirty="0" smtClean="0"/>
              <a:t>ً</a:t>
            </a:r>
            <a:r>
              <a:rPr lang="ar-SA" sz="4000" dirty="0" smtClean="0"/>
              <a:t> نقصان مى یابند. </a:t>
            </a:r>
            <a:endParaRPr lang="en-US" sz="4000" dirty="0" smtClean="0"/>
          </a:p>
          <a:p>
            <a:pPr algn="just" rtl="1"/>
            <a:endParaRPr lang="en-US" sz="4000"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smtClean="0"/>
              <a:t>اگر </a:t>
            </a:r>
            <a:r>
              <a:rPr lang="ar-SA" sz="4000" dirty="0" err="1" smtClean="0"/>
              <a:t>محرومیت</a:t>
            </a:r>
            <a:r>
              <a:rPr lang="ar-SA" sz="4000" dirty="0" smtClean="0"/>
              <a:t> </a:t>
            </a:r>
            <a:r>
              <a:rPr lang="ar-SA" sz="4000" dirty="0" err="1" smtClean="0"/>
              <a:t>حسى</a:t>
            </a:r>
            <a:r>
              <a:rPr lang="ar-SA" sz="4000" dirty="0" smtClean="0"/>
              <a:t> موجب اختلال در رشد یا </a:t>
            </a:r>
            <a:r>
              <a:rPr lang="ar-SA" sz="4000" dirty="0" err="1" smtClean="0"/>
              <a:t>كاركرد</a:t>
            </a:r>
            <a:r>
              <a:rPr lang="ar-SA" sz="4000" dirty="0" smtClean="0"/>
              <a:t> </a:t>
            </a:r>
            <a:r>
              <a:rPr lang="ar-SA" sz="4000" dirty="0" err="1" smtClean="0"/>
              <a:t>طبیعى</a:t>
            </a:r>
            <a:r>
              <a:rPr lang="ar-SA" sz="4000" dirty="0" smtClean="0"/>
              <a:t> </a:t>
            </a:r>
            <a:r>
              <a:rPr lang="ar-SA" sz="4000" dirty="0" err="1" smtClean="0"/>
              <a:t>ار</a:t>
            </a:r>
            <a:r>
              <a:rPr lang="ar-SA" sz="4000" dirty="0" smtClean="0"/>
              <a:t>گ</a:t>
            </a:r>
            <a:r>
              <a:rPr lang="ar-SA" sz="4000" dirty="0" err="1" smtClean="0"/>
              <a:t>انیسم</a:t>
            </a:r>
            <a:r>
              <a:rPr lang="ar-SA" sz="4000" dirty="0" smtClean="0"/>
              <a:t> </a:t>
            </a:r>
            <a:r>
              <a:rPr lang="ar-SA" sz="4000" dirty="0" err="1" smtClean="0"/>
              <a:t>مى</a:t>
            </a:r>
            <a:r>
              <a:rPr lang="ar-SA" sz="4000" dirty="0" smtClean="0"/>
              <a:t> </a:t>
            </a:r>
            <a:r>
              <a:rPr lang="ar-SA" sz="4000" dirty="0" err="1" smtClean="0"/>
              <a:t>شود</a:t>
            </a:r>
            <a:r>
              <a:rPr lang="ar-SA" sz="4000" dirty="0" smtClean="0"/>
              <a:t>،آیا </a:t>
            </a:r>
            <a:r>
              <a:rPr lang="ar-SA" sz="4000" dirty="0" err="1" smtClean="0"/>
              <a:t>امكان</a:t>
            </a:r>
            <a:r>
              <a:rPr lang="ar-SA" sz="4000" dirty="0" smtClean="0"/>
              <a:t> </a:t>
            </a:r>
            <a:r>
              <a:rPr lang="ar-SA" sz="4000" dirty="0" err="1" smtClean="0"/>
              <a:t>دارد</a:t>
            </a:r>
            <a:r>
              <a:rPr lang="ar-SA" sz="4000" dirty="0" smtClean="0"/>
              <a:t> </a:t>
            </a:r>
            <a:r>
              <a:rPr lang="ar-SA" sz="4000" dirty="0" err="1" smtClean="0"/>
              <a:t>كه</a:t>
            </a:r>
            <a:r>
              <a:rPr lang="ar-SA" sz="4000" dirty="0" smtClean="0"/>
              <a:t> </a:t>
            </a:r>
            <a:r>
              <a:rPr lang="ar-SA" sz="4000" dirty="0" err="1" smtClean="0">
                <a:solidFill>
                  <a:srgbClr val="FF0000"/>
                </a:solidFill>
              </a:rPr>
              <a:t>یك</a:t>
            </a:r>
            <a:r>
              <a:rPr lang="ar-SA" sz="4000" dirty="0" smtClean="0">
                <a:solidFill>
                  <a:srgbClr val="FF0000"/>
                </a:solidFill>
              </a:rPr>
              <a:t> محیط غنى رشد </a:t>
            </a:r>
            <a:r>
              <a:rPr lang="ar-SA" sz="4000" dirty="0" err="1" smtClean="0"/>
              <a:t>او</a:t>
            </a:r>
            <a:r>
              <a:rPr lang="ar-SA" sz="4000" dirty="0" smtClean="0"/>
              <a:t> </a:t>
            </a:r>
            <a:r>
              <a:rPr lang="ar-SA" sz="4000" dirty="0" err="1" smtClean="0"/>
              <a:t>را</a:t>
            </a:r>
            <a:r>
              <a:rPr lang="ar-SA" sz="4000" dirty="0" smtClean="0"/>
              <a:t> </a:t>
            </a:r>
            <a:r>
              <a:rPr lang="ar-SA" sz="4000" dirty="0" err="1" smtClean="0"/>
              <a:t>سرعت</a:t>
            </a:r>
            <a:r>
              <a:rPr lang="ar-SA" sz="4000" dirty="0" smtClean="0"/>
              <a:t> </a:t>
            </a:r>
            <a:r>
              <a:rPr lang="ar-SA" sz="4000" dirty="0" err="1" smtClean="0"/>
              <a:t>بخشد</a:t>
            </a:r>
            <a:r>
              <a:rPr lang="ar-SA" sz="4000" dirty="0" smtClean="0"/>
              <a:t>؟ </a:t>
            </a:r>
            <a:endParaRPr lang="fa-IR" sz="4000" dirty="0" smtClean="0"/>
          </a:p>
          <a:p>
            <a:pPr algn="just" rtl="1"/>
            <a:endParaRPr lang="fa-IR" sz="4000" dirty="0" smtClean="0"/>
          </a:p>
          <a:p>
            <a:pPr algn="just" rtl="1"/>
            <a:r>
              <a:rPr lang="fa-IR" sz="4000" dirty="0" smtClean="0"/>
              <a:t>جواب</a:t>
            </a:r>
            <a:endParaRPr lang="en-US" sz="4000" dirty="0" smtClean="0"/>
          </a:p>
          <a:p>
            <a:pPr algn="just"/>
            <a:endParaRPr lang="en-US" sz="4000" dirty="0"/>
          </a:p>
        </p:txBody>
      </p:sp>
      <p:sp>
        <p:nvSpPr>
          <p:cNvPr id="2" name="Title 1"/>
          <p:cNvSpPr>
            <a:spLocks noGrp="1"/>
          </p:cNvSpPr>
          <p:nvPr>
            <p:ph type="title"/>
          </p:nvPr>
        </p:nvSpPr>
        <p:spPr/>
        <p:txBody>
          <a:bodyPr>
            <a:normAutofit fontScale="90000"/>
          </a:bodyPr>
          <a:lstStyle/>
          <a:p>
            <a:r>
              <a:rPr lang="ar-SA" b="1" dirty="0" smtClean="0"/>
              <a:t>محیط </a:t>
            </a:r>
            <a:r>
              <a:rPr lang="ar-SA" b="1" dirty="0" err="1" smtClean="0"/>
              <a:t>هاى</a:t>
            </a:r>
            <a:r>
              <a:rPr lang="ar-SA" b="1" dirty="0" smtClean="0"/>
              <a:t> غنى </a:t>
            </a:r>
            <a:r>
              <a:rPr lang="en-US" dirty="0" smtClean="0"/>
              <a:t/>
            </a:r>
            <a:br>
              <a:rPr lang="en-US" dirty="0" smtClean="0"/>
            </a:br>
            <a:endParaRPr lang="en-US" dirty="0"/>
          </a:p>
        </p:txBody>
      </p:sp>
      <p:cxnSp>
        <p:nvCxnSpPr>
          <p:cNvPr id="5" name="Straight Arrow Connector 4"/>
          <p:cNvCxnSpPr/>
          <p:nvPr/>
        </p:nvCxnSpPr>
        <p:spPr>
          <a:xfrm flipH="1">
            <a:off x="4114800" y="4724400"/>
            <a:ext cx="2590800" cy="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596C00CC-5BCA-4161-A22A-D6901444B658}" type="slidenum">
              <a:rPr lang="en-US" smtClean="0"/>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dirty="0" smtClean="0"/>
          </a:p>
          <a:p>
            <a:endParaRPr lang="fa-IR" dirty="0" smtClean="0"/>
          </a:p>
          <a:p>
            <a:pPr algn="ctr" rtl="1"/>
            <a:r>
              <a:rPr lang="ar-SA" sz="4400" dirty="0" smtClean="0"/>
              <a:t>هر چه محیط حسى اولیه كودك پیچیده تر باشد، مهارتهاى بعدى آنان </a:t>
            </a:r>
            <a:r>
              <a:rPr lang="ar-SA" sz="4400" b="1" u="sng" dirty="0" smtClean="0"/>
              <a:t>در حل مسأله </a:t>
            </a:r>
            <a:r>
              <a:rPr lang="ar-SA" sz="4400" dirty="0" smtClean="0"/>
              <a:t>بهترخواهد بود.</a:t>
            </a:r>
            <a:endParaRPr lang="en-US" sz="4400" dirty="0"/>
          </a:p>
        </p:txBody>
      </p:sp>
      <p:sp>
        <p:nvSpPr>
          <p:cNvPr id="2" name="Title 1"/>
          <p:cNvSpPr>
            <a:spLocks noGrp="1"/>
          </p:cNvSpPr>
          <p:nvPr>
            <p:ph type="title"/>
          </p:nvPr>
        </p:nvSpPr>
        <p:spPr/>
        <p:txBody>
          <a:bodyPr>
            <a:normAutofit fontScale="90000"/>
          </a:bodyPr>
          <a:lstStyle/>
          <a:p>
            <a:r>
              <a:rPr lang="ar-SA" dirty="0" err="1" smtClean="0"/>
              <a:t>تلویحات</a:t>
            </a:r>
            <a:r>
              <a:rPr lang="ar-SA" dirty="0" smtClean="0"/>
              <a:t> </a:t>
            </a:r>
            <a:r>
              <a:rPr lang="ar-SA" dirty="0" err="1" smtClean="0"/>
              <a:t>كاربردى</a:t>
            </a:r>
            <a:r>
              <a:rPr lang="ar-SA" dirty="0" smtClean="0"/>
              <a:t> </a:t>
            </a:r>
            <a:r>
              <a:rPr lang="ar-SA" dirty="0" err="1" smtClean="0"/>
              <a:t>این</a:t>
            </a:r>
            <a:r>
              <a:rPr lang="ar-SA" dirty="0" smtClean="0"/>
              <a:t> پژ</a:t>
            </a:r>
            <a:r>
              <a:rPr lang="ar-SA" dirty="0" err="1" smtClean="0"/>
              <a:t>وهشها</a:t>
            </a:r>
            <a:r>
              <a:rPr lang="ar-SA" dirty="0" smtClean="0"/>
              <a:t> </a:t>
            </a:r>
            <a:r>
              <a:rPr lang="ar-SA" dirty="0" err="1" smtClean="0"/>
              <a:t>براى</a:t>
            </a:r>
            <a:r>
              <a:rPr lang="ar-SA" dirty="0" smtClean="0"/>
              <a:t> </a:t>
            </a:r>
            <a:r>
              <a:rPr lang="ar-SA" dirty="0" err="1" smtClean="0"/>
              <a:t>آموزش</a:t>
            </a:r>
            <a:r>
              <a:rPr lang="ar-SA" dirty="0" smtClean="0"/>
              <a:t> و پرورش و كودك پرورى كاملاً آشكارند</a:t>
            </a:r>
            <a:r>
              <a:rPr lang="fa-IR" dirty="0" smtClean="0"/>
              <a:t>:</a:t>
            </a:r>
            <a:endParaRPr lang="en-US" dirty="0"/>
          </a:p>
        </p:txBody>
      </p:sp>
      <p:cxnSp>
        <p:nvCxnSpPr>
          <p:cNvPr id="5" name="Straight Arrow Connector 4"/>
          <p:cNvCxnSpPr/>
          <p:nvPr/>
        </p:nvCxnSpPr>
        <p:spPr>
          <a:xfrm flipH="1">
            <a:off x="7391400" y="1981200"/>
            <a:ext cx="685800" cy="9144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Slide Number Placeholder 7"/>
          <p:cNvSpPr>
            <a:spLocks noGrp="1"/>
          </p:cNvSpPr>
          <p:nvPr>
            <p:ph type="sldNum" sz="quarter" idx="12"/>
          </p:nvPr>
        </p:nvSpPr>
        <p:spPr/>
        <p:txBody>
          <a:bodyPr/>
          <a:lstStyle/>
          <a:p>
            <a:fld id="{596C00CC-5BCA-4161-A22A-D6901444B658}" type="slidenum">
              <a:rPr lang="en-US" smtClean="0"/>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373563"/>
          </a:xfrm>
        </p:spPr>
        <p:txBody>
          <a:bodyPr>
            <a:normAutofit/>
          </a:bodyPr>
          <a:lstStyle/>
          <a:p>
            <a:pPr algn="just" rtl="1"/>
            <a:r>
              <a:rPr lang="ar-SA" sz="3600" dirty="0" smtClean="0"/>
              <a:t>بنا </a:t>
            </a:r>
            <a:r>
              <a:rPr lang="ar-SA" sz="3600" dirty="0" err="1" smtClean="0"/>
              <a:t>به</a:t>
            </a:r>
            <a:r>
              <a:rPr lang="ar-SA" sz="3600" dirty="0" smtClean="0"/>
              <a:t> پژوهش </a:t>
            </a:r>
            <a:r>
              <a:rPr lang="ar-SA" sz="3600" dirty="0" err="1" smtClean="0"/>
              <a:t>روزنزویك</a:t>
            </a:r>
            <a:r>
              <a:rPr lang="ar-SA" sz="3600" dirty="0" smtClean="0"/>
              <a:t> و </a:t>
            </a:r>
            <a:r>
              <a:rPr lang="fa-IR" sz="3600" dirty="0" smtClean="0"/>
              <a:t>همکارانش:</a:t>
            </a:r>
          </a:p>
          <a:p>
            <a:pPr algn="just" rtl="1">
              <a:buNone/>
            </a:pPr>
            <a:r>
              <a:rPr lang="ar-SA" sz="3600" dirty="0" smtClean="0"/>
              <a:t>تأثیرات </a:t>
            </a:r>
            <a:r>
              <a:rPr lang="ar-SA" sz="3600" dirty="0" err="1" smtClean="0"/>
              <a:t>یك</a:t>
            </a:r>
            <a:r>
              <a:rPr lang="ar-SA" sz="3600" dirty="0" smtClean="0"/>
              <a:t> محیط </a:t>
            </a:r>
            <a:r>
              <a:rPr lang="ar-SA" sz="3600" dirty="0" err="1" smtClean="0"/>
              <a:t>حسى</a:t>
            </a:r>
            <a:r>
              <a:rPr lang="ar-SA" sz="3600" dirty="0" smtClean="0"/>
              <a:t> فقیر </a:t>
            </a:r>
            <a:r>
              <a:rPr lang="ar-SA" sz="3600" dirty="0" err="1" smtClean="0"/>
              <a:t>را</a:t>
            </a:r>
            <a:r>
              <a:rPr lang="ar-SA" sz="3600" dirty="0" smtClean="0"/>
              <a:t> </a:t>
            </a:r>
            <a:r>
              <a:rPr lang="ar-SA" sz="3600" dirty="0" err="1" smtClean="0"/>
              <a:t>مى</a:t>
            </a:r>
            <a:r>
              <a:rPr lang="ar-SA" sz="3600" dirty="0" smtClean="0"/>
              <a:t> توان، </a:t>
            </a:r>
            <a:r>
              <a:rPr lang="ar-SA" sz="3600" dirty="0" err="1" smtClean="0"/>
              <a:t>با</a:t>
            </a:r>
            <a:r>
              <a:rPr lang="ar-SA" sz="3600" dirty="0" smtClean="0"/>
              <a:t> </a:t>
            </a:r>
            <a:r>
              <a:rPr lang="ar-SA" sz="3600" dirty="0" err="1" smtClean="0"/>
              <a:t>قراردادن</a:t>
            </a:r>
            <a:r>
              <a:rPr lang="ar-SA" sz="3600" dirty="0" smtClean="0"/>
              <a:t> حیوانها در </a:t>
            </a:r>
            <a:r>
              <a:rPr lang="ar-SA" sz="3600" dirty="0" err="1" smtClean="0"/>
              <a:t>یك</a:t>
            </a:r>
            <a:r>
              <a:rPr lang="ar-SA" sz="3600" dirty="0" smtClean="0"/>
              <a:t> محیط غنى </a:t>
            </a:r>
            <a:r>
              <a:rPr lang="ar-SA" sz="3600" dirty="0" err="1" smtClean="0"/>
              <a:t>براى</a:t>
            </a:r>
            <a:r>
              <a:rPr lang="ar-SA" sz="3600" dirty="0" smtClean="0"/>
              <a:t> </a:t>
            </a:r>
            <a:r>
              <a:rPr lang="ar-SA" sz="3600" dirty="0" err="1" smtClean="0"/>
              <a:t>تنها</a:t>
            </a:r>
            <a:r>
              <a:rPr lang="ar-SA" sz="3600" dirty="0" smtClean="0"/>
              <a:t> چند </a:t>
            </a:r>
            <a:r>
              <a:rPr lang="ar-SA" sz="3600" dirty="0" err="1" smtClean="0"/>
              <a:t>ساعت</a:t>
            </a:r>
            <a:r>
              <a:rPr lang="ar-SA" sz="3600" dirty="0" smtClean="0"/>
              <a:t> در </a:t>
            </a:r>
            <a:r>
              <a:rPr lang="ar-SA" sz="3600" dirty="0" err="1" smtClean="0"/>
              <a:t>روز</a:t>
            </a:r>
            <a:r>
              <a:rPr lang="ar-SA" sz="3600" dirty="0" smtClean="0"/>
              <a:t>، جبران كرد. </a:t>
            </a:r>
            <a:r>
              <a:rPr lang="ar-SA" sz="3600" dirty="0" err="1" smtClean="0"/>
              <a:t>بنابراین</a:t>
            </a:r>
            <a:r>
              <a:rPr lang="ar-SA" sz="3600" dirty="0" smtClean="0"/>
              <a:t>، لطمه وارده </a:t>
            </a:r>
            <a:r>
              <a:rPr lang="ar-SA" sz="3600" dirty="0" err="1" smtClean="0"/>
              <a:t>به</a:t>
            </a:r>
            <a:r>
              <a:rPr lang="ar-SA" sz="3600" dirty="0" smtClean="0"/>
              <a:t> وسیله </a:t>
            </a:r>
            <a:r>
              <a:rPr lang="ar-SA" sz="3600" dirty="0" err="1" smtClean="0"/>
              <a:t>یك</a:t>
            </a:r>
            <a:r>
              <a:rPr lang="ar-SA" sz="3600" dirty="0" smtClean="0"/>
              <a:t> محیط محدود </a:t>
            </a:r>
            <a:r>
              <a:rPr lang="ar-SA" sz="3600" dirty="0" err="1" smtClean="0"/>
              <a:t>اولیه</a:t>
            </a:r>
            <a:r>
              <a:rPr lang="ar-SA" sz="3600" dirty="0" smtClean="0"/>
              <a:t> </a:t>
            </a:r>
            <a:r>
              <a:rPr lang="ar-SA" sz="3600" dirty="0" err="1" smtClean="0"/>
              <a:t>را</a:t>
            </a:r>
            <a:r>
              <a:rPr lang="ar-SA" sz="3600" dirty="0" smtClean="0"/>
              <a:t> </a:t>
            </a:r>
            <a:r>
              <a:rPr lang="ar-SA" sz="3600" dirty="0" err="1" smtClean="0"/>
              <a:t>مى</a:t>
            </a:r>
            <a:r>
              <a:rPr lang="ar-SA" sz="3600" dirty="0" smtClean="0"/>
              <a:t> توان جبران كرد، </a:t>
            </a:r>
            <a:r>
              <a:rPr lang="ar-SA" sz="3600" dirty="0" err="1" smtClean="0"/>
              <a:t>البته</a:t>
            </a:r>
            <a:r>
              <a:rPr lang="ar-SA" sz="3600" dirty="0" smtClean="0"/>
              <a:t> اگر </a:t>
            </a:r>
            <a:r>
              <a:rPr lang="ar-SA" sz="3600" dirty="0" err="1" smtClean="0"/>
              <a:t>شرایط</a:t>
            </a:r>
            <a:r>
              <a:rPr lang="ar-SA" sz="3600" dirty="0" smtClean="0"/>
              <a:t> </a:t>
            </a:r>
            <a:r>
              <a:rPr lang="ar-SA" sz="3600" dirty="0" err="1" smtClean="0"/>
              <a:t>به</a:t>
            </a:r>
            <a:r>
              <a:rPr lang="ar-SA" sz="3600" dirty="0" smtClean="0"/>
              <a:t> نحو مطلوب تغییر </a:t>
            </a:r>
            <a:r>
              <a:rPr lang="ar-SA" sz="3600" dirty="0" err="1" smtClean="0"/>
              <a:t>یابند</a:t>
            </a:r>
            <a:r>
              <a:rPr lang="ar-SA" sz="3600" dirty="0" smtClean="0"/>
              <a:t>.</a:t>
            </a:r>
            <a:endParaRPr lang="en-US" sz="3600" dirty="0" smtClean="0"/>
          </a:p>
          <a:p>
            <a:pPr algn="just" rtl="1"/>
            <a:endParaRPr lang="en-US" sz="3600" dirty="0"/>
          </a:p>
        </p:txBody>
      </p:sp>
      <p:sp>
        <p:nvSpPr>
          <p:cNvPr id="2" name="Title 1"/>
          <p:cNvSpPr>
            <a:spLocks noGrp="1"/>
          </p:cNvSpPr>
          <p:nvPr>
            <p:ph type="title"/>
          </p:nvPr>
        </p:nvSpPr>
        <p:spPr/>
        <p:txBody>
          <a:bodyPr>
            <a:normAutofit fontScale="90000"/>
          </a:bodyPr>
          <a:lstStyle/>
          <a:p>
            <a:r>
              <a:rPr lang="ar-SA" dirty="0" smtClean="0"/>
              <a:t>آیا آثار محیط هاى فق</a:t>
            </a:r>
            <a:r>
              <a:rPr lang="fa-IR" dirty="0" smtClean="0"/>
              <a:t>ی</a:t>
            </a:r>
            <a:r>
              <a:rPr lang="ar-SA" dirty="0" smtClean="0"/>
              <a:t>ر اولیه پایدارند؟ </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458200" cy="5334000"/>
          </a:xfrm>
        </p:spPr>
        <p:txBody>
          <a:bodyPr>
            <a:normAutofit/>
          </a:bodyPr>
          <a:lstStyle/>
          <a:p>
            <a:pPr algn="just" rtl="1"/>
            <a:r>
              <a:rPr lang="ar-SA" dirty="0" smtClean="0"/>
              <a:t>ترس زمانی رخ می </a:t>
            </a:r>
            <a:r>
              <a:rPr lang="ar-SA" dirty="0" err="1" smtClean="0"/>
              <a:t>دهد</a:t>
            </a:r>
            <a:r>
              <a:rPr lang="ar-SA" dirty="0" smtClean="0"/>
              <a:t> که شیئی که دیده می شود به اندازه کافی شبیه به اشیای اشنا هست که فرایندهای عادتی ادراک را بر انگیزد</a:t>
            </a:r>
            <a:r>
              <a:rPr lang="fa-IR" dirty="0" smtClean="0"/>
              <a:t> </a:t>
            </a:r>
            <a:r>
              <a:rPr lang="ar-SA" dirty="0" err="1" smtClean="0"/>
              <a:t>اما</a:t>
            </a:r>
            <a:r>
              <a:rPr lang="ar-SA" dirty="0" smtClean="0"/>
              <a:t> از جهات دیگرفرایندهای ناهمساز را نیز تحریک می کند.</a:t>
            </a:r>
            <a:endParaRPr lang="fa-IR" dirty="0" smtClean="0"/>
          </a:p>
          <a:p>
            <a:pPr algn="just" rtl="1"/>
            <a:r>
              <a:rPr lang="ar-SA" dirty="0" smtClean="0"/>
              <a:t>تبیین هب از ترس به تبیین ماهیت آسیب زای محرومیت حسی کمک می کند.وقتی که انسان های بزرگسال در موقعیت محرومیت حسی قرار داده می شوند به مجتمع های سلولی و زنجیره های مرحله ای که می توانند به وسیله تحریک درونی ،تحریک بیرونی یا ترکیبی از این دو فعال شوند کاملا مجهزند.</a:t>
            </a:r>
            <a:endParaRPr lang="fa-IR" dirty="0" smtClean="0"/>
          </a:p>
          <a:p>
            <a:pPr algn="just" rtl="1"/>
            <a:r>
              <a:rPr lang="ar-SA" dirty="0" smtClean="0"/>
              <a:t> </a:t>
            </a:r>
            <a:endParaRPr lang="en-US" dirty="0" smtClean="0"/>
          </a:p>
          <a:p>
            <a:pPr algn="just"/>
            <a:endParaRPr lang="en-US" dirty="0"/>
          </a:p>
        </p:txBody>
      </p:sp>
      <p:sp>
        <p:nvSpPr>
          <p:cNvPr id="2" name="Title 1"/>
          <p:cNvSpPr>
            <a:spLocks noGrp="1"/>
          </p:cNvSpPr>
          <p:nvPr>
            <p:ph type="title"/>
          </p:nvPr>
        </p:nvSpPr>
        <p:spPr>
          <a:xfrm>
            <a:off x="457200" y="274638"/>
            <a:ext cx="8229600" cy="792162"/>
          </a:xfrm>
        </p:spPr>
        <p:txBody>
          <a:bodyPr>
            <a:normAutofit/>
          </a:bodyPr>
          <a:lstStyle/>
          <a:p>
            <a:r>
              <a:rPr lang="ar-SA" b="1" dirty="0" err="1" smtClean="0"/>
              <a:t>ماهیت</a:t>
            </a:r>
            <a:r>
              <a:rPr lang="ar-SA" b="1" dirty="0" smtClean="0"/>
              <a:t> ترس</a:t>
            </a:r>
            <a:r>
              <a:rPr lang="fa-IR" b="1" dirty="0" smtClean="0"/>
              <a:t> </a:t>
            </a:r>
            <a:r>
              <a:rPr lang="fa-IR" dirty="0" smtClean="0"/>
              <a:t>از دیدگاه هب:</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ar-SA" dirty="0" err="1" smtClean="0"/>
              <a:t>اما</a:t>
            </a:r>
            <a:r>
              <a:rPr lang="ar-SA" dirty="0" smtClean="0"/>
              <a:t> در </a:t>
            </a:r>
            <a:r>
              <a:rPr lang="ar-SA" dirty="0" err="1" smtClean="0"/>
              <a:t>موقعیت</a:t>
            </a:r>
            <a:r>
              <a:rPr lang="ar-SA" dirty="0" smtClean="0"/>
              <a:t> </a:t>
            </a:r>
            <a:r>
              <a:rPr lang="ar-SA" dirty="0" err="1" smtClean="0"/>
              <a:t>محرومیت</a:t>
            </a:r>
            <a:r>
              <a:rPr lang="ar-SA" dirty="0" smtClean="0"/>
              <a:t> حسی ،هیچ گونه حمایت حسی برای هر گونه فعالیت عصبی در دسترس قرار ندارد.بنابر این جریان های مختلف عصبی فعال می شوند اما با رویدادهای حسی که به طور طبیعی با آنهاهمراهند دنبال نمی شوند.در چنین شرایطی ،تعجب آور نیست که به آزمودنی ها</a:t>
            </a:r>
            <a:r>
              <a:rPr lang="fa-IR" dirty="0" smtClean="0"/>
              <a:t> </a:t>
            </a:r>
            <a:r>
              <a:rPr lang="ar-SA" b="1" i="1" u="sng" dirty="0" err="1" smtClean="0">
                <a:solidFill>
                  <a:srgbClr val="FF0000"/>
                </a:solidFill>
              </a:rPr>
              <a:t>احساس</a:t>
            </a:r>
            <a:r>
              <a:rPr lang="ar-SA" b="1" i="1" u="sng" dirty="0" smtClean="0">
                <a:solidFill>
                  <a:srgbClr val="FF0000"/>
                </a:solidFill>
              </a:rPr>
              <a:t> گم گشتگی</a:t>
            </a:r>
            <a:r>
              <a:rPr lang="fa-IR" b="1" i="1" u="sng" dirty="0" smtClean="0">
                <a:solidFill>
                  <a:srgbClr val="FF0000"/>
                </a:solidFill>
              </a:rPr>
              <a:t> </a:t>
            </a:r>
            <a:r>
              <a:rPr lang="ar-SA" b="1" i="1" u="sng" dirty="0" smtClean="0">
                <a:solidFill>
                  <a:srgbClr val="FF0000"/>
                </a:solidFill>
              </a:rPr>
              <a:t>یا ترس </a:t>
            </a:r>
            <a:r>
              <a:rPr lang="ar-SA" dirty="0" smtClean="0"/>
              <a:t>دست می </a:t>
            </a:r>
            <a:r>
              <a:rPr lang="ar-SA" dirty="0" err="1" smtClean="0"/>
              <a:t>دهد</a:t>
            </a:r>
            <a:r>
              <a:rPr lang="ar-SA" dirty="0" smtClean="0"/>
              <a:t>.</a:t>
            </a:r>
            <a:endParaRPr lang="en-US" dirty="0"/>
          </a:p>
        </p:txBody>
      </p:sp>
      <p:sp>
        <p:nvSpPr>
          <p:cNvPr id="2" name="Title 1"/>
          <p:cNvSpPr>
            <a:spLocks noGrp="1"/>
          </p:cNvSpPr>
          <p:nvPr>
            <p:ph type="title"/>
          </p:nvPr>
        </p:nvSpPr>
        <p:spPr/>
        <p:txBody>
          <a:bodyPr/>
          <a:lstStyle/>
          <a:p>
            <a:r>
              <a:rPr lang="ar-SA" b="1" dirty="0" err="1" smtClean="0"/>
              <a:t>ماهیت</a:t>
            </a:r>
            <a:r>
              <a:rPr lang="ar-SA" b="1" dirty="0" smtClean="0"/>
              <a:t> ترس</a:t>
            </a:r>
            <a:r>
              <a:rPr lang="fa-IR" b="1" dirty="0" smtClean="0"/>
              <a:t> </a:t>
            </a:r>
            <a:r>
              <a:rPr lang="fa-IR" dirty="0" smtClean="0"/>
              <a:t>از دیدگاه هب:</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dirty="0" smtClean="0"/>
              <a:t>هب (1949)بین حافظه دائمی که آن را به تغییرات فیزیکی-ساختاری بین نورون ها و یک حافظه موقتی یا حافظه کوتاه مدت که آن را به فعالیت جاری در مجتمع های سلولی و زنجیره های مرحله ای نسبت می داد تمایز قایل می شد.</a:t>
            </a:r>
            <a:endParaRPr lang="fa-IR" dirty="0" smtClean="0"/>
          </a:p>
          <a:p>
            <a:pPr algn="just" rtl="1"/>
            <a:r>
              <a:rPr lang="ar-SA" dirty="0" err="1" smtClean="0"/>
              <a:t>باور</a:t>
            </a:r>
            <a:r>
              <a:rPr lang="ar-SA" dirty="0" smtClean="0"/>
              <a:t> کلی این است که تجربه حسی فعالیت عصبی را راه اندازی می کند و این فعالیت عصبی از تحریکی که آن را موجب شده است بیشتر دوام می آورد.</a:t>
            </a:r>
            <a:endParaRPr lang="fa-IR" dirty="0" smtClean="0"/>
          </a:p>
          <a:p>
            <a:pPr algn="just" rtl="1"/>
            <a:r>
              <a:rPr lang="fa-IR" b="1" i="1" dirty="0" smtClean="0"/>
              <a:t>              </a:t>
            </a:r>
            <a:r>
              <a:rPr lang="ar-SA" b="1" i="1" dirty="0" smtClean="0"/>
              <a:t>هب این پدیده را </a:t>
            </a:r>
            <a:r>
              <a:rPr lang="ar-SA" b="1" i="1" dirty="0" smtClean="0">
                <a:solidFill>
                  <a:srgbClr val="FF0000"/>
                </a:solidFill>
              </a:rPr>
              <a:t>فعالیت عصبی </a:t>
            </a:r>
            <a:r>
              <a:rPr lang="ar-SA" b="1" i="1" dirty="0" smtClean="0"/>
              <a:t>نامگذاری کرد.</a:t>
            </a:r>
            <a:endParaRPr lang="fa-IR" b="1" i="1" dirty="0" smtClean="0"/>
          </a:p>
          <a:p>
            <a:pPr algn="just"/>
            <a:endParaRPr lang="en-US" dirty="0"/>
          </a:p>
        </p:txBody>
      </p:sp>
      <p:sp>
        <p:nvSpPr>
          <p:cNvPr id="2" name="Title 1"/>
          <p:cNvSpPr>
            <a:spLocks noGrp="1"/>
          </p:cNvSpPr>
          <p:nvPr>
            <p:ph type="title"/>
          </p:nvPr>
        </p:nvSpPr>
        <p:spPr/>
        <p:txBody>
          <a:bodyPr>
            <a:normAutofit fontScale="90000"/>
          </a:bodyPr>
          <a:lstStyle/>
          <a:p>
            <a:r>
              <a:rPr lang="ar-SA" b="1" dirty="0" smtClean="0"/>
              <a:t>حافظه دراز مدت </a:t>
            </a:r>
            <a:r>
              <a:rPr lang="ar-SA" b="1" dirty="0" err="1" smtClean="0"/>
              <a:t>و</a:t>
            </a:r>
            <a:r>
              <a:rPr lang="ar-SA" b="1" dirty="0" smtClean="0"/>
              <a:t> حافظه کوتاه مدت</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3600" dirty="0" smtClean="0"/>
              <a:t>اگر چه</a:t>
            </a:r>
            <a:r>
              <a:rPr lang="fa-IR" sz="3600" dirty="0" smtClean="0"/>
              <a:t> هب </a:t>
            </a:r>
            <a:r>
              <a:rPr lang="ar-SA" sz="3600" dirty="0" smtClean="0"/>
              <a:t>متوجه شد که بعضی یادگیری ها هم آنی هستند و هم پایدار،برای او فعالیت عصبی ارتعاشی اساس چیزی است که ما آن را حافظه کوتاه مدت می نامیم و</a:t>
            </a:r>
            <a:endParaRPr lang="fa-IR" sz="3600" dirty="0" smtClean="0"/>
          </a:p>
          <a:p>
            <a:pPr algn="just" rtl="1">
              <a:buNone/>
            </a:pPr>
            <a:r>
              <a:rPr lang="ar-SA" sz="3600" dirty="0" smtClean="0"/>
              <a:t>آن فرایندی است که تغییرات ساختاری زیر بنای حافظه دراز مدت را تشکیل می </a:t>
            </a:r>
            <a:r>
              <a:rPr lang="ar-SA" sz="3600" dirty="0" err="1" smtClean="0"/>
              <a:t>دهد</a:t>
            </a:r>
            <a:r>
              <a:rPr lang="ar-SA" sz="3600" dirty="0" smtClean="0"/>
              <a:t>.</a:t>
            </a:r>
            <a:endParaRPr lang="fa-IR" sz="3600" dirty="0" smtClean="0"/>
          </a:p>
        </p:txBody>
      </p:sp>
      <p:sp>
        <p:nvSpPr>
          <p:cNvPr id="4" name="Slide Number Placeholder 3"/>
          <p:cNvSpPr>
            <a:spLocks noGrp="1"/>
          </p:cNvSpPr>
          <p:nvPr>
            <p:ph type="sldNum" sz="quarter" idx="12"/>
          </p:nvPr>
        </p:nvSpPr>
        <p:spPr/>
        <p:txBody>
          <a:bodyPr/>
          <a:lstStyle/>
          <a:p>
            <a:fld id="{596C00CC-5BCA-4161-A22A-D6901444B658}" type="slidenum">
              <a:rPr lang="en-US" smtClean="0"/>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sz="4000" dirty="0" err="1" smtClean="0"/>
              <a:t>این</a:t>
            </a:r>
            <a:r>
              <a:rPr lang="ar-SA" sz="4000" dirty="0" smtClean="0"/>
              <a:t> </a:t>
            </a:r>
            <a:r>
              <a:rPr lang="ar-SA" sz="4000" dirty="0" err="1" smtClean="0"/>
              <a:t>اندیشه</a:t>
            </a:r>
            <a:r>
              <a:rPr lang="ar-SA" sz="4000" dirty="0" smtClean="0"/>
              <a:t> که حافظه کوتاه مدت به گونه ای به حافظه دراز مدت تبدیل می شود</a:t>
            </a:r>
            <a:endParaRPr lang="fa-IR" sz="4000" dirty="0" smtClean="0"/>
          </a:p>
          <a:p>
            <a:pPr algn="ctr" rtl="1">
              <a:buNone/>
            </a:pPr>
            <a:r>
              <a:rPr lang="fa-IR" sz="5400" i="1" u="sng" dirty="0" smtClean="0">
                <a:solidFill>
                  <a:srgbClr val="FF0000"/>
                </a:solidFill>
              </a:rPr>
              <a:t> </a:t>
            </a:r>
            <a:r>
              <a:rPr lang="ar-SA" sz="5400" i="1" u="sng" dirty="0" smtClean="0">
                <a:solidFill>
                  <a:srgbClr val="FF0000"/>
                </a:solidFill>
              </a:rPr>
              <a:t>نظریه </a:t>
            </a:r>
            <a:r>
              <a:rPr lang="ar-SA" sz="5400" i="1" u="sng" dirty="0" err="1" smtClean="0">
                <a:solidFill>
                  <a:srgbClr val="FF0000"/>
                </a:solidFill>
              </a:rPr>
              <a:t>تح</a:t>
            </a:r>
            <a:r>
              <a:rPr lang="ar-SA" sz="5400" i="1" u="sng" dirty="0" smtClean="0">
                <a:solidFill>
                  <a:srgbClr val="FF0000"/>
                </a:solidFill>
              </a:rPr>
              <a:t>کیم</a:t>
            </a:r>
            <a:endParaRPr lang="fa-IR" sz="5400" i="1" u="sng" dirty="0" smtClean="0">
              <a:solidFill>
                <a:srgbClr val="FF0000"/>
              </a:solidFill>
            </a:endParaRPr>
          </a:p>
          <a:p>
            <a:pPr algn="just" rtl="1">
              <a:buNone/>
            </a:pPr>
            <a:r>
              <a:rPr lang="ar-SA" sz="5400" dirty="0" smtClean="0">
                <a:solidFill>
                  <a:srgbClr val="FF0000"/>
                </a:solidFill>
              </a:rPr>
              <a:t> </a:t>
            </a:r>
            <a:r>
              <a:rPr lang="ar-SA" sz="4000" dirty="0" smtClean="0"/>
              <a:t>نامیده شد که هب در طول سالهایکی از مدافعان آن بوده است.</a:t>
            </a:r>
            <a:endParaRPr lang="en-US" sz="4000" dirty="0" smtClean="0"/>
          </a:p>
          <a:p>
            <a:pPr algn="just" rtl="1">
              <a:buNone/>
            </a:pPr>
            <a:endParaRPr lang="en-US" sz="4000" dirty="0"/>
          </a:p>
        </p:txBody>
      </p:sp>
      <p:sp>
        <p:nvSpPr>
          <p:cNvPr id="2" name="Title 1"/>
          <p:cNvSpPr>
            <a:spLocks noGrp="1"/>
          </p:cNvSpPr>
          <p:nvPr>
            <p:ph type="title"/>
          </p:nvPr>
        </p:nvSpPr>
        <p:spPr/>
        <p:txBody>
          <a:bodyPr/>
          <a:lstStyle/>
          <a:p>
            <a:r>
              <a:rPr lang="fa-IR" dirty="0" smtClean="0"/>
              <a:t>نظریه تحکیم</a:t>
            </a: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ar-SA" dirty="0" err="1" smtClean="0"/>
              <a:t>یاد</a:t>
            </a:r>
            <a:r>
              <a:rPr lang="ar-SA" dirty="0" smtClean="0"/>
              <a:t>گیری مستلزم </a:t>
            </a:r>
            <a:r>
              <a:rPr lang="ar-SA" dirty="0" err="1" smtClean="0"/>
              <a:t>بسیج</a:t>
            </a:r>
            <a:r>
              <a:rPr lang="ar-SA" dirty="0" smtClean="0"/>
              <a:t> کردن مجتمع </a:t>
            </a:r>
            <a:r>
              <a:rPr lang="ar-SA" dirty="0" err="1" smtClean="0"/>
              <a:t>های</a:t>
            </a:r>
            <a:r>
              <a:rPr lang="ar-SA" dirty="0" smtClean="0"/>
              <a:t> </a:t>
            </a:r>
            <a:r>
              <a:rPr lang="ar-SA" dirty="0" err="1" smtClean="0"/>
              <a:t>سلولی</a:t>
            </a:r>
            <a:r>
              <a:rPr lang="ar-SA" dirty="0" smtClean="0"/>
              <a:t> و </a:t>
            </a:r>
            <a:r>
              <a:rPr lang="ar-SA" dirty="0" err="1" smtClean="0"/>
              <a:t>زنجیره</a:t>
            </a:r>
            <a:r>
              <a:rPr lang="ar-SA" dirty="0" smtClean="0"/>
              <a:t> </a:t>
            </a:r>
            <a:r>
              <a:rPr lang="ar-SA" dirty="0" err="1" smtClean="0"/>
              <a:t>های</a:t>
            </a:r>
            <a:r>
              <a:rPr lang="ar-SA" dirty="0" smtClean="0"/>
              <a:t> مرحله </a:t>
            </a:r>
            <a:r>
              <a:rPr lang="ar-SA" dirty="0" err="1" smtClean="0"/>
              <a:t>ای</a:t>
            </a:r>
            <a:r>
              <a:rPr lang="ar-SA" dirty="0" smtClean="0"/>
              <a:t> </a:t>
            </a:r>
            <a:r>
              <a:rPr lang="ar-SA" dirty="0" err="1" smtClean="0"/>
              <a:t>جدیداست</a:t>
            </a:r>
            <a:r>
              <a:rPr lang="ar-SA" dirty="0" smtClean="0"/>
              <a:t> که </a:t>
            </a:r>
            <a:r>
              <a:rPr lang="ar-SA" dirty="0" err="1" smtClean="0"/>
              <a:t>برای</a:t>
            </a:r>
            <a:r>
              <a:rPr lang="ar-SA" dirty="0" smtClean="0"/>
              <a:t> </a:t>
            </a:r>
            <a:r>
              <a:rPr lang="ar-SA" dirty="0" err="1" smtClean="0"/>
              <a:t>رفتار</a:t>
            </a:r>
            <a:r>
              <a:rPr lang="ar-SA" dirty="0" smtClean="0"/>
              <a:t> </a:t>
            </a:r>
            <a:r>
              <a:rPr lang="ar-SA" dirty="0" err="1" smtClean="0"/>
              <a:t>موفقیت</a:t>
            </a:r>
            <a:r>
              <a:rPr lang="ar-SA" dirty="0" smtClean="0"/>
              <a:t> </a:t>
            </a:r>
            <a:r>
              <a:rPr lang="ar-SA" dirty="0" err="1" smtClean="0"/>
              <a:t>آمیز</a:t>
            </a:r>
            <a:r>
              <a:rPr lang="ar-SA" dirty="0" smtClean="0"/>
              <a:t> </a:t>
            </a:r>
            <a:r>
              <a:rPr lang="ar-SA" dirty="0" err="1" smtClean="0"/>
              <a:t>شناختی</a:t>
            </a:r>
            <a:r>
              <a:rPr lang="ar-SA" dirty="0" smtClean="0"/>
              <a:t> یا حرک</a:t>
            </a:r>
            <a:r>
              <a:rPr lang="ar-SA" dirty="0" err="1" smtClean="0"/>
              <a:t>تی</a:t>
            </a:r>
            <a:r>
              <a:rPr lang="ar-SA" dirty="0" smtClean="0"/>
              <a:t> لازم اند.</a:t>
            </a:r>
            <a:r>
              <a:rPr lang="ar-SA" dirty="0" err="1" smtClean="0"/>
              <a:t>اما</a:t>
            </a:r>
            <a:r>
              <a:rPr lang="ar-SA" dirty="0" smtClean="0"/>
              <a:t> </a:t>
            </a:r>
            <a:r>
              <a:rPr lang="ar-SA" dirty="0" err="1" smtClean="0"/>
              <a:t>یاد</a:t>
            </a:r>
            <a:r>
              <a:rPr lang="ar-SA" dirty="0" smtClean="0"/>
              <a:t>گیری همچنین مستلزم </a:t>
            </a:r>
            <a:r>
              <a:rPr lang="ar-SA" dirty="0" smtClean="0">
                <a:solidFill>
                  <a:srgbClr val="FF0000"/>
                </a:solidFill>
              </a:rPr>
              <a:t>حذف</a:t>
            </a:r>
            <a:r>
              <a:rPr lang="ar-SA" dirty="0" smtClean="0"/>
              <a:t> </a:t>
            </a:r>
            <a:r>
              <a:rPr lang="ar-SA" dirty="0" err="1" smtClean="0"/>
              <a:t>زنجیره</a:t>
            </a:r>
            <a:r>
              <a:rPr lang="ar-SA" dirty="0" smtClean="0"/>
              <a:t> </a:t>
            </a:r>
            <a:r>
              <a:rPr lang="ar-SA" dirty="0" err="1" smtClean="0"/>
              <a:t>های</a:t>
            </a:r>
            <a:r>
              <a:rPr lang="ar-SA" dirty="0" smtClean="0"/>
              <a:t> مرحله </a:t>
            </a:r>
            <a:r>
              <a:rPr lang="ar-SA" dirty="0" err="1" smtClean="0"/>
              <a:t>ای</a:t>
            </a:r>
            <a:r>
              <a:rPr lang="ar-SA" dirty="0" smtClean="0"/>
              <a:t> غیر ضروری یا مداخله گر در عملکرد موثر و هموار است.</a:t>
            </a:r>
            <a:endParaRPr lang="fa-IR" dirty="0" smtClean="0"/>
          </a:p>
          <a:p>
            <a:pPr algn="just" rtl="1"/>
            <a:r>
              <a:rPr lang="ar-SA" dirty="0" err="1" smtClean="0"/>
              <a:t>نیرومند</a:t>
            </a:r>
            <a:r>
              <a:rPr lang="ar-SA" dirty="0" smtClean="0"/>
              <a:t> سازی دراز مدت(</a:t>
            </a:r>
            <a:r>
              <a:rPr lang="en-US" dirty="0" smtClean="0"/>
              <a:t>LTP</a:t>
            </a:r>
            <a:r>
              <a:rPr lang="ar-SA" dirty="0" smtClean="0"/>
              <a:t>)مک</a:t>
            </a:r>
            <a:r>
              <a:rPr lang="ar-SA" dirty="0" err="1" smtClean="0"/>
              <a:t>انیسمی</a:t>
            </a:r>
            <a:r>
              <a:rPr lang="ar-SA" dirty="0" smtClean="0"/>
              <a:t> </a:t>
            </a:r>
            <a:r>
              <a:rPr lang="ar-SA" dirty="0" err="1" smtClean="0"/>
              <a:t>را</a:t>
            </a:r>
            <a:r>
              <a:rPr lang="ar-SA" dirty="0" smtClean="0"/>
              <a:t> فراهم می </a:t>
            </a:r>
            <a:r>
              <a:rPr lang="ar-SA" dirty="0" err="1" smtClean="0"/>
              <a:t>آورد</a:t>
            </a:r>
            <a:r>
              <a:rPr lang="ar-SA" dirty="0" smtClean="0"/>
              <a:t> که احتمالا </a:t>
            </a:r>
            <a:r>
              <a:rPr lang="ar-SA" dirty="0" err="1" smtClean="0"/>
              <a:t>به</a:t>
            </a:r>
            <a:r>
              <a:rPr lang="ar-SA" dirty="0" smtClean="0"/>
              <a:t> وسیله آن </a:t>
            </a:r>
            <a:r>
              <a:rPr lang="ar-SA" dirty="0" err="1" smtClean="0"/>
              <a:t>نورون</a:t>
            </a:r>
            <a:r>
              <a:rPr lang="ar-SA" dirty="0" smtClean="0"/>
              <a:t> </a:t>
            </a:r>
            <a:r>
              <a:rPr lang="ar-SA" dirty="0" err="1" smtClean="0"/>
              <a:t>هایی</a:t>
            </a:r>
            <a:r>
              <a:rPr lang="ar-SA" dirty="0" smtClean="0"/>
              <a:t> که </a:t>
            </a:r>
            <a:r>
              <a:rPr lang="ar-SA" dirty="0" err="1" smtClean="0"/>
              <a:t>جزو</a:t>
            </a:r>
            <a:r>
              <a:rPr lang="ar-SA" dirty="0" smtClean="0"/>
              <a:t> یک مجتمع یا </a:t>
            </a:r>
            <a:r>
              <a:rPr lang="ar-SA" dirty="0" err="1" smtClean="0"/>
              <a:t>زنجیره</a:t>
            </a:r>
            <a:r>
              <a:rPr lang="ar-SA" dirty="0" smtClean="0"/>
              <a:t> </a:t>
            </a:r>
            <a:r>
              <a:rPr lang="ar-SA" dirty="0" err="1" smtClean="0"/>
              <a:t>نیستند</a:t>
            </a:r>
            <a:r>
              <a:rPr lang="ar-SA" dirty="0" smtClean="0"/>
              <a:t> تحریک </a:t>
            </a:r>
            <a:r>
              <a:rPr lang="ar-SA" dirty="0" err="1" smtClean="0"/>
              <a:t>و</a:t>
            </a:r>
            <a:r>
              <a:rPr lang="ar-SA" dirty="0" smtClean="0"/>
              <a:t> لذا فرا </a:t>
            </a:r>
            <a:r>
              <a:rPr lang="ar-SA" dirty="0" err="1" smtClean="0"/>
              <a:t>خوانده</a:t>
            </a:r>
            <a:r>
              <a:rPr lang="ar-SA" dirty="0" smtClean="0"/>
              <a:t> </a:t>
            </a:r>
            <a:r>
              <a:rPr lang="ar-SA" dirty="0" err="1" smtClean="0"/>
              <a:t>شوند</a:t>
            </a:r>
            <a:r>
              <a:rPr lang="ar-SA" dirty="0" smtClean="0"/>
              <a:t>.</a:t>
            </a:r>
            <a:endParaRPr lang="fa-IR" dirty="0" smtClean="0"/>
          </a:p>
          <a:p>
            <a:pPr algn="just" rtl="1"/>
            <a:r>
              <a:rPr lang="ar-SA" dirty="0" smtClean="0"/>
              <a:t>پ</a:t>
            </a:r>
            <a:r>
              <a:rPr lang="ar-SA" dirty="0" err="1" smtClean="0"/>
              <a:t>دیده</a:t>
            </a:r>
            <a:r>
              <a:rPr lang="ar-SA" dirty="0" smtClean="0"/>
              <a:t> </a:t>
            </a:r>
            <a:r>
              <a:rPr lang="ar-SA" dirty="0" err="1" smtClean="0"/>
              <a:t>دی</a:t>
            </a:r>
            <a:r>
              <a:rPr lang="ar-SA" dirty="0" smtClean="0"/>
              <a:t>گر مربوط </a:t>
            </a:r>
            <a:r>
              <a:rPr lang="ar-SA" dirty="0" err="1" smtClean="0"/>
              <a:t>به</a:t>
            </a:r>
            <a:r>
              <a:rPr lang="ar-SA" dirty="0" smtClean="0"/>
              <a:t> </a:t>
            </a:r>
            <a:r>
              <a:rPr lang="ar-SA" dirty="0" err="1" smtClean="0"/>
              <a:t>این</a:t>
            </a:r>
            <a:r>
              <a:rPr lang="ar-SA" dirty="0" smtClean="0"/>
              <a:t> جریان </a:t>
            </a:r>
            <a:r>
              <a:rPr lang="ar-SA" dirty="0" err="1" smtClean="0">
                <a:solidFill>
                  <a:srgbClr val="FF0000"/>
                </a:solidFill>
              </a:rPr>
              <a:t>وا</a:t>
            </a:r>
            <a:r>
              <a:rPr lang="ar-SA" dirty="0" smtClean="0">
                <a:solidFill>
                  <a:srgbClr val="FF0000"/>
                </a:solidFill>
              </a:rPr>
              <a:t>پس زنی دراز مدت(</a:t>
            </a:r>
            <a:r>
              <a:rPr lang="en-US" dirty="0" smtClean="0">
                <a:solidFill>
                  <a:srgbClr val="FF0000"/>
                </a:solidFill>
              </a:rPr>
              <a:t>LTD</a:t>
            </a:r>
            <a:r>
              <a:rPr lang="ar-SA" dirty="0" smtClean="0">
                <a:solidFill>
                  <a:srgbClr val="FF0000"/>
                </a:solidFill>
              </a:rPr>
              <a:t>)</a:t>
            </a:r>
            <a:r>
              <a:rPr lang="fa-IR" dirty="0" smtClean="0"/>
              <a:t> </a:t>
            </a:r>
            <a:r>
              <a:rPr lang="ar-SA" dirty="0" smtClean="0"/>
              <a:t>نام </a:t>
            </a:r>
            <a:r>
              <a:rPr lang="ar-SA" dirty="0" err="1" smtClean="0"/>
              <a:t>دارد</a:t>
            </a:r>
            <a:r>
              <a:rPr lang="ar-SA" dirty="0" smtClean="0"/>
              <a:t>.</a:t>
            </a:r>
            <a:endParaRPr lang="fa-IR" dirty="0" smtClean="0"/>
          </a:p>
        </p:txBody>
      </p:sp>
      <p:sp>
        <p:nvSpPr>
          <p:cNvPr id="2" name="Title 1"/>
          <p:cNvSpPr>
            <a:spLocks noGrp="1"/>
          </p:cNvSpPr>
          <p:nvPr>
            <p:ph type="title"/>
          </p:nvPr>
        </p:nvSpPr>
        <p:spPr/>
        <p:txBody>
          <a:bodyPr>
            <a:normAutofit fontScale="90000"/>
          </a:bodyPr>
          <a:lstStyle/>
          <a:p>
            <a:r>
              <a:rPr lang="fa-IR" b="1" dirty="0" smtClean="0"/>
              <a:t>مقدمه ای بر </a:t>
            </a:r>
            <a:r>
              <a:rPr lang="ar-SA" b="1" dirty="0" err="1" smtClean="0"/>
              <a:t>وا</a:t>
            </a:r>
            <a:r>
              <a:rPr lang="ar-SA" b="1" dirty="0" smtClean="0"/>
              <a:t>پس زنی دراز مدت</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just" rtl="1"/>
            <a:r>
              <a:rPr lang="ar-SA" sz="4000" dirty="0" err="1" smtClean="0"/>
              <a:t>وا</a:t>
            </a:r>
            <a:r>
              <a:rPr lang="ar-SA" sz="4000" dirty="0" smtClean="0"/>
              <a:t>پس زنی دراز مدت </a:t>
            </a:r>
            <a:r>
              <a:rPr lang="ar-SA" sz="4000" dirty="0" err="1" smtClean="0"/>
              <a:t>م</a:t>
            </a:r>
            <a:r>
              <a:rPr lang="ar-SA" sz="4000" dirty="0" smtClean="0"/>
              <a:t>ک</a:t>
            </a:r>
            <a:r>
              <a:rPr lang="ar-SA" sz="4000" dirty="0" err="1" smtClean="0"/>
              <a:t>انیسمی</a:t>
            </a:r>
            <a:r>
              <a:rPr lang="ar-SA" sz="4000" dirty="0" smtClean="0"/>
              <a:t> </a:t>
            </a:r>
            <a:r>
              <a:rPr lang="ar-SA" sz="4000" dirty="0" err="1" smtClean="0"/>
              <a:t>را</a:t>
            </a:r>
            <a:r>
              <a:rPr lang="ar-SA" sz="4000" dirty="0" smtClean="0"/>
              <a:t> فراهم می </a:t>
            </a:r>
            <a:r>
              <a:rPr lang="ar-SA" sz="4000" dirty="0" err="1" smtClean="0"/>
              <a:t>آورد</a:t>
            </a:r>
            <a:r>
              <a:rPr lang="ar-SA" sz="4000" dirty="0" smtClean="0"/>
              <a:t> که </a:t>
            </a:r>
            <a:r>
              <a:rPr lang="ar-SA" sz="4000" dirty="0" err="1" smtClean="0"/>
              <a:t>به</a:t>
            </a:r>
            <a:r>
              <a:rPr lang="ar-SA" sz="4000" dirty="0" smtClean="0"/>
              <a:t> وسیله آن </a:t>
            </a:r>
            <a:r>
              <a:rPr lang="ar-SA" sz="4000" dirty="0" err="1" smtClean="0"/>
              <a:t>نورون</a:t>
            </a:r>
            <a:r>
              <a:rPr lang="ar-SA" sz="4000" dirty="0" smtClean="0"/>
              <a:t> </a:t>
            </a:r>
            <a:r>
              <a:rPr lang="ar-SA" sz="4000" dirty="0" err="1" smtClean="0"/>
              <a:t>هایی</a:t>
            </a:r>
            <a:r>
              <a:rPr lang="ar-SA" sz="4000" dirty="0" smtClean="0"/>
              <a:t> که </a:t>
            </a:r>
            <a:r>
              <a:rPr lang="ar-SA" sz="4000" dirty="0" err="1" smtClean="0"/>
              <a:t>ابتدا</a:t>
            </a:r>
            <a:r>
              <a:rPr lang="ar-SA" sz="4000" dirty="0" smtClean="0"/>
              <a:t> </a:t>
            </a:r>
            <a:r>
              <a:rPr lang="ar-SA" sz="4000" dirty="0" err="1" smtClean="0"/>
              <a:t>بخشی</a:t>
            </a:r>
            <a:r>
              <a:rPr lang="ar-SA" sz="4000" dirty="0" smtClean="0"/>
              <a:t> </a:t>
            </a:r>
            <a:r>
              <a:rPr lang="ar-SA" sz="4000" dirty="0" err="1" smtClean="0"/>
              <a:t>از</a:t>
            </a:r>
            <a:r>
              <a:rPr lang="ar-SA" sz="4000" dirty="0" smtClean="0"/>
              <a:t> مجتمع </a:t>
            </a:r>
            <a:r>
              <a:rPr lang="ar-SA" sz="4000" dirty="0" err="1" smtClean="0"/>
              <a:t>سلولی</a:t>
            </a:r>
            <a:r>
              <a:rPr lang="ar-SA" sz="4000" dirty="0" smtClean="0"/>
              <a:t> </a:t>
            </a:r>
            <a:r>
              <a:rPr lang="ar-SA" sz="4000" dirty="0" err="1" smtClean="0"/>
              <a:t>هستند</a:t>
            </a:r>
            <a:r>
              <a:rPr lang="ar-SA" sz="4000" dirty="0" smtClean="0"/>
              <a:t> حذف می </a:t>
            </a:r>
            <a:r>
              <a:rPr lang="ar-SA" sz="4000" dirty="0" err="1" smtClean="0"/>
              <a:t>شوند</a:t>
            </a:r>
            <a:r>
              <a:rPr lang="ar-SA" sz="4000" dirty="0" smtClean="0"/>
              <a:t>.در </a:t>
            </a:r>
            <a:r>
              <a:rPr lang="en-US" sz="4000" dirty="0" smtClean="0"/>
              <a:t>LTD</a:t>
            </a:r>
            <a:r>
              <a:rPr lang="ar-SA" sz="4000" dirty="0" smtClean="0"/>
              <a:t> وقتی که دو سلول فرستنده یک سلول گیرنده واحد را تحریک می کنند،سلول گیرنده نسبت به فعالیت سلول های فرستنده غیر حساس می شود.</a:t>
            </a:r>
            <a:endParaRPr lang="en-US" sz="4000" dirty="0" smtClean="0"/>
          </a:p>
          <a:p>
            <a:pPr algn="just" rtl="1"/>
            <a:endParaRPr lang="en-US" sz="4000" dirty="0"/>
          </a:p>
        </p:txBody>
      </p:sp>
      <p:sp>
        <p:nvSpPr>
          <p:cNvPr id="2" name="Title 1"/>
          <p:cNvSpPr>
            <a:spLocks noGrp="1"/>
          </p:cNvSpPr>
          <p:nvPr>
            <p:ph type="title"/>
          </p:nvPr>
        </p:nvSpPr>
        <p:spPr/>
        <p:txBody>
          <a:bodyPr/>
          <a:lstStyle/>
          <a:p>
            <a:r>
              <a:rPr lang="fa-IR" b="1" dirty="0" smtClean="0">
                <a:solidFill>
                  <a:srgbClr val="FF0000"/>
                </a:solidFill>
              </a:rPr>
              <a:t>واپس زنی درازمدت</a:t>
            </a: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596C00CC-5BCA-4161-A22A-D6901444B658}" type="slidenum">
              <a:rPr lang="en-US" smtClean="0"/>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fa-IR" dirty="0" smtClean="0"/>
              <a:t>1- </a:t>
            </a:r>
            <a:r>
              <a:rPr lang="ar-SA" dirty="0" smtClean="0"/>
              <a:t>هب </a:t>
            </a:r>
            <a:r>
              <a:rPr lang="ar-SA" dirty="0" err="1" smtClean="0"/>
              <a:t>نخستین</a:t>
            </a:r>
            <a:r>
              <a:rPr lang="ar-SA" dirty="0" smtClean="0"/>
              <a:t> ک</a:t>
            </a:r>
            <a:r>
              <a:rPr lang="ar-SA" dirty="0" err="1" smtClean="0"/>
              <a:t>سی</a:t>
            </a:r>
            <a:r>
              <a:rPr lang="ar-SA" dirty="0" smtClean="0"/>
              <a:t> </a:t>
            </a:r>
            <a:r>
              <a:rPr lang="ar-SA" dirty="0" err="1" smtClean="0"/>
              <a:t>نبود</a:t>
            </a:r>
            <a:r>
              <a:rPr lang="ar-SA" dirty="0" smtClean="0"/>
              <a:t> که </a:t>
            </a:r>
            <a:r>
              <a:rPr lang="ar-SA" dirty="0" err="1" smtClean="0"/>
              <a:t>یاد</a:t>
            </a:r>
            <a:r>
              <a:rPr lang="ar-SA" dirty="0" smtClean="0"/>
              <a:t>گیری </a:t>
            </a:r>
            <a:r>
              <a:rPr lang="ar-SA" dirty="0" err="1" smtClean="0"/>
              <a:t>را</a:t>
            </a:r>
            <a:r>
              <a:rPr lang="ar-SA" dirty="0" smtClean="0"/>
              <a:t> در </a:t>
            </a:r>
            <a:r>
              <a:rPr lang="ar-SA" dirty="0" err="1" smtClean="0"/>
              <a:t>مغز</a:t>
            </a:r>
            <a:r>
              <a:rPr lang="ar-SA" dirty="0" smtClean="0"/>
              <a:t> </a:t>
            </a:r>
            <a:r>
              <a:rPr lang="ar-SA" dirty="0" err="1" smtClean="0"/>
              <a:t>ردیابی</a:t>
            </a:r>
            <a:r>
              <a:rPr lang="ar-SA" dirty="0" smtClean="0"/>
              <a:t> کرد،و </a:t>
            </a:r>
            <a:r>
              <a:rPr lang="ar-SA" dirty="0" err="1" smtClean="0"/>
              <a:t>تا</a:t>
            </a:r>
            <a:r>
              <a:rPr lang="ar-SA" dirty="0" smtClean="0"/>
              <a:t> حدی </a:t>
            </a:r>
            <a:r>
              <a:rPr lang="ar-SA" dirty="0" err="1" smtClean="0"/>
              <a:t>اندیشه</a:t>
            </a:r>
            <a:r>
              <a:rPr lang="ar-SA" dirty="0" smtClean="0"/>
              <a:t> </a:t>
            </a:r>
            <a:r>
              <a:rPr lang="ar-SA" dirty="0" err="1" smtClean="0"/>
              <a:t>های</a:t>
            </a:r>
            <a:r>
              <a:rPr lang="ar-SA" dirty="0" smtClean="0"/>
              <a:t> </a:t>
            </a:r>
            <a:r>
              <a:rPr lang="ar-SA" dirty="0" err="1" smtClean="0"/>
              <a:t>وی</a:t>
            </a:r>
            <a:r>
              <a:rPr lang="ar-SA" dirty="0" smtClean="0"/>
              <a:t> در رابطه </a:t>
            </a:r>
            <a:r>
              <a:rPr lang="ar-SA" dirty="0" err="1" smtClean="0"/>
              <a:t>با</a:t>
            </a:r>
            <a:r>
              <a:rPr lang="ar-SA" dirty="0" smtClean="0"/>
              <a:t> تشکیل تداعی بین مناطق فعال </a:t>
            </a:r>
            <a:r>
              <a:rPr lang="ar-SA" dirty="0" err="1" smtClean="0"/>
              <a:t>مغز</a:t>
            </a:r>
            <a:r>
              <a:rPr lang="ar-SA" dirty="0" smtClean="0"/>
              <a:t> </a:t>
            </a:r>
            <a:r>
              <a:rPr lang="ar-SA" dirty="0" err="1" smtClean="0"/>
              <a:t>از</a:t>
            </a:r>
            <a:r>
              <a:rPr lang="ar-SA" dirty="0" smtClean="0"/>
              <a:t> </a:t>
            </a:r>
            <a:r>
              <a:rPr lang="ar-SA" dirty="0" err="1" smtClean="0"/>
              <a:t>اندیشه</a:t>
            </a:r>
            <a:r>
              <a:rPr lang="ar-SA" dirty="0" smtClean="0"/>
              <a:t> </a:t>
            </a:r>
            <a:r>
              <a:rPr lang="ar-SA" dirty="0" err="1" smtClean="0"/>
              <a:t>های</a:t>
            </a:r>
            <a:r>
              <a:rPr lang="ar-SA" dirty="0" smtClean="0"/>
              <a:t> پ</a:t>
            </a:r>
            <a:r>
              <a:rPr lang="ar-SA" dirty="0" err="1" smtClean="0"/>
              <a:t>اولف</a:t>
            </a:r>
            <a:r>
              <a:rPr lang="ar-SA" dirty="0" smtClean="0"/>
              <a:t> در </a:t>
            </a:r>
            <a:r>
              <a:rPr lang="ar-SA" dirty="0" err="1" smtClean="0"/>
              <a:t>این</a:t>
            </a:r>
            <a:r>
              <a:rPr lang="ar-SA" dirty="0" smtClean="0"/>
              <a:t> باره خیلی دور </a:t>
            </a:r>
            <a:r>
              <a:rPr lang="ar-SA" dirty="0" err="1" smtClean="0"/>
              <a:t>نیستند</a:t>
            </a:r>
            <a:r>
              <a:rPr lang="ar-SA" dirty="0" smtClean="0"/>
              <a:t>.</a:t>
            </a:r>
            <a:r>
              <a:rPr lang="ar-SA" dirty="0" err="1" smtClean="0"/>
              <a:t>به</a:t>
            </a:r>
            <a:r>
              <a:rPr lang="ar-SA" dirty="0" smtClean="0"/>
              <a:t> همین منوال </a:t>
            </a:r>
            <a:r>
              <a:rPr lang="ar-SA" dirty="0" err="1" smtClean="0"/>
              <a:t>او</a:t>
            </a:r>
            <a:r>
              <a:rPr lang="ar-SA" dirty="0" smtClean="0"/>
              <a:t> </a:t>
            </a:r>
            <a:r>
              <a:rPr lang="ar-SA" dirty="0" err="1" smtClean="0"/>
              <a:t>اولین</a:t>
            </a:r>
            <a:r>
              <a:rPr lang="ar-SA" dirty="0" smtClean="0"/>
              <a:t> پژوهشگری </a:t>
            </a:r>
            <a:r>
              <a:rPr lang="ar-SA" dirty="0" err="1" smtClean="0"/>
              <a:t>نبود</a:t>
            </a:r>
            <a:r>
              <a:rPr lang="ar-SA" dirty="0" smtClean="0"/>
              <a:t> که </a:t>
            </a:r>
            <a:r>
              <a:rPr lang="ar-SA" dirty="0" err="1" smtClean="0"/>
              <a:t>با</a:t>
            </a:r>
            <a:r>
              <a:rPr lang="ar-SA" dirty="0" smtClean="0"/>
              <a:t> </a:t>
            </a:r>
            <a:r>
              <a:rPr lang="ar-SA" dirty="0" err="1" smtClean="0"/>
              <a:t>استفاده</a:t>
            </a:r>
            <a:r>
              <a:rPr lang="ar-SA" dirty="0" smtClean="0"/>
              <a:t> </a:t>
            </a:r>
            <a:r>
              <a:rPr lang="ar-SA" dirty="0" err="1" smtClean="0"/>
              <a:t>از</a:t>
            </a:r>
            <a:r>
              <a:rPr lang="ar-SA" dirty="0" smtClean="0"/>
              <a:t> </a:t>
            </a:r>
            <a:r>
              <a:rPr lang="ar-SA" dirty="0" err="1" smtClean="0"/>
              <a:t>اندیشه</a:t>
            </a:r>
            <a:r>
              <a:rPr lang="ar-SA" dirty="0" smtClean="0"/>
              <a:t> </a:t>
            </a:r>
            <a:r>
              <a:rPr lang="ar-SA" dirty="0" err="1" smtClean="0"/>
              <a:t>های</a:t>
            </a:r>
            <a:r>
              <a:rPr lang="ar-SA" dirty="0" smtClean="0"/>
              <a:t> </a:t>
            </a:r>
            <a:r>
              <a:rPr lang="ar-SA" dirty="0" err="1" smtClean="0"/>
              <a:t>خود</a:t>
            </a:r>
            <a:r>
              <a:rPr lang="ar-SA" dirty="0" smtClean="0"/>
              <a:t> در باره کار کردهای مغز در مورد فرایند های عالی ذهن به گمانه زنی بپردازد.می توان گفت که هب </a:t>
            </a:r>
            <a:r>
              <a:rPr lang="ar-SA" b="1" dirty="0" smtClean="0"/>
              <a:t>سطح تحلیل را از مناطق بزرگ مغز به تعدادکمتری نورون</a:t>
            </a:r>
            <a:r>
              <a:rPr lang="ar-SA" dirty="0" smtClean="0"/>
              <a:t> تغییر داد اما همان اصل کلی مورد استفاده پاولف را به کار بست.</a:t>
            </a:r>
            <a:endParaRPr lang="fa-IR" dirty="0" smtClean="0"/>
          </a:p>
        </p:txBody>
      </p:sp>
      <p:sp>
        <p:nvSpPr>
          <p:cNvPr id="2" name="Title 1"/>
          <p:cNvSpPr>
            <a:spLocks noGrp="1"/>
          </p:cNvSpPr>
          <p:nvPr>
            <p:ph type="title"/>
          </p:nvPr>
        </p:nvSpPr>
        <p:spPr/>
        <p:txBody>
          <a:bodyPr>
            <a:normAutofit fontScale="90000"/>
          </a:bodyPr>
          <a:lstStyle/>
          <a:p>
            <a:r>
              <a:rPr lang="ar-SA" b="1" dirty="0" smtClean="0"/>
              <a:t>انتقادها </a:t>
            </a:r>
            <a:r>
              <a:rPr lang="ar-SA" b="1" dirty="0" err="1" smtClean="0"/>
              <a:t>از</a:t>
            </a:r>
            <a:r>
              <a:rPr lang="ar-SA" b="1" dirty="0" smtClean="0"/>
              <a:t> نظریه هب</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r>
              <a:rPr lang="fa-IR" dirty="0" smtClean="0"/>
              <a:t>2- </a:t>
            </a:r>
            <a:r>
              <a:rPr lang="ar-SA" dirty="0" smtClean="0"/>
              <a:t>انتقاد </a:t>
            </a:r>
            <a:r>
              <a:rPr lang="ar-SA" dirty="0" err="1" smtClean="0"/>
              <a:t>دی</a:t>
            </a:r>
            <a:r>
              <a:rPr lang="ar-SA" dirty="0" smtClean="0"/>
              <a:t>گر </a:t>
            </a:r>
            <a:r>
              <a:rPr lang="ar-SA" dirty="0" err="1" smtClean="0"/>
              <a:t>به</a:t>
            </a:r>
            <a:r>
              <a:rPr lang="ar-SA" dirty="0" smtClean="0"/>
              <a:t> </a:t>
            </a:r>
            <a:r>
              <a:rPr lang="ar-SA" dirty="0" err="1" smtClean="0"/>
              <a:t>بی</a:t>
            </a:r>
            <a:r>
              <a:rPr lang="ar-SA" dirty="0" smtClean="0"/>
              <a:t> میلی هب راجع </a:t>
            </a:r>
            <a:r>
              <a:rPr lang="ar-SA" dirty="0" err="1" smtClean="0"/>
              <a:t>به</a:t>
            </a:r>
            <a:r>
              <a:rPr lang="ar-SA" dirty="0" smtClean="0"/>
              <a:t> تغییر </a:t>
            </a:r>
            <a:r>
              <a:rPr lang="ar-SA" dirty="0" err="1" smtClean="0"/>
              <a:t>دادن</a:t>
            </a:r>
            <a:r>
              <a:rPr lang="ar-SA" dirty="0" smtClean="0"/>
              <a:t> نظریه </a:t>
            </a:r>
            <a:r>
              <a:rPr lang="ar-SA" dirty="0" err="1" smtClean="0"/>
              <a:t>اش</a:t>
            </a:r>
            <a:r>
              <a:rPr lang="ar-SA" dirty="0" smtClean="0"/>
              <a:t> </a:t>
            </a:r>
            <a:r>
              <a:rPr lang="ar-SA" dirty="0" err="1" smtClean="0"/>
              <a:t>با</a:t>
            </a:r>
            <a:r>
              <a:rPr lang="ar-SA" dirty="0" smtClean="0"/>
              <a:t> توجه </a:t>
            </a:r>
            <a:r>
              <a:rPr lang="ar-SA" dirty="0" err="1" smtClean="0"/>
              <a:t>به</a:t>
            </a:r>
            <a:r>
              <a:rPr lang="ar-SA" dirty="0" smtClean="0"/>
              <a:t> </a:t>
            </a:r>
            <a:r>
              <a:rPr lang="ar-SA" dirty="0" err="1" smtClean="0"/>
              <a:t>یافته</a:t>
            </a:r>
            <a:r>
              <a:rPr lang="ar-SA" dirty="0" smtClean="0"/>
              <a:t> </a:t>
            </a:r>
            <a:r>
              <a:rPr lang="ar-SA" dirty="0" err="1" smtClean="0"/>
              <a:t>های</a:t>
            </a:r>
            <a:r>
              <a:rPr lang="ar-SA" dirty="0" smtClean="0"/>
              <a:t> مهم </a:t>
            </a:r>
            <a:r>
              <a:rPr lang="ar-SA" dirty="0" err="1" smtClean="0"/>
              <a:t>حوزه</a:t>
            </a:r>
            <a:r>
              <a:rPr lang="ar-SA" dirty="0" smtClean="0"/>
              <a:t> عصب </a:t>
            </a:r>
            <a:r>
              <a:rPr lang="ar-SA" dirty="0" err="1" smtClean="0"/>
              <a:t>شناسی</a:t>
            </a:r>
            <a:r>
              <a:rPr lang="ar-SA" dirty="0" smtClean="0"/>
              <a:t> مربوط </a:t>
            </a:r>
            <a:r>
              <a:rPr lang="ar-SA" dirty="0" err="1" smtClean="0"/>
              <a:t>است</a:t>
            </a:r>
            <a:r>
              <a:rPr lang="ar-SA" dirty="0" smtClean="0"/>
              <a:t>.</a:t>
            </a:r>
            <a:r>
              <a:rPr lang="ar-SA" dirty="0" err="1" smtClean="0"/>
              <a:t>با</a:t>
            </a:r>
            <a:r>
              <a:rPr lang="ar-SA" dirty="0" smtClean="0"/>
              <a:t> </a:t>
            </a:r>
            <a:r>
              <a:rPr lang="ar-SA" dirty="0" err="1" smtClean="0"/>
              <a:t>این</a:t>
            </a:r>
            <a:r>
              <a:rPr lang="ar-SA" dirty="0" smtClean="0"/>
              <a:t> حال </a:t>
            </a:r>
            <a:r>
              <a:rPr lang="ar-SA" dirty="0" err="1" smtClean="0"/>
              <a:t>باید</a:t>
            </a:r>
            <a:r>
              <a:rPr lang="ar-SA" dirty="0" smtClean="0"/>
              <a:t> خاطر نشان ساخت که او نظام خود را به عنوان یک الگوی انعطاف پذیر برای یک نظریه تصور می کرد تا یک نظریه صوری کامل شده.ممکن است چنین بوده باشد که هب کشفیات مربوط به انتقال دهنده های عصبی-شیمیایی متعدد،اساس فیزیولوژیکی تقویت،و ساخت های عصبی را جالب اما نامربوط به الگوی اساسی خود می دانست،یا تصور می کرد که اینها مراحل انتقال در تعامل علوم مغزی هستند.</a:t>
            </a:r>
            <a:endParaRPr lang="fa-IR" dirty="0" smtClean="0"/>
          </a:p>
          <a:p>
            <a:pPr algn="just" rtl="1"/>
            <a:endParaRPr lang="en-US" dirty="0"/>
          </a:p>
        </p:txBody>
      </p:sp>
      <p:sp>
        <p:nvSpPr>
          <p:cNvPr id="2" name="Title 1"/>
          <p:cNvSpPr>
            <a:spLocks noGrp="1"/>
          </p:cNvSpPr>
          <p:nvPr>
            <p:ph type="title"/>
          </p:nvPr>
        </p:nvSpPr>
        <p:spPr/>
        <p:txBody>
          <a:bodyPr>
            <a:normAutofit fontScale="90000"/>
          </a:bodyPr>
          <a:lstStyle/>
          <a:p>
            <a:r>
              <a:rPr lang="ar-SA" b="1" dirty="0" smtClean="0"/>
              <a:t>انتقادها </a:t>
            </a:r>
            <a:r>
              <a:rPr lang="ar-SA" b="1" dirty="0" err="1" smtClean="0"/>
              <a:t>از</a:t>
            </a:r>
            <a:r>
              <a:rPr lang="ar-SA" b="1" dirty="0" smtClean="0"/>
              <a:t> نظریه هب</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endParaRPr lang="fa-IR" dirty="0" smtClean="0"/>
          </a:p>
          <a:p>
            <a:pPr algn="just" rtl="1"/>
            <a:endParaRPr lang="fa-IR" dirty="0" smtClean="0"/>
          </a:p>
          <a:p>
            <a:pPr algn="just" rtl="1"/>
            <a:r>
              <a:rPr lang="fa-IR" dirty="0" smtClean="0"/>
              <a:t>3- </a:t>
            </a:r>
            <a:r>
              <a:rPr lang="ar-SA" dirty="0" smtClean="0"/>
              <a:t>و انتقاد </a:t>
            </a:r>
            <a:r>
              <a:rPr lang="ar-SA" dirty="0" err="1" smtClean="0"/>
              <a:t>دی</a:t>
            </a:r>
            <a:r>
              <a:rPr lang="ar-SA" dirty="0" smtClean="0"/>
              <a:t>گر آن </a:t>
            </a:r>
            <a:r>
              <a:rPr lang="ar-SA" dirty="0" err="1" smtClean="0"/>
              <a:t>است</a:t>
            </a:r>
            <a:r>
              <a:rPr lang="ar-SA" dirty="0" smtClean="0"/>
              <a:t> که اصل موضوع </a:t>
            </a:r>
            <a:r>
              <a:rPr lang="ar-SA" dirty="0" err="1" smtClean="0"/>
              <a:t>نوروفیزیولو</a:t>
            </a:r>
            <a:r>
              <a:rPr lang="ar-SA" dirty="0" smtClean="0"/>
              <a:t>ژیک</a:t>
            </a:r>
            <a:r>
              <a:rPr lang="ar-SA" dirty="0" err="1" smtClean="0"/>
              <a:t>ی</a:t>
            </a:r>
            <a:r>
              <a:rPr lang="ar-SA" dirty="0" smtClean="0"/>
              <a:t> هب منحصرا بر </a:t>
            </a:r>
            <a:r>
              <a:rPr lang="ar-SA" b="1" dirty="0" smtClean="0">
                <a:solidFill>
                  <a:srgbClr val="FF0000"/>
                </a:solidFill>
              </a:rPr>
              <a:t>پدیده خاموشی </a:t>
            </a:r>
            <a:r>
              <a:rPr lang="ar-SA" dirty="0" smtClean="0"/>
              <a:t>متکی بود. </a:t>
            </a:r>
            <a:endParaRPr lang="en-US" dirty="0"/>
          </a:p>
        </p:txBody>
      </p:sp>
      <p:sp>
        <p:nvSpPr>
          <p:cNvPr id="2" name="Title 1"/>
          <p:cNvSpPr>
            <a:spLocks noGrp="1"/>
          </p:cNvSpPr>
          <p:nvPr>
            <p:ph type="title"/>
          </p:nvPr>
        </p:nvSpPr>
        <p:spPr/>
        <p:txBody>
          <a:bodyPr>
            <a:normAutofit fontScale="90000"/>
          </a:bodyPr>
          <a:lstStyle/>
          <a:p>
            <a:r>
              <a:rPr lang="ar-SA" b="1" dirty="0" smtClean="0"/>
              <a:t>انتقادها </a:t>
            </a:r>
            <a:r>
              <a:rPr lang="ar-SA" b="1" dirty="0" err="1" smtClean="0"/>
              <a:t>از</a:t>
            </a:r>
            <a:r>
              <a:rPr lang="ar-SA" b="1" dirty="0" smtClean="0"/>
              <a:t> نظریه هب</a:t>
            </a: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596C00CC-5BCA-4161-A22A-D6901444B658}" type="slidenum">
              <a:rPr lang="en-US" smtClean="0"/>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fa-IR" dirty="0" smtClean="0"/>
              <a:t>با آرزوی موفقیت و سربلندی برای شما</a:t>
            </a:r>
            <a:endParaRPr lang="en-US" dirty="0"/>
          </a:p>
        </p:txBody>
      </p:sp>
      <p:pic>
        <p:nvPicPr>
          <p:cNvPr id="6" name="Content Placeholder 5" descr="image006-3.gif"/>
          <p:cNvPicPr>
            <a:picLocks noGrp="1" noChangeAspect="1"/>
          </p:cNvPicPr>
          <p:nvPr>
            <p:ph idx="1"/>
          </p:nvPr>
        </p:nvPicPr>
        <p:blipFill>
          <a:blip r:embed="rId2" cstate="print"/>
          <a:stretch>
            <a:fillRect/>
          </a:stretch>
        </p:blipFill>
        <p:spPr>
          <a:xfrm>
            <a:off x="1981200" y="1295400"/>
            <a:ext cx="4757738" cy="3909562"/>
          </a:xfrm>
        </p:spPr>
      </p:pic>
      <p:sp>
        <p:nvSpPr>
          <p:cNvPr id="7" name="Slide Number Placeholder 6"/>
          <p:cNvSpPr>
            <a:spLocks noGrp="1"/>
          </p:cNvSpPr>
          <p:nvPr>
            <p:ph type="sldNum" sz="quarter" idx="12"/>
          </p:nvPr>
        </p:nvSpPr>
        <p:spPr/>
        <p:txBody>
          <a:bodyPr/>
          <a:lstStyle/>
          <a:p>
            <a:fld id="{596C00CC-5BCA-4161-A22A-D6901444B658}" type="slidenum">
              <a:rPr lang="en-US" smtClean="0"/>
              <a:pPr/>
              <a:t>38</a:t>
            </a:fld>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Celebration</Template>
  <TotalTime>615</TotalTime>
  <Words>2263</Words>
  <Application>Microsoft Office PowerPoint</Application>
  <PresentationFormat>On-screen Show (4:3)</PresentationFormat>
  <Paragraphs>160</Paragraphs>
  <Slides>38</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38</vt:i4>
      </vt:variant>
    </vt:vector>
  </HeadingPairs>
  <TitlesOfParts>
    <vt:vector size="49" baseType="lpstr">
      <vt:lpstr>Arial</vt:lpstr>
      <vt:lpstr>Calibri</vt:lpstr>
      <vt:lpstr>Franklin Gothic Book</vt:lpstr>
      <vt:lpstr>Lucida Sans Unicode</vt:lpstr>
      <vt:lpstr>Perpetua</vt:lpstr>
      <vt:lpstr>Times New Roman</vt:lpstr>
      <vt:lpstr>Verdana</vt:lpstr>
      <vt:lpstr>Wingdings 2</vt:lpstr>
      <vt:lpstr>Wingdings 3</vt:lpstr>
      <vt:lpstr>Equity</vt:lpstr>
      <vt:lpstr>Concourse</vt:lpstr>
      <vt:lpstr>نظریه نوروفیزیولوژیک یادگیری فصل 15- اولدینگ هب </vt:lpstr>
      <vt:lpstr>Outlines: </vt:lpstr>
      <vt:lpstr>دونالد اولدینگ هب به عنوان نماینده سنت نظریه های نوروفیزیولوژی یادگیری</vt:lpstr>
      <vt:lpstr>PowerPoint Presentation</vt:lpstr>
      <vt:lpstr>PowerPoint Presentation</vt:lpstr>
      <vt:lpstr>PowerPoint Presentation</vt:lpstr>
      <vt:lpstr>رویكرد نوروفیزیولوژیكى هب</vt:lpstr>
      <vt:lpstr>PowerPoint Presentation</vt:lpstr>
      <vt:lpstr>PowerPoint Presentation</vt:lpstr>
      <vt:lpstr>دو مفهوم كلیدى در نظریه هب :</vt:lpstr>
      <vt:lpstr>مجتمع هاى سلولى </vt:lpstr>
      <vt:lpstr>PowerPoint Presentation</vt:lpstr>
      <vt:lpstr>«اصل موضوع نوروفیزیولوژیكى» هب (1949):</vt:lpstr>
      <vt:lpstr>PowerPoint Presentation</vt:lpstr>
      <vt:lpstr>مجتمع سلولى: اساس عصب شناختى اندیشه یا فكر</vt:lpstr>
      <vt:lpstr>زنجیره هاى مرحله اى </vt:lpstr>
      <vt:lpstr>چگونه بوى یك عطر، یا چند نغمه از یك آهنگ، خاطرات مربوط به یك دوست را به یاد ما مى آورد؟</vt:lpstr>
      <vt:lpstr>براى هب دو نوع یادگیرى وجود دارند: </vt:lpstr>
      <vt:lpstr>هب معتقد است كه:</vt:lpstr>
      <vt:lpstr>نظریه برانگیختگی </vt:lpstr>
      <vt:lpstr>هب درمورد رابطه بین سطح بر انگیختگی و عمکرد نظریه ای تدوین کرده است:</vt:lpstr>
      <vt:lpstr>PowerPoint Presentation</vt:lpstr>
      <vt:lpstr>محرومیت حسی </vt:lpstr>
      <vt:lpstr>PowerPoint Presentation</vt:lpstr>
      <vt:lpstr>محیط هاى غنى  </vt:lpstr>
      <vt:lpstr>تلویحات كاربردى این پژوهشها براى آموزش و پرورش و كودك پرورى كاملاً آشكارند:</vt:lpstr>
      <vt:lpstr>آیا آثار محیط هاى فقیر اولیه پایدارند؟  </vt:lpstr>
      <vt:lpstr>ماهیت ترس از دیدگاه هب:</vt:lpstr>
      <vt:lpstr>ماهیت ترس از دیدگاه هب:</vt:lpstr>
      <vt:lpstr>حافظه دراز مدت و حافظه کوتاه مدت </vt:lpstr>
      <vt:lpstr>PowerPoint Presentation</vt:lpstr>
      <vt:lpstr>نظریه تحکیم</vt:lpstr>
      <vt:lpstr>مقدمه ای بر واپس زنی دراز مدت </vt:lpstr>
      <vt:lpstr>واپس زنی درازمدت</vt:lpstr>
      <vt:lpstr>انتقادها از نظریه هب </vt:lpstr>
      <vt:lpstr>انتقادها از نظریه هب </vt:lpstr>
      <vt:lpstr>انتقادها از نظریه هب </vt:lpstr>
      <vt:lpstr>با آرزوی موفقیت و سربلندی برای شما</vt:lpstr>
    </vt:vector>
  </TitlesOfParts>
  <Company>MRT www.Win2Farsi.com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نظریه نوروفیزیولوژیک یادگیری فصل 15- اولدینگ هب </dc:title>
  <dc:creator>MRT</dc:creator>
  <cp:lastModifiedBy>DadeFam-43262657</cp:lastModifiedBy>
  <cp:revision>84</cp:revision>
  <dcterms:created xsi:type="dcterms:W3CDTF">2011-07-25T08:39:05Z</dcterms:created>
  <dcterms:modified xsi:type="dcterms:W3CDTF">2023-08-11T06:15:01Z</dcterms:modified>
</cp:coreProperties>
</file>