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74277" y="940158"/>
            <a:ext cx="3387143" cy="1107584"/>
          </a:xfrm>
        </p:spPr>
        <p:txBody>
          <a:bodyPr>
            <a:normAutofit/>
          </a:bodyPr>
          <a:lstStyle/>
          <a:p>
            <a:pPr rtl="1">
              <a:spcBef>
                <a:spcPts val="1000"/>
              </a:spcBef>
              <a:buClr>
                <a:schemeClr val="accent1"/>
              </a:buClr>
            </a:pPr>
            <a:r>
              <a:rPr lang="fa-IR" sz="6600" dirty="0">
                <a:solidFill>
                  <a:schemeClr val="tx1"/>
                </a:solidFill>
                <a:latin typeface="+mn-lt"/>
                <a:ea typeface="+mn-ea"/>
                <a:cs typeface="B Nazanin" panose="00000400000000000000" pitchFamily="2" charset="-78"/>
              </a:rPr>
              <a:t>موضوع </a:t>
            </a:r>
            <a:r>
              <a:rPr lang="fa-IR" sz="6600" dirty="0" smtClean="0">
                <a:solidFill>
                  <a:schemeClr val="tx1"/>
                </a:solidFill>
                <a:latin typeface="+mn-lt"/>
                <a:ea typeface="+mn-ea"/>
                <a:cs typeface="B Nazanin" panose="00000400000000000000" pitchFamily="2" charset="-78"/>
              </a:rPr>
              <a:t>ارائه</a:t>
            </a:r>
            <a:r>
              <a:rPr lang="en-US" sz="6600" dirty="0" smtClean="0">
                <a:solidFill>
                  <a:schemeClr val="tx1"/>
                </a:solidFill>
                <a:latin typeface="+mn-lt"/>
                <a:ea typeface="+mn-ea"/>
                <a:cs typeface="B Nazanin" panose="00000400000000000000" pitchFamily="2" charset="-78"/>
              </a:rPr>
              <a:t>:</a:t>
            </a:r>
            <a:endParaRPr lang="en-US" sz="6600" dirty="0">
              <a:solidFill>
                <a:schemeClr val="tx1"/>
              </a:solidFill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89797" y="2498501"/>
            <a:ext cx="6432997" cy="1808180"/>
          </a:xfrm>
        </p:spPr>
        <p:txBody>
          <a:bodyPr>
            <a:noAutofit/>
          </a:bodyPr>
          <a:lstStyle/>
          <a:p>
            <a:pPr rtl="1"/>
            <a:r>
              <a:rPr lang="fa-IR" sz="7200" dirty="0" smtClean="0">
                <a:cs typeface="B Nazanin" panose="00000400000000000000" pitchFamily="2" charset="-78"/>
              </a:rPr>
              <a:t>نظریه انتخاب عمومی</a:t>
            </a:r>
            <a:endParaRPr lang="en-US" sz="7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0449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0"/>
            <a:ext cx="9101092" cy="3644720"/>
          </a:xfrm>
        </p:spPr>
        <p:txBody>
          <a:bodyPr>
            <a:noAutofit/>
          </a:bodyPr>
          <a:lstStyle/>
          <a:p>
            <a:pPr algn="r" rtl="1"/>
            <a:r>
              <a:rPr lang="fa-IR" sz="80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         </a:t>
            </a:r>
            <a:r>
              <a:rPr lang="fa-IR" sz="72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انتخاب عمومی</a:t>
            </a:r>
            <a:r>
              <a:rPr lang="fa-IR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/>
            </a:r>
            <a:br>
              <a:rPr lang="fa-IR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</a:br>
            <a:r>
              <a:rPr lang="fa-I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/>
            </a:r>
            <a:br>
              <a:rPr lang="fa-I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</a:br>
            <a:r>
              <a:rPr lang="fa-I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نظریه </a:t>
            </a:r>
            <a:r>
              <a:rPr lang="fa-IR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انتخاب عمومی بر محور این پرسش بنا نهاده شده است که آیا انتخاب فرد در گروه تابع منافع خود اوست یا آنکه منافع جمع ملاک انتخاب و اقدام وی قرار میگیرد. و تحت عناوین متفاوتی چون انتخاب داوطلبانه، انتخاب اجباری، انتخاب جمعی، انتخاب منطقی، انتخاب اجتماعی و پارادوکس رای دهنده از ان تحلیل هایی به عمل آمده است. </a:t>
            </a:r>
            <a:br>
              <a:rPr lang="fa-IR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</a:br>
            <a:r>
              <a:rPr lang="fa-IR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/>
            </a:r>
            <a:b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4043966"/>
            <a:ext cx="8915400" cy="2678806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بر اساس تئوری نظریه انتخاب عمومی، سیاست مداران و کارگزاران دولتی زندگی خود را فدای منافع شهروندان نمیکنند و رفتار آنان شبیه به تاجران و بازرگانان و صنعتگران است بدین معنی که اگر کاری به نفع شهروندان انجام میدهند آن کار برای خود آنان منافع مستقیمی را به ارمغان می </a:t>
            </a:r>
            <a:r>
              <a:rPr lang="fa-I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آورد.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502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3155324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 </a:t>
            </a:r>
            <a:br>
              <a:rPr lang="fa-IR" sz="2400" dirty="0" smtClean="0">
                <a:cs typeface="B Nazanin" panose="00000400000000000000" pitchFamily="2" charset="-78"/>
              </a:rPr>
            </a:br>
            <a:r>
              <a:rPr lang="fa-IR" sz="2400" dirty="0" smtClean="0">
                <a:cs typeface="B Nazanin" panose="00000400000000000000" pitchFamily="2" charset="-78"/>
              </a:rPr>
              <a:t>                                   </a:t>
            </a:r>
            <a:r>
              <a:rPr lang="fa-IR" sz="80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انتخاب </a:t>
            </a:r>
            <a:r>
              <a:rPr lang="fa-IR" sz="8000" dirty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عمومی</a:t>
            </a:r>
            <a:r>
              <a:rPr lang="fa-IR" sz="2400" dirty="0">
                <a:cs typeface="B Nazanin" panose="00000400000000000000" pitchFamily="2" charset="-78"/>
              </a:rPr>
              <a:t/>
            </a:r>
            <a:br>
              <a:rPr lang="fa-IR" sz="2400" dirty="0">
                <a:cs typeface="B Nazanin" panose="00000400000000000000" pitchFamily="2" charset="-78"/>
              </a:rPr>
            </a:br>
            <a:r>
              <a:rPr lang="fa-IR" sz="2400" dirty="0" smtClean="0">
                <a:cs typeface="B Nazanin" panose="00000400000000000000" pitchFamily="2" charset="-78"/>
              </a:rPr>
              <a:t/>
            </a:r>
            <a:br>
              <a:rPr lang="fa-IR" sz="2400" dirty="0" smtClean="0">
                <a:cs typeface="B Nazanin" panose="00000400000000000000" pitchFamily="2" charset="-78"/>
              </a:rPr>
            </a:br>
            <a:r>
              <a:rPr lang="fa-IR" sz="2400" dirty="0" smtClean="0">
                <a:cs typeface="B Nazanin" panose="00000400000000000000" pitchFamily="2" charset="-78"/>
              </a:rPr>
              <a:t>در دیدگاه های کلاسیک و در تئوری های سنتی علوم سیاسی رفتار غیر واقعی برای سیاستمداران و کارگزاران بخش عمومی تعریف و فرض گردیده است که ریشه ای در واقعیت های زندگی عادی ندارد. و بیشتر بر اساس« آنچه که باید باشد» و« نکوست که این گونه باشد» شکل گرفته و از «هست ها» نشأت نگرفته است .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3155324"/>
            <a:ext cx="8915400" cy="3451538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در حالی که نظریه انتخاب عمومی برگرفته از متن واقعی جامعه سیاسی و بازتاب عملکرد عموم سیاست مداران و کارگزاران بخش عمومی است و با کنار گزاردن موارد و مصادیق استثنایی، روایتی ارائه میدهد از آنچه که وجود دارد و بر اساس انگیزه های انسانی قابل تبیین و توجیه است .</a:t>
            </a:r>
          </a:p>
          <a:p>
            <a:pPr marL="0" indent="0" algn="r" rtl="1">
              <a:buNone/>
            </a:pPr>
            <a:endParaRPr lang="fa-IR" sz="2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اگرچه، در مدل های کلاسیک به طور روشن و صریح به انگیزه منفعت جویی سیاست مداران اشاره نشده، اما وجود مکانیسم هایی مانند کنترل بر درآمد و ثروت سیاست مداران و در برخی موارد منع آنان از ورود به امور تجاری و بازرگانی نشان از آن است که علمای کلاسیک نیز پذیرفته اند که سیاست مداران و صاحب منصبان بخش عمومی به عنوان انسان های متعارف ممکن است منافع جامعه را فدای منافع خویش سازند و </a:t>
            </a:r>
            <a:r>
              <a:rPr lang="fa-IR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به نحوی </a:t>
            </a:r>
            <a:r>
              <a:rPr lang="fa-I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باید آنان را تحت کنترل و نظارت داشت. </a:t>
            </a:r>
          </a:p>
          <a:p>
            <a:pPr marL="0" indent="0" algn="r" rtl="1">
              <a:buNone/>
            </a:pPr>
            <a:r>
              <a:rPr lang="fa-I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 </a:t>
            </a:r>
            <a:endParaRPr lang="en-US" sz="2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842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1"/>
            <a:ext cx="8911687" cy="3503054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/>
            </a:r>
            <a:br>
              <a:rPr lang="fa-IR" sz="2400" dirty="0" smtClean="0">
                <a:cs typeface="B Nazanin" panose="00000400000000000000" pitchFamily="2" charset="-78"/>
              </a:rPr>
            </a:br>
            <a:r>
              <a:rPr lang="fa-IR" sz="2400" dirty="0" smtClean="0">
                <a:cs typeface="B Nazanin" panose="00000400000000000000" pitchFamily="2" charset="-78"/>
              </a:rPr>
              <a:t>                             </a:t>
            </a:r>
            <a:r>
              <a:rPr lang="fa-IR" sz="72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انتخاب </a:t>
            </a:r>
            <a:r>
              <a:rPr lang="fa-IR" sz="7200" dirty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عمومی</a:t>
            </a:r>
            <a:r>
              <a:rPr lang="fa-IR" sz="2400" dirty="0">
                <a:cs typeface="B Nazanin" panose="00000400000000000000" pitchFamily="2" charset="-78"/>
              </a:rPr>
              <a:t/>
            </a:r>
            <a:br>
              <a:rPr lang="fa-IR" sz="2400" dirty="0">
                <a:cs typeface="B Nazanin" panose="00000400000000000000" pitchFamily="2" charset="-78"/>
              </a:rPr>
            </a:br>
            <a:r>
              <a:rPr lang="fa-IR" sz="2400" dirty="0" smtClean="0">
                <a:cs typeface="B Nazanin" panose="00000400000000000000" pitchFamily="2" charset="-78"/>
              </a:rPr>
              <a:t>در اندیشه </a:t>
            </a:r>
            <a:r>
              <a:rPr lang="fa-IR" sz="3200" dirty="0" smtClean="0">
                <a:cs typeface="B Nazanin" panose="00000400000000000000" pitchFamily="2" charset="-78"/>
              </a:rPr>
              <a:t>راسل هاردین </a:t>
            </a:r>
            <a:r>
              <a:rPr lang="fa-IR" sz="2400" dirty="0" smtClean="0">
                <a:cs typeface="B Nazanin" panose="00000400000000000000" pitchFamily="2" charset="-78"/>
              </a:rPr>
              <a:t>این تصور که حفظ منافع همگانی را دغدغه خاطر سیاست مداران بدانیم، تصوری غیر واقعی و خوش بینانه توصیف شده است. هیچ سیاست مداری منفعت دیگران را بر منفعت خود ترجیح نمیدهد، مگر آنکه این دو با هم به ترتیبی پیوند خورده با</a:t>
            </a:r>
            <a:r>
              <a:rPr lang="fa-IR" sz="2400" dirty="0">
                <a:cs typeface="B Nazanin" panose="00000400000000000000" pitchFamily="2" charset="-78"/>
              </a:rPr>
              <a:t>شند. 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3503054"/>
            <a:ext cx="8915400" cy="3245476"/>
          </a:xfrm>
        </p:spPr>
        <p:txBody>
          <a:bodyPr/>
          <a:lstStyle/>
          <a:p>
            <a:pPr marL="0" indent="0" algn="r" rtl="1">
              <a:buNone/>
            </a:pPr>
            <a:r>
              <a:rPr lang="fa-IR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پاول</a:t>
            </a:r>
            <a:r>
              <a:rPr lang="fa-IR" sz="3600" dirty="0" smtClean="0"/>
              <a:t> </a:t>
            </a:r>
            <a:r>
              <a:rPr lang="fa-IR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استار </a:t>
            </a:r>
            <a:r>
              <a:rPr lang="fa-IR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در مقاله ای در مورد نظریه انتخاب </a:t>
            </a:r>
            <a:r>
              <a:rPr lang="fa-IR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عمومی</a:t>
            </a:r>
            <a:r>
              <a:rPr lang="fa-IR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چنین مینویسد: </a:t>
            </a:r>
            <a:r>
              <a:rPr lang="fa-IR" sz="2400" dirty="0">
                <a:cs typeface="B Nazanin" panose="00000400000000000000" pitchFamily="2" charset="-78"/>
              </a:rPr>
              <a:t>نظریه انتخاب </a:t>
            </a:r>
            <a:r>
              <a:rPr lang="fa-IR" sz="2400" dirty="0" smtClean="0">
                <a:cs typeface="B Nazanin" panose="00000400000000000000" pitchFamily="2" charset="-78"/>
              </a:rPr>
              <a:t>عمومی، عنوانی بی مسمی برای انتخاب و تصمیم گیری ها در بخش عمومی است، زیرا این انتخاب ها  اغلب بر اساس منفعت خصوصی افراد شکل میگیرد و کمتر جنبه های منفعت و مصلحت عمومی دارند.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Nazanin" panose="00000400000000000000" pitchFamily="2" charset="-78"/>
              </a:rPr>
              <a:t>سیاست </a:t>
            </a:r>
            <a:r>
              <a:rPr lang="fa-IR" sz="2400" dirty="0">
                <a:solidFill>
                  <a:schemeClr val="tx1">
                    <a:lumMod val="85000"/>
                    <a:lumOff val="15000"/>
                  </a:schemeClr>
                </a:solidFill>
                <a:cs typeface="B Nazanin" panose="00000400000000000000" pitchFamily="2" charset="-78"/>
              </a:rPr>
              <a:t>مداران و کارگزاران بخش </a:t>
            </a:r>
            <a:r>
              <a:rPr lang="fa-IR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B Nazanin" panose="00000400000000000000" pitchFamily="2" charset="-78"/>
              </a:rPr>
              <a:t>عمومی</a:t>
            </a:r>
            <a:r>
              <a:rPr lang="fa-IR" sz="24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Nazanin" panose="00000400000000000000" pitchFamily="2" charset="-78"/>
              </a:rPr>
              <a:t> میکوشند تا با ائتلاف، منافع بیش تر را برای خود و گروهی کسب کنند که عضو آن هستند و در این جریان مصالح شهروندان و مالیات دهندگان نادیده انگاشته میشود و یا در درجه دوم ا</a:t>
            </a:r>
            <a:r>
              <a:rPr lang="fa-IR" sz="2400" dirty="0">
                <a:solidFill>
                  <a:schemeClr val="tx1">
                    <a:lumMod val="85000"/>
                    <a:lumOff val="15000"/>
                  </a:schemeClr>
                </a:solidFill>
                <a:cs typeface="B Nazanin" panose="00000400000000000000" pitchFamily="2" charset="-78"/>
              </a:rPr>
              <a:t>ولویت به آن میپردازند. </a:t>
            </a:r>
            <a:endParaRPr lang="fa-IR" sz="2400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61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1"/>
            <a:ext cx="8911687" cy="3103808"/>
          </a:xfrm>
        </p:spPr>
        <p:txBody>
          <a:bodyPr>
            <a:no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</a:pPr>
            <a:r>
              <a:rPr lang="fa-IR" sz="7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  <a:t> </a:t>
            </a:r>
            <a:r>
              <a:rPr lang="fa-IR" sz="7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  <a:t> </a:t>
            </a:r>
            <a:r>
              <a:rPr lang="fa-IR" sz="7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  <a:t>         </a:t>
            </a:r>
            <a:r>
              <a:rPr lang="fa-IR" sz="72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انتخاب عمومی</a:t>
            </a:r>
            <a:r>
              <a:rPr lang="fa-IR" sz="7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  <a:t/>
            </a:r>
            <a:br>
              <a:rPr lang="fa-IR" sz="7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</a:br>
            <a:r>
              <a:rPr lang="fa-IR" sz="7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  <a:t/>
            </a:r>
            <a:br>
              <a:rPr lang="fa-IR" sz="7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rPr>
            </a:br>
            <a:endParaRPr lang="en-US" sz="7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382591"/>
            <a:ext cx="8915400" cy="3528631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36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3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بوکانان</a:t>
            </a:r>
            <a:r>
              <a:rPr lang="fa-IR" sz="36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در مورد نظریه </a:t>
            </a:r>
            <a:r>
              <a:rPr lang="fa-IR" sz="2400" dirty="0" smtClean="0">
                <a:cs typeface="B Nazanin" panose="00000400000000000000" pitchFamily="2" charset="-78"/>
              </a:rPr>
              <a:t>انتخاب عمومی چنین اظهار نظر میکند: نظریه ای واقع گرا و مبتنی بر عقل عملی است و این نظریه از شعور عادی سرچشمه میگیرد و با ایده آل ها و رویاها و آرزوها فاصله دارد. نظریه </a:t>
            </a:r>
            <a:r>
              <a:rPr lang="fa-IR" sz="2400" dirty="0">
                <a:cs typeface="B Nazanin" panose="00000400000000000000" pitchFamily="2" charset="-78"/>
              </a:rPr>
              <a:t>انتخاب </a:t>
            </a:r>
            <a:r>
              <a:rPr lang="fa-IR" sz="2400" dirty="0" smtClean="0">
                <a:cs typeface="B Nazanin" panose="00000400000000000000" pitchFamily="2" charset="-78"/>
              </a:rPr>
              <a:t>عمومی به </a:t>
            </a:r>
            <a:r>
              <a:rPr lang="fa-IR" sz="2200" dirty="0">
                <a:solidFill>
                  <a:schemeClr val="tx1"/>
                </a:solidFill>
                <a:cs typeface="B Nazanin" panose="00000400000000000000" pitchFamily="2" charset="-78"/>
              </a:rPr>
              <a:t>مسائل</a:t>
            </a:r>
            <a:r>
              <a:rPr lang="fa-IR" sz="2400" dirty="0" smtClean="0">
                <a:cs typeface="B Nazanin" panose="00000400000000000000" pitchFamily="2" charset="-78"/>
              </a:rPr>
              <a:t> همانطور می نگرد که رخ میدهند و بر آن است که نظریه پردازی های خود را بر محرک های واقعی و هر آنچه که با عقل متعارف قابل فهم و ادراک است استوار سازد. </a:t>
            </a:r>
            <a:endParaRPr lang="en-US" sz="2400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en-US" sz="2400" dirty="0" smtClean="0">
                <a:cs typeface="B Nazanin" panose="00000400000000000000" pitchFamily="2" charset="-78"/>
              </a:rPr>
              <a:t>   </a:t>
            </a:r>
            <a:endParaRPr lang="en-US" sz="2400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025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115910"/>
            <a:ext cx="8911687" cy="1378039"/>
          </a:xfrm>
        </p:spPr>
        <p:txBody>
          <a:bodyPr>
            <a:normAutofit/>
          </a:bodyPr>
          <a:lstStyle/>
          <a:p>
            <a:pPr algn="r" rtl="1"/>
            <a:r>
              <a:rPr lang="fa-IR" sz="72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           انتخاب </a:t>
            </a:r>
            <a:r>
              <a:rPr lang="fa-IR" sz="7200" dirty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عمومی</a:t>
            </a:r>
            <a:endParaRPr lang="en-US" sz="7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03796"/>
            <a:ext cx="8915400" cy="450742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چهار مشکل عمده در ساختار دولت از دیدگاه</a:t>
            </a:r>
            <a:r>
              <a:rPr lang="fa-IR" sz="2400" dirty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نظریه انتخاب عمومی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B Nazanin" panose="00000400000000000000" pitchFamily="2" charset="-78"/>
              </a:rPr>
              <a:t>اول:</a:t>
            </a: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طبقه خاصی از مشتریان که همه افراد جامعه را شامل نمیشوند، به موسسات دولتی مراجعه میکنند و سعی میکنند در حد غیر منطقی بیش از دیگران از امکانات استفاده کنند.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B Nazanin" panose="00000400000000000000" pitchFamily="2" charset="-78"/>
              </a:rPr>
              <a:t>دوم:</a:t>
            </a: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گردانندگان و کارگزاران بوروکراسی های دولتی نیز در پی حداکثر نمودن منافع خویش بوده و منافع عمومی مورد غفلت قرار میگیرد.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tx1">
                    <a:lumMod val="50000"/>
                    <a:lumOff val="50000"/>
                  </a:schemeClr>
                </a:solidFill>
                <a:cs typeface="B Nazanin" panose="00000400000000000000" pitchFamily="2" charset="-78"/>
              </a:rPr>
              <a:t>سوم: </a:t>
            </a: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موسسات دولتی انگیزه های کافی برای ارائه خدمت با کیفیت بالا و اثربخشی و کارایی کامل ندارند. 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tx1">
                    <a:lumMod val="50000"/>
                    <a:lumOff val="50000"/>
                  </a:schemeClr>
                </a:solidFill>
                <a:cs typeface="B Nazanin" panose="00000400000000000000" pitchFamily="2" charset="-78"/>
              </a:rPr>
              <a:t>و </a:t>
            </a:r>
            <a:r>
              <a:rPr lang="fa-IR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B Nazanin" panose="00000400000000000000" pitchFamily="2" charset="-78"/>
              </a:rPr>
              <a:t>چهارم</a:t>
            </a: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: سیاست مداران، موسسات دولتی را به ماموریت هایی میگمارند که در آنها کارایی و اثربخشی کمتر مدنظر قرار دارد و صرف تحقق هدف کافی به نظر میرسد. </a:t>
            </a: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موسسات </a:t>
            </a:r>
            <a:r>
              <a:rPr lang="fa-IR" sz="24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دولتی در این حالت هزینه ساز بوده و فعالیت آنها به نفع جامعه نمیباشد. </a:t>
            </a:r>
            <a:endParaRPr lang="en-US" sz="2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909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1905000"/>
          </a:xfrm>
        </p:spPr>
        <p:txBody>
          <a:bodyPr>
            <a:normAutofit/>
          </a:bodyPr>
          <a:lstStyle/>
          <a:p>
            <a:pPr algn="r" rtl="1"/>
            <a:r>
              <a:rPr lang="fa-IR" sz="7200" dirty="0" smtClean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           انتخاب </a:t>
            </a:r>
            <a:r>
              <a:rPr lang="fa-IR" sz="7200" dirty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عمومی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55313"/>
            <a:ext cx="8915400" cy="4455909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اصلاحات دولتی بر اساس نظریه انتخاب </a:t>
            </a: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عمومی :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اول: </a:t>
            </a:r>
            <a:r>
              <a:rPr lang="fa-IR" sz="2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اصلاح نظام پرداخت های دولت و جهت گیری به سوی یک نظام انعطاف پذیر بر اساس میزان فعالیت های انجام شده و رضایت مراجعه کنندگان و...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دوم: </a:t>
            </a:r>
            <a:r>
              <a:rPr lang="fa-IR" sz="2200" dirty="0">
                <a:solidFill>
                  <a:schemeClr val="tx1"/>
                </a:solidFill>
                <a:cs typeface="B Nazanin" panose="00000400000000000000" pitchFamily="2" charset="-78"/>
              </a:rPr>
              <a:t>«مدیریت نتایج» توجه از درون داده ها به سوی نتایج تغییر میکند. و مدیران براساس نتایج بدست آمده مورد ارزیابی قرار میگیرند. و مدیری که بیشتر خرج کرده موفق نیست بلکه مدیری که اهداف را محقق کرده موفق قلمداد میشود.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سوم: </a:t>
            </a:r>
            <a:r>
              <a:rPr lang="fa-IR" sz="2200" dirty="0">
                <a:solidFill>
                  <a:schemeClr val="tx1"/>
                </a:solidFill>
                <a:cs typeface="B Nazanin" panose="00000400000000000000" pitchFamily="2" charset="-78"/>
              </a:rPr>
              <a:t>الگو برداری از نظام های سازمانی بخش خصوصی و ایجاد یک سازمان مرکزی که ضمن داشتن نظارت و نفوذ بر سازمان های تحت نظر به آن ها قدرت و اختیار کافی برای عملیات مستقل را بدهد.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bg1">
                    <a:lumMod val="65000"/>
                  </a:schemeClr>
                </a:solidFill>
                <a:cs typeface="B Nazanin" panose="00000400000000000000" pitchFamily="2" charset="-78"/>
              </a:rPr>
              <a:t>چهار: </a:t>
            </a:r>
            <a:r>
              <a:rPr lang="fa-IR" sz="2200" dirty="0">
                <a:solidFill>
                  <a:schemeClr val="tx1"/>
                </a:solidFill>
                <a:cs typeface="B Nazanin" panose="00000400000000000000" pitchFamily="2" charset="-78"/>
              </a:rPr>
              <a:t>لغو انحصارات دولتی به منظور فراهم آوردن محیط رقابتی سالم برای مشارکت مردم و بخش خصوصی </a:t>
            </a:r>
          </a:p>
          <a:p>
            <a:pPr marL="0" indent="0" algn="r" rtl="1">
              <a:buNone/>
            </a:pPr>
            <a:endParaRPr lang="en-US" sz="22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1261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solidFill>
                  <a:schemeClr val="bg1">
                    <a:lumMod val="95000"/>
                  </a:schemeClr>
                </a:solidFill>
                <a:cs typeface="B Nazanin" panose="00000400000000000000" pitchFamily="2" charset="-78"/>
              </a:rPr>
              <a:t>انتخاب عمومی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>
                <a:solidFill>
                  <a:srgbClr val="FF0000"/>
                </a:solidFill>
              </a:rPr>
              <a:t>انتخاب عمومی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a-IR" sz="2800" dirty="0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به ما </a:t>
            </a:r>
            <a:r>
              <a:rPr lang="fa-IR" sz="2800" dirty="0" err="1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می‌آموزد</a:t>
            </a:r>
            <a:r>
              <a:rPr lang="fa-IR" sz="2800" dirty="0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 که در عرصه عمومی نباید اعتماد کرد بلکه باید احتیاط نمود و نباید انتظار زیادی از دولتمردان و نمایندگان و... داشت. نباید با چشم خیرخواهی عمومی به رفتارهای کارگزاران نگریست و نباید نظارت شهروندان را بر این رفتارها محدود نمود. نباید ملت تمام هست و نیست خود را به کارگزاران دولتی واگذار نماید و تنها </a:t>
            </a:r>
            <a:r>
              <a:rPr lang="fa-IR" sz="2800" dirty="0" err="1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نظاره‌گر</a:t>
            </a:r>
            <a:r>
              <a:rPr lang="fa-IR" sz="2800" dirty="0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 رفتارهای آنان باشد و نباید به قول </a:t>
            </a:r>
            <a:r>
              <a:rPr lang="fa-IR" sz="2800" dirty="0" err="1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بوکانان</a:t>
            </a:r>
            <a:r>
              <a:rPr lang="fa-IR" sz="2800" dirty="0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 مراقبت از لانه مرغان را به روباه بسپاریم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cs typeface="B Nazanin" panose="00000400000000000000" pitchFamily="2" charset="-78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521</TotalTime>
  <Words>758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 Nazanin</vt:lpstr>
      <vt:lpstr>Century Gothic</vt:lpstr>
      <vt:lpstr>Tahoma</vt:lpstr>
      <vt:lpstr>Wingdings 3</vt:lpstr>
      <vt:lpstr>Wisp</vt:lpstr>
      <vt:lpstr>موضوع ارائه:</vt:lpstr>
      <vt:lpstr>         انتخاب عمومی  نظریه انتخاب عمومی بر محور این پرسش بنا نهاده شده است که آیا انتخاب فرد در گروه تابع منافع خود اوست یا آنکه منافع جمع ملاک انتخاب و اقدام وی قرار میگیرد. و تحت عناوین متفاوتی چون انتخاب داوطلبانه، انتخاب اجباری، انتخاب جمعی، انتخاب منطقی، انتخاب اجتماعی و پارادوکس رای دهنده از ان تحلیل هایی به عمل آمده است.    </vt:lpstr>
      <vt:lpstr>                                     انتخاب عمومی  در دیدگاه های کلاسیک و در تئوری های سنتی علوم سیاسی رفتار غیر واقعی برای سیاستمداران و کارگزاران بخش عمومی تعریف و فرض گردیده است که ریشه ای در واقعیت های زندگی عادی ندارد. و بیشتر بر اساس« آنچه که باید باشد» و« نکوست که این گونه باشد» شکل گرفته و از «هست ها» نشأت نگرفته است .</vt:lpstr>
      <vt:lpstr>                              انتخاب عمومی در اندیشه راسل هاردین این تصور که حفظ منافع همگانی را دغدغه خاطر سیاست مداران بدانیم، تصوری غیر واقعی و خوش بینانه توصیف شده است. هیچ سیاست مداری منفعت دیگران را بر منفعت خود ترجیح نمیدهد، مگر آنکه این دو با هم به ترتیبی پیوند خورده باشند. </vt:lpstr>
      <vt:lpstr>           انتخاب عمومی  </vt:lpstr>
      <vt:lpstr>           انتخاب عمومی</vt:lpstr>
      <vt:lpstr>           انتخاب عمومی</vt:lpstr>
      <vt:lpstr>انتخاب عمومی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موضوع ارائه</dc:title>
  <dc:creator>mm</dc:creator>
  <cp:lastModifiedBy>hamed</cp:lastModifiedBy>
  <cp:revision>26</cp:revision>
  <dcterms:created xsi:type="dcterms:W3CDTF">2019-03-28T16:19:18Z</dcterms:created>
  <dcterms:modified xsi:type="dcterms:W3CDTF">2020-03-27T13:10:53Z</dcterms:modified>
</cp:coreProperties>
</file>