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8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270" r:id="rId14"/>
    <p:sldId id="268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79" r:id="rId24"/>
    <p:sldId id="271" r:id="rId25"/>
    <p:sldId id="281" r:id="rId26"/>
    <p:sldId id="282" r:id="rId27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.REZA" initials="M" lastIdx="1" clrIdx="0">
    <p:extLst>
      <p:ext uri="{19B8F6BF-5375-455C-9EA6-DF929625EA0E}">
        <p15:presenceInfo xmlns:p15="http://schemas.microsoft.com/office/powerpoint/2012/main" userId="M.REZ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497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8708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00515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6983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86182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4377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46118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1005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20533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87103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79621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8401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73250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587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18772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542999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04548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8737BA2-F4C6-48C8-8D9D-F773992D3835}" type="datetimeFigureOut">
              <a:rPr lang="fa-IR" smtClean="0"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69058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  <p:sldLayoutId id="2147483898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6020" y="443248"/>
            <a:ext cx="8825658" cy="1797676"/>
          </a:xfrm>
        </p:spPr>
        <p:txBody>
          <a:bodyPr/>
          <a:lstStyle/>
          <a:p>
            <a:r>
              <a:rPr lang="fa-IR" dirty="0" smtClean="0">
                <a:cs typeface="B Titr" panose="00000700000000000000" pitchFamily="2" charset="-78"/>
              </a:rPr>
              <a:t>تئوری های سازمان</a:t>
            </a:r>
            <a:endParaRPr lang="fa-IR" dirty="0">
              <a:cs typeface="B Titr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312" y="3026535"/>
            <a:ext cx="8825658" cy="2019837"/>
          </a:xfrm>
        </p:spPr>
        <p:txBody>
          <a:bodyPr>
            <a:normAutofit lnSpcReduction="10000"/>
          </a:bodyPr>
          <a:lstStyle/>
          <a:p>
            <a:r>
              <a:rPr lang="fa-IR" sz="6000" dirty="0" smtClean="0">
                <a:solidFill>
                  <a:srgbClr val="C00000"/>
                </a:solidFill>
                <a:cs typeface="B Aseman" panose="00000400000000000000" pitchFamily="2" charset="-78"/>
              </a:rPr>
              <a:t>نظریه اقتضایی </a:t>
            </a:r>
          </a:p>
          <a:p>
            <a:r>
              <a:rPr lang="fa-IR" sz="6000" dirty="0" smtClean="0">
                <a:solidFill>
                  <a:srgbClr val="C00000"/>
                </a:solidFill>
                <a:cs typeface="B Aseman" panose="00000400000000000000" pitchFamily="2" charset="-78"/>
              </a:rPr>
              <a:t>جنبش جدید روابط انسانی</a:t>
            </a:r>
            <a:endParaRPr lang="fa-IR" sz="6000" dirty="0">
              <a:solidFill>
                <a:srgbClr val="C00000"/>
              </a:solidFill>
              <a:cs typeface="B Asem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1808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759854"/>
            <a:ext cx="9601196" cy="1236371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000" u="sng" dirty="0" smtClean="0">
                <a:solidFill>
                  <a:srgbClr val="0070C0"/>
                </a:solidFill>
                <a:cs typeface="B Titr" panose="00000700000000000000" pitchFamily="2" charset="-78"/>
              </a:rPr>
              <a:t>اساس نگرش اقتضایی</a:t>
            </a:r>
            <a:r>
              <a:rPr lang="fa-IR" sz="2400" dirty="0" smtClean="0">
                <a:cs typeface="B Titr" panose="00000700000000000000" pitchFamily="2" charset="-78"/>
              </a:rPr>
              <a:t/>
            </a:r>
            <a:br>
              <a:rPr lang="fa-IR" sz="2400" dirty="0" smtClean="0">
                <a:cs typeface="B Titr" panose="00000700000000000000" pitchFamily="2" charset="-78"/>
              </a:rPr>
            </a:br>
            <a:r>
              <a:rPr lang="fa-IR" sz="2800" dirty="0" smtClean="0">
                <a:cs typeface="B Titr" panose="00000700000000000000" pitchFamily="2" charset="-78"/>
              </a:rPr>
              <a:t>  </a:t>
            </a:r>
            <a:br>
              <a:rPr lang="fa-IR" sz="2800" dirty="0" smtClean="0">
                <a:cs typeface="B Titr" panose="00000700000000000000" pitchFamily="2" charset="-78"/>
              </a:rPr>
            </a:br>
            <a:r>
              <a:rPr lang="fa-IR" sz="2800" dirty="0" smtClean="0">
                <a:solidFill>
                  <a:srgbClr val="FFFF00"/>
                </a:solidFill>
                <a:cs typeface="B Homa" panose="00000400000000000000" pitchFamily="2" charset="-78"/>
              </a:rPr>
              <a:t>یک </a:t>
            </a:r>
            <a:r>
              <a:rPr lang="fa-IR" sz="2800" dirty="0">
                <a:solidFill>
                  <a:srgbClr val="FFFF00"/>
                </a:solidFill>
                <a:cs typeface="B Homa" panose="00000400000000000000" pitchFamily="2" charset="-78"/>
              </a:rPr>
              <a:t>الگوی ثابت مدیریت برای همه موقعیت ها ، بعنوان بهترین راه وجود ندارد .</a:t>
            </a:r>
            <a:r>
              <a:rPr lang="fa-IR" sz="2400" dirty="0">
                <a:cs typeface="B Homa" panose="00000400000000000000" pitchFamily="2" charset="-78"/>
              </a:rPr>
              <a:t/>
            </a:r>
            <a:br>
              <a:rPr lang="fa-IR" sz="2400" dirty="0">
                <a:cs typeface="B Homa" panose="00000400000000000000" pitchFamily="2" charset="-78"/>
              </a:rPr>
            </a:br>
            <a:endParaRPr lang="fa-IR" sz="24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2717442"/>
            <a:ext cx="11397803" cy="3799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cs typeface="B Homa" panose="00000400000000000000" pitchFamily="2" charset="-78"/>
              </a:rPr>
              <a:t>مدیر در این نوع نگرش ، از نظریه کلاسیک ، نئوکلاسیک و سیستمی بهره می گیرد 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cs typeface="B Homa" panose="00000400000000000000" pitchFamily="2" charset="-78"/>
              </a:rPr>
              <a:t>مستلزم پرورش </a:t>
            </a:r>
            <a:r>
              <a:rPr lang="fa-IR" sz="2800" dirty="0" smtClean="0">
                <a:solidFill>
                  <a:srgbClr val="FF0000"/>
                </a:solidFill>
                <a:cs typeface="B Homa" panose="00000400000000000000" pitchFamily="2" charset="-78"/>
              </a:rPr>
              <a:t>مهارت ادراکی </a:t>
            </a:r>
            <a:r>
              <a:rPr lang="fa-IR" sz="2800" dirty="0" smtClean="0">
                <a:cs typeface="B Homa" panose="00000400000000000000" pitchFamily="2" charset="-78"/>
              </a:rPr>
              <a:t>است 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solidFill>
                  <a:srgbClr val="FF0000"/>
                </a:solidFill>
                <a:cs typeface="B Homa" panose="00000400000000000000" pitchFamily="2" charset="-78"/>
              </a:rPr>
              <a:t>الزامات یک مدیر موفق قبل از اتخاذ تصمیم : </a:t>
            </a:r>
            <a:r>
              <a:rPr lang="fa-IR" sz="2800" dirty="0" smtClean="0">
                <a:cs typeface="B Homa" panose="00000400000000000000" pitchFamily="2" charset="-78"/>
              </a:rPr>
              <a:t>یافتن نگرش مناسب ، تصمیم گیری ، اجرا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solidFill>
                  <a:srgbClr val="FF0000"/>
                </a:solidFill>
                <a:cs typeface="B Homa" panose="00000400000000000000" pitchFamily="2" charset="-78"/>
              </a:rPr>
              <a:t>شعار نگرش اقتضایی : </a:t>
            </a:r>
            <a:r>
              <a:rPr lang="fa-IR" sz="2800" dirty="0" smtClean="0">
                <a:solidFill>
                  <a:schemeClr val="tx1"/>
                </a:solidFill>
                <a:cs typeface="B Homa" panose="00000400000000000000" pitchFamily="2" charset="-78"/>
              </a:rPr>
              <a:t>هر چیزی به موقعیت آن بستگی دارد 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solidFill>
                  <a:schemeClr val="tx1"/>
                </a:solidFill>
                <a:cs typeface="B Homa" panose="00000400000000000000" pitchFamily="2" charset="-78"/>
              </a:rPr>
              <a:t>این نگرش بر پایه نگرش سیستمی بنا شده و بر جزئیات روابط بین اجزای سیستم تمرکز دارد.</a:t>
            </a:r>
            <a:endParaRPr lang="fa-IR" sz="2800" dirty="0">
              <a:solidFill>
                <a:schemeClr val="tx1"/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51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001213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solidFill>
                  <a:srgbClr val="0070C0"/>
                </a:solidFill>
                <a:cs typeface="B Titr" panose="00000700000000000000" pitchFamily="2" charset="-78"/>
              </a:rPr>
              <a:t>جنبش جدید روابط انسانی</a:t>
            </a:r>
            <a:endParaRPr lang="fa-IR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1674" y="2511379"/>
            <a:ext cx="10277340" cy="3631843"/>
          </a:xfrm>
        </p:spPr>
        <p:txBody>
          <a:bodyPr>
            <a:normAutofit/>
          </a:bodyPr>
          <a:lstStyle/>
          <a:p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نظریه A ( نگرش مدیریتی آمریکایی )</a:t>
            </a:r>
          </a:p>
          <a:p>
            <a:pPr marL="0" indent="0" algn="just">
              <a:buNone/>
            </a:pPr>
            <a:r>
              <a:rPr lang="fa-IR" dirty="0" smtClean="0">
                <a:cs typeface="B Homa" panose="00000400000000000000" pitchFamily="2" charset="-78"/>
              </a:rPr>
              <a:t>خصوصیت سازمانها : استخدام کوتاه مدت ، تصمیم گیری فردی ، مسئولیت فردی ، ارزشیابی و ترفیع سریع ، کنترل آشکار و رسمی ، روند شغلی تخصصی و توجه به نقش فرد در سازمان</a:t>
            </a:r>
          </a:p>
          <a:p>
            <a:pPr algn="just"/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نظریه J ( نگرش مدیریتی ژاپنی )</a:t>
            </a:r>
          </a:p>
          <a:p>
            <a:pPr marL="0" indent="0" algn="just">
              <a:buNone/>
            </a:pPr>
            <a:r>
              <a:rPr lang="fa-IR" dirty="0">
                <a:cs typeface="B Homa" panose="00000400000000000000" pitchFamily="2" charset="-78"/>
              </a:rPr>
              <a:t>خصوصیات سازمانی : استخدام برای همه عمر خدمتی ، تصمیم گیری مشارکتی ، مسئولیت گروهی ، ارزیابی و ترفیع کند ، کنترل تلویحی و غیر رسمی ( دموکراتیک ) – توجه به همه جوانب زندگی</a:t>
            </a:r>
          </a:p>
          <a:p>
            <a:pPr algn="just"/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نظریه Z : ترکیب دو نظریه فوق </a:t>
            </a:r>
          </a:p>
          <a:p>
            <a:pPr marL="0" indent="0" algn="just">
              <a:buNone/>
            </a:pPr>
            <a:r>
              <a:rPr lang="fa-IR" dirty="0">
                <a:cs typeface="B Homa" panose="00000400000000000000" pitchFamily="2" charset="-78"/>
              </a:rPr>
              <a:t>استخدام برای همه عمر خدمتی ، تصمیم گیری مشارکتی ، مسئولیت فردی ، ارزشیابی و ترفیع کند ، کنترل تلویحی و غیر رسمی با تدابیر رسمی و صریح ، روند شغلی تقریبا تخصصی شده ، توجه همه جانبه به کارمندان 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36787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2727" y="868368"/>
            <a:ext cx="8534400" cy="1507067"/>
          </a:xfrm>
        </p:spPr>
        <p:txBody>
          <a:bodyPr/>
          <a:lstStyle/>
          <a:p>
            <a:pPr algn="ctr"/>
            <a:r>
              <a:rPr lang="fa-IR" sz="5400" dirty="0" smtClean="0">
                <a:cs typeface="B Titr" panose="00000700000000000000" pitchFamily="2" charset="-78"/>
              </a:rPr>
              <a:t>فصل سوم</a:t>
            </a:r>
            <a:endParaRPr lang="fa-IR" sz="54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166" y="2871988"/>
            <a:ext cx="8946541" cy="28333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8800" dirty="0" smtClean="0">
                <a:solidFill>
                  <a:srgbClr val="C00000"/>
                </a:solidFill>
                <a:cs typeface="B Aseman" panose="00000400000000000000" pitchFamily="2" charset="-78"/>
              </a:rPr>
              <a:t>اهمیت و ماهیت تصمیم گیری در عصر جدید</a:t>
            </a:r>
            <a:endParaRPr lang="fa-IR" sz="8800" dirty="0">
              <a:solidFill>
                <a:srgbClr val="C00000"/>
              </a:solidFill>
              <a:cs typeface="B Asem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14849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270456"/>
            <a:ext cx="9786313" cy="5576552"/>
          </a:xfrm>
        </p:spPr>
        <p:txBody>
          <a:bodyPr/>
          <a:lstStyle/>
          <a:p>
            <a:pPr marL="0" indent="0">
              <a:buNone/>
            </a:pPr>
            <a:r>
              <a:rPr lang="fa-IR" sz="3600" dirty="0" smtClean="0">
                <a:solidFill>
                  <a:srgbClr val="002060"/>
                </a:solidFill>
                <a:cs typeface="B Titr" panose="00000700000000000000" pitchFamily="2" charset="-78"/>
              </a:rPr>
              <a:t>مقدمه :</a:t>
            </a:r>
          </a:p>
          <a:p>
            <a:pPr algn="just"/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کاراصلی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 مدیران ،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است .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جوهره تمامی فعالیت های مدیریت است .</a:t>
            </a:r>
          </a:p>
          <a:p>
            <a:pPr algn="just"/>
            <a:r>
              <a:rPr lang="fa-IR" sz="3200" dirty="0" smtClean="0">
                <a:solidFill>
                  <a:srgbClr val="7030A0"/>
                </a:solidFill>
                <a:cs typeface="B Homa" panose="00000400000000000000" pitchFamily="2" charset="-78"/>
              </a:rPr>
              <a:t>هربرت سایمون :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مدیریت را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دانسته و آن را بهترین و اصلی ترین نقش مدیر قلمداد کرده است .</a:t>
            </a:r>
          </a:p>
          <a:p>
            <a:pPr algn="just"/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=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مغز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 یا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مرکز سلسله اعصاب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سازمان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06534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220" y="1339404"/>
            <a:ext cx="9836798" cy="4172753"/>
          </a:xfrm>
        </p:spPr>
        <p:txBody>
          <a:bodyPr>
            <a:normAutofit/>
          </a:bodyPr>
          <a:lstStyle/>
          <a:p>
            <a:pPr algn="r"/>
            <a:r>
              <a:rPr lang="fa-IR" sz="4400" dirty="0" smtClean="0">
                <a:solidFill>
                  <a:srgbClr val="FF0000"/>
                </a:solidFill>
                <a:cs typeface="B Homa" panose="00000400000000000000" pitchFamily="2" charset="-78"/>
              </a:rPr>
              <a:t>1- شناسایی مسئله : </a:t>
            </a:r>
            <a:r>
              <a:rPr lang="fa-IR" sz="2700" dirty="0" smtClean="0">
                <a:cs typeface="B Homa" panose="00000400000000000000" pitchFamily="2" charset="-78"/>
              </a:rPr>
              <a:t>پیدا کردن علت کاستی ها در سازمان با توجه به میزان رضایت بخش بودن عملکرد سازمان بوسیله تحت کنترل و در اختیار گرفتن اوضاع سازمانی و شرایط محیطی </a:t>
            </a:r>
            <a:r>
              <a:rPr lang="fa-IR" sz="4400" dirty="0" smtClean="0">
                <a:cs typeface="B Homa" panose="00000400000000000000" pitchFamily="2" charset="-78"/>
              </a:rPr>
              <a:t/>
            </a:r>
            <a:br>
              <a:rPr lang="fa-IR" sz="4400" dirty="0" smtClean="0">
                <a:cs typeface="B Homa" panose="00000400000000000000" pitchFamily="2" charset="-78"/>
              </a:rPr>
            </a:br>
            <a:r>
              <a:rPr lang="fa-IR" sz="4400" dirty="0" smtClean="0">
                <a:solidFill>
                  <a:srgbClr val="FF0000"/>
                </a:solidFill>
                <a:cs typeface="B Homa" panose="00000400000000000000" pitchFamily="2" charset="-78"/>
              </a:rPr>
              <a:t>2- حل مسئله : </a:t>
            </a:r>
            <a:r>
              <a:rPr lang="fa-IR" sz="2700" dirty="0">
                <a:cs typeface="B Homa" panose="00000400000000000000" pitchFamily="2" charset="-78"/>
              </a:rPr>
              <a:t>انتخاب راه حل مناسب از بین همه گزینه ها   </a:t>
            </a:r>
            <a:br>
              <a:rPr lang="fa-IR" sz="2700" dirty="0">
                <a:cs typeface="B Homa" panose="00000400000000000000" pitchFamily="2" charset="-78"/>
              </a:rPr>
            </a:br>
            <a:r>
              <a:rPr lang="fa-IR" sz="4400" dirty="0" smtClean="0">
                <a:cs typeface="B Homa" panose="00000400000000000000" pitchFamily="2" charset="-78"/>
              </a:rPr>
              <a:t/>
            </a:r>
            <a:br>
              <a:rPr lang="fa-IR" sz="4400" dirty="0" smtClean="0">
                <a:cs typeface="B Homa" panose="00000400000000000000" pitchFamily="2" charset="-78"/>
              </a:rPr>
            </a:br>
            <a:endParaRPr lang="fa-IR" sz="4400" dirty="0">
              <a:cs typeface="B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92" y="325193"/>
            <a:ext cx="8534400" cy="1413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4000" dirty="0" smtClean="0">
                <a:cs typeface="B Titr" panose="00000700000000000000" pitchFamily="2" charset="-78"/>
              </a:rPr>
              <a:t>تصمیم گیری سازمانی</a:t>
            </a:r>
            <a:endParaRPr lang="fa-IR" sz="40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4478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1635" y="5605053"/>
            <a:ext cx="5198260" cy="886226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/>
              <a:t/>
            </a:r>
            <a:br>
              <a:rPr lang="fa-IR" dirty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>
                <a:solidFill>
                  <a:srgbClr val="FFFF00"/>
                </a:solidFill>
                <a:cs typeface="B Homa" panose="00000400000000000000" pitchFamily="2" charset="-78"/>
              </a:rPr>
              <a:t>تفاوت مراحل مسئله یابی ، تصمیم گیری ، انتخاب و حل مسئله از نظر جرج هابز</a:t>
            </a:r>
            <a:r>
              <a:rPr lang="fa-IR" dirty="0"/>
              <a:t/>
            </a:r>
            <a:br>
              <a:rPr lang="fa-IR" dirty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>تفا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722" y="0"/>
            <a:ext cx="11718146" cy="4971245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                                                          </a:t>
            </a:r>
            <a:endParaRPr lang="fa-IR" dirty="0"/>
          </a:p>
        </p:txBody>
      </p:sp>
      <p:sp>
        <p:nvSpPr>
          <p:cNvPr id="7" name="Rectangle 6"/>
          <p:cNvSpPr/>
          <p:nvPr/>
        </p:nvSpPr>
        <p:spPr>
          <a:xfrm>
            <a:off x="9298323" y="1276380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تشخیص وجود مسائل و </a:t>
            </a:r>
            <a:r>
              <a:rPr lang="fa-IR" sz="2400" dirty="0" smtClean="0"/>
              <a:t>تعیین </a:t>
            </a:r>
            <a:r>
              <a:rPr lang="fa-IR" sz="2400" dirty="0"/>
              <a:t>میزان اهمیت</a:t>
            </a:r>
          </a:p>
        </p:txBody>
      </p:sp>
      <p:sp>
        <p:nvSpPr>
          <p:cNvPr id="9" name="Rectangle 8"/>
          <p:cNvSpPr/>
          <p:nvPr/>
        </p:nvSpPr>
        <p:spPr>
          <a:xfrm>
            <a:off x="7050146" y="1276380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شناسایی ، تعریف و تشخیص ماهیت مسائل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07076" y="1276379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ساختن و یافتن راه حل های بدیل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58899" y="1276379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ارزیابی بدیل ها و انتخاب یکی از آنها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0722" y="1276378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اجرای </a:t>
            </a:r>
            <a:r>
              <a:rPr lang="fa-IR" sz="2400" dirty="0" smtClean="0"/>
              <a:t>راه </a:t>
            </a:r>
            <a:r>
              <a:rPr lang="fa-IR" sz="2400" dirty="0"/>
              <a:t>حل انتخاب شده</a:t>
            </a:r>
          </a:p>
        </p:txBody>
      </p:sp>
      <p:sp>
        <p:nvSpPr>
          <p:cNvPr id="13" name="Left Arrow 12"/>
          <p:cNvSpPr/>
          <p:nvPr/>
        </p:nvSpPr>
        <p:spPr>
          <a:xfrm>
            <a:off x="8629548" y="2802524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Left Arrow 14"/>
          <p:cNvSpPr/>
          <p:nvPr/>
        </p:nvSpPr>
        <p:spPr>
          <a:xfrm>
            <a:off x="1895231" y="2778132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Left Arrow 15"/>
          <p:cNvSpPr/>
          <p:nvPr/>
        </p:nvSpPr>
        <p:spPr>
          <a:xfrm>
            <a:off x="4133195" y="2778133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Left Arrow 16"/>
          <p:cNvSpPr/>
          <p:nvPr/>
        </p:nvSpPr>
        <p:spPr>
          <a:xfrm>
            <a:off x="6381372" y="2780134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Left Brace 17"/>
          <p:cNvSpPr/>
          <p:nvPr/>
        </p:nvSpPr>
        <p:spPr>
          <a:xfrm rot="5400000">
            <a:off x="5396951" y="-2143279"/>
            <a:ext cx="334850" cy="6010955"/>
          </a:xfrm>
          <a:prstGeom prst="leftBrace">
            <a:avLst>
              <a:gd name="adj1" fmla="val 333222"/>
              <a:gd name="adj2" fmla="val 50214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TextBox 18"/>
          <p:cNvSpPr txBox="1"/>
          <p:nvPr/>
        </p:nvSpPr>
        <p:spPr>
          <a:xfrm>
            <a:off x="4411923" y="270118"/>
            <a:ext cx="23697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تصمیم گیری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0" name="Left Brace 19"/>
          <p:cNvSpPr/>
          <p:nvPr/>
        </p:nvSpPr>
        <p:spPr>
          <a:xfrm rot="16200000">
            <a:off x="4244498" y="1081667"/>
            <a:ext cx="334850" cy="8259133"/>
          </a:xfrm>
          <a:prstGeom prst="leftBrace">
            <a:avLst>
              <a:gd name="adj1" fmla="val 248607"/>
              <a:gd name="adj2" fmla="val 49902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TextBox 20"/>
          <p:cNvSpPr txBox="1"/>
          <p:nvPr/>
        </p:nvSpPr>
        <p:spPr>
          <a:xfrm>
            <a:off x="3794606" y="5361070"/>
            <a:ext cx="123463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حل مسئله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474393" y="4487332"/>
            <a:ext cx="134363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مسئله یابی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558899" y="4390761"/>
            <a:ext cx="15197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انتخاب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0722" y="4441525"/>
            <a:ext cx="15197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اجرا</a:t>
            </a:r>
            <a:endParaRPr lang="fa-I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41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460" y="353213"/>
            <a:ext cx="5806740" cy="1507067"/>
          </a:xfrm>
        </p:spPr>
        <p:txBody>
          <a:bodyPr/>
          <a:lstStyle/>
          <a:p>
            <a:r>
              <a:rPr lang="fa-IR" dirty="0">
                <a:solidFill>
                  <a:schemeClr val="accent2">
                    <a:lumMod val="75000"/>
                  </a:schemeClr>
                </a:solidFill>
              </a:rPr>
              <a:t>فرآیند مسئله یابی در سازمان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137894" y="945880"/>
            <a:ext cx="284623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solidFill>
                  <a:srgbClr val="FF0000"/>
                </a:solidFill>
              </a:rPr>
              <a:t>روش های مسئله یابی</a:t>
            </a:r>
            <a:endParaRPr lang="fa-IR" sz="2000" dirty="0">
              <a:solidFill>
                <a:srgbClr val="FF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28507" y="1860280"/>
            <a:ext cx="282047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solidFill>
                  <a:srgbClr val="FF0000"/>
                </a:solidFill>
              </a:rPr>
              <a:t>مسئله یابی رسمی</a:t>
            </a:r>
            <a:endParaRPr lang="fa-IR" sz="2400" dirty="0">
              <a:solidFill>
                <a:srgbClr val="FF00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18913" y="2807593"/>
            <a:ext cx="3628085" cy="26809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solidFill>
                  <a:srgbClr val="FF0000"/>
                </a:solidFill>
              </a:rPr>
              <a:t>مسئله یابی غیر رسمی</a:t>
            </a:r>
          </a:p>
          <a:p>
            <a:pPr algn="ctr"/>
            <a:endParaRPr lang="fa-IR" sz="2400" dirty="0">
              <a:solidFill>
                <a:schemeClr val="tx1"/>
              </a:solidFill>
            </a:endParaRPr>
          </a:p>
          <a:p>
            <a:pPr algn="ctr"/>
            <a:endParaRPr lang="fa-IR" sz="2400" dirty="0" smtClean="0">
              <a:solidFill>
                <a:schemeClr val="tx1"/>
              </a:solidFill>
            </a:endParaRPr>
          </a:p>
          <a:p>
            <a:pPr algn="ctr"/>
            <a:endParaRPr lang="fa-IR" dirty="0"/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بینش شخصی مدیر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مجاری ارتباطی غیر رسمی</a:t>
            </a:r>
            <a:endParaRPr lang="fa-IR" dirty="0">
              <a:solidFill>
                <a:srgbClr val="00B0F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593021" y="3513784"/>
            <a:ext cx="2743200" cy="219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>
                <a:solidFill>
                  <a:srgbClr val="FF0000"/>
                </a:solidFill>
              </a:rPr>
              <a:t>رویه غیر مستقیم </a:t>
            </a:r>
          </a:p>
          <a:p>
            <a:pPr algn="ctr"/>
            <a:endParaRPr lang="fa-IR" sz="2400" dirty="0" smtClean="0"/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کارکنان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مافوق ها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ارباب رجوع یا مشتری</a:t>
            </a:r>
            <a:endParaRPr lang="fa-IR" dirty="0">
              <a:solidFill>
                <a:srgbClr val="00B0F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776693" y="3513784"/>
            <a:ext cx="2653048" cy="219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>
                <a:solidFill>
                  <a:srgbClr val="FF0000"/>
                </a:solidFill>
              </a:rPr>
              <a:t>رویه مستقیم </a:t>
            </a:r>
          </a:p>
          <a:p>
            <a:pPr algn="ctr"/>
            <a:endParaRPr lang="fa-IR" sz="2400" dirty="0" smtClean="0"/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انحراف از برنامه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تغییر روندهای قبلی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پیشی گرفتن رقبا</a:t>
            </a:r>
            <a:endParaRPr lang="fa-IR" dirty="0">
              <a:solidFill>
                <a:srgbClr val="00B0F0"/>
              </a:solidFill>
            </a:endParaRPr>
          </a:p>
        </p:txBody>
      </p:sp>
      <p:cxnSp>
        <p:nvCxnSpPr>
          <p:cNvPr id="21" name="Straight Connector 20"/>
          <p:cNvCxnSpPr>
            <a:stCxn id="4" idx="2"/>
          </p:cNvCxnSpPr>
          <p:nvPr/>
        </p:nvCxnSpPr>
        <p:spPr>
          <a:xfrm flipH="1">
            <a:off x="3561009" y="1860280"/>
            <a:ext cx="1" cy="432159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32955" y="2292439"/>
            <a:ext cx="1256764" cy="0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0"/>
          </p:cNvCxnSpPr>
          <p:nvPr/>
        </p:nvCxnSpPr>
        <p:spPr>
          <a:xfrm>
            <a:off x="2332955" y="2292439"/>
            <a:ext cx="1" cy="515154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7456867" y="2788273"/>
            <a:ext cx="1" cy="28190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5964621" y="3056585"/>
            <a:ext cx="3138596" cy="1359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endCxn id="15" idx="0"/>
          </p:cNvCxnSpPr>
          <p:nvPr/>
        </p:nvCxnSpPr>
        <p:spPr>
          <a:xfrm>
            <a:off x="5964620" y="3070177"/>
            <a:ext cx="1" cy="443607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endCxn id="18" idx="0"/>
          </p:cNvCxnSpPr>
          <p:nvPr/>
        </p:nvCxnSpPr>
        <p:spPr>
          <a:xfrm>
            <a:off x="9103217" y="3070177"/>
            <a:ext cx="0" cy="443607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endCxn id="13" idx="1"/>
          </p:cNvCxnSpPr>
          <p:nvPr/>
        </p:nvCxnSpPr>
        <p:spPr>
          <a:xfrm>
            <a:off x="3561009" y="2292439"/>
            <a:ext cx="2267498" cy="25041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55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2523" y="1986455"/>
            <a:ext cx="2270234" cy="1507067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طبقه بندی تصمیم ها</a:t>
            </a:r>
            <a:endParaRPr lang="fa-IR" dirty="0">
              <a:solidFill>
                <a:schemeClr val="accent6">
                  <a:lumMod val="75000"/>
                </a:schemeClr>
              </a:solidFill>
              <a:cs typeface="B Homa" panose="00000400000000000000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870730" y="582156"/>
            <a:ext cx="472965" cy="5219554"/>
          </a:xfrm>
          <a:prstGeom prst="rightBrace">
            <a:avLst>
              <a:gd name="adj1" fmla="val 8333"/>
              <a:gd name="adj2" fmla="val 42787"/>
            </a:avLst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5632490" y="918488"/>
            <a:ext cx="3311813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1- از نظر میزان اطمینان به نتایج</a:t>
            </a:r>
          </a:p>
          <a:p>
            <a:r>
              <a:rPr lang="fa-IR" b="1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حاصل از راه حل های مختلف اخذ تصمیم</a:t>
            </a:r>
            <a:endParaRPr lang="fa-IR" b="1" dirty="0">
              <a:solidFill>
                <a:schemeClr val="accent2">
                  <a:lumMod val="60000"/>
                  <a:lumOff val="4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821680" y="742147"/>
            <a:ext cx="344633" cy="1099671"/>
          </a:xfrm>
          <a:prstGeom prst="rightBrac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TextBox 6"/>
          <p:cNvSpPr txBox="1"/>
          <p:nvPr/>
        </p:nvSpPr>
        <p:spPr>
          <a:xfrm>
            <a:off x="3735241" y="746790"/>
            <a:ext cx="213231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accent4">
                    <a:lumMod val="75000"/>
                  </a:schemeClr>
                </a:solidFill>
              </a:rPr>
              <a:t>شرایط اطمینان کامل</a:t>
            </a:r>
            <a:endParaRPr lang="fa-IR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6256" y="1033333"/>
            <a:ext cx="245772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FF00"/>
                </a:solidFill>
              </a:rPr>
              <a:t>شرایط ریسک یا مخاطره</a:t>
            </a:r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99904" y="1393888"/>
            <a:ext cx="206819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0000"/>
                </a:solidFill>
              </a:rPr>
              <a:t>شرایط عدم اطمینان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2795887" y="1179880"/>
            <a:ext cx="1026459" cy="1366345"/>
          </a:xfrm>
          <a:prstGeom prst="rightBrace">
            <a:avLst>
              <a:gd name="adj1" fmla="val 8333"/>
              <a:gd name="adj2" fmla="val 33077"/>
            </a:avLst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1446487" y="1243956"/>
            <a:ext cx="172835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6600"/>
                </a:solidFill>
              </a:rPr>
              <a:t>حداکثر حداکثرها</a:t>
            </a:r>
            <a:endParaRPr lang="fa-IR" dirty="0">
              <a:solidFill>
                <a:srgbClr val="FF66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67659" y="1617123"/>
            <a:ext cx="177324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3300"/>
                </a:solidFill>
              </a:rPr>
              <a:t>حداکثر حداقل ها</a:t>
            </a:r>
            <a:endParaRPr lang="fa-IR" dirty="0">
              <a:solidFill>
                <a:srgbClr val="FF33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33715" y="1973124"/>
            <a:ext cx="175721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0000"/>
                </a:solidFill>
              </a:rPr>
              <a:t>ارزش مورد انتظار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69580" y="2908943"/>
            <a:ext cx="192232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2- براساس مراحل</a:t>
            </a:r>
            <a:endParaRPr lang="fa-I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6485533" y="2642097"/>
            <a:ext cx="344633" cy="1099671"/>
          </a:xfrm>
          <a:prstGeom prst="rightBrac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TextBox 15"/>
          <p:cNvSpPr txBox="1"/>
          <p:nvPr/>
        </p:nvSpPr>
        <p:spPr>
          <a:xfrm>
            <a:off x="3207106" y="3296190"/>
            <a:ext cx="346280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چندمرحله ای و دنباله دار</a:t>
            </a:r>
            <a:endParaRPr lang="fa-IR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16256" y="2673103"/>
            <a:ext cx="324159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تک مرحله ای یا ایستا</a:t>
            </a:r>
            <a:endParaRPr lang="fa-IR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82736" y="4550979"/>
            <a:ext cx="19303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3- از نظر پیچیدگی</a:t>
            </a:r>
            <a:endParaRPr lang="fa-I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Right Brace 18"/>
          <p:cNvSpPr/>
          <p:nvPr/>
        </p:nvSpPr>
        <p:spPr>
          <a:xfrm>
            <a:off x="6494198" y="4319615"/>
            <a:ext cx="344633" cy="1099671"/>
          </a:xfrm>
          <a:prstGeom prst="rightBrac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3996113" y="4319615"/>
            <a:ext cx="270779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برنامه ریزی شده</a:t>
            </a:r>
            <a:endParaRPr lang="fa-IR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12758" y="4973708"/>
            <a:ext cx="27911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برنامه ریزی نشده</a:t>
            </a:r>
            <a:endParaRPr lang="fa-I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311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9233" y="685800"/>
            <a:ext cx="8534400" cy="1507067"/>
          </a:xfrm>
        </p:spPr>
        <p:txBody>
          <a:bodyPr>
            <a:normAutofit/>
          </a:bodyPr>
          <a:lstStyle/>
          <a:p>
            <a:r>
              <a:rPr lang="fa-IR" sz="7200" dirty="0" smtClean="0">
                <a:solidFill>
                  <a:srgbClr val="FF0000"/>
                </a:solidFill>
                <a:cs typeface="B Aseman" panose="00000400000000000000" pitchFamily="2" charset="-78"/>
              </a:rPr>
              <a:t>بحران</a:t>
            </a:r>
            <a:r>
              <a:rPr lang="fa-IR" sz="7200" dirty="0" smtClean="0">
                <a:solidFill>
                  <a:srgbClr val="FFFF00"/>
                </a:solidFill>
                <a:cs typeface="B Aseman" panose="00000400000000000000" pitchFamily="2" charset="-78"/>
              </a:rPr>
              <a:t> </a:t>
            </a:r>
            <a:r>
              <a:rPr lang="fa-IR" sz="7200" dirty="0" smtClean="0">
                <a:solidFill>
                  <a:schemeClr val="bg1"/>
                </a:solidFill>
                <a:cs typeface="B Aseman" panose="00000400000000000000" pitchFamily="2" charset="-78"/>
              </a:rPr>
              <a:t>،</a:t>
            </a:r>
            <a:r>
              <a:rPr lang="fa-IR" sz="7200" dirty="0" smtClean="0">
                <a:solidFill>
                  <a:srgbClr val="FFFF00"/>
                </a:solidFill>
                <a:cs typeface="B Aseman" panose="00000400000000000000" pitchFamily="2" charset="-78"/>
              </a:rPr>
              <a:t> مسئله </a:t>
            </a:r>
            <a:r>
              <a:rPr lang="fa-IR" sz="7200" dirty="0" smtClean="0">
                <a:solidFill>
                  <a:schemeClr val="bg1"/>
                </a:solidFill>
                <a:cs typeface="B Aseman" panose="00000400000000000000" pitchFamily="2" charset="-78"/>
              </a:rPr>
              <a:t>و</a:t>
            </a:r>
            <a:r>
              <a:rPr lang="fa-IR" sz="7200" dirty="0" smtClean="0">
                <a:solidFill>
                  <a:srgbClr val="FFFF00"/>
                </a:solidFill>
                <a:cs typeface="B Aseman" panose="00000400000000000000" pitchFamily="2" charset="-78"/>
              </a:rPr>
              <a:t> </a:t>
            </a:r>
            <a:r>
              <a:rPr lang="fa-IR" sz="7200" dirty="0" smtClean="0">
                <a:solidFill>
                  <a:schemeClr val="accent4">
                    <a:lumMod val="75000"/>
                  </a:schemeClr>
                </a:solidFill>
                <a:cs typeface="B Aseman" panose="00000400000000000000" pitchFamily="2" charset="-78"/>
              </a:rPr>
              <a:t>فرصت</a:t>
            </a:r>
            <a:endParaRPr lang="fa-IR" sz="7200" dirty="0">
              <a:solidFill>
                <a:schemeClr val="accent4">
                  <a:lumMod val="75000"/>
                </a:schemeClr>
              </a:solidFill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743" y="2430518"/>
            <a:ext cx="8534400" cy="39177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a-IR" sz="3600" dirty="0" smtClean="0">
                <a:solidFill>
                  <a:srgbClr val="FF0000"/>
                </a:solidFill>
                <a:cs typeface="B Homa" panose="00000400000000000000" pitchFamily="2" charset="-78"/>
              </a:rPr>
              <a:t>بحران : </a:t>
            </a:r>
            <a:r>
              <a:rPr lang="fa-IR" sz="3600" dirty="0" smtClean="0">
                <a:cs typeface="B Homa" panose="00000400000000000000" pitchFamily="2" charset="-78"/>
              </a:rPr>
              <a:t>پیش آمدن حادثه ای ناگهانی ، که احتیاج به تصمیم گیری فوری دارد .</a:t>
            </a:r>
          </a:p>
          <a:p>
            <a:pPr marL="0" indent="0">
              <a:buNone/>
            </a:pPr>
            <a:r>
              <a:rPr lang="fa-IR" sz="3600" dirty="0" smtClean="0">
                <a:solidFill>
                  <a:srgbClr val="FFFF00"/>
                </a:solidFill>
                <a:cs typeface="B Homa" panose="00000400000000000000" pitchFamily="2" charset="-78"/>
              </a:rPr>
              <a:t>مسئله : </a:t>
            </a:r>
            <a:r>
              <a:rPr lang="fa-IR" sz="3600" dirty="0" smtClean="0">
                <a:cs typeface="B Homa" panose="00000400000000000000" pitchFamily="2" charset="-78"/>
              </a:rPr>
              <a:t>ابهام ناشی از انباشتگی حوادث متعدد که جریانی از داده های اطلاعاتی را به همراه دارد .</a:t>
            </a:r>
          </a:p>
          <a:p>
            <a:pPr marL="0" indent="0">
              <a:buNone/>
            </a:pPr>
            <a:r>
              <a:rPr lang="fa-IR" sz="3600" dirty="0" smtClean="0">
                <a:solidFill>
                  <a:srgbClr val="00B050"/>
                </a:solidFill>
                <a:cs typeface="B Homa" panose="00000400000000000000" pitchFamily="2" charset="-78"/>
              </a:rPr>
              <a:t>فرصت : </a:t>
            </a:r>
            <a:r>
              <a:rPr lang="fa-IR" sz="3600" dirty="0" smtClean="0">
                <a:cs typeface="B Homa" panose="00000400000000000000" pitchFamily="2" charset="-78"/>
              </a:rPr>
              <a:t>موقعیتی که امکان فراتر رفتن از اهداف تعیین شده را میسر می سازد .</a:t>
            </a:r>
            <a:endParaRPr lang="fa-IR" sz="36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9351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1288" y="262174"/>
            <a:ext cx="8534400" cy="1507067"/>
          </a:xfrm>
        </p:spPr>
        <p:txBody>
          <a:bodyPr>
            <a:normAutofit/>
          </a:bodyPr>
          <a:lstStyle/>
          <a:p>
            <a:r>
              <a:rPr lang="fa-IR" sz="6000" dirty="0" smtClean="0">
                <a:cs typeface="B Aseman" panose="00000400000000000000" pitchFamily="2" charset="-78"/>
              </a:rPr>
              <a:t>نحوه اتخاذ تصمیم برای حل مسائل</a:t>
            </a:r>
            <a:endParaRPr lang="fa-IR" sz="60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378" y="2010103"/>
            <a:ext cx="8534400" cy="3615267"/>
          </a:xfrm>
        </p:spPr>
        <p:txBody>
          <a:bodyPr>
            <a:normAutofit/>
          </a:bodyPr>
          <a:lstStyle/>
          <a:p>
            <a:pPr marL="857250" indent="-857250">
              <a:buFont typeface="+mj-lt"/>
              <a:buAutoNum type="romanLcPeriod"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میزان سهولت و آسانی مسئله </a:t>
            </a:r>
          </a:p>
          <a:p>
            <a:pPr marL="857250" indent="-857250">
              <a:buFont typeface="+mj-lt"/>
              <a:buAutoNum type="romanLcPeriod"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احتمال حل شدن مسئله بمرور زمان</a:t>
            </a:r>
          </a:p>
          <a:p>
            <a:pPr marL="857250" indent="-857250">
              <a:buFont typeface="+mj-lt"/>
              <a:buAutoNum type="romanLcPeriod"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تعیین مرجع تصمیم گیری</a:t>
            </a:r>
            <a:endParaRPr lang="fa-IR" sz="4000" dirty="0">
              <a:solidFill>
                <a:schemeClr val="accent6">
                  <a:lumMod val="7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1327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1398" y="199112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u="sng" dirty="0" smtClean="0">
                <a:cs typeface="B Aseman" panose="00000400000000000000" pitchFamily="2" charset="-78"/>
              </a:rPr>
              <a:t>روش های میان بر حل مسئله </a:t>
            </a:r>
            <a:endParaRPr lang="fa-IR" sz="6600" u="sng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887" y="1894490"/>
            <a:ext cx="9615927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1 -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استفاده از روش های </a:t>
            </a: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قدیمی</a:t>
            </a:r>
          </a:p>
          <a:p>
            <a:pPr marL="0" indent="0">
              <a:buNone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2 -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تصمیم گیری با استفاده از اختیارات </a:t>
            </a: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مدیر ،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ولی ....</a:t>
            </a:r>
          </a:p>
          <a:p>
            <a:pPr marL="0" indent="0">
              <a:buNone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3 -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روش آزاد از تجربه </a:t>
            </a:r>
          </a:p>
        </p:txBody>
      </p:sp>
    </p:spTree>
    <p:extLst>
      <p:ext uri="{BB962C8B-B14F-4D97-AF65-F5344CB8AC3E}">
        <p14:creationId xmlns:p14="http://schemas.microsoft.com/office/powerpoint/2010/main" val="1057066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7743" y="188601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فرآیند منطقی حل مسئله 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0543" y="1810407"/>
            <a:ext cx="8534400" cy="4096407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شناسایی وضعیت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راه حل یابی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ارزیابی و انتخاب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اجرا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پیگیری</a:t>
            </a:r>
          </a:p>
        </p:txBody>
      </p:sp>
    </p:spTree>
    <p:extLst>
      <p:ext uri="{BB962C8B-B14F-4D97-AF65-F5344CB8AC3E}">
        <p14:creationId xmlns:p14="http://schemas.microsoft.com/office/powerpoint/2010/main" val="318154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4952" y="430339"/>
            <a:ext cx="7799193" cy="830903"/>
          </a:xfrm>
        </p:spPr>
        <p:txBody>
          <a:bodyPr>
            <a:no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fa-IR" dirty="0" smtClean="0">
                <a:cs typeface="B Aseman" panose="00000400000000000000" pitchFamily="2" charset="-78"/>
              </a:rPr>
              <a:t>معیارهای ارزیابی میزان اثر بخشی بدیل ها در تصمیم گیری</a:t>
            </a:r>
            <a:endParaRPr lang="fa-IR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656" y="1390869"/>
            <a:ext cx="11656489" cy="1520497"/>
          </a:xfrm>
        </p:spPr>
        <p:txBody>
          <a:bodyPr/>
          <a:lstStyle/>
          <a:p>
            <a:pPr marL="0" indent="0">
              <a:buNone/>
            </a:pPr>
            <a:r>
              <a:rPr lang="fa-IR" sz="2800" dirty="0" smtClean="0">
                <a:cs typeface="B Homa" panose="00000400000000000000" pitchFamily="2" charset="-78"/>
              </a:rPr>
              <a:t>1 - اجرای راه حل با توجه به اهداف و منابع سازمان ، تا چه حد عملی و واقع بینانه است ؟</a:t>
            </a:r>
          </a:p>
          <a:p>
            <a:pPr marL="0" indent="0">
              <a:buNone/>
            </a:pPr>
            <a:r>
              <a:rPr lang="fa-IR" sz="2800" dirty="0" smtClean="0">
                <a:cs typeface="B Homa" panose="00000400000000000000" pitchFamily="2" charset="-78"/>
              </a:rPr>
              <a:t>2 - اجرای هر راه حل بدیل ، چقدر به حل مسئله کمک می کند ؟</a:t>
            </a:r>
          </a:p>
          <a:p>
            <a:endParaRPr lang="fa-IR" dirty="0"/>
          </a:p>
        </p:txBody>
      </p:sp>
      <p:sp>
        <p:nvSpPr>
          <p:cNvPr id="4" name="TextBox 3"/>
          <p:cNvSpPr txBox="1"/>
          <p:nvPr/>
        </p:nvSpPr>
        <p:spPr>
          <a:xfrm>
            <a:off x="1654732" y="3241110"/>
            <a:ext cx="595066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fa-IR" sz="3600" dirty="0" smtClean="0">
                <a:cs typeface="B Aseman" panose="00000400000000000000" pitchFamily="2" charset="-78"/>
              </a:rPr>
              <a:t>معیارهای ارزیابی میزان کارآیی یک تصمیم </a:t>
            </a:r>
            <a:endParaRPr lang="fa-IR" sz="3600" dirty="0">
              <a:cs typeface="B Asema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14952" y="4217186"/>
            <a:ext cx="316945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B Homa" panose="00000400000000000000" pitchFamily="2" charset="-78"/>
              </a:rPr>
              <a:t>1- کیفیت عینی تصمیم</a:t>
            </a:r>
            <a:r>
              <a:rPr lang="fa-IR" dirty="0" smtClean="0">
                <a:solidFill>
                  <a:schemeClr val="bg1"/>
                </a:solidFill>
              </a:rPr>
              <a:t>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59804" y="5043758"/>
            <a:ext cx="510517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B Homa" panose="00000400000000000000" pitchFamily="2" charset="-78"/>
              </a:rPr>
              <a:t>2- پذیرش تصمیم توسط مجریان</a:t>
            </a:r>
          </a:p>
        </p:txBody>
      </p:sp>
    </p:spTree>
    <p:extLst>
      <p:ext uri="{BB962C8B-B14F-4D97-AF65-F5344CB8AC3E}">
        <p14:creationId xmlns:p14="http://schemas.microsoft.com/office/powerpoint/2010/main" val="1349837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9646" y="0"/>
            <a:ext cx="9542354" cy="1507067"/>
          </a:xfrm>
        </p:spPr>
        <p:txBody>
          <a:bodyPr>
            <a:no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موانع حل مسئله و اخذ تصمیم های مهم 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9729" y="1663262"/>
            <a:ext cx="8534400" cy="36152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اجتناب آرام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تغییر آرام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اجتناب دفاعی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ترس</a:t>
            </a:r>
            <a:endParaRPr lang="fa-IR" sz="36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90047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460" y="0"/>
            <a:ext cx="9931236" cy="1507067"/>
          </a:xfrm>
        </p:spPr>
        <p:txBody>
          <a:bodyPr>
            <a:no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موانع استفاده از فرآیند منطقی اتخاذ تصمیم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4419" y="1507068"/>
            <a:ext cx="8534400" cy="390809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تفاوت ارزش های اجتماعی تصمیم گیرندگان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ناتوانی در ارزیابی پیامدهای هر تصمیم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عدم اطمینان نسبت به آینده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اکتفا به راه حل رضایت بخش 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اکتفا به عقلانیت نسبی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مصلحت اندیشی با توجه به وضعیت</a:t>
            </a:r>
            <a:endParaRPr lang="fa-IR" sz="3200" dirty="0">
              <a:solidFill>
                <a:schemeClr val="bg1">
                  <a:lumMod val="75000"/>
                  <a:lumOff val="2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7125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1204" y="0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روش ها و فنون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605" y="1507067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Homa" panose="00000400000000000000" pitchFamily="2" charset="-78"/>
              </a:rPr>
              <a:t>تفکر خلاق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Homa" panose="00000400000000000000" pitchFamily="2" charset="-78"/>
              </a:rPr>
              <a:t>تحقیق در عملیات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Homa" panose="00000400000000000000" pitchFamily="2" charset="-78"/>
              </a:rPr>
              <a:t>به کارگیری استراتزی ها و مفاهیم زیر بنایی</a:t>
            </a:r>
            <a:endParaRPr lang="fa-IR" sz="40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7555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9770" y="0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ابزارهای کمّی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337" y="1810406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>
                <a:cs typeface="B Homa" panose="00000400000000000000" pitchFamily="2" charset="-78"/>
              </a:rPr>
              <a:t> </a:t>
            </a:r>
            <a:r>
              <a:rPr lang="fa-IR" sz="44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ماتریس سود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 تحلیل نقطه سر به سر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 درخت تصمیم</a:t>
            </a:r>
            <a:endParaRPr lang="fa-IR" sz="44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75828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2862" y="53788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مدل های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426" y="1783080"/>
            <a:ext cx="8534400" cy="36152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کلاسیک – استراتژی بهینه سازی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اداری – استراتژی رضایت بخش 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تغییرات تدریجی – استراتژی مقایسات جایگزینی 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کنکاش ترکیبی – استراتژی انطباقی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سطل زباله – تصمیم گیری عقلایی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سیاسی – عقلانیت فردی</a:t>
            </a:r>
            <a:endParaRPr lang="fa-IR" sz="28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1342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346" y="0"/>
            <a:ext cx="11114853" cy="1507067"/>
          </a:xfrm>
        </p:spPr>
        <p:txBody>
          <a:bodyPr>
            <a:noAutofit/>
          </a:bodyPr>
          <a:lstStyle/>
          <a:p>
            <a:r>
              <a:rPr lang="fa-IR" sz="4800" dirty="0" smtClean="0">
                <a:cs typeface="B Aseman" panose="00000400000000000000" pitchFamily="2" charset="-78"/>
              </a:rPr>
              <a:t>کدام مدل تصمیم گیری با شرایط و مقتضیات سازمان ما تناسب دارد ؟</a:t>
            </a:r>
            <a:endParaRPr lang="fa-IR" sz="4800" dirty="0">
              <a:cs typeface="B Asema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372129"/>
              </p:ext>
            </p:extLst>
          </p:nvPr>
        </p:nvGraphicFramePr>
        <p:xfrm>
          <a:off x="297455" y="1507067"/>
          <a:ext cx="9265185" cy="4076241"/>
        </p:xfrm>
        <a:graphic>
          <a:graphicData uri="http://schemas.openxmlformats.org/drawingml/2006/table">
            <a:tbl>
              <a:tblPr rtl="1" firstRow="1" bandRow="1">
                <a:tableStyleId>{10A1B5D5-9B99-4C35-A422-299274C87663}</a:tableStyleId>
              </a:tblPr>
              <a:tblGrid>
                <a:gridCol w="2897435">
                  <a:extLst>
                    <a:ext uri="{9D8B030D-6E8A-4147-A177-3AD203B41FA5}">
                      <a16:colId xmlns:a16="http://schemas.microsoft.com/office/drawing/2014/main" xmlns="" val="1961078093"/>
                    </a:ext>
                  </a:extLst>
                </a:gridCol>
                <a:gridCol w="6367750">
                  <a:extLst>
                    <a:ext uri="{9D8B030D-6E8A-4147-A177-3AD203B41FA5}">
                      <a16:colId xmlns:a16="http://schemas.microsoft.com/office/drawing/2014/main" xmlns="" val="1399672867"/>
                    </a:ext>
                  </a:extLst>
                </a:gridCol>
              </a:tblGrid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Homa" panose="00000400000000000000" pitchFamily="2" charset="-78"/>
                        </a:rPr>
                        <a:t>مدل تصمیم گیری</a:t>
                      </a:r>
                      <a:endParaRPr lang="fa-IR" sz="2800" dirty="0">
                        <a:cs typeface="B Hom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Homa" panose="00000400000000000000" pitchFamily="2" charset="-78"/>
                        </a:rPr>
                        <a:t>شرایط و مقتضیات سازمانی</a:t>
                      </a:r>
                      <a:endParaRPr lang="fa-IR" sz="2800" dirty="0">
                        <a:cs typeface="B Hom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26056732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بهینه</a:t>
                      </a:r>
                      <a:r>
                        <a:rPr lang="fa-IR" b="1" baseline="0" dirty="0" smtClean="0">
                          <a:cs typeface="B Nazanin" panose="00000400000000000000" pitchFamily="2" charset="-78"/>
                        </a:rPr>
                        <a:t> سازی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محدودیت مسئله ، مسائل ویژه و خاص، اطلاعات کامل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5430015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رضایت بخش 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اطلاعات ناقص ، نتایج</a:t>
                      </a:r>
                      <a:r>
                        <a:rPr lang="fa-IR" b="1" baseline="0" dirty="0" smtClean="0">
                          <a:cs typeface="B Nazanin" panose="00000400000000000000" pitchFamily="2" charset="-78"/>
                        </a:rPr>
                        <a:t> رضایت بخش قابل تشخیص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5791176"/>
                  </a:ext>
                </a:extLst>
              </a:tr>
              <a:tr h="610189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پویش مختلط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اطلاعات ناقص ، تصمیمات پیچیده ، نتایج نامشخص ، وجود خط مشی راهنما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7270120"/>
                  </a:ext>
                </a:extLst>
              </a:tr>
              <a:tr h="684227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تغییرات تدریجی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اطلاعات ناقص ، تصمیمات پیچیده ، اصول راهنما ، استراتژی کوتاه مدت تا مشخص شدن خط مشی های راهنما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73349014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سطل زباله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 درک تصمیمات تصادفی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1590664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سیاسی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درک تصمیمات غیر عقلایی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83561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64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1504" y="286440"/>
            <a:ext cx="8458448" cy="1266938"/>
          </a:xfrm>
        </p:spPr>
        <p:txBody>
          <a:bodyPr>
            <a:normAutofit fontScale="90000"/>
          </a:bodyPr>
          <a:lstStyle/>
          <a:p>
            <a:pPr algn="r"/>
            <a:r>
              <a:rPr lang="fa-IR" sz="4800" dirty="0" smtClean="0">
                <a:cs typeface="B Aseman" panose="00000400000000000000" pitchFamily="2" charset="-78"/>
              </a:rPr>
              <a:t>چالش های معاصر تصمیم گیری</a:t>
            </a:r>
            <a:br>
              <a:rPr lang="fa-IR" sz="4800" dirty="0" smtClean="0">
                <a:cs typeface="B Aseman" panose="00000400000000000000" pitchFamily="2" charset="-78"/>
              </a:rPr>
            </a:br>
            <a:endParaRPr lang="fa-IR" sz="48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753" y="1266940"/>
            <a:ext cx="7907605" cy="43010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معیارهای چندگانه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عوامل نامشهود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مخاطره و عدم اطمینان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آثار بلند مدت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اطلاعات میان رشته ای 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تصمیم گیری های مشارکتی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قضاوت های ارزشی </a:t>
            </a:r>
            <a:endParaRPr lang="fa-IR" sz="28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848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2261" y="187287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سبک های پردازش اطلاعات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245" y="1853588"/>
            <a:ext cx="8534400" cy="3615267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fa-IR" sz="2400" dirty="0" smtClean="0">
                <a:cs typeface="B Homa" panose="00000400000000000000" pitchFamily="2" charset="-78"/>
              </a:rPr>
              <a:t>کیفیت تصمیم های انسان ها ، انعکاس مستقیم نحوه پردازش اطلاعات بوسیله آن هاست .</a:t>
            </a:r>
          </a:p>
          <a:p>
            <a:pPr marL="0" indent="0">
              <a:buNone/>
            </a:pPr>
            <a:r>
              <a:rPr lang="fa-IR" sz="4000" dirty="0" smtClean="0">
                <a:solidFill>
                  <a:schemeClr val="tx1"/>
                </a:solidFill>
                <a:cs typeface="B Aseman" panose="00000400000000000000" pitchFamily="2" charset="-78"/>
              </a:rPr>
              <a:t>دو نوع از متداول ترین سبک های پردازش اطلاعات عبارتند از :</a:t>
            </a:r>
          </a:p>
          <a:p>
            <a:pPr marL="457200" indent="-457200">
              <a:buFont typeface="+mj-lt"/>
              <a:buAutoNum type="arabicParenR"/>
            </a:pPr>
            <a:r>
              <a:rPr lang="fa-IR" sz="3600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سبک اندیشه </a:t>
            </a:r>
          </a:p>
          <a:p>
            <a:pPr marL="457200" indent="-457200">
              <a:buFont typeface="+mj-lt"/>
              <a:buAutoNum type="arabicParenR"/>
            </a:pPr>
            <a:r>
              <a:rPr lang="fa-IR" sz="3600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سبک شهود</a:t>
            </a:r>
            <a:endParaRPr lang="fa-IR" sz="3600" dirty="0">
              <a:solidFill>
                <a:schemeClr val="accent2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3276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8323" y="0"/>
            <a:ext cx="9693677" cy="1507067"/>
          </a:xfrm>
        </p:spPr>
        <p:txBody>
          <a:bodyPr>
            <a:no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دام های ادراکی و رفتاری در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1499" y="1897656"/>
            <a:ext cx="8534400" cy="36152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ظاهر نگری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تعهد احساسی و اجتماعی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اعتماد بیش از حد</a:t>
            </a:r>
            <a:endParaRPr lang="fa-IR" sz="40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183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2308" y="0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فرآیندهای تصمیم گیری 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381" y="1897655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تصمیم گیری عقلایی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تصمیم گیری به روش آزمون و خطا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مدل ائتلافی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مدل سطل زباله</a:t>
            </a:r>
            <a:endParaRPr lang="fa-IR" sz="36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312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375" y="0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فنون تصمیم گیری گروهی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448" y="1655284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طوفان مغزی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روش گروه اسمی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فن دلفی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ملاقات های الکترونیکی</a:t>
            </a:r>
            <a:endParaRPr lang="fa-IR" sz="4400" dirty="0"/>
          </a:p>
        </p:txBody>
      </p:sp>
    </p:spTree>
    <p:extLst>
      <p:ext uri="{BB962C8B-B14F-4D97-AF65-F5344CB8AC3E}">
        <p14:creationId xmlns:p14="http://schemas.microsoft.com/office/powerpoint/2010/main" val="134857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4800" dirty="0" smtClean="0">
                <a:solidFill>
                  <a:schemeClr val="accent2"/>
                </a:solidFill>
                <a:cs typeface="B Homa" panose="00000400000000000000" pitchFamily="2" charset="-78"/>
              </a:rPr>
              <a:t/>
            </a:r>
            <a:br>
              <a:rPr lang="fa-IR" sz="4800" dirty="0" smtClean="0">
                <a:solidFill>
                  <a:schemeClr val="accent2"/>
                </a:solidFill>
                <a:cs typeface="B Homa" panose="00000400000000000000" pitchFamily="2" charset="-78"/>
              </a:rPr>
            </a:br>
            <a:r>
              <a:rPr lang="fa-IR" sz="4800" dirty="0" smtClean="0">
                <a:solidFill>
                  <a:schemeClr val="accent2"/>
                </a:solidFill>
                <a:cs typeface="B Homa" panose="00000400000000000000" pitchFamily="2" charset="-78"/>
              </a:rPr>
              <a:t>10 آبان 97</a:t>
            </a:r>
            <a:endParaRPr lang="fa-IR" sz="4800" dirty="0">
              <a:solidFill>
                <a:schemeClr val="accent2"/>
              </a:solidFill>
              <a:cs typeface="B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a-IR" sz="5400" dirty="0" smtClean="0">
                <a:solidFill>
                  <a:srgbClr val="FF0000"/>
                </a:solidFill>
                <a:cs typeface="B Aseman" panose="00000400000000000000" pitchFamily="2" charset="-78"/>
              </a:rPr>
              <a:t>ضمن تشکر بخاطر بردباری همه شما عزیزان ، امیدوارم که مطالب عنوان شده در  این مقال تا حدودی مفید فایده بوده باشد . </a:t>
            </a:r>
            <a:endParaRPr lang="fa-IR" sz="5400" dirty="0">
              <a:solidFill>
                <a:srgbClr val="FF0000"/>
              </a:solidFill>
              <a:cs typeface="B Asem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743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530</TotalTime>
  <Words>1006</Words>
  <Application>Microsoft Office PowerPoint</Application>
  <PresentationFormat>Widescreen</PresentationFormat>
  <Paragraphs>165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B Aseman</vt:lpstr>
      <vt:lpstr>B Homa</vt:lpstr>
      <vt:lpstr>B Nazanin</vt:lpstr>
      <vt:lpstr>B Titr</vt:lpstr>
      <vt:lpstr>Century Gothic</vt:lpstr>
      <vt:lpstr>Courier New</vt:lpstr>
      <vt:lpstr>Tahoma</vt:lpstr>
      <vt:lpstr>Wingdings</vt:lpstr>
      <vt:lpstr>Wingdings 3</vt:lpstr>
      <vt:lpstr>Slice</vt:lpstr>
      <vt:lpstr>تئوری های سازمان</vt:lpstr>
      <vt:lpstr>اساس نگرش اقتضایی    یک الگوی ثابت مدیریت برای همه موقعیت ها ، بعنوان بهترین راه وجود ندارد . </vt:lpstr>
      <vt:lpstr>جنبش جدید روابط انسانی</vt:lpstr>
      <vt:lpstr>فصل سوم</vt:lpstr>
      <vt:lpstr>PowerPoint Presentation</vt:lpstr>
      <vt:lpstr>1- شناسایی مسئله : پیدا کردن علت کاستی ها در سازمان با توجه به میزان رضایت بخش بودن عملکرد سازمان بوسیله تحت کنترل و در اختیار گرفتن اوضاع سازمانی و شرایط محیطی  2- حل مسئله : انتخاب راه حل مناسب از بین همه گزینه ها     </vt:lpstr>
      <vt:lpstr>  تفاوت مراحل مسئله یابی ، تصمیم گیری ، انتخاب و حل مسئله از نظر جرج هابز  تفا</vt:lpstr>
      <vt:lpstr>فرآیند مسئله یابی در سازمان</vt:lpstr>
      <vt:lpstr>طبقه بندی تصمیم ها</vt:lpstr>
      <vt:lpstr>بحران ، مسئله و فرصت</vt:lpstr>
      <vt:lpstr>نحوه اتخاذ تصمیم برای حل مسائل</vt:lpstr>
      <vt:lpstr>روش های میان بر حل مسئله </vt:lpstr>
      <vt:lpstr>فرآیند منطقی حل مسئله </vt:lpstr>
      <vt:lpstr>معیارهای ارزیابی میزان اثر بخشی بدیل ها در تصمیم گیری</vt:lpstr>
      <vt:lpstr>موانع حل مسئله و اخذ تصمیم های مهم </vt:lpstr>
      <vt:lpstr>موانع استفاده از فرآیند منطقی اتخاذ تصمیم</vt:lpstr>
      <vt:lpstr>روش ها و فنون تصمیم گیری</vt:lpstr>
      <vt:lpstr>ابزارهای کمّی تصمیم گیری</vt:lpstr>
      <vt:lpstr>مدل های تصمیم گیری</vt:lpstr>
      <vt:lpstr>کدام مدل تصمیم گیری با شرایط و مقتضیات سازمان ما تناسب دارد ؟</vt:lpstr>
      <vt:lpstr>چالش های معاصر تصمیم گیری </vt:lpstr>
      <vt:lpstr>سبک های پردازش اطلاعات</vt:lpstr>
      <vt:lpstr>دام های ادراکی و رفتاری در تصمیم گیری</vt:lpstr>
      <vt:lpstr>فرآیندهای تصمیم گیری </vt:lpstr>
      <vt:lpstr>فنون تصمیم گیری گروهی</vt:lpstr>
      <vt:lpstr> 10 آبان 97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تئوری های سازمان</dc:title>
  <dc:creator>M.REZA</dc:creator>
  <cp:lastModifiedBy>DadeFam-43262657</cp:lastModifiedBy>
  <cp:revision>45</cp:revision>
  <dcterms:created xsi:type="dcterms:W3CDTF">2018-10-30T19:35:32Z</dcterms:created>
  <dcterms:modified xsi:type="dcterms:W3CDTF">2023-08-13T12:58:04Z</dcterms:modified>
</cp:coreProperties>
</file>