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70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4380"/>
    <p:restoredTop sz="94660"/>
  </p:normalViewPr>
  <p:slideViewPr>
    <p:cSldViewPr>
      <p:cViewPr varScale="1">
        <p:scale>
          <a:sx n="75" d="100"/>
          <a:sy n="75" d="100"/>
        </p:scale>
        <p:origin x="123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30" name="Date Placeholder 29"/>
          <p:cNvSpPr>
            <a:spLocks noGrp="1"/>
          </p:cNvSpPr>
          <p:nvPr>
            <p:ph type="dt" sz="half" idx="10"/>
          </p:nvPr>
        </p:nvSpPr>
        <p:spPr/>
        <p:txBody>
          <a:bodyPr/>
          <a:lstStyle/>
          <a:p>
            <a:fld id="{F8087D5A-45F2-4A77-B0F8-B742559BDEB3}" type="datetimeFigureOut">
              <a:rPr lang="fa-IR" smtClean="0"/>
              <a:pPr/>
              <a:t>1441/08/03</a:t>
            </a:fld>
            <a:endParaRPr lang="fa-IR"/>
          </a:p>
        </p:txBody>
      </p:sp>
      <p:sp>
        <p:nvSpPr>
          <p:cNvPr id="19" name="Footer Placeholder 18"/>
          <p:cNvSpPr>
            <a:spLocks noGrp="1"/>
          </p:cNvSpPr>
          <p:nvPr>
            <p:ph type="ftr" sz="quarter" idx="11"/>
          </p:nvPr>
        </p:nvSpPr>
        <p:spPr/>
        <p:txBody>
          <a:bodyPr/>
          <a:lstStyle/>
          <a:p>
            <a:endParaRPr lang="fa-IR"/>
          </a:p>
        </p:txBody>
      </p:sp>
      <p:sp>
        <p:nvSpPr>
          <p:cNvPr id="27" name="Slide Number Placeholder 26"/>
          <p:cNvSpPr>
            <a:spLocks noGrp="1"/>
          </p:cNvSpPr>
          <p:nvPr>
            <p:ph type="sldNum" sz="quarter" idx="12"/>
          </p:nvPr>
        </p:nvSpPr>
        <p:spPr/>
        <p:txBody>
          <a:bodyPr/>
          <a:lstStyle/>
          <a:p>
            <a:fld id="{063A7E43-E3B9-4C63-909A-F1406BBEC348}"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8087D5A-45F2-4A77-B0F8-B742559BDEB3}" type="datetimeFigureOut">
              <a:rPr lang="fa-IR" smtClean="0"/>
              <a:pPr/>
              <a:t>1441/08/03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63A7E43-E3B9-4C63-909A-F1406BBEC348}" type="slidenum">
              <a:rPr lang="fa-IR" smtClean="0"/>
              <a:pPr/>
              <a:t>‹#›</a:t>
            </a:fld>
            <a:endParaRPr lang="fa-I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F8087D5A-45F2-4A77-B0F8-B742559BDEB3}" type="datetimeFigureOut">
              <a:rPr lang="fa-IR" smtClean="0"/>
              <a:pPr/>
              <a:t>1441/08/03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63A7E43-E3B9-4C63-909A-F1406BBEC348}" type="slidenum">
              <a:rPr lang="fa-IR" smtClean="0"/>
              <a:pPr/>
              <a:t>‹#›</a:t>
            </a:fld>
            <a:endParaRPr lang="fa-I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8087D5A-45F2-4A77-B0F8-B742559BDEB3}" type="datetimeFigureOut">
              <a:rPr lang="fa-IR" smtClean="0"/>
              <a:pPr/>
              <a:t>1441/08/03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63A7E43-E3B9-4C63-909A-F1406BBEC348}" type="slidenum">
              <a:rPr lang="fa-IR" smtClean="0"/>
              <a:pPr/>
              <a:t>‹#›</a:t>
            </a:fld>
            <a:endParaRPr lang="fa-I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F8087D5A-45F2-4A77-B0F8-B742559BDEB3}" type="datetimeFigureOut">
              <a:rPr lang="fa-IR" smtClean="0"/>
              <a:pPr/>
              <a:t>1441/08/03</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063A7E43-E3B9-4C63-909A-F1406BBEC348}" type="slidenum">
              <a:rPr lang="fa-IR" smtClean="0"/>
              <a:pPr/>
              <a:t>‹#›</a:t>
            </a:fld>
            <a:endParaRPr lang="fa-I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F8087D5A-45F2-4A77-B0F8-B742559BDEB3}" type="datetimeFigureOut">
              <a:rPr lang="fa-IR" smtClean="0"/>
              <a:pPr/>
              <a:t>1441/08/03</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063A7E43-E3B9-4C63-909A-F1406BBEC348}" type="slidenum">
              <a:rPr lang="fa-IR" smtClean="0"/>
              <a:pPr/>
              <a:t>‹#›</a:t>
            </a:fld>
            <a:endParaRPr lang="fa-I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8087D5A-45F2-4A77-B0F8-B742559BDEB3}" type="datetimeFigureOut">
              <a:rPr lang="fa-IR" smtClean="0"/>
              <a:pPr/>
              <a:t>1441/08/03</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063A7E43-E3B9-4C63-909A-F1406BBEC348}" type="slidenum">
              <a:rPr lang="fa-IR" smtClean="0"/>
              <a:pPr/>
              <a:t>‹#›</a:t>
            </a:fld>
            <a:endParaRPr lang="fa-I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F8087D5A-45F2-4A77-B0F8-B742559BDEB3}" type="datetimeFigureOut">
              <a:rPr lang="fa-IR" smtClean="0"/>
              <a:pPr/>
              <a:t>1441/08/03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063A7E43-E3B9-4C63-909A-F1406BBEC348}" type="slidenum">
              <a:rPr lang="fa-IR" smtClean="0"/>
              <a:pPr/>
              <a:t>‹#›</a:t>
            </a:fld>
            <a:endParaRPr lang="fa-I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F8087D5A-45F2-4A77-B0F8-B742559BDEB3}" type="datetimeFigureOut">
              <a:rPr lang="fa-IR" smtClean="0"/>
              <a:pPr/>
              <a:t>1441/08/03</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a:xfrm>
            <a:off x="8077200" y="6356350"/>
            <a:ext cx="609600" cy="365125"/>
          </a:xfrm>
        </p:spPr>
        <p:txBody>
          <a:bodyPr/>
          <a:lstStyle/>
          <a:p>
            <a:fld id="{063A7E43-E3B9-4C63-909A-F1406BBEC348}" type="slidenum">
              <a:rPr lang="fa-IR" smtClean="0"/>
              <a:pPr/>
              <a:t>‹#›</a:t>
            </a:fld>
            <a:endParaRPr lang="fa-I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smtClean="0"/>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8087D5A-45F2-4A77-B0F8-B742559BDEB3}" type="datetimeFigureOut">
              <a:rPr lang="fa-IR" smtClean="0"/>
              <a:pPr/>
              <a:t>1441/08/03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63A7E43-E3B9-4C63-909A-F1406BBEC348}" type="slidenum">
              <a:rPr lang="fa-IR" smtClean="0"/>
              <a:pPr/>
              <a:t>‹#›</a:t>
            </a:fld>
            <a:endParaRPr lang="fa-I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F8087D5A-45F2-4A77-B0F8-B742559BDEB3}" type="datetimeFigureOut">
              <a:rPr lang="fa-IR" smtClean="0"/>
              <a:pPr/>
              <a:t>1441/08/03</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063A7E43-E3B9-4C63-909A-F1406BBEC348}" type="slidenum">
              <a:rPr lang="fa-IR" smtClean="0"/>
              <a:pPr/>
              <a:t>‹#›</a:t>
            </a:fld>
            <a:endParaRPr lang="fa-I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F8087D5A-45F2-4A77-B0F8-B742559BDEB3}" type="datetimeFigureOut">
              <a:rPr lang="fa-IR" smtClean="0"/>
              <a:pPr/>
              <a:t>1441/08/03</a:t>
            </a:fld>
            <a:endParaRPr lang="fa-I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fa-I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063A7E43-E3B9-4C63-909A-F1406BBEC348}" type="slidenum">
              <a:rPr lang="fa-IR" smtClean="0"/>
              <a:pPr/>
              <a:t>‹#›</a:t>
            </a:fld>
            <a:endParaRPr lang="fa-IR"/>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1"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r" rtl="1"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r" rtl="1"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r" rtl="1"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r" rtl="1"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r" rtl="1"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r" rtl="1"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r" rtl="1"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r" rtl="1"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r" rtl="1"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r" rtl="1" eaLnBrk="1" latinLnBrk="0" hangingPunct="1">
        <a:defRPr kumimoji="0" kern="1200">
          <a:solidFill>
            <a:schemeClr val="tx1"/>
          </a:solidFill>
          <a:latin typeface="+mn-lt"/>
          <a:ea typeface="+mn-ea"/>
          <a:cs typeface="+mn-cs"/>
        </a:defRPr>
      </a:lvl1pPr>
      <a:lvl2pPr marL="457200" algn="r" rtl="1" eaLnBrk="1" latinLnBrk="0" hangingPunct="1">
        <a:defRPr kumimoji="0" kern="1200">
          <a:solidFill>
            <a:schemeClr val="tx1"/>
          </a:solidFill>
          <a:latin typeface="+mn-lt"/>
          <a:ea typeface="+mn-ea"/>
          <a:cs typeface="+mn-cs"/>
        </a:defRPr>
      </a:lvl2pPr>
      <a:lvl3pPr marL="914400" algn="r" rtl="1" eaLnBrk="1" latinLnBrk="0" hangingPunct="1">
        <a:defRPr kumimoji="0" kern="1200">
          <a:solidFill>
            <a:schemeClr val="tx1"/>
          </a:solidFill>
          <a:latin typeface="+mn-lt"/>
          <a:ea typeface="+mn-ea"/>
          <a:cs typeface="+mn-cs"/>
        </a:defRPr>
      </a:lvl3pPr>
      <a:lvl4pPr marL="1371600" algn="r" rtl="1" eaLnBrk="1" latinLnBrk="0" hangingPunct="1">
        <a:defRPr kumimoji="0" kern="1200">
          <a:solidFill>
            <a:schemeClr val="tx1"/>
          </a:solidFill>
          <a:latin typeface="+mn-lt"/>
          <a:ea typeface="+mn-ea"/>
          <a:cs typeface="+mn-cs"/>
        </a:defRPr>
      </a:lvl4pPr>
      <a:lvl5pPr marL="1828800" algn="r" rtl="1" eaLnBrk="1" latinLnBrk="0" hangingPunct="1">
        <a:defRPr kumimoji="0" kern="1200">
          <a:solidFill>
            <a:schemeClr val="tx1"/>
          </a:solidFill>
          <a:latin typeface="+mn-lt"/>
          <a:ea typeface="+mn-ea"/>
          <a:cs typeface="+mn-cs"/>
        </a:defRPr>
      </a:lvl5pPr>
      <a:lvl6pPr marL="2286000" algn="r" rtl="1" eaLnBrk="1" latinLnBrk="0" hangingPunct="1">
        <a:defRPr kumimoji="0" kern="1200">
          <a:solidFill>
            <a:schemeClr val="tx1"/>
          </a:solidFill>
          <a:latin typeface="+mn-lt"/>
          <a:ea typeface="+mn-ea"/>
          <a:cs typeface="+mn-cs"/>
        </a:defRPr>
      </a:lvl6pPr>
      <a:lvl7pPr marL="2743200" algn="r" rtl="1" eaLnBrk="1" latinLnBrk="0" hangingPunct="1">
        <a:defRPr kumimoji="0" kern="1200">
          <a:solidFill>
            <a:schemeClr val="tx1"/>
          </a:solidFill>
          <a:latin typeface="+mn-lt"/>
          <a:ea typeface="+mn-ea"/>
          <a:cs typeface="+mn-cs"/>
        </a:defRPr>
      </a:lvl7pPr>
      <a:lvl8pPr marL="3200400" algn="r" rtl="1" eaLnBrk="1" latinLnBrk="0" hangingPunct="1">
        <a:defRPr kumimoji="0" kern="1200">
          <a:solidFill>
            <a:schemeClr val="tx1"/>
          </a:solidFill>
          <a:latin typeface="+mn-lt"/>
          <a:ea typeface="+mn-ea"/>
          <a:cs typeface="+mn-cs"/>
        </a:defRPr>
      </a:lvl8pPr>
      <a:lvl9pPr marL="3657600" algn="r" rtl="1"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3528" y="692696"/>
            <a:ext cx="8229600" cy="4525963"/>
          </a:xfrm>
        </p:spPr>
        <p:txBody>
          <a:bodyPr/>
          <a:lstStyle/>
          <a:p>
            <a:pPr>
              <a:buNone/>
            </a:pPr>
            <a:endParaRPr lang="fa-IR" dirty="0" smtClean="0"/>
          </a:p>
          <a:p>
            <a:pPr>
              <a:buNone/>
            </a:pPr>
            <a:endParaRPr lang="fa-IR" dirty="0" smtClean="0"/>
          </a:p>
          <a:p>
            <a:pPr>
              <a:buNone/>
            </a:pPr>
            <a:endParaRPr lang="fa-IR" dirty="0" smtClean="0"/>
          </a:p>
          <a:p>
            <a:pPr>
              <a:buNone/>
            </a:pPr>
            <a:endParaRPr lang="fa-IR" dirty="0" smtClean="0"/>
          </a:p>
          <a:p>
            <a:pPr algn="ctr">
              <a:buNone/>
            </a:pPr>
            <a:r>
              <a:rPr lang="fa-IR" sz="6000" dirty="0" smtClean="0"/>
              <a:t>بسم الله الرحمن الرحیم</a:t>
            </a:r>
            <a:endParaRPr lang="en-US" sz="6000" dirty="0" smtClean="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268760"/>
            <a:ext cx="8229600" cy="4389120"/>
          </a:xfrm>
        </p:spPr>
        <p:txBody>
          <a:bodyPr/>
          <a:lstStyle/>
          <a:p>
            <a:pPr>
              <a:buNone/>
            </a:pPr>
            <a:endParaRPr lang="fa-IR" dirty="0" smtClean="0"/>
          </a:p>
          <a:p>
            <a:pPr algn="ctr">
              <a:buNone/>
            </a:pPr>
            <a:r>
              <a:rPr lang="fa-IR" sz="4400" dirty="0" smtClean="0"/>
              <a:t>نظریه اصیل _وکیل</a:t>
            </a:r>
          </a:p>
          <a:p>
            <a:pPr algn="ctr">
              <a:buNone/>
            </a:pPr>
            <a:endParaRPr lang="fa-IR" sz="4400" dirty="0" smtClean="0"/>
          </a:p>
          <a:p>
            <a:pPr algn="ctr">
              <a:buNone/>
            </a:pPr>
            <a:r>
              <a:rPr lang="fa-IR" sz="4400" dirty="0" smtClean="0"/>
              <a:t>نظریه </a:t>
            </a:r>
            <a:r>
              <a:rPr lang="fa-IR" sz="4400" dirty="0" smtClean="0"/>
              <a:t>برابری</a:t>
            </a:r>
            <a:endParaRPr lang="fa-IR" sz="4400"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نظریه اصیل-وکیل</a:t>
            </a:r>
            <a:endParaRPr lang="fa-IR" dirty="0"/>
          </a:p>
        </p:txBody>
      </p:sp>
      <p:sp>
        <p:nvSpPr>
          <p:cNvPr id="3" name="Content Placeholder 2"/>
          <p:cNvSpPr>
            <a:spLocks noGrp="1"/>
          </p:cNvSpPr>
          <p:nvPr>
            <p:ph idx="1"/>
          </p:nvPr>
        </p:nvSpPr>
        <p:spPr>
          <a:xfrm>
            <a:off x="251520" y="1772816"/>
            <a:ext cx="8229600" cy="4389120"/>
          </a:xfrm>
        </p:spPr>
        <p:txBody>
          <a:bodyPr>
            <a:normAutofit fontScale="92500" lnSpcReduction="20000"/>
          </a:bodyPr>
          <a:lstStyle/>
          <a:p>
            <a:pPr>
              <a:lnSpc>
                <a:spcPct val="150000"/>
              </a:lnSpc>
            </a:pPr>
            <a:r>
              <a:rPr lang="fa-IR" dirty="0" smtClean="0"/>
              <a:t>”نظریه اصیل – وکیل“ یکی از پایه های مدیریت دولتی نوین را تشکیل میدهد. این نظریه در بخش خصوصی شکل گرفته است.</a:t>
            </a:r>
          </a:p>
          <a:p>
            <a:pPr>
              <a:lnSpc>
                <a:spcPct val="150000"/>
              </a:lnSpc>
            </a:pPr>
            <a:r>
              <a:rPr lang="fa-IR" dirty="0" smtClean="0"/>
              <a:t>سهامداران یک بنگاه اقتصادی را </a:t>
            </a:r>
            <a:r>
              <a:rPr lang="fa-IR" u="sng" dirty="0" smtClean="0"/>
              <a:t>اصیل  </a:t>
            </a:r>
            <a:r>
              <a:rPr lang="fa-IR" dirty="0" smtClean="0"/>
              <a:t>و مدیران و کارگزاران را </a:t>
            </a:r>
            <a:r>
              <a:rPr lang="fa-IR" u="sng" dirty="0" smtClean="0"/>
              <a:t>وکیل</a:t>
            </a:r>
            <a:r>
              <a:rPr lang="fa-IR" dirty="0" smtClean="0"/>
              <a:t>  مینامند. </a:t>
            </a:r>
          </a:p>
          <a:p>
            <a:pPr>
              <a:lnSpc>
                <a:spcPct val="150000"/>
              </a:lnSpc>
            </a:pPr>
            <a:r>
              <a:rPr lang="fa-IR" dirty="0" smtClean="0"/>
              <a:t>این نظریه اشاره به این دارد که اصیل و وکیل همواره به یکدیگر وابسته اند اما در عین حال منافع و اهداف متعارضی دارند. </a:t>
            </a:r>
          </a:p>
          <a:p>
            <a:pPr>
              <a:lnSpc>
                <a:spcPct val="150000"/>
              </a:lnSpc>
            </a:pPr>
            <a:r>
              <a:rPr lang="fa-IR" dirty="0" smtClean="0"/>
              <a:t>اصیل به دنبال کسب سود بیشتر است و تلاش میکند تا دستمزد کمتری به وکیل بپردازد در حالی که وکیل در پی حداکثر سازی درآمد و دستمزد خود است.</a:t>
            </a:r>
            <a:endParaRPr lang="fa-I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124744"/>
            <a:ext cx="8229600" cy="4389120"/>
          </a:xfrm>
        </p:spPr>
        <p:txBody>
          <a:bodyPr>
            <a:normAutofit fontScale="92500"/>
          </a:bodyPr>
          <a:lstStyle/>
          <a:p>
            <a:pPr>
              <a:lnSpc>
                <a:spcPct val="150000"/>
              </a:lnSpc>
            </a:pPr>
            <a:r>
              <a:rPr lang="fa-IR" dirty="0" smtClean="0"/>
              <a:t>در این نظریه وکیل وظیفه دارد منافع حداکثری را برای سهامداران(اصیل) فراهم سازند وهمواره به دنبال ارزش افزوده و تولید ثروت باشد.</a:t>
            </a:r>
          </a:p>
          <a:p>
            <a:pPr>
              <a:lnSpc>
                <a:spcPct val="150000"/>
              </a:lnSpc>
            </a:pPr>
            <a:r>
              <a:rPr lang="fa-IR" dirty="0" smtClean="0"/>
              <a:t>زمانی که وکیل نتواند نیازهای سهامداران(اصیل) را براورده کند خلع مسئولیت میشود. پس وکالت هیات اجرایی تا زمانی پایدار است که سهامداران راضی باشند .</a:t>
            </a:r>
          </a:p>
          <a:p>
            <a:pPr>
              <a:lnSpc>
                <a:spcPct val="150000"/>
              </a:lnSpc>
            </a:pPr>
            <a:r>
              <a:rPr lang="fa-IR" dirty="0" smtClean="0"/>
              <a:t>رابطه اصیل-وکیل زمانی به وجود می آید که یک گروه (سهامداران )برای انجام اموری اختیار تصمیم گیری خود را به گروه دیگر (مدیران)تفویض کند.</a:t>
            </a:r>
            <a:endParaRPr lang="fa-I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51520" y="1052736"/>
            <a:ext cx="8229600" cy="4389120"/>
          </a:xfrm>
        </p:spPr>
        <p:txBody>
          <a:bodyPr/>
          <a:lstStyle/>
          <a:p>
            <a:pPr>
              <a:lnSpc>
                <a:spcPct val="150000"/>
              </a:lnSpc>
            </a:pPr>
            <a:r>
              <a:rPr lang="fa-IR" dirty="0" smtClean="0"/>
              <a:t>در تئوری اقتصادی اصیل-وکیل با عاملیت کارگذاری در بخش دولتی نیز کاربرد یافته و از نظر ویژگی پاسخگویی ان مورد استفاده قرار گرفته است.</a:t>
            </a:r>
          </a:p>
          <a:p>
            <a:pPr>
              <a:lnSpc>
                <a:spcPct val="150000"/>
              </a:lnSpc>
            </a:pPr>
            <a:r>
              <a:rPr lang="fa-IR" dirty="0" smtClean="0"/>
              <a:t>این نظریه در بخش خصوصی به منظور تشریح تفاوتی که اغلب بین اهداف سهامداران(اصیل)و اهداف مدیران(وکیل) که امانت دار صاحبان اصلی هستند وجود دارد طراحی شده است.</a:t>
            </a:r>
          </a:p>
          <a:p>
            <a:pPr>
              <a:lnSpc>
                <a:spcPct val="150000"/>
              </a:lnSpc>
              <a:buNone/>
            </a:pPr>
            <a:endParaRPr lang="fa-I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مفروضات نظریه اصیل-وکیل</a:t>
            </a:r>
            <a:endParaRPr lang="fa-IR" dirty="0"/>
          </a:p>
        </p:txBody>
      </p:sp>
      <p:sp>
        <p:nvSpPr>
          <p:cNvPr id="3" name="Content Placeholder 2"/>
          <p:cNvSpPr>
            <a:spLocks noGrp="1"/>
          </p:cNvSpPr>
          <p:nvPr>
            <p:ph idx="1"/>
          </p:nvPr>
        </p:nvSpPr>
        <p:spPr/>
        <p:txBody>
          <a:bodyPr/>
          <a:lstStyle/>
          <a:p>
            <a:pPr marL="514350" indent="-514350">
              <a:lnSpc>
                <a:spcPct val="150000"/>
              </a:lnSpc>
              <a:buFont typeface="+mj-lt"/>
              <a:buAutoNum type="arabicPeriod"/>
            </a:pPr>
            <a:r>
              <a:rPr lang="fa-IR" dirty="0" smtClean="0"/>
              <a:t>هر دو گروه آزادانه حق پذیرش یا عدم پذیرش قراردادرا دارند</a:t>
            </a:r>
          </a:p>
          <a:p>
            <a:pPr marL="514350" indent="-514350">
              <a:lnSpc>
                <a:spcPct val="150000"/>
              </a:lnSpc>
              <a:buFont typeface="+mj-lt"/>
              <a:buAutoNum type="arabicPeriod"/>
            </a:pPr>
            <a:r>
              <a:rPr lang="fa-IR" dirty="0" smtClean="0"/>
              <a:t>وقایع اتفاق افتاده در این نظریه غیر قابل پیش بینی است</a:t>
            </a:r>
          </a:p>
          <a:p>
            <a:pPr marL="514350" indent="-514350">
              <a:lnSpc>
                <a:spcPct val="150000"/>
              </a:lnSpc>
              <a:buFont typeface="+mj-lt"/>
              <a:buAutoNum type="arabicPeriod"/>
            </a:pPr>
            <a:r>
              <a:rPr lang="fa-IR" dirty="0" smtClean="0"/>
              <a:t>این نظریه پر هزینه است</a:t>
            </a:r>
          </a:p>
          <a:p>
            <a:pPr marL="514350" indent="-514350">
              <a:lnSpc>
                <a:spcPct val="150000"/>
              </a:lnSpc>
              <a:buFont typeface="+mj-lt"/>
              <a:buAutoNum type="arabicPeriod"/>
            </a:pPr>
            <a:r>
              <a:rPr lang="fa-IR" dirty="0" smtClean="0"/>
              <a:t>متفاوت بودن تصور اصیل(موکلین) و وکیل از مقوله خطرپذیری</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2مانع عمده نظریه اصیل-وکیل</a:t>
            </a:r>
            <a:endParaRPr lang="fa-IR" dirty="0"/>
          </a:p>
        </p:txBody>
      </p:sp>
      <p:sp>
        <p:nvSpPr>
          <p:cNvPr id="3" name="Content Placeholder 2"/>
          <p:cNvSpPr>
            <a:spLocks noGrp="1"/>
          </p:cNvSpPr>
          <p:nvPr>
            <p:ph idx="1"/>
          </p:nvPr>
        </p:nvSpPr>
        <p:spPr/>
        <p:txBody>
          <a:bodyPr/>
          <a:lstStyle/>
          <a:p>
            <a:pPr marL="514350" indent="-514350">
              <a:lnSpc>
                <a:spcPct val="150000"/>
              </a:lnSpc>
              <a:buFont typeface="+mj-lt"/>
              <a:buAutoNum type="arabicPeriod"/>
            </a:pPr>
            <a:r>
              <a:rPr lang="fa-IR" dirty="0" smtClean="0"/>
              <a:t>اقدامات پنهانی : به موقعیتی که عملکرد وکیل از دید اصیل (مردم )پنهان بوده و امکان نظارت و کنترل بر رفتار آنها وجود ندارد.                    ودرنتیجه وکیل ممکن است برای کسب منفعت شخصی امتیازات متعلق به اصیل را نادیده بگیرد.</a:t>
            </a:r>
          </a:p>
          <a:p>
            <a:pPr marL="514350" indent="-514350">
              <a:lnSpc>
                <a:spcPct val="150000"/>
              </a:lnSpc>
              <a:buFont typeface="+mj-lt"/>
              <a:buAutoNum type="arabicPeriod"/>
            </a:pPr>
            <a:r>
              <a:rPr lang="fa-IR" dirty="0" smtClean="0"/>
              <a:t>اطلاعات محرمانه : وکیل اطلاعات غیر قابل دستیابی اصیل را تصاحب و از افشا آنها خودداری میکند .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fa-IR" sz="6000" dirty="0" smtClean="0"/>
              <a:t>نظریه برابری</a:t>
            </a:r>
            <a:endParaRPr lang="fa-IR" sz="6000" dirty="0"/>
          </a:p>
        </p:txBody>
      </p:sp>
      <p:sp>
        <p:nvSpPr>
          <p:cNvPr id="3" name="Content Placeholder 2"/>
          <p:cNvSpPr>
            <a:spLocks noGrp="1"/>
          </p:cNvSpPr>
          <p:nvPr>
            <p:ph idx="1"/>
          </p:nvPr>
        </p:nvSpPr>
        <p:spPr/>
        <p:txBody>
          <a:bodyPr>
            <a:normAutofit fontScale="92500" lnSpcReduction="10000"/>
          </a:bodyPr>
          <a:lstStyle/>
          <a:p>
            <a:pPr>
              <a:lnSpc>
                <a:spcPct val="150000"/>
              </a:lnSpc>
            </a:pPr>
            <a:r>
              <a:rPr lang="fa-IR" dirty="0" smtClean="0"/>
              <a:t>در این نظریه ضمن تاکید براهمیت احساس عدالت کارکنان نسبت به منصفانه بودن رفتار سازمان با آنها، چنین ادعا میشود که اگر کارکنان احساس کنند با انها ناعادلانه برخوردشده است، برانگیخته می شوند تا عدالت را برقرار سازند.</a:t>
            </a:r>
          </a:p>
          <a:p>
            <a:pPr>
              <a:lnSpc>
                <a:spcPct val="150000"/>
              </a:lnSpc>
            </a:pPr>
            <a:r>
              <a:rPr lang="fa-IR" dirty="0" smtClean="0"/>
              <a:t>در نظریه برابری که بوسیله آدامز ارائه شده است ، چنین اظهار می شود که افراد ”دریافتی خود“ را با ”دریافتی دیگران از سازمان“ مقایسه میکنند، اگر با این مقایسه به این نتیجه برسند که برخورد سازمان با کارکنان به طور نسبی غیر منصفانه است ، احساس بی عدالتی کرده، برای کاهش این بی عدالتی تلاش می کنند.</a:t>
            </a:r>
            <a:endParaRPr lang="fa-I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39552" y="1124744"/>
            <a:ext cx="8229600" cy="4389120"/>
          </a:xfrm>
        </p:spPr>
        <p:txBody>
          <a:bodyPr/>
          <a:lstStyle/>
          <a:p>
            <a:pPr>
              <a:lnSpc>
                <a:spcPct val="150000"/>
              </a:lnSpc>
            </a:pPr>
            <a:r>
              <a:rPr lang="fa-IR" dirty="0" smtClean="0"/>
              <a:t>در این نظریه افراد میپذیرند که کارکنان توانمندتر، دریافتی بیشتری داشته باشند، مشروط بر انکه کار بیشتری نیز انجام دهند یا برای انجام کار واقعا آماده تر باشند.</a:t>
            </a:r>
          </a:p>
          <a:p>
            <a:pPr>
              <a:lnSpc>
                <a:spcPct val="150000"/>
              </a:lnSpc>
            </a:pPr>
            <a:r>
              <a:rPr lang="fa-IR" dirty="0" smtClean="0"/>
              <a:t>نظریه برابری از این حیث که رهنمود مشخص و معینی برای برقراری عدالت ارائه نمیکند مورد انتقاد قرار گرفته است . </a:t>
            </a:r>
            <a:endParaRPr lang="fa-I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67544" y="1196752"/>
            <a:ext cx="8229600" cy="4389120"/>
          </a:xfrm>
        </p:spPr>
        <p:txBody>
          <a:bodyPr>
            <a:normAutofit lnSpcReduction="10000"/>
          </a:bodyPr>
          <a:lstStyle/>
          <a:p>
            <a:pPr>
              <a:lnSpc>
                <a:spcPct val="150000"/>
              </a:lnSpc>
            </a:pPr>
            <a:r>
              <a:rPr lang="fa-IR" dirty="0" smtClean="0"/>
              <a:t>بر اسا مطالعات انجام شده افرادی که احساس بی عدالتی می کنند ممکن است برای کاهش بی عدالتی، یکی از راههای زیر را انتخاب می کنند :</a:t>
            </a:r>
          </a:p>
          <a:p>
            <a:pPr marL="514350" indent="-514350">
              <a:lnSpc>
                <a:spcPct val="150000"/>
              </a:lnSpc>
              <a:buFont typeface="+mj-lt"/>
              <a:buAutoNum type="arabicPeriod"/>
            </a:pPr>
            <a:r>
              <a:rPr lang="fa-IR" dirty="0" smtClean="0"/>
              <a:t>میزان آورده های خود را تغییر دهند.</a:t>
            </a:r>
          </a:p>
          <a:p>
            <a:pPr marL="514350" indent="-514350">
              <a:lnSpc>
                <a:spcPct val="150000"/>
              </a:lnSpc>
              <a:buFont typeface="+mj-lt"/>
              <a:buAutoNum type="arabicPeriod"/>
            </a:pPr>
            <a:r>
              <a:rPr lang="fa-IR" dirty="0" smtClean="0"/>
              <a:t>برای تغییر نتایج یا دریافتی خود از سازمان تلاش کنند.</a:t>
            </a:r>
          </a:p>
          <a:p>
            <a:pPr marL="514350" indent="-514350">
              <a:lnSpc>
                <a:spcPct val="150000"/>
              </a:lnSpc>
              <a:buFont typeface="+mj-lt"/>
              <a:buAutoNum type="arabicPeriod"/>
            </a:pPr>
            <a:r>
              <a:rPr lang="fa-IR" dirty="0" smtClean="0"/>
              <a:t>آوردهها یا دریافتیهای خود را مجدا ارزیابی کنند.</a:t>
            </a:r>
          </a:p>
          <a:p>
            <a:pPr marL="514350" indent="-514350">
              <a:lnSpc>
                <a:spcPct val="150000"/>
              </a:lnSpc>
              <a:buFont typeface="+mj-lt"/>
              <a:buAutoNum type="arabicPeriod"/>
            </a:pPr>
            <a:r>
              <a:rPr lang="fa-IR" dirty="0" smtClean="0"/>
              <a:t>سازمان را ترک کنند.</a:t>
            </a:r>
          </a:p>
          <a:p>
            <a:pPr marL="514350" indent="-514350">
              <a:lnSpc>
                <a:spcPct val="150000"/>
              </a:lnSpc>
              <a:buFont typeface="+mj-lt"/>
              <a:buAutoNum type="arabicPeriod"/>
            </a:pPr>
            <a:r>
              <a:rPr lang="fa-IR" dirty="0" smtClean="0"/>
              <a:t>افراد مورد مقایسه خود را تغییر دهند.</a:t>
            </a:r>
            <a:endParaRPr lang="fa-I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1052736"/>
            <a:ext cx="8229600" cy="4389120"/>
          </a:xfrm>
        </p:spPr>
        <p:txBody>
          <a:bodyPr/>
          <a:lstStyle/>
          <a:p>
            <a:pPr>
              <a:lnSpc>
                <a:spcPct val="150000"/>
              </a:lnSpc>
            </a:pPr>
            <a:r>
              <a:rPr lang="fa-IR" dirty="0" smtClean="0"/>
              <a:t>ارزش عمده نظریه برابری برای مدیران در آن است که این نظریه اهمیت ”فراگردهای مقایسه اجتماعی“ را برجسته می سازد و تاکید میکند که افراد همواره خود را در متن جامعه و در مقایسه با دیگران ارزیابی میکنند. از این رو مدیرانی که برای برخورد با مساله ”احساس بی عدالتی“ از راه حلهای موقت استفاده می کنند با مشکلات جدی مواجه می شوند.</a:t>
            </a:r>
            <a:endParaRPr lang="fa-I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83568" y="1052736"/>
            <a:ext cx="8229600" cy="4389120"/>
          </a:xfrm>
        </p:spPr>
        <p:txBody>
          <a:bodyPr/>
          <a:lstStyle/>
          <a:p>
            <a:pPr>
              <a:lnSpc>
                <a:spcPct val="150000"/>
              </a:lnSpc>
            </a:pPr>
            <a:r>
              <a:rPr lang="fa-IR" dirty="0" smtClean="0"/>
              <a:t>ارزش دیگر نظریه برابری آن است که مدیران را متوجه این امر می سازد که اگر اطلاعات دقیق درباره آورده ها و دریافتیهای هر فرد ، فرآورده ها و دریافتیهای دیگران در اختیار کارکنان قرار گیرد آنها ارزیابی های صحیح تری از وضع موجود خواهند داشت.</a:t>
            </a:r>
            <a:endParaRPr lang="fa-IR"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95</TotalTime>
  <Words>690</Words>
  <Application>Microsoft Office PowerPoint</Application>
  <PresentationFormat>On-screen Show (4:3)</PresentationFormat>
  <Paragraphs>40</Paragraphs>
  <Slides>12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Calibri</vt:lpstr>
      <vt:lpstr>Constantia</vt:lpstr>
      <vt:lpstr>Majalla UI</vt:lpstr>
      <vt:lpstr>Traditional Arabic</vt:lpstr>
      <vt:lpstr>Wingdings 2</vt:lpstr>
      <vt:lpstr>Flow</vt:lpstr>
      <vt:lpstr>PowerPoint Presentation</vt:lpstr>
      <vt:lpstr>PowerPoint Presentation</vt:lpstr>
      <vt:lpstr>نظریه اصیل-وکیل</vt:lpstr>
      <vt:lpstr>PowerPoint Presentation</vt:lpstr>
      <vt:lpstr>PowerPoint Presentation</vt:lpstr>
      <vt:lpstr>مفروضات نظریه اصیل-وکیل</vt:lpstr>
      <vt:lpstr>2مانع عمده نظریه اصیل-وکیل</vt:lpstr>
      <vt:lpstr>نظریه برابری</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z.sabzi</dc:creator>
  <cp:lastModifiedBy>hamed</cp:lastModifiedBy>
  <cp:revision>22</cp:revision>
  <dcterms:created xsi:type="dcterms:W3CDTF">2019-04-28T14:05:15Z</dcterms:created>
  <dcterms:modified xsi:type="dcterms:W3CDTF">2020-03-27T13:17:12Z</dcterms:modified>
</cp:coreProperties>
</file>