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43"/>
  </p:notesMasterIdLst>
  <p:sldIdLst>
    <p:sldId id="257" r:id="rId2"/>
    <p:sldId id="258" r:id="rId3"/>
    <p:sldId id="259" r:id="rId4"/>
    <p:sldId id="261" r:id="rId5"/>
    <p:sldId id="260"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91" r:id="rId27"/>
    <p:sldId id="282" r:id="rId28"/>
    <p:sldId id="283" r:id="rId29"/>
    <p:sldId id="284" r:id="rId30"/>
    <p:sldId id="285" r:id="rId31"/>
    <p:sldId id="286" r:id="rId32"/>
    <p:sldId id="287" r:id="rId33"/>
    <p:sldId id="288" r:id="rId34"/>
    <p:sldId id="289" r:id="rId35"/>
    <p:sldId id="290" r:id="rId36"/>
    <p:sldId id="292" r:id="rId37"/>
    <p:sldId id="293" r:id="rId38"/>
    <p:sldId id="295" r:id="rId39"/>
    <p:sldId id="294" r:id="rId40"/>
    <p:sldId id="296" r:id="rId41"/>
    <p:sldId id="298" r:id="rId4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F70F3F-D42C-4DCD-8184-4AE6AF8B852E}" type="datetimeFigureOut">
              <a:rPr lang="en-US" smtClean="0"/>
              <a:t>7/23/2023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EA2DAC-B0E7-4D59-BE07-F810FCCA4C2B}" type="slidenum">
              <a:rPr lang="en-US" smtClean="0"/>
              <a:t>‹#›</a:t>
            </a:fld>
            <a:endParaRPr lang="en-US"/>
          </a:p>
        </p:txBody>
      </p:sp>
    </p:spTree>
    <p:extLst>
      <p:ext uri="{BB962C8B-B14F-4D97-AF65-F5344CB8AC3E}">
        <p14:creationId xmlns:p14="http://schemas.microsoft.com/office/powerpoint/2010/main" val="594648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4BEA2DAC-B0E7-4D59-BE07-F810FCCA4C2B}" type="slidenum">
              <a:rPr lang="en-US" smtClean="0"/>
              <a:t>41</a:t>
            </a:fld>
            <a:endParaRPr lang="en-US"/>
          </a:p>
        </p:txBody>
      </p:sp>
    </p:spTree>
    <p:extLst>
      <p:ext uri="{BB962C8B-B14F-4D97-AF65-F5344CB8AC3E}">
        <p14:creationId xmlns:p14="http://schemas.microsoft.com/office/powerpoint/2010/main" val="641248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FF786A79-2FE0-4285-A47F-DF019B0BCC0E}" type="datetime8">
              <a:rPr lang="fa-IR" smtClean="0"/>
              <a:t>ژوئيه 23، 23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9FCCD0-3C18-4238-B213-6E1CE9B627CD}"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11F9E77-C834-4F60-9847-9338A248FD4D}" type="datetime8">
              <a:rPr lang="fa-IR" smtClean="0"/>
              <a:t>ژوئيه 23، 23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9FCCD0-3C18-4238-B213-6E1CE9B627CD}"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2215F1-089A-4EC3-B798-E3212DE48C10}" type="datetime8">
              <a:rPr lang="fa-IR" smtClean="0"/>
              <a:t>ژوئيه 23، 23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9FCCD0-3C18-4238-B213-6E1CE9B627CD}"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C7C89C50-9C48-4426-8A71-71479751E862}" type="datetime8">
              <a:rPr lang="fa-IR" smtClean="0"/>
              <a:t>ژوئيه 23، 23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E9FCCD0-3C18-4238-B213-6E1CE9B627CD}"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4EB80F0A-8858-488B-9808-2BB5F05C1CFD}" type="datetime8">
              <a:rPr lang="fa-IR" smtClean="0"/>
              <a:t>ژوئيه 23، 23</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8E9FCCD0-3C18-4238-B213-6E1CE9B627CD}"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99AFC5CA-343D-4495-967D-790E3D99AEDA}" type="datetime8">
              <a:rPr lang="fa-IR" smtClean="0"/>
              <a:t>ژوئيه 23، 23</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8E9FCCD0-3C18-4238-B213-6E1CE9B627CD}"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3AB36C-331B-482E-85AA-1C912FDD6E9E}" type="datetime8">
              <a:rPr lang="fa-IR" smtClean="0"/>
              <a:t>ژوئيه 23، 23</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8E9FCCD0-3C18-4238-B213-6E1CE9B627CD}"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DD82CB-4380-4344-95E2-89644B6B300D}" type="datetime8">
              <a:rPr lang="fa-IR" smtClean="0"/>
              <a:t>ژوئيه 23، 23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E9FCCD0-3C18-4238-B213-6E1CE9B627CD}"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6E18B5F-F82F-4F9C-9B65-1A891E501EAA}" type="datetime8">
              <a:rPr lang="fa-IR" smtClean="0"/>
              <a:t>ژوئيه 23، 23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E9FCCD0-3C18-4238-B213-6E1CE9B627CD}"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3048144-B65B-4A9A-A595-131EF1442FF5}" type="datetime8">
              <a:rPr lang="fa-IR" smtClean="0"/>
              <a:t>ژوئيه 23، 23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9FCCD0-3C18-4238-B213-6E1CE9B627CD}"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1CAC0763-0378-420E-8E1D-46C933C92A4D}" type="datetime8">
              <a:rPr lang="fa-IR" smtClean="0"/>
              <a:t>ژوئيه 23، 23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E9FCCD0-3C18-4238-B213-6E1CE9B627CD}"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4E036124-9BD3-4764-81D0-A1AFAA282E21}" type="datetime8">
              <a:rPr lang="fa-IR" smtClean="0"/>
              <a:t>ژوئيه 23، 23</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8E9FCCD0-3C18-4238-B213-6E1CE9B627CD}"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7.xml"/><Relationship Id="rId7" Type="http://schemas.openxmlformats.org/officeDocument/2006/relationships/slide" Target="slide11.xml"/><Relationship Id="rId12" Type="http://schemas.openxmlformats.org/officeDocument/2006/relationships/slide" Target="slide16.xml"/><Relationship Id="rId2" Type="http://schemas.openxmlformats.org/officeDocument/2006/relationships/slide" Target="slide6.xml"/><Relationship Id="rId1" Type="http://schemas.openxmlformats.org/officeDocument/2006/relationships/slideLayout" Target="../slideLayouts/slideLayout7.xml"/><Relationship Id="rId6" Type="http://schemas.openxmlformats.org/officeDocument/2006/relationships/slide" Target="slide10.xml"/><Relationship Id="rId11" Type="http://schemas.openxmlformats.org/officeDocument/2006/relationships/slide" Target="slide15.xml"/><Relationship Id="rId5" Type="http://schemas.openxmlformats.org/officeDocument/2006/relationships/slide" Target="slide9.xml"/><Relationship Id="rId10" Type="http://schemas.openxmlformats.org/officeDocument/2006/relationships/slide" Target="slide14.xml"/><Relationship Id="rId4" Type="http://schemas.openxmlformats.org/officeDocument/2006/relationships/slide" Target="slide8.xml"/><Relationship Id="rId9" Type="http://schemas.openxmlformats.org/officeDocument/2006/relationships/slide" Target="slide13.xml"/></Relationships>
</file>

<file path=ppt/slides/_rels/slide4.xml.rels><?xml version="1.0" encoding="UTF-8" standalone="yes"?>
<Relationships xmlns="http://schemas.openxmlformats.org/package/2006/relationships"><Relationship Id="rId8" Type="http://schemas.openxmlformats.org/officeDocument/2006/relationships/slide" Target="slide23.xml"/><Relationship Id="rId3" Type="http://schemas.openxmlformats.org/officeDocument/2006/relationships/slide" Target="slide18.xml"/><Relationship Id="rId7" Type="http://schemas.openxmlformats.org/officeDocument/2006/relationships/slide" Target="slide22.xml"/><Relationship Id="rId2" Type="http://schemas.openxmlformats.org/officeDocument/2006/relationships/slide" Target="slide17.xml"/><Relationship Id="rId1" Type="http://schemas.openxmlformats.org/officeDocument/2006/relationships/slideLayout" Target="../slideLayouts/slideLayout7.xml"/><Relationship Id="rId6" Type="http://schemas.openxmlformats.org/officeDocument/2006/relationships/slide" Target="slide21.xml"/><Relationship Id="rId11" Type="http://schemas.openxmlformats.org/officeDocument/2006/relationships/slide" Target="slide27.xml"/><Relationship Id="rId5" Type="http://schemas.openxmlformats.org/officeDocument/2006/relationships/slide" Target="slide20.xml"/><Relationship Id="rId10" Type="http://schemas.openxmlformats.org/officeDocument/2006/relationships/slide" Target="slide25.xml"/><Relationship Id="rId4" Type="http://schemas.openxmlformats.org/officeDocument/2006/relationships/slide" Target="slide19.xml"/><Relationship Id="rId9" Type="http://schemas.openxmlformats.org/officeDocument/2006/relationships/slide" Target="slide24.xml"/></Relationships>
</file>

<file path=ppt/slides/_rels/slide5.xml.rels><?xml version="1.0" encoding="UTF-8" standalone="yes"?>
<Relationships xmlns="http://schemas.openxmlformats.org/package/2006/relationships"><Relationship Id="rId8" Type="http://schemas.openxmlformats.org/officeDocument/2006/relationships/slide" Target="slide34.xml"/><Relationship Id="rId13" Type="http://schemas.openxmlformats.org/officeDocument/2006/relationships/slide" Target="slide39.xml"/><Relationship Id="rId3" Type="http://schemas.openxmlformats.org/officeDocument/2006/relationships/slide" Target="slide29.xml"/><Relationship Id="rId7" Type="http://schemas.openxmlformats.org/officeDocument/2006/relationships/slide" Target="slide33.xml"/><Relationship Id="rId12" Type="http://schemas.openxmlformats.org/officeDocument/2006/relationships/slide" Target="slide40.xml"/><Relationship Id="rId2" Type="http://schemas.openxmlformats.org/officeDocument/2006/relationships/slide" Target="slide28.xml"/><Relationship Id="rId1" Type="http://schemas.openxmlformats.org/officeDocument/2006/relationships/slideLayout" Target="../slideLayouts/slideLayout7.xml"/><Relationship Id="rId6" Type="http://schemas.openxmlformats.org/officeDocument/2006/relationships/slide" Target="slide32.xml"/><Relationship Id="rId11" Type="http://schemas.openxmlformats.org/officeDocument/2006/relationships/slide" Target="slide37.xml"/><Relationship Id="rId5" Type="http://schemas.openxmlformats.org/officeDocument/2006/relationships/slide" Target="slide31.xml"/><Relationship Id="rId10" Type="http://schemas.openxmlformats.org/officeDocument/2006/relationships/slide" Target="slide36.xml"/><Relationship Id="rId4" Type="http://schemas.openxmlformats.org/officeDocument/2006/relationships/slide" Target="slide30.xml"/><Relationship Id="rId9" Type="http://schemas.openxmlformats.org/officeDocument/2006/relationships/slide" Target="slide35.xml"/></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43042" y="1357298"/>
            <a:ext cx="6715172" cy="4098686"/>
          </a:xfrm>
          <a:prstGeom prst="rect">
            <a:avLst/>
          </a:prstGeom>
        </p:spPr>
        <p:txBody>
          <a:bodyPr wrap="square">
            <a:spAutoFit/>
          </a:bodyPr>
          <a:lstStyle/>
          <a:p>
            <a:pPr algn="ctr">
              <a:lnSpc>
                <a:spcPct val="30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خداوندا نسبت به ولی خودت، حجة بن الحسن </a:t>
            </a:r>
          </a:p>
          <a:p>
            <a:pPr algn="ctr">
              <a:lnSpc>
                <a:spcPct val="30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که درود تو بر او و بر پدرانش باد در این لحظه و در تمام لحظات </a:t>
            </a:r>
          </a:p>
          <a:p>
            <a:pPr algn="ctr">
              <a:lnSpc>
                <a:spcPct val="30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سرپرست و محافظ و رهبر و یاور و راهنما و چشم بینا باش </a:t>
            </a:r>
          </a:p>
          <a:p>
            <a:pPr algn="ctr">
              <a:lnSpc>
                <a:spcPct val="30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تا (حکومت) او را در سراسر زمین خود با رغبت و پذیرش(مردمان) استوار سازی</a:t>
            </a:r>
          </a:p>
          <a:p>
            <a:pPr algn="ctr">
              <a:lnSpc>
                <a:spcPct val="30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و او را در روی زمین تا زمانی دراز (از حکومت حق و عدل) برخوردار گردانی</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3" name="Picture 2"/>
          <p:cNvPicPr>
            <a:picLocks noChangeAspect="1" noChangeArrowheads="1"/>
          </p:cNvPicPr>
          <p:nvPr/>
        </p:nvPicPr>
        <p:blipFill>
          <a:blip r:embed="rId2"/>
          <a:srcRect/>
          <a:stretch>
            <a:fillRect/>
          </a:stretch>
        </p:blipFill>
        <p:spPr bwMode="auto">
          <a:xfrm>
            <a:off x="1000100" y="642918"/>
            <a:ext cx="1419225" cy="2790825"/>
          </a:xfrm>
          <a:prstGeom prst="rect">
            <a:avLst/>
          </a:prstGeom>
          <a:noFill/>
          <a:ln w="9525">
            <a:noFill/>
            <a:miter lim="800000"/>
            <a:headEnd/>
            <a:tailEnd/>
          </a:ln>
          <a:effectLst/>
        </p:spPr>
      </p:pic>
      <p:grpSp>
        <p:nvGrpSpPr>
          <p:cNvPr id="4" name="Group 3"/>
          <p:cNvGrpSpPr/>
          <p:nvPr/>
        </p:nvGrpSpPr>
        <p:grpSpPr>
          <a:xfrm>
            <a:off x="142844" y="285728"/>
            <a:ext cx="8858313" cy="6300000"/>
            <a:chOff x="142844" y="285728"/>
            <a:chExt cx="8858313" cy="6300000"/>
          </a:xfrm>
        </p:grpSpPr>
        <p:sp>
          <p:nvSpPr>
            <p:cNvPr id="5" name="Rectangle 4"/>
            <p:cNvSpPr/>
            <p:nvPr/>
          </p:nvSpPr>
          <p:spPr>
            <a:xfrm>
              <a:off x="571472" y="285728"/>
              <a:ext cx="7997848" cy="6300000"/>
            </a:xfrm>
            <a:prstGeom prst="rect">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pic>
          <p:nvPicPr>
            <p:cNvPr id="6" name="Picture 5"/>
            <p:cNvPicPr>
              <a:picLocks noChangeAspect="1" noChangeArrowheads="1"/>
            </p:cNvPicPr>
            <p:nvPr/>
          </p:nvPicPr>
          <p:blipFill>
            <a:blip r:embed="rId3"/>
            <a:srcRect/>
            <a:stretch>
              <a:fillRect/>
            </a:stretch>
          </p:blipFill>
          <p:spPr bwMode="auto">
            <a:xfrm>
              <a:off x="142844" y="3500438"/>
              <a:ext cx="857257" cy="3071834"/>
            </a:xfrm>
            <a:prstGeom prst="rect">
              <a:avLst/>
            </a:prstGeom>
            <a:noFill/>
            <a:ln w="9525">
              <a:noFill/>
              <a:miter lim="800000"/>
              <a:headEnd/>
              <a:tailEnd/>
            </a:ln>
            <a:effectLst/>
          </p:spPr>
        </p:pic>
        <p:pic>
          <p:nvPicPr>
            <p:cNvPr id="7" name="Picture 6"/>
            <p:cNvPicPr>
              <a:picLocks noChangeAspect="1" noChangeArrowheads="1"/>
            </p:cNvPicPr>
            <p:nvPr/>
          </p:nvPicPr>
          <p:blipFill>
            <a:blip r:embed="rId3"/>
            <a:srcRect/>
            <a:stretch>
              <a:fillRect/>
            </a:stretch>
          </p:blipFill>
          <p:spPr bwMode="auto">
            <a:xfrm>
              <a:off x="8143900" y="357166"/>
              <a:ext cx="857257" cy="3071834"/>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286644" y="357166"/>
            <a:ext cx="1857356" cy="857256"/>
          </a:xfrm>
          <a:prstGeom prst="rect">
            <a:avLst/>
          </a:prstGeom>
        </p:spPr>
        <p:style>
          <a:lnRef idx="1">
            <a:schemeClr val="accent5"/>
          </a:lnRef>
          <a:fillRef idx="3">
            <a:schemeClr val="accent5"/>
          </a:fillRef>
          <a:effectRef idx="2">
            <a:schemeClr val="accent5"/>
          </a:effectRef>
          <a:fontRef idx="minor">
            <a:schemeClr val="lt1"/>
          </a:fontRef>
        </p:style>
        <p:txBody>
          <a:bodyPr rtlCol="1" anchor="ctr"/>
          <a:lstStyle/>
          <a:p>
            <a:pPr algn="ctr"/>
            <a:r>
              <a:rPr lang="fa-IR" sz="2000" dirty="0" smtClean="0">
                <a:ln w="18415" cmpd="sng">
                  <a:solidFill>
                    <a:srgbClr val="FFFFFF"/>
                  </a:solidFill>
                  <a:prstDash val="solid"/>
                </a:ln>
                <a:solidFill>
                  <a:srgbClr val="FFFFFF"/>
                </a:solidFill>
                <a:effectLst>
                  <a:outerShdw blurRad="38100" dist="38100" dir="2700000" algn="tl">
                    <a:srgbClr val="000000">
                      <a:alpha val="43137"/>
                    </a:srgbClr>
                  </a:outerShdw>
                </a:effectLst>
              </a:rPr>
              <a:t>پیشگفتار</a:t>
            </a:r>
            <a:endParaRPr lang="fa-IR" sz="2000" dirty="0">
              <a:ln w="18415" cmpd="sng">
                <a:solidFill>
                  <a:srgbClr val="FFFFFF"/>
                </a:solidFill>
                <a:prstDash val="solid"/>
              </a:ln>
              <a:solidFill>
                <a:srgbClr val="FFFFFF"/>
              </a:solidFill>
              <a:effectLst>
                <a:outerShdw blurRad="38100" dist="38100" dir="2700000" algn="tl">
                  <a:srgbClr val="000000">
                    <a:alpha val="43137"/>
                  </a:srgbClr>
                </a:outerShdw>
              </a:effectLst>
            </a:endParaRPr>
          </a:p>
        </p:txBody>
      </p:sp>
      <p:sp>
        <p:nvSpPr>
          <p:cNvPr id="4" name="Rectangle 3"/>
          <p:cNvSpPr/>
          <p:nvPr/>
        </p:nvSpPr>
        <p:spPr>
          <a:xfrm>
            <a:off x="214282" y="1311634"/>
            <a:ext cx="8786842" cy="4524315"/>
          </a:xfrm>
          <a:prstGeom prst="rect">
            <a:avLst/>
          </a:prstGeom>
        </p:spPr>
        <p:txBody>
          <a:bodyPr wrap="square">
            <a:spAutoFit/>
          </a:bodyPr>
          <a:lstStyle/>
          <a:p>
            <a:pPr>
              <a:lnSpc>
                <a:spcPct val="200000"/>
              </a:lnSpc>
            </a:pPr>
            <a:r>
              <a:rPr lang="fa-IR" dirty="0" smtClean="0">
                <a:solidFill>
                  <a:srgbClr val="002060"/>
                </a:solidFill>
              </a:rPr>
              <a:t>قرآن این بزرگترین محور اتحاد مسلمین جهان و هدایت آور بشر قرن هاست</a:t>
            </a:r>
          </a:p>
          <a:p>
            <a:pPr>
              <a:lnSpc>
                <a:spcPct val="200000"/>
              </a:lnSpc>
            </a:pPr>
            <a:r>
              <a:rPr lang="fa-IR" dirty="0" smtClean="0">
                <a:solidFill>
                  <a:srgbClr val="002060"/>
                </a:solidFill>
              </a:rPr>
              <a:t>که دستخوش غبار افکار و برکنار از زندگی آدمیان مهجور مانده است. این امر</a:t>
            </a:r>
          </a:p>
          <a:p>
            <a:pPr>
              <a:lnSpc>
                <a:spcPct val="200000"/>
              </a:lnSpc>
            </a:pPr>
            <a:r>
              <a:rPr lang="fa-IR" dirty="0" smtClean="0">
                <a:solidFill>
                  <a:srgbClr val="002060"/>
                </a:solidFill>
              </a:rPr>
              <a:t>تا بدانجا قلب بیمناک و مهربان </a:t>
            </a:r>
            <a:r>
              <a:rPr lang="fa-IR" dirty="0">
                <a:solidFill>
                  <a:srgbClr val="002060"/>
                </a:solidFill>
              </a:rPr>
              <a:t>پيغمبر گرامى اسلام(صلى الله عليه وآله) </a:t>
            </a:r>
            <a:r>
              <a:rPr lang="fa-IR" dirty="0" smtClean="0">
                <a:solidFill>
                  <a:srgbClr val="002060"/>
                </a:solidFill>
              </a:rPr>
              <a:t> را </a:t>
            </a:r>
          </a:p>
          <a:p>
            <a:pPr>
              <a:lnSpc>
                <a:spcPct val="200000"/>
              </a:lnSpc>
            </a:pPr>
            <a:r>
              <a:rPr lang="fa-IR" dirty="0" smtClean="0">
                <a:solidFill>
                  <a:srgbClr val="002060"/>
                </a:solidFill>
              </a:rPr>
              <a:t>اندوهگین ساخته بود که داد سخن می گشایند و از مهجوریت قرآن به خدا شکایت می کنند.</a:t>
            </a:r>
          </a:p>
          <a:p>
            <a:pPr>
              <a:lnSpc>
                <a:spcPct val="200000"/>
              </a:lnSpc>
            </a:pPr>
            <a:r>
              <a:rPr lang="fa-IR" dirty="0" smtClean="0">
                <a:solidFill>
                  <a:srgbClr val="002060"/>
                </a:solidFill>
              </a:rPr>
              <a:t>(( در آن روز، رسول به شکوه ازامت در پیشگاه خدای متعال عرض کند: بارالها، امت من این قرآن را متروک و رها کردند))(فرقان، آیه 30)</a:t>
            </a:r>
            <a:br>
              <a:rPr lang="fa-IR" dirty="0" smtClean="0">
                <a:solidFill>
                  <a:srgbClr val="002060"/>
                </a:solidFill>
              </a:rPr>
            </a:br>
            <a:r>
              <a:rPr lang="fa-IR" dirty="0" smtClean="0">
                <a:solidFill>
                  <a:srgbClr val="002060"/>
                </a:solidFill>
              </a:rPr>
              <a:t>قرآن برای معرفی خود کافی است و مانند خورشیدی می درخشد تا جایی که غیرمسلمانان تحت تاثیر آن قرار گرفته و به بزرگی و عظمتش معترف و آن را داروی شفا بخش و سعادتنامه بشر می دانند. </a:t>
            </a:r>
            <a:endParaRPr lang="fa-IR" dirty="0">
              <a:solidFill>
                <a:srgbClr val="002060"/>
              </a:solidFill>
            </a:endParaRPr>
          </a:p>
        </p:txBody>
      </p:sp>
      <p:sp>
        <p:nvSpPr>
          <p:cNvPr id="5" name="TextBox 4"/>
          <p:cNvSpPr txBox="1"/>
          <p:nvPr/>
        </p:nvSpPr>
        <p:spPr>
          <a:xfrm>
            <a:off x="142844" y="5929330"/>
            <a:ext cx="8858280" cy="646331"/>
          </a:xfrm>
          <a:prstGeom prst="rect">
            <a:avLst/>
          </a:prstGeom>
          <a:noFill/>
        </p:spPr>
        <p:txBody>
          <a:bodyPr wrap="square" rtlCol="1">
            <a:spAutoFit/>
          </a:bodyPr>
          <a:lstStyle/>
          <a:p>
            <a:r>
              <a:rPr lang="fa-IR" dirty="0" smtClean="0">
                <a:solidFill>
                  <a:srgbClr val="002060"/>
                </a:solidFill>
              </a:rPr>
              <a:t>مطالب این فایل برگرفته از منبع زیر می باشد:</a:t>
            </a:r>
          </a:p>
          <a:p>
            <a:r>
              <a:rPr lang="fa-IR" dirty="0" smtClean="0">
                <a:solidFill>
                  <a:srgbClr val="002060"/>
                </a:solidFill>
              </a:rPr>
              <a:t> محمدی اهوازی، مصطفی، چهل داستان ازعظمت قرآن کریم، انتشارات زائرآستانه مقدسه قم،1384، فصل دوم</a:t>
            </a:r>
            <a:endParaRPr lang="fa-IR" dirty="0">
              <a:solidFill>
                <a:srgbClr val="00206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50463" y="214290"/>
            <a:ext cx="1643074" cy="400110"/>
          </a:xfrm>
          <a:prstGeom prst="rect">
            <a:avLst/>
          </a:prstGeom>
          <a:noFill/>
        </p:spPr>
        <p:txBody>
          <a:bodyPr wrap="square" rtlCol="1">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a-IR"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فهرست الفبایی</a:t>
            </a:r>
            <a:endParaRPr lang="fa-IR"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5" name="Rectangle 14">
            <a:hlinkClick r:id="rId2" action="ppaction://hlinksldjump"/>
          </p:cNvPr>
          <p:cNvSpPr/>
          <p:nvPr/>
        </p:nvSpPr>
        <p:spPr>
          <a:xfrm>
            <a:off x="1000100" y="702214"/>
            <a:ext cx="7725108" cy="369332"/>
          </a:xfrm>
          <a:prstGeom prst="rect">
            <a:avLst/>
          </a:prstGeom>
        </p:spPr>
        <p:txBody>
          <a:bodyPr wrap="square">
            <a:spAutoFit/>
          </a:bodyPr>
          <a:lstStyle/>
          <a:p>
            <a:r>
              <a:rPr lang="fa-IR" dirty="0" smtClean="0"/>
              <a:t>ارنست رنان .................................................................................................7 </a:t>
            </a:r>
            <a:endParaRPr lang="fa-IR" dirty="0"/>
          </a:p>
        </p:txBody>
      </p:sp>
      <p:sp>
        <p:nvSpPr>
          <p:cNvPr id="16" name="Rectangle 15">
            <a:hlinkClick r:id="rId3" action="ppaction://hlinksldjump"/>
          </p:cNvPr>
          <p:cNvSpPr/>
          <p:nvPr/>
        </p:nvSpPr>
        <p:spPr>
          <a:xfrm>
            <a:off x="1142976" y="1202280"/>
            <a:ext cx="7582233" cy="369332"/>
          </a:xfrm>
          <a:prstGeom prst="rect">
            <a:avLst/>
          </a:prstGeom>
        </p:spPr>
        <p:txBody>
          <a:bodyPr wrap="square">
            <a:spAutoFit/>
          </a:bodyPr>
          <a:lstStyle/>
          <a:p>
            <a:r>
              <a:rPr lang="fa-IR" dirty="0" smtClean="0"/>
              <a:t>آلوارو ماچوردوم کومینز .................................................................................. 8</a:t>
            </a:r>
            <a:endParaRPr lang="fa-IR" dirty="0"/>
          </a:p>
        </p:txBody>
      </p:sp>
      <p:sp>
        <p:nvSpPr>
          <p:cNvPr id="17" name="Rectangle 16">
            <a:hlinkClick r:id="rId4" action="ppaction://hlinksldjump"/>
          </p:cNvPr>
          <p:cNvSpPr/>
          <p:nvPr/>
        </p:nvSpPr>
        <p:spPr>
          <a:xfrm>
            <a:off x="928662" y="1702346"/>
            <a:ext cx="7796546" cy="369332"/>
          </a:xfrm>
          <a:prstGeom prst="rect">
            <a:avLst/>
          </a:prstGeom>
        </p:spPr>
        <p:txBody>
          <a:bodyPr wrap="square">
            <a:spAutoFit/>
          </a:bodyPr>
          <a:lstStyle/>
          <a:p>
            <a:r>
              <a:rPr lang="fa-IR" dirty="0" smtClean="0"/>
              <a:t>پرنس ژاپونی بورگیز ...................................................................................... 9</a:t>
            </a:r>
            <a:endParaRPr lang="fa-IR" dirty="0"/>
          </a:p>
        </p:txBody>
      </p:sp>
      <p:sp>
        <p:nvSpPr>
          <p:cNvPr id="18" name="Rectangle 17">
            <a:hlinkClick r:id="rId5" action="ppaction://hlinksldjump"/>
          </p:cNvPr>
          <p:cNvSpPr/>
          <p:nvPr/>
        </p:nvSpPr>
        <p:spPr>
          <a:xfrm>
            <a:off x="1000100" y="2202412"/>
            <a:ext cx="7725108" cy="369332"/>
          </a:xfrm>
          <a:prstGeom prst="rect">
            <a:avLst/>
          </a:prstGeom>
        </p:spPr>
        <p:txBody>
          <a:bodyPr wrap="square">
            <a:spAutoFit/>
          </a:bodyPr>
          <a:lstStyle/>
          <a:p>
            <a:r>
              <a:rPr lang="fa-IR" dirty="0" smtClean="0"/>
              <a:t>توماس کارلایل ............................................................................................ 10</a:t>
            </a:r>
            <a:endParaRPr lang="fa-IR" dirty="0"/>
          </a:p>
        </p:txBody>
      </p:sp>
      <p:sp>
        <p:nvSpPr>
          <p:cNvPr id="19" name="Rectangle 18">
            <a:hlinkClick r:id="rId6" action="ppaction://hlinksldjump"/>
          </p:cNvPr>
          <p:cNvSpPr/>
          <p:nvPr/>
        </p:nvSpPr>
        <p:spPr>
          <a:xfrm>
            <a:off x="1000100" y="2702478"/>
            <a:ext cx="7725108" cy="369332"/>
          </a:xfrm>
          <a:prstGeom prst="rect">
            <a:avLst/>
          </a:prstGeom>
        </p:spPr>
        <p:txBody>
          <a:bodyPr wrap="square">
            <a:spAutoFit/>
          </a:bodyPr>
          <a:lstStyle/>
          <a:p>
            <a:r>
              <a:rPr lang="fa-IR" dirty="0" smtClean="0"/>
              <a:t>تنورد  ...................................................................................................... 11</a:t>
            </a:r>
            <a:endParaRPr lang="fa-IR" dirty="0"/>
          </a:p>
        </p:txBody>
      </p:sp>
      <p:sp>
        <p:nvSpPr>
          <p:cNvPr id="20" name="Rectangle 19">
            <a:hlinkClick r:id="rId7" action="ppaction://hlinksldjump"/>
          </p:cNvPr>
          <p:cNvSpPr/>
          <p:nvPr/>
        </p:nvSpPr>
        <p:spPr>
          <a:xfrm>
            <a:off x="1071538" y="3202544"/>
            <a:ext cx="7653670" cy="369332"/>
          </a:xfrm>
          <a:prstGeom prst="rect">
            <a:avLst/>
          </a:prstGeom>
        </p:spPr>
        <p:txBody>
          <a:bodyPr wrap="square">
            <a:spAutoFit/>
          </a:bodyPr>
          <a:lstStyle/>
          <a:p>
            <a:r>
              <a:rPr lang="fa-IR" dirty="0" smtClean="0"/>
              <a:t>جان دیون پورت .......................................................................................... 12</a:t>
            </a:r>
            <a:endParaRPr lang="fa-IR" dirty="0"/>
          </a:p>
        </p:txBody>
      </p:sp>
      <p:sp>
        <p:nvSpPr>
          <p:cNvPr id="21" name="Rectangle 20">
            <a:hlinkClick r:id="rId8" action="ppaction://hlinksldjump"/>
          </p:cNvPr>
          <p:cNvSpPr/>
          <p:nvPr/>
        </p:nvSpPr>
        <p:spPr>
          <a:xfrm>
            <a:off x="1071538" y="3702610"/>
            <a:ext cx="7653670" cy="369332"/>
          </a:xfrm>
          <a:prstGeom prst="rect">
            <a:avLst/>
          </a:prstGeom>
        </p:spPr>
        <p:txBody>
          <a:bodyPr wrap="square">
            <a:spAutoFit/>
          </a:bodyPr>
          <a:lstStyle/>
          <a:p>
            <a:r>
              <a:rPr lang="fa-IR" dirty="0" smtClean="0"/>
              <a:t>دینورت .................................................................................................... 13</a:t>
            </a:r>
            <a:endParaRPr lang="fa-IR" dirty="0"/>
          </a:p>
        </p:txBody>
      </p:sp>
      <p:sp>
        <p:nvSpPr>
          <p:cNvPr id="22" name="Rectangle 21">
            <a:hlinkClick r:id="rId9" action="ppaction://hlinksldjump"/>
          </p:cNvPr>
          <p:cNvSpPr/>
          <p:nvPr/>
        </p:nvSpPr>
        <p:spPr>
          <a:xfrm>
            <a:off x="1000100" y="4202676"/>
            <a:ext cx="7725108" cy="369332"/>
          </a:xfrm>
          <a:prstGeom prst="rect">
            <a:avLst/>
          </a:prstGeom>
        </p:spPr>
        <p:txBody>
          <a:bodyPr wrap="square">
            <a:spAutoFit/>
          </a:bodyPr>
          <a:lstStyle/>
          <a:p>
            <a:r>
              <a:rPr lang="fa-IR" dirty="0" smtClean="0"/>
              <a:t>رادول ...................................................................................................... 14</a:t>
            </a:r>
            <a:endParaRPr lang="fa-IR" dirty="0"/>
          </a:p>
        </p:txBody>
      </p:sp>
      <p:sp>
        <p:nvSpPr>
          <p:cNvPr id="23" name="Rectangle 22">
            <a:hlinkClick r:id="rId10" action="ppaction://hlinksldjump"/>
          </p:cNvPr>
          <p:cNvSpPr/>
          <p:nvPr/>
        </p:nvSpPr>
        <p:spPr>
          <a:xfrm>
            <a:off x="714349" y="4702742"/>
            <a:ext cx="8010860" cy="369332"/>
          </a:xfrm>
          <a:prstGeom prst="rect">
            <a:avLst/>
          </a:prstGeom>
        </p:spPr>
        <p:txBody>
          <a:bodyPr wrap="square">
            <a:spAutoFit/>
          </a:bodyPr>
          <a:lstStyle/>
          <a:p>
            <a:r>
              <a:rPr lang="fa-IR" dirty="0" smtClean="0"/>
              <a:t>رود ویل ................................................................................................... 15</a:t>
            </a:r>
            <a:endParaRPr lang="fa-IR" dirty="0"/>
          </a:p>
        </p:txBody>
      </p:sp>
      <p:sp>
        <p:nvSpPr>
          <p:cNvPr id="24" name="Rectangle 23">
            <a:hlinkClick r:id="rId11" action="ppaction://hlinksldjump"/>
          </p:cNvPr>
          <p:cNvSpPr/>
          <p:nvPr/>
        </p:nvSpPr>
        <p:spPr>
          <a:xfrm>
            <a:off x="785786" y="5202808"/>
            <a:ext cx="7939422" cy="369332"/>
          </a:xfrm>
          <a:prstGeom prst="rect">
            <a:avLst/>
          </a:prstGeom>
        </p:spPr>
        <p:txBody>
          <a:bodyPr wrap="square">
            <a:spAutoFit/>
          </a:bodyPr>
          <a:lstStyle/>
          <a:p>
            <a:r>
              <a:rPr lang="fa-IR" dirty="0" smtClean="0"/>
              <a:t>راکستون .................................................................................................. 16</a:t>
            </a:r>
            <a:endParaRPr lang="fa-IR" dirty="0"/>
          </a:p>
        </p:txBody>
      </p:sp>
      <p:sp>
        <p:nvSpPr>
          <p:cNvPr id="25" name="Rectangle 24">
            <a:hlinkClick r:id="rId12" action="ppaction://hlinksldjump"/>
          </p:cNvPr>
          <p:cNvSpPr/>
          <p:nvPr/>
        </p:nvSpPr>
        <p:spPr>
          <a:xfrm>
            <a:off x="785786" y="5702874"/>
            <a:ext cx="7939422" cy="369332"/>
          </a:xfrm>
          <a:prstGeom prst="rect">
            <a:avLst/>
          </a:prstGeom>
        </p:spPr>
        <p:txBody>
          <a:bodyPr wrap="square">
            <a:spAutoFit/>
          </a:bodyPr>
          <a:lstStyle/>
          <a:p>
            <a:r>
              <a:rPr lang="fa-IR" dirty="0" smtClean="0"/>
              <a:t>ژول لابوم ................................................................................................. 17</a:t>
            </a:r>
            <a:endParaRPr lang="fa-I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hlinkClick r:id="rId2" action="ppaction://hlinksldjump"/>
          </p:cNvPr>
          <p:cNvSpPr/>
          <p:nvPr/>
        </p:nvSpPr>
        <p:spPr>
          <a:xfrm>
            <a:off x="1311642" y="571480"/>
            <a:ext cx="7413566" cy="369332"/>
          </a:xfrm>
          <a:prstGeom prst="rect">
            <a:avLst/>
          </a:prstGeom>
        </p:spPr>
        <p:txBody>
          <a:bodyPr wrap="square">
            <a:spAutoFit/>
          </a:bodyPr>
          <a:lstStyle/>
          <a:p>
            <a:r>
              <a:rPr lang="fa-IR" dirty="0" smtClean="0"/>
              <a:t>سدیو ..................................................................................................... 18 </a:t>
            </a:r>
            <a:endParaRPr lang="fa-IR" dirty="0"/>
          </a:p>
        </p:txBody>
      </p:sp>
      <p:sp>
        <p:nvSpPr>
          <p:cNvPr id="16" name="Rectangle 15">
            <a:hlinkClick r:id="rId3" action="ppaction://hlinksldjump"/>
          </p:cNvPr>
          <p:cNvSpPr/>
          <p:nvPr/>
        </p:nvSpPr>
        <p:spPr>
          <a:xfrm>
            <a:off x="1307250" y="1078134"/>
            <a:ext cx="7417958" cy="369332"/>
          </a:xfrm>
          <a:prstGeom prst="rect">
            <a:avLst/>
          </a:prstGeom>
        </p:spPr>
        <p:txBody>
          <a:bodyPr wrap="square">
            <a:spAutoFit/>
          </a:bodyPr>
          <a:lstStyle/>
          <a:p>
            <a:r>
              <a:rPr lang="fa-IR" dirty="0" smtClean="0"/>
              <a:t>ستان رانی تنس ........................................................................................ 19</a:t>
            </a:r>
            <a:endParaRPr lang="fa-IR" dirty="0"/>
          </a:p>
        </p:txBody>
      </p:sp>
      <p:sp>
        <p:nvSpPr>
          <p:cNvPr id="17" name="Rectangle 16">
            <a:hlinkClick r:id="rId4" action="ppaction://hlinksldjump"/>
          </p:cNvPr>
          <p:cNvSpPr/>
          <p:nvPr/>
        </p:nvSpPr>
        <p:spPr>
          <a:xfrm>
            <a:off x="1357290" y="1584788"/>
            <a:ext cx="7367918" cy="369332"/>
          </a:xfrm>
          <a:prstGeom prst="rect">
            <a:avLst/>
          </a:prstGeom>
        </p:spPr>
        <p:txBody>
          <a:bodyPr wrap="square">
            <a:spAutoFit/>
          </a:bodyPr>
          <a:lstStyle/>
          <a:p>
            <a:r>
              <a:rPr lang="fa-IR" dirty="0" smtClean="0"/>
              <a:t>سر ویلیام ............................................................................................... 20</a:t>
            </a:r>
            <a:endParaRPr lang="fa-IR" dirty="0"/>
          </a:p>
        </p:txBody>
      </p:sp>
      <p:sp>
        <p:nvSpPr>
          <p:cNvPr id="18" name="Rectangle 17">
            <a:hlinkClick r:id="rId5" action="ppaction://hlinksldjump"/>
          </p:cNvPr>
          <p:cNvSpPr/>
          <p:nvPr/>
        </p:nvSpPr>
        <p:spPr>
          <a:xfrm>
            <a:off x="1071538" y="2091442"/>
            <a:ext cx="7653670" cy="369332"/>
          </a:xfrm>
          <a:prstGeom prst="rect">
            <a:avLst/>
          </a:prstGeom>
        </p:spPr>
        <p:txBody>
          <a:bodyPr wrap="square">
            <a:spAutoFit/>
          </a:bodyPr>
          <a:lstStyle/>
          <a:p>
            <a:r>
              <a:rPr lang="fa-IR" dirty="0" smtClean="0"/>
              <a:t>فیلیپ. ک. حتی ........................................................................................ 21</a:t>
            </a:r>
            <a:endParaRPr lang="fa-IR" dirty="0"/>
          </a:p>
        </p:txBody>
      </p:sp>
      <p:sp>
        <p:nvSpPr>
          <p:cNvPr id="19" name="Rectangle 18">
            <a:hlinkClick r:id="rId6" action="ppaction://hlinksldjump"/>
          </p:cNvPr>
          <p:cNvSpPr/>
          <p:nvPr/>
        </p:nvSpPr>
        <p:spPr>
          <a:xfrm>
            <a:off x="785786" y="2598096"/>
            <a:ext cx="7939422" cy="369332"/>
          </a:xfrm>
          <a:prstGeom prst="rect">
            <a:avLst/>
          </a:prstGeom>
        </p:spPr>
        <p:txBody>
          <a:bodyPr wrap="square">
            <a:spAutoFit/>
          </a:bodyPr>
          <a:lstStyle/>
          <a:p>
            <a:r>
              <a:rPr lang="fa-IR" dirty="0" smtClean="0"/>
              <a:t>فونس ایتین دینیه ....................................................................................... 22</a:t>
            </a:r>
            <a:endParaRPr lang="fa-IR" dirty="0"/>
          </a:p>
        </p:txBody>
      </p:sp>
      <p:sp>
        <p:nvSpPr>
          <p:cNvPr id="20" name="Rectangle 19">
            <a:hlinkClick r:id="rId7" action="ppaction://hlinksldjump"/>
          </p:cNvPr>
          <p:cNvSpPr/>
          <p:nvPr/>
        </p:nvSpPr>
        <p:spPr>
          <a:xfrm>
            <a:off x="1000101" y="3104750"/>
            <a:ext cx="7725108" cy="369332"/>
          </a:xfrm>
          <a:prstGeom prst="rect">
            <a:avLst/>
          </a:prstGeom>
        </p:spPr>
        <p:txBody>
          <a:bodyPr wrap="square">
            <a:spAutoFit/>
          </a:bodyPr>
          <a:lstStyle/>
          <a:p>
            <a:r>
              <a:rPr lang="fa-IR" dirty="0" smtClean="0"/>
              <a:t>کلارستون  ............................................................................................. 23</a:t>
            </a:r>
            <a:endParaRPr lang="fa-IR" dirty="0"/>
          </a:p>
        </p:txBody>
      </p:sp>
      <p:sp>
        <p:nvSpPr>
          <p:cNvPr id="21" name="Rectangle 20">
            <a:hlinkClick r:id="rId8" action="ppaction://hlinksldjump"/>
          </p:cNvPr>
          <p:cNvSpPr/>
          <p:nvPr/>
        </p:nvSpPr>
        <p:spPr>
          <a:xfrm>
            <a:off x="1214414" y="3611404"/>
            <a:ext cx="7510794" cy="369332"/>
          </a:xfrm>
          <a:prstGeom prst="rect">
            <a:avLst/>
          </a:prstGeom>
        </p:spPr>
        <p:txBody>
          <a:bodyPr wrap="square">
            <a:spAutoFit/>
          </a:bodyPr>
          <a:lstStyle/>
          <a:p>
            <a:r>
              <a:rPr lang="fa-IR" dirty="0" smtClean="0"/>
              <a:t>کارلتون اس کون ...................................................................................... 24</a:t>
            </a:r>
            <a:endParaRPr lang="fa-IR" dirty="0"/>
          </a:p>
        </p:txBody>
      </p:sp>
      <p:sp>
        <p:nvSpPr>
          <p:cNvPr id="22" name="Rectangle 21">
            <a:hlinkClick r:id="rId9" action="ppaction://hlinksldjump"/>
          </p:cNvPr>
          <p:cNvSpPr/>
          <p:nvPr/>
        </p:nvSpPr>
        <p:spPr>
          <a:xfrm>
            <a:off x="1214415" y="4118058"/>
            <a:ext cx="7510794" cy="369332"/>
          </a:xfrm>
          <a:prstGeom prst="rect">
            <a:avLst/>
          </a:prstGeom>
        </p:spPr>
        <p:txBody>
          <a:bodyPr wrap="square">
            <a:spAutoFit/>
          </a:bodyPr>
          <a:lstStyle/>
          <a:p>
            <a:r>
              <a:rPr lang="fa-IR" dirty="0" smtClean="0"/>
              <a:t>گرینیه .................................................................................................. 25</a:t>
            </a:r>
            <a:endParaRPr lang="fa-IR" dirty="0"/>
          </a:p>
        </p:txBody>
      </p:sp>
      <p:sp>
        <p:nvSpPr>
          <p:cNvPr id="23" name="Rectangle 22">
            <a:hlinkClick r:id="rId10" action="ppaction://hlinksldjump"/>
          </p:cNvPr>
          <p:cNvSpPr/>
          <p:nvPr/>
        </p:nvSpPr>
        <p:spPr>
          <a:xfrm>
            <a:off x="1142976" y="4624712"/>
            <a:ext cx="7582232" cy="369332"/>
          </a:xfrm>
          <a:prstGeom prst="rect">
            <a:avLst/>
          </a:prstGeom>
        </p:spPr>
        <p:txBody>
          <a:bodyPr wrap="square">
            <a:spAutoFit/>
          </a:bodyPr>
          <a:lstStyle/>
          <a:p>
            <a:r>
              <a:rPr lang="fa-IR" dirty="0" smtClean="0"/>
              <a:t>گوته .................................................................................................... 26</a:t>
            </a:r>
            <a:endParaRPr lang="fa-IR" dirty="0"/>
          </a:p>
        </p:txBody>
      </p:sp>
      <p:sp>
        <p:nvSpPr>
          <p:cNvPr id="24" name="Rectangle 23">
            <a:hlinkClick r:id="rId11" action="ppaction://hlinksldjump"/>
          </p:cNvPr>
          <p:cNvSpPr/>
          <p:nvPr/>
        </p:nvSpPr>
        <p:spPr>
          <a:xfrm>
            <a:off x="928663" y="5131370"/>
            <a:ext cx="7796546" cy="369332"/>
          </a:xfrm>
          <a:prstGeom prst="rect">
            <a:avLst/>
          </a:prstGeom>
        </p:spPr>
        <p:txBody>
          <a:bodyPr wrap="square">
            <a:spAutoFit/>
          </a:bodyPr>
          <a:lstStyle/>
          <a:p>
            <a:r>
              <a:rPr lang="fa-IR" dirty="0" smtClean="0"/>
              <a:t>گستاولوبون ............................................................................................ 28</a:t>
            </a:r>
            <a:endParaRPr lang="fa-I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hlinkClick r:id="rId2" action="ppaction://hlinksldjump"/>
          </p:cNvPr>
          <p:cNvSpPr/>
          <p:nvPr/>
        </p:nvSpPr>
        <p:spPr>
          <a:xfrm>
            <a:off x="1401894" y="500042"/>
            <a:ext cx="7297524" cy="369332"/>
          </a:xfrm>
          <a:prstGeom prst="rect">
            <a:avLst/>
          </a:prstGeom>
        </p:spPr>
        <p:txBody>
          <a:bodyPr wrap="square">
            <a:spAutoFit/>
          </a:bodyPr>
          <a:lstStyle/>
          <a:p>
            <a:r>
              <a:rPr lang="fa-IR" dirty="0" smtClean="0"/>
              <a:t>لسیبون ................................................................................................. 29</a:t>
            </a:r>
            <a:endParaRPr lang="fa-IR" dirty="0"/>
          </a:p>
        </p:txBody>
      </p:sp>
      <p:sp>
        <p:nvSpPr>
          <p:cNvPr id="16" name="Rectangle 15">
            <a:hlinkClick r:id="rId3" action="ppaction://hlinksldjump"/>
          </p:cNvPr>
          <p:cNvSpPr/>
          <p:nvPr/>
        </p:nvSpPr>
        <p:spPr>
          <a:xfrm>
            <a:off x="1142976" y="993614"/>
            <a:ext cx="7556442" cy="369332"/>
          </a:xfrm>
          <a:prstGeom prst="rect">
            <a:avLst/>
          </a:prstGeom>
        </p:spPr>
        <p:txBody>
          <a:bodyPr wrap="square">
            <a:spAutoFit/>
          </a:bodyPr>
          <a:lstStyle/>
          <a:p>
            <a:r>
              <a:rPr lang="fa-IR" dirty="0" smtClean="0"/>
              <a:t>لادین کوبولد .......................................................................................... 30 </a:t>
            </a:r>
            <a:endParaRPr lang="fa-IR" dirty="0"/>
          </a:p>
        </p:txBody>
      </p:sp>
      <p:sp>
        <p:nvSpPr>
          <p:cNvPr id="17" name="Rectangle 16">
            <a:hlinkClick r:id="rId4" action="ppaction://hlinksldjump"/>
          </p:cNvPr>
          <p:cNvSpPr/>
          <p:nvPr/>
        </p:nvSpPr>
        <p:spPr>
          <a:xfrm>
            <a:off x="1214414" y="1487186"/>
            <a:ext cx="7485004" cy="369332"/>
          </a:xfrm>
          <a:prstGeom prst="rect">
            <a:avLst/>
          </a:prstGeom>
        </p:spPr>
        <p:txBody>
          <a:bodyPr wrap="square">
            <a:spAutoFit/>
          </a:bodyPr>
          <a:lstStyle/>
          <a:p>
            <a:r>
              <a:rPr lang="fa-IR" dirty="0" smtClean="0"/>
              <a:t>مری گیلورد دومن ................................................................................... 31</a:t>
            </a:r>
            <a:endParaRPr lang="fa-IR" dirty="0"/>
          </a:p>
        </p:txBody>
      </p:sp>
      <p:sp>
        <p:nvSpPr>
          <p:cNvPr id="18" name="Rectangle 17">
            <a:hlinkClick r:id="rId5" action="ppaction://hlinksldjump"/>
          </p:cNvPr>
          <p:cNvSpPr/>
          <p:nvPr/>
        </p:nvSpPr>
        <p:spPr>
          <a:xfrm>
            <a:off x="1302996" y="1980758"/>
            <a:ext cx="7396422" cy="369332"/>
          </a:xfrm>
          <a:prstGeom prst="rect">
            <a:avLst/>
          </a:prstGeom>
        </p:spPr>
        <p:txBody>
          <a:bodyPr wrap="square">
            <a:spAutoFit/>
          </a:bodyPr>
          <a:lstStyle/>
          <a:p>
            <a:r>
              <a:rPr lang="fa-IR" dirty="0" smtClean="0"/>
              <a:t>مایل انجلو ............................................................................................ 32</a:t>
            </a:r>
            <a:endParaRPr lang="fa-IR" dirty="0"/>
          </a:p>
        </p:txBody>
      </p:sp>
      <p:sp>
        <p:nvSpPr>
          <p:cNvPr id="19" name="Rectangle 18">
            <a:hlinkClick r:id="rId6" action="ppaction://hlinksldjump"/>
          </p:cNvPr>
          <p:cNvSpPr/>
          <p:nvPr/>
        </p:nvSpPr>
        <p:spPr>
          <a:xfrm>
            <a:off x="1472426" y="2474330"/>
            <a:ext cx="7226992" cy="369332"/>
          </a:xfrm>
          <a:prstGeom prst="rect">
            <a:avLst/>
          </a:prstGeom>
        </p:spPr>
        <p:txBody>
          <a:bodyPr wrap="square">
            <a:spAutoFit/>
          </a:bodyPr>
          <a:lstStyle/>
          <a:p>
            <a:r>
              <a:rPr lang="fa-IR" dirty="0" smtClean="0"/>
              <a:t>ماردیس ............................................................................................... 33</a:t>
            </a:r>
            <a:endParaRPr lang="fa-IR" dirty="0"/>
          </a:p>
        </p:txBody>
      </p:sp>
      <p:sp>
        <p:nvSpPr>
          <p:cNvPr id="20" name="Rectangle 19">
            <a:hlinkClick r:id="rId7" action="ppaction://hlinksldjump"/>
          </p:cNvPr>
          <p:cNvSpPr/>
          <p:nvPr/>
        </p:nvSpPr>
        <p:spPr>
          <a:xfrm>
            <a:off x="1329203" y="2967902"/>
            <a:ext cx="7370215" cy="369332"/>
          </a:xfrm>
          <a:prstGeom prst="rect">
            <a:avLst/>
          </a:prstGeom>
        </p:spPr>
        <p:txBody>
          <a:bodyPr wrap="square">
            <a:spAutoFit/>
          </a:bodyPr>
          <a:lstStyle/>
          <a:p>
            <a:r>
              <a:rPr lang="fa-IR" dirty="0" smtClean="0"/>
              <a:t>موریس ................................................................................................ 34</a:t>
            </a:r>
            <a:endParaRPr lang="fa-IR" dirty="0"/>
          </a:p>
        </p:txBody>
      </p:sp>
      <p:sp>
        <p:nvSpPr>
          <p:cNvPr id="21" name="Rectangle 20">
            <a:hlinkClick r:id="rId8" action="ppaction://hlinksldjump"/>
          </p:cNvPr>
          <p:cNvSpPr/>
          <p:nvPr/>
        </p:nvSpPr>
        <p:spPr>
          <a:xfrm>
            <a:off x="928662" y="3461474"/>
            <a:ext cx="7770756" cy="369332"/>
          </a:xfrm>
          <a:prstGeom prst="rect">
            <a:avLst/>
          </a:prstGeom>
        </p:spPr>
        <p:txBody>
          <a:bodyPr wrap="square">
            <a:spAutoFit/>
          </a:bodyPr>
          <a:lstStyle/>
          <a:p>
            <a:r>
              <a:rPr lang="fa-IR" dirty="0" smtClean="0"/>
              <a:t>ناپلئون بناپارت ....................................................................................... 35</a:t>
            </a:r>
            <a:endParaRPr lang="fa-IR" dirty="0"/>
          </a:p>
        </p:txBody>
      </p:sp>
      <p:sp>
        <p:nvSpPr>
          <p:cNvPr id="22" name="Rectangle 21">
            <a:hlinkClick r:id="rId9" action="ppaction://hlinksldjump"/>
          </p:cNvPr>
          <p:cNvSpPr/>
          <p:nvPr/>
        </p:nvSpPr>
        <p:spPr>
          <a:xfrm>
            <a:off x="1426215" y="3955046"/>
            <a:ext cx="7273203" cy="369332"/>
          </a:xfrm>
          <a:prstGeom prst="rect">
            <a:avLst/>
          </a:prstGeom>
        </p:spPr>
        <p:txBody>
          <a:bodyPr wrap="square">
            <a:spAutoFit/>
          </a:bodyPr>
          <a:lstStyle/>
          <a:p>
            <a:r>
              <a:rPr lang="fa-IR" dirty="0" smtClean="0"/>
              <a:t>نولدکه ................................................................................................. 36</a:t>
            </a:r>
            <a:endParaRPr lang="fa-IR" dirty="0"/>
          </a:p>
        </p:txBody>
      </p:sp>
      <p:sp>
        <p:nvSpPr>
          <p:cNvPr id="23" name="Rectangle 22">
            <a:hlinkClick r:id="rId10" action="ppaction://hlinksldjump"/>
          </p:cNvPr>
          <p:cNvSpPr/>
          <p:nvPr/>
        </p:nvSpPr>
        <p:spPr>
          <a:xfrm>
            <a:off x="928662" y="4448618"/>
            <a:ext cx="7770756" cy="369332"/>
          </a:xfrm>
          <a:prstGeom prst="rect">
            <a:avLst/>
          </a:prstGeom>
        </p:spPr>
        <p:txBody>
          <a:bodyPr wrap="square">
            <a:spAutoFit/>
          </a:bodyPr>
          <a:lstStyle/>
          <a:p>
            <a:r>
              <a:rPr lang="fa-IR" dirty="0" smtClean="0"/>
              <a:t>ولیز ................................................................................................... 37</a:t>
            </a:r>
            <a:endParaRPr lang="fa-IR" dirty="0"/>
          </a:p>
        </p:txBody>
      </p:sp>
      <p:sp>
        <p:nvSpPr>
          <p:cNvPr id="24" name="Rectangle 23">
            <a:hlinkClick r:id="rId11" action="ppaction://hlinksldjump"/>
          </p:cNvPr>
          <p:cNvSpPr/>
          <p:nvPr/>
        </p:nvSpPr>
        <p:spPr>
          <a:xfrm>
            <a:off x="1331500" y="4942190"/>
            <a:ext cx="7367918" cy="369332"/>
          </a:xfrm>
          <a:prstGeom prst="rect">
            <a:avLst/>
          </a:prstGeom>
        </p:spPr>
        <p:txBody>
          <a:bodyPr wrap="square">
            <a:spAutoFit/>
          </a:bodyPr>
          <a:lstStyle/>
          <a:p>
            <a:r>
              <a:rPr lang="fa-IR" dirty="0" smtClean="0"/>
              <a:t>واگلیری ............................................................................................... 38</a:t>
            </a:r>
            <a:endParaRPr lang="fa-IR" dirty="0"/>
          </a:p>
        </p:txBody>
      </p:sp>
      <p:sp>
        <p:nvSpPr>
          <p:cNvPr id="25" name="Rectangle 24">
            <a:hlinkClick r:id="rId12" action="ppaction://hlinksldjump"/>
          </p:cNvPr>
          <p:cNvSpPr/>
          <p:nvPr/>
        </p:nvSpPr>
        <p:spPr>
          <a:xfrm>
            <a:off x="857225" y="5929330"/>
            <a:ext cx="7842194" cy="369332"/>
          </a:xfrm>
          <a:prstGeom prst="rect">
            <a:avLst/>
          </a:prstGeom>
        </p:spPr>
        <p:txBody>
          <a:bodyPr wrap="square">
            <a:spAutoFit/>
          </a:bodyPr>
          <a:lstStyle/>
          <a:p>
            <a:r>
              <a:rPr lang="fa-IR" dirty="0" smtClean="0"/>
              <a:t>هربرت جرج ونو .................................................................................... 41</a:t>
            </a:r>
            <a:endParaRPr lang="fa-IR" dirty="0"/>
          </a:p>
        </p:txBody>
      </p:sp>
      <p:sp>
        <p:nvSpPr>
          <p:cNvPr id="26" name="Rectangle 25">
            <a:hlinkClick r:id="rId13" action="ppaction://hlinksldjump"/>
          </p:cNvPr>
          <p:cNvSpPr/>
          <p:nvPr/>
        </p:nvSpPr>
        <p:spPr>
          <a:xfrm>
            <a:off x="1071539" y="5435762"/>
            <a:ext cx="7627880" cy="369332"/>
          </a:xfrm>
          <a:prstGeom prst="rect">
            <a:avLst/>
          </a:prstGeom>
        </p:spPr>
        <p:txBody>
          <a:bodyPr wrap="square">
            <a:spAutoFit/>
          </a:bodyPr>
          <a:lstStyle/>
          <a:p>
            <a:r>
              <a:rPr lang="fa-IR" dirty="0" smtClean="0"/>
              <a:t>ه. ج. ولز ............................................................................................. 40</a:t>
            </a:r>
            <a:endParaRPr lang="fa-I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pic>
        <p:nvPicPr>
          <p:cNvPr id="8"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
        <p:nvSpPr>
          <p:cNvPr id="12" name="TextBox 11"/>
          <p:cNvSpPr txBox="1"/>
          <p:nvPr/>
        </p:nvSpPr>
        <p:spPr>
          <a:xfrm>
            <a:off x="785786" y="1214422"/>
            <a:ext cx="7643866" cy="4247317"/>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(ارنست رنان) فرانسوی :</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در کتابخانه شخصی من هزاران جلد کتاب سیاسی، اجتماعی، ادبی و... وجود دارد که همه آنها را بیشتر از یک بار مطالعه نکرده ام و چه بسا کتابهایی که فقط زینت کتابخانه من می باشند ولی یک جلد کتاب است که همیشه مونس من است و هر وقت خسته می شوم و می خواهم درهایی از معانی و کمال بر روی من باز شود آن را مطالعه می کنم و از مطالعه زیاد آن خسته و ملول نمی شوم. این کتاب، قرآن، کتاب آسمانی مسلمین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3"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ارنست رنان</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85786" y="1000108"/>
            <a:ext cx="7643866" cy="4939814"/>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(آلوارو ماچوردوم کومینز) شاعر، نویسنده، روزنامه نگار و محقق اسپانیایی :</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عده ای از من خواستند بعضی از سوره های قرآن را برایشان ترجمه کنم، من هم سوره کوتاهی را انتخاب کردم که از یگانگی خداوند می گوید، سوره توحید را.</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این سوره و موسیقی آن آنچنان زیبا بود که برای من شاعر بسیار مهم بود. همچنین سوره فاتحه الکتاب را که درباره جهانی بودن خداوند است ترجمه کردم. به این ترتیب بود که جهانی بودن و یگانگی خداوند مرا به این نتیجه رساند که این دین مردمی ترین و منطقی ترین دین برای از بین بردن ناآرامیها و مشکلات جوانان امروزی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lvl="0" algn="l" rtl="0">
              <a:defRPr/>
            </a:pPr>
            <a:r>
              <a:rPr lang="fa-IR" sz="1400" dirty="0" smtClean="0">
                <a:solidFill>
                  <a:schemeClr val="bg1">
                    <a:lumMod val="50000"/>
                  </a:schemeClr>
                </a:solidFill>
              </a:rPr>
              <a:t>آلوارو ماچوردوم کومینز</a:t>
            </a:r>
            <a:endParaRPr kumimoji="0" lang="fa-IR" sz="14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85786" y="1047825"/>
            <a:ext cx="7643866" cy="4524315"/>
          </a:xfrm>
          <a:prstGeom prst="rect">
            <a:avLst/>
          </a:prstGeom>
          <a:noFill/>
        </p:spPr>
        <p:txBody>
          <a:bodyPr wrap="square" rtlCol="1">
            <a:spAutoFit/>
          </a:bodyPr>
          <a:lstStyle/>
          <a:p>
            <a:pPr>
              <a:lnSpc>
                <a:spcPct val="20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(پرنس ژاپونی بورگیز ) مورخ ایتالیایی:</a:t>
            </a:r>
          </a:p>
          <a:p>
            <a:pPr>
              <a:lnSpc>
                <a:spcPct val="20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مسلمین همین که در پیروی قرآن و خواندن آن و عمل به قوانین و احکامش سستی نشان دادند نیروی سعادت و فرشته سیادت نیز با این بی اعتنایی از آنها رخت بربست و به جایش اهریمن اسارت و بندگی جانشین شد. دشمنان از این فرصت استفاده کردند و بر آنها تاختند و حلقه وار چون میکروبهای اجتماع آنها را در میان گرفتند و آنها را به روزگار کنونی اسیر و مقید ساختند. آری این همه بدبختیها و تیره روزیهای مسلمین از مراعات نکردن قوانین قرآن بوده. در این امر بزرگ هیچ گناهی متوجه اسلام (قرآن) نیست آیا حقیقتا چه ایرادی را می شود برآیین پاک گرفت! </a:t>
            </a:r>
          </a:p>
          <a:p>
            <a:pPr>
              <a:lnSpc>
                <a:spcPct val="200000"/>
              </a:lnSpc>
            </a:pP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lvl="0" algn="l" rtl="0">
              <a:defRPr/>
            </a:pPr>
            <a:r>
              <a:rPr lang="fa-IR" sz="1400" dirty="0" smtClean="0">
                <a:solidFill>
                  <a:schemeClr val="bg1">
                    <a:lumMod val="50000"/>
                  </a:schemeClr>
                </a:solidFill>
              </a:rPr>
              <a:t>پرنس ژاپونی بورگیز</a:t>
            </a:r>
            <a:endParaRPr kumimoji="0" lang="fa-IR" sz="14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85786" y="1047825"/>
            <a:ext cx="7643866" cy="4247317"/>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(توماس کارلایل ) دانشمند معروف و مورخ مشهور اسکاتلندی: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اگر یک بار به این کتاب مقدس نظر افکنیم حقایق برجسته و خصایص اسرار وجود طوری در مضامین جوهری آن پرورش یافته که عظمت و حقیقت قرآن بخوبی از آنها نمایان می شود، و این خود مزیت بزرگی است که فقط به قرآن اختصاص یافته و در هیچ کتاب علمی و سیاسی و اقتصادی دیگر دیده نمی شود. بلی خواندن بعضی از کتابها تاثیر عمیقی در ذهن انسان می گذارد ولی هرگز با تاثیر قرآن درخور مقایسه نیست.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lvl="0" algn="l" rtl="0">
              <a:defRPr/>
            </a:pPr>
            <a:r>
              <a:rPr lang="fa-IR" sz="1400" dirty="0" smtClean="0">
                <a:solidFill>
                  <a:schemeClr val="bg1">
                    <a:lumMod val="50000"/>
                  </a:schemeClr>
                </a:solidFill>
              </a:rPr>
              <a:t>توماس کارلایل</a:t>
            </a:r>
            <a:endParaRPr kumimoji="0" lang="fa-IR" sz="14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85786" y="1047825"/>
            <a:ext cx="7643866" cy="2169825"/>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(تنورد</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خاورشناس آلمانی: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قرآن با نیروی برهان خود شنونده را مجذوب و شیفته خود می سازد و قلوب را تسخیر می کند. همین قرآن بود که ملت وحشی عرب را معلم جهانیان کرد.</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lvl="0" algn="l" rtl="0">
              <a:defRPr/>
            </a:pPr>
            <a:r>
              <a:rPr lang="fa-IR" sz="1400" dirty="0" smtClean="0">
                <a:solidFill>
                  <a:schemeClr val="bg1">
                    <a:lumMod val="50000"/>
                  </a:schemeClr>
                </a:solidFill>
              </a:rPr>
              <a:t>تنورد</a:t>
            </a:r>
            <a:endParaRPr kumimoji="0" lang="fa-IR" sz="14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85786" y="1047825"/>
            <a:ext cx="7643866" cy="4939814"/>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(جان دیون پورت ) در کتاب عذر تقصیر به پیشگاه محمد و قرآن می نویسد:</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قرآن به اندازه ای از نقایص مبرا و منزه است که نیازمند کوچکترین تصحیح و اصلاحی نیست، و ممکن است از اول تا به آخر آن خوانده شود بدون آنکه انسان کمترین ناراحتی از آن احساس کند. باز می نویسد: سالیان دراز کشیشان از خدا بی خبر ما را از پی بردن به حقائق قرآن مقدس و عظمت آورنده آن محمد (صلى الله عليه وآله)  دور نگه داشتند، اما هرقدر که ما قدم در جاده دانش گذارده ایم، پرده های جهل و تعصب نابجا از بین می رود و بزودی این کتاب توصیف ناپذیر عالم را به خود جذب کرده و تاثیر عمیقی در علم جهان کرده و عاقبت محور افکار مردم جهان می شود.</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lvl="0" algn="l" rtl="0">
              <a:defRPr/>
            </a:pPr>
            <a:r>
              <a:rPr lang="fa-IR" sz="1400" dirty="0" smtClean="0">
                <a:solidFill>
                  <a:schemeClr val="bg1">
                    <a:lumMod val="50000"/>
                  </a:schemeClr>
                </a:solidFill>
              </a:rPr>
              <a:t>جان دیون پورت</a:t>
            </a:r>
            <a:endParaRPr kumimoji="0" lang="fa-IR" sz="14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85786" y="1259175"/>
            <a:ext cx="7643866" cy="2169825"/>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(دینورت</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شرق شناس:</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واجب است اعتراف کنیم که علوم طبیعی و فلکی و فلسفه ریاضیات که در اروپا رواج گرفت، عموما از برکت تعلیمات قرآن است. ما مدیون مسلمانانیم، و اروپا از این جهت شهری از اسلام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lvl="0" algn="l" rtl="0">
              <a:defRPr/>
            </a:pPr>
            <a:r>
              <a:rPr lang="fa-IR" sz="1400" dirty="0" smtClean="0">
                <a:solidFill>
                  <a:schemeClr val="bg1">
                    <a:lumMod val="50000"/>
                  </a:schemeClr>
                </a:solidFill>
              </a:rPr>
              <a:t>دینورت</a:t>
            </a:r>
            <a:endParaRPr kumimoji="0" lang="fa-IR" sz="14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85786" y="1071546"/>
            <a:ext cx="7643866" cy="4939814"/>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(رادول</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کشیش مسیحی: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این حقیقت را باید شناخت که قرآن شایسته بزرگترین مدح و منقبت است. چرا که فکر خداشناسی را به طرزی مناسب و با توجه به قدرت و علم و تقدیر عمومی و وحدت الهی در میان می نهد. اعتماد و اطمینانی که قرآن به خداوند یکتای آسمان و زمین تلقین می نمایند، عمیق و پر حرارت است. در این کتاب اشتیاق اخلاقی عالی و ژرف و خرد و هوشمندی مغزدار وجود دارد و در عمل به اثبات رسانیده که در آن عوامل و عناصری است که می توان ملل قدرتمند و امپراتوری با عظمت را بر پایه اش بنا نهاد.</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lvl="0" algn="l" rtl="0">
              <a:defRPr/>
            </a:pPr>
            <a:r>
              <a:rPr lang="fa-IR" sz="1400" dirty="0" smtClean="0">
                <a:solidFill>
                  <a:schemeClr val="bg1">
                    <a:lumMod val="50000"/>
                  </a:schemeClr>
                </a:solidFill>
              </a:rPr>
              <a:t>رادول</a:t>
            </a:r>
            <a:endParaRPr kumimoji="0" lang="fa-IR" sz="14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85786" y="1616365"/>
            <a:ext cx="7643866" cy="2169825"/>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(رود ویل) نویسنده انگلیسی: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اروپا باید فراموش نکند که مدیون قرآن محمدی (صلى الله عليه وآله) است. زیرا قرآن بود که آفتاب علم را در اروپا طلوع داد.</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lvl="0" algn="l" rtl="0">
              <a:defRPr/>
            </a:pPr>
            <a:r>
              <a:rPr lang="fa-IR" sz="1400" dirty="0" smtClean="0">
                <a:solidFill>
                  <a:schemeClr val="bg1">
                    <a:lumMod val="50000"/>
                  </a:schemeClr>
                </a:solidFill>
              </a:rPr>
              <a:t>رود ویل</a:t>
            </a:r>
            <a:endParaRPr kumimoji="0" lang="fa-IR" sz="14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85786" y="1616365"/>
            <a:ext cx="7643866" cy="2862322"/>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(راکستون</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rPr>
              <a:t>اسکاتلندی</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سالیان درازی در جستجوی حقیقت بودم تا اینکه حقیقت را در اسلام یافتم. پس قرآن مقدس را دیدم و شروع به خواندن آن کردم. او بود که تمام سوالات مرا جواب گفت. قرآن ابهت و ترس در انسان الهام می کند و با این حال ثابت می نماید که هرچه می فرماید راست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lvl="0" algn="l" rtl="0">
              <a:defRPr/>
            </a:pPr>
            <a:r>
              <a:rPr lang="fa-IR" sz="1400" dirty="0" smtClean="0">
                <a:solidFill>
                  <a:schemeClr val="bg1">
                    <a:lumMod val="50000"/>
                  </a:schemeClr>
                </a:solidFill>
              </a:rPr>
              <a:t>راکستون</a:t>
            </a:r>
            <a:endParaRPr kumimoji="0" lang="fa-IR" sz="14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616365"/>
            <a:ext cx="7858180" cy="1477328"/>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(ژول لابوم )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rPr>
              <a:t>خاورشناس و متفکر فرانسوی</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قرآن برای همیشه زنده است و هرکس از مردم جهان به قدر درک و استعداد خود از آن بهره </a:t>
            </a:r>
            <a:r>
              <a:rPr lang="fa-IR"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بری دارد.</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lvl="0" algn="l" rtl="0">
              <a:defRPr/>
            </a:pPr>
            <a:r>
              <a:rPr lang="fa-IR" sz="1400" dirty="0" smtClean="0">
                <a:solidFill>
                  <a:schemeClr val="bg1">
                    <a:lumMod val="50000"/>
                  </a:schemeClr>
                </a:solidFill>
              </a:rPr>
              <a:t>ژول لابوم</a:t>
            </a:r>
            <a:endParaRPr kumimoji="0" lang="fa-IR" sz="14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918078"/>
            <a:ext cx="7858180" cy="4939814"/>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(سدیو</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rPr>
              <a:t>مستشرق فرانسوی</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قرآن مجموعه ای است که از آداب و حکم چیزی را فروگذار ننموده است. اساس این کتاب مقدس بر عدل و احسان و حکمت قرارگرفته و جامعه بشری را به سوی فضایل انسانیت و کمال، راهنمایی </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می نماید. معارف درخشان اسلام و احکام قرآن موجب سرشکستگی بلکه کوری چشم عیب جویان و دشمنان اوست. در عظمت این کتاب مقدس و آورنده آن همین قدر کافی است که بگوییم اعراب وحشی و بادیه نشین را با نداشتن هیچ گونه امتیاز و داشتن هرگونه رذایل اخلاقی به درجات سعادت بلکه در ردیف معلمین بشریت درآورده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lvl="0" algn="l" rtl="0">
              <a:defRPr/>
            </a:pPr>
            <a:r>
              <a:rPr lang="fa-IR" sz="1400" dirty="0" smtClean="0">
                <a:solidFill>
                  <a:schemeClr val="bg1">
                    <a:lumMod val="50000"/>
                  </a:schemeClr>
                </a:solidFill>
              </a:rPr>
              <a:t>سدیو</a:t>
            </a:r>
            <a:endParaRPr kumimoji="0" lang="fa-IR" sz="14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374379"/>
            <a:ext cx="7858180" cy="3554819"/>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بانو (ستان رانی تنس ) هلندی: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محتوای این کتاب آسمانی کاملا با خرد و فطرت بشری مطابقت دارد و از مطالب زننده و خلاف عقل بکلی پاک است. قرآن درباره زنان داوری عادلانه ای دارد و بر خلاف برخی از مرامها و ادیان که جنس زن را تا به سر حد بردگی تنزل داده اند و ارزشی برای او قائل نیستند، وی را از مزایا و حقوق انسانی برخوردار ساخته و مقام شامخی برای او منظور داشته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lvl="0" algn="l" rtl="0">
              <a:defRPr/>
            </a:pPr>
            <a:r>
              <a:rPr lang="fa-IR" sz="1400" dirty="0" smtClean="0">
                <a:solidFill>
                  <a:schemeClr val="bg1">
                    <a:lumMod val="50000"/>
                  </a:schemeClr>
                </a:solidFill>
              </a:rPr>
              <a:t>ستان رانی تنس</a:t>
            </a:r>
            <a:endParaRPr kumimoji="0" lang="fa-IR" sz="14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374379"/>
            <a:ext cx="7858180" cy="3554819"/>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(سر ویلیام) مورخ انگلیسی: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قرآن کتابی است آکنده از دلایل سرشار منطقی. و مسائل بی شمار علمی آن بلندترین گفتار با براهین کامل قطعی درباره وجود خداوند راهنمایی بر عظمت آفریننده بی همتا با ما سخن آغاز می کند. قوانین قضایی و حقوقی، دستورهای حیاتی و زندگی، مقررات مذهبی و دینی طوری در آن با عبارات روان تنظیم شده که خواننده را تحت تاثیر سحرآوری قرار می دهد.</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سر ویلیام </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544927"/>
            <a:ext cx="7858180" cy="2169825"/>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(فیلیپ. ک. حتی ) دانشمند معاصر و استاد دانشگاه پرینستون آمریکا:</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قرآن از تمام معجزات بزرگتر است و اگر سراسر اهل عالم جمع بشوند بی تردید از آوردن مثل آن عاجز خواهند بود</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فیلیپ. ک. حتی</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544927"/>
            <a:ext cx="7858180" cy="3554819"/>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(فونس ایتین دینیه ) مستشرق فرانسوی: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اسلام قوانین طبیعت را آنچنان تنظیم می کند که هر کدام از آن قوانین به طبیعت بشر القا گردد بی شک آن را با کمال میل می پذیرد و بر پایه همین اصل اگر از قرآن تعبیر به راهنما شده است تعبیری صحیح و بجاست زیرا قرآن بشر را به بهترین روش زندگی رهبری می کند و او را به نیکوترین هدفها دعوت می نماید.</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فونس ایتین دینیه</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544927"/>
            <a:ext cx="7858180" cy="1477328"/>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(کلارستون ) نخست وزیر متعصب انگلستان قرآن را به مجلس عوام انگلستان برده و گفت:</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تا این کتاب (قرآن) باشد سیادت انگلستان در ممالک اسلامی محال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کلارستون</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544927"/>
            <a:ext cx="7858180" cy="2862322"/>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(کارلتون اس کون ) دانشمند معروف آنتروپولوژی (انسان شناسی)، استاد دانشگاه ایالت پنسلوانیا:</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یکی از مزایای عظیم قرآن بلاغت آن است. قرآن هنگامی که درست تلاوت شود چه شنونده و به لغت عرب آشنایی داشته باشد و آن را بفهمد یا نداشته باشد و آن را نفهمد تاثیر شدیدی در او گذاشته در ذهنش جاگیر می شود. این مزیت بلاغتی قرآن ترجمه شدنی نیست.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کارلتون اس کون</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544927"/>
            <a:ext cx="7858180" cy="4247317"/>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دکتر (گرینیه</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فرانسوی: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من آیات قرآن را که به علوم پزشکی و بهداشتی و طبیعی ارتباط داشت دنبال کردم و از کودکی آنها را فراگرفتم و کاملا به آن آگاه بودم. بنابراین دریافتم که آیات از هر نظر با معارف و علوم جهانی منطبق است... هرکس دست اندرکار هنر یا علم باشد و آیات قرآن را با هنر و علمی که آموخته است مقایسه کند به همان صورت که من مقایسه کردم بدون تردید به اسلام خواهد گروید، البته اگر صاحب عقلی سلیم و بی غرض باشد.</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گرینیه</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642918"/>
            <a:ext cx="7858180" cy="5632311"/>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(گوته</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شاعر و نویسنده بزرگ آلمانی: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ما در اول، از قرآن رویگردان بودیم، ولی طولی نکشید که این کتاب توجه ما را به خود جلب نمود و به حیرت درآورد و بالاخره مجبور شدیم اصول و قوائد آن را بزرگ بشماریم و در مطابقت الفاظ آن با معانی بکوشیم. مرام و مقاصد این کتاب بی اندازه قوی و محکم و مبانی آن بلند و از این نظر ما را به اهمیت و علو مقام خود بیشتر جذب می نماید. با این وصف بزودی بزرگترین تاثیر خود را در تمام جهان نموده، نتیجه مهمی از خود به جا خواهد گذارد. و باز می گوید : عنقریب است که این کتاب توصیف ناپذیر (قرآن)، عالم را به خود جلب نموده، تاثیر عمیقی در دانش جهان نهد و بالنتیجه جهانمدار گردد.</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گوته</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402051"/>
            <a:ext cx="7858180" cy="2169825"/>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(گوته</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شاعر و نویسنده بزرگ آلمانی: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قرآن اثری است که خواننده در ابتدای امر به موجب سنگینی عبارات آن رمیده می شود و سپس مفتون جاذبه آن و بالاخره بی اختیار مجذوب زیبایی های بی پایان آن می گردد</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گوته</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352496"/>
            <a:ext cx="7858180" cy="2862322"/>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دکتر (گستاولوبون</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فرانسوی: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قرآن که کتاب آسمانی مسلمین است تنها منحصر به تعالیم و دستورهای مذهبی نیست و بلکه دستورهای سیاسی و اجتماعی مسلمانان نیز در آن درج است. تعلیمات اخلاقی قرآن به مراتب بالاتر</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از تعلیمات اخلاقی انجیل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گستاولوبون</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473489"/>
            <a:ext cx="7858180" cy="2169825"/>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(لسیبون</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دانشمند فرانسوی: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در عظمت و جلال قرآن همین بس که گذشت چهارده قرن از نزول آن نتوانسته کوچکترین خللی در آن ایجاد کند. اسلوب بیان و کلمات قرآن چنان تازه و شیرین است که گویی دیروز پیدا شده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لسیبون</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473489"/>
            <a:ext cx="7858180" cy="3554819"/>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(لادین کوبولد ) انگلیسی در کتاب به سوی خدا:</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براستی قرآن را زیبایی خیره کننده است که زبان از تقریر و خامه از تحریر آن عاجز است. زیبایی، گیرایی، شیرینی و نظم صحیح که تاثیر آن را هیچ کتابی ندارد. این کتاب از بسیار خواندن کهنه نمی شود و کلمات با وزن صحیح دارد ولی در آن سجع وزنی پیدا نیست. شیرین تر از شعر است و این اعجاز فقط از آن قرآن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لادین کوبولد</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473489"/>
            <a:ext cx="7858180" cy="2862322"/>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(مری گیلورد دومن ) دانشمند خاورشناس اروپایی: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قسمتی از جنبه اعجاز قرآن مربوط به سبک و اسلوب و انتشار آن می باشد. این سبک و اسلوب به قدری کامل و عظیم و با شکوه است که در حقیقت نه جن و نه انس توانایی برآوردن مثل آن را ندارند و نمی توانند کوچکترین سوره ای نظیر و شبیه آن بیاورند.</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مری گیلورد دومن</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000108"/>
            <a:ext cx="7858180" cy="4939814"/>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بانو (مایل انجلو ) ایتالیایی: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آشنایی من با تعالیم حیاتبخش و معارف درخشان اسلام و قرآن بینش جدید و عمیقی در من به وجود آورد و طرز فکرم را درباره جهان آفرینش و فلسفه وجود بکلی دگرگون ساخت و احساس کردم تعلیمات اسلام بر خلاف تعالیم مسیحیت، انسان را موجودی شریف و با شخصیت می شناسد نه موجودی کثیف و ذاتا آلوده...</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در این کتاب دستور زندگی و نحوه بهره برداری از لذایذ این دنیا و حمایت آن، به طرزی جالب و خردمندانه بیان شده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مایل انجلو</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000108"/>
            <a:ext cx="7858180" cy="4939814"/>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دکتر (ماردیس) به دستور وزارت خارجه و وزارت فرهنگ فرانسه 63 سوره از قرآن را در مدت 9 سال با رنج و زحمت متوالی به زبان فرانسه ترجمه کرد که در سال 1926 منتشر شد. </a:t>
            </a:r>
          </a:p>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وی در مقدمه اش می نویسد:</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سبک قرآن بی گمان سبک کلام خداوند است، زیرا این سبک که مشتمل بر کنه وجودی است که از آن صادر شده، محال است که جز سبک و روش خداوندی باشد... از کارهای بیهوده و کوششهای بی نتیجه است که انسان درصدد باشد تاثیر فوق العاده این نثر بی مانند را به زبان دیگر ادا کند، مخصوصا به فرانسه که دامنه اش بسیار محدود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ماردیس</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165854"/>
            <a:ext cx="7858180" cy="1477328"/>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دکتر (موریس</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فرانسوی: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محققا قرآن بهترین و برترین کتابی است که قلم صنع و دست هنر ازلی برای بشر ظاهر ساخته است</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موریس</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000108"/>
            <a:ext cx="7858180" cy="1477328"/>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(ناپلئون بناپارت ) :</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قرآن به تنهایی عهده دار سعادت بشر است.</a:t>
            </a: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ناپلئون بناپارت</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
        <p:nvSpPr>
          <p:cNvPr id="11" name="TextBox 10"/>
          <p:cNvSpPr txBox="1"/>
          <p:nvPr/>
        </p:nvSpPr>
        <p:spPr>
          <a:xfrm>
            <a:off x="714348" y="2495504"/>
            <a:ext cx="7858180" cy="2862322"/>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(ناپلئون بناپارت ) :</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امیدوارم آن زمان چندان دور نباشد که من بتوانم همه مردمان خردمند تحصیلکرده را از تمام دنیا به هم گرد آورم تا یک رژیم یکنواخت برقرار کنیم که مبنی بر تعلیمات قرآن مجید باشد زیرا فقط این تعلیمات است که درست و صحیح است و بشریت را به سوی خوشبختی سوق می دهد.</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110509"/>
            <a:ext cx="7858180" cy="4247317"/>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(نولدکه</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دانشمند و خاورشناس مشهور آلمانی :</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قرآن با منطق علمی و روش اطمینان بخش و قانع کننده ای که دارد دلهای شنوندگان خود را به سوی خویش توجه داد و آنها را طرف خطاب قرار می دهد. همواره بر دلهای کسانی که از دور با آن مخالفت می ورزند تسلط یافته و آنها را به خود می پیوندد. فضیلت قرآن با داشتن سادگی و بلاغت خاص خود به اوج کمال رسیده است. این کتاب توانست از مردمی وحشی و بی تربیت، ملتی متمدن ایجاد کند که تعلیم و تربیت دنیای خویش را بر عهده گرفتند.</a:t>
            </a: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نولدکه</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857232"/>
            <a:ext cx="7858180" cy="4939814"/>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(ولیز</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از بزرگترین نویسندگان انگلیسی: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هر دینی که با مدنیت و تمدن در هر دوره و زمان سیر نکند، آن را بی پروا به دیوار بزنید. برای آنکه دینی که پهلو به پهلو با تمدن سیر نکند برای پیروان خود، لهو و شر و اباطیل است و آنها را به سوی تباهی می کشاند و دین حقی که با تمدن همگام است، اسلام است و هرکس بخواهد این معنی را دریابد به قرآن و محتوای آن از لحاظ علم و قانون و نظام اجتماعی مراجعه کند. پس (قرآن) کتاب دینی و علمی اجتماعی و اخلاقی و تاریخی است... و اگر کسی به من بگوید که اسلام را تعریف کن، می گویم اسلام یعنی تمدن واقعی بشر.</a:t>
            </a: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ولیز</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642918"/>
            <a:ext cx="7858180" cy="5632311"/>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بانو ( واگلیری</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دانشمند ایتالیایی و پروفسور ادبیات عرب و استاد تاریخ تمدن اسلام در دانشگاه</a:t>
            </a:r>
          </a:p>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ناپل ایتالیا:</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کتاب آسمانی اسلام نمونه ای از اعجاز است. قرآن کتابی است که نمی توان از آن تقلید کرد. نمونه سبک و اسلوب قرآن در ادبیات عرب سابقه ندارد. تاثیری که سبک قرآن در روح انسان ایجاد می کند ناشی از امتیازات و برتریهای آن می باشد. چطور ممکن است این قرآن کار محمد (صلى الله عليه وآله) باشد و حال آنکه معتقدیم محمد (صلى الله عليه وآله)  یک مرد عرب و درس نخوانده بود. ما در این قرآن ذخایر و اندوخته هایی از علوم می بینیم که مافوق استعداد و ظرفیت باهوش ترین و متفکرترین اشخاص است. قویترین سیاست باید در مقابل قرآن زانوی ناتوانی به زمین بزنند.</a:t>
            </a: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واگلیری</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110509"/>
            <a:ext cx="7858180" cy="4247317"/>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بانو ( واگلیری</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 دانشمند ایتالیایی: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با اینکه قرآن در سراسر جهان اسلام بارها خوانده می شود، خواندن آن با این همه تکرار در پیروانش ایجاد خستگی نمی کند بلکه بلعکس در ضمن خواندن مکرر هر روز عزیزتر می شود. در خواندن یا شنیدن قرآن در ذهن خواننده یا شنونده حسن تعظیم و تکریمی بر می انگیزد. متن قرآن در طول اعصار و قرون تاریخ نزول آن تا امروز به همان صورت باقی مانده و تا وقتی که خدا بخواهد و تا جهان ادامه داشته باقی خواهد ماند.</a:t>
            </a: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واگلیری</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357298"/>
            <a:ext cx="7858180" cy="2169825"/>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(ه. ج. ولز ) دانشمند و مورخ انگلیسی: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در قرآن بهترین عبارات و عالیترین جملات نازل گردیده و اسلوب فصاحت و بلاغت آن به حدی زیباست که عقول عقلا را حیران ساخته است. قرآن کتابی است ابدی و جهانی.</a:t>
            </a: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ه. ج. ولز</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571472" y="641330"/>
            <a:ext cx="8001056" cy="1588"/>
          </a:xfrm>
          <a:prstGeom prst="line">
            <a:avLst/>
          </a:prstGeom>
          <a:ln/>
        </p:spPr>
        <p:style>
          <a:lnRef idx="1">
            <a:schemeClr val="dk1"/>
          </a:lnRef>
          <a:fillRef idx="0">
            <a:schemeClr val="dk1"/>
          </a:fillRef>
          <a:effectRef idx="0">
            <a:schemeClr val="dk1"/>
          </a:effectRef>
          <a:fontRef idx="minor">
            <a:schemeClr val="tx1"/>
          </a:fontRef>
        </p:style>
      </p:cxnSp>
      <p:cxnSp>
        <p:nvCxnSpPr>
          <p:cNvPr id="3" name="Straight Connector 2"/>
          <p:cNvCxnSpPr/>
          <p:nvPr/>
        </p:nvCxnSpPr>
        <p:spPr>
          <a:xfrm rot="10800000">
            <a:off x="571472" y="6286521"/>
            <a:ext cx="8001056" cy="1588"/>
          </a:xfrm>
          <a:prstGeom prst="line">
            <a:avLst/>
          </a:prstGeom>
          <a:ln/>
        </p:spPr>
        <p:style>
          <a:lnRef idx="1">
            <a:schemeClr val="dk1"/>
          </a:lnRef>
          <a:fillRef idx="0">
            <a:schemeClr val="dk1"/>
          </a:fillRef>
          <a:effectRef idx="0">
            <a:schemeClr val="dk1"/>
          </a:effectRef>
          <a:fontRef idx="minor">
            <a:schemeClr val="tx1"/>
          </a:fontRef>
        </p:style>
      </p:cxnSp>
      <p:sp>
        <p:nvSpPr>
          <p:cNvPr id="5" name="Footer Placeholder 8"/>
          <p:cNvSpPr txBox="1">
            <a:spLocks/>
          </p:cNvSpPr>
          <p:nvPr/>
        </p:nvSpPr>
        <p:spPr>
          <a:xfrm>
            <a:off x="5572132" y="214291"/>
            <a:ext cx="3019437" cy="365125"/>
          </a:xfrm>
          <a:prstGeom prst="rect">
            <a:avLst/>
          </a:prstGeom>
        </p:spPr>
        <p:txBody>
          <a:bodyPr vert="horz" lIns="91440" tIns="45720" rIns="91440" bIns="45720" rtlCol="1"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1400" b="0" i="0" u="none" strike="noStrike" kern="1200" cap="none" spc="0" normalizeH="0" baseline="0" noProof="0" dirty="0" smtClean="0">
                <a:ln>
                  <a:noFill/>
                </a:ln>
                <a:solidFill>
                  <a:schemeClr val="tx1">
                    <a:tint val="75000"/>
                  </a:schemeClr>
                </a:solidFill>
                <a:effectLst/>
                <a:uLnTx/>
                <a:uFillTx/>
                <a:latin typeface="+mn-lt"/>
                <a:ea typeface="+mn-ea"/>
                <a:cs typeface="+mn-cs"/>
              </a:rPr>
              <a:t>نظرات اندیشمندان غربی درباره قرآن کریم</a:t>
            </a:r>
            <a:endParaRPr kumimoji="0" lang="fa-IR" sz="14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2" name="TextBox 11"/>
          <p:cNvSpPr txBox="1"/>
          <p:nvPr/>
        </p:nvSpPr>
        <p:spPr>
          <a:xfrm>
            <a:off x="714348" y="1357298"/>
            <a:ext cx="7858180" cy="3554819"/>
          </a:xfrm>
          <a:prstGeom prst="rect">
            <a:avLst/>
          </a:prstGeom>
          <a:noFill/>
        </p:spPr>
        <p:txBody>
          <a:bodyPr wrap="square" rtlCol="1">
            <a:spAutoFit/>
          </a:bodyPr>
          <a:lstStyle/>
          <a:p>
            <a:pPr>
              <a:lnSpc>
                <a:spcPct val="250000"/>
              </a:lnSpc>
            </a:pP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Pr>
              <a:t>(هربرت جرج ونو ) نویسنده انگلیسی:</a:t>
            </a:r>
          </a:p>
          <a:p>
            <a:pPr>
              <a:lnSpc>
                <a:spcPct val="250000"/>
              </a:lnSpc>
            </a:pP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قرآن کتاب علمی، دینی، اجتماعی، تهذیبی، اخلاقی و تاریخی است. مقررات و قوانین و احکام آن با احوال و قوانین و مقررات دنیای امروزی هماهنگ و برای همیشه کتاب پیروی و عمل است. هرکس بخواهد دینی اختیار کند که سیر آن با تمدن بشر پیشرفت داشته باشد باید اسلام را اختیار کند و اگر بخواهد معنی این دین را بیابد باید به قرآن مراجعه کند.</a:t>
            </a:r>
          </a:p>
        </p:txBody>
      </p:sp>
      <p:sp>
        <p:nvSpPr>
          <p:cNvPr id="9" name="Footer Placeholder 8"/>
          <p:cNvSpPr txBox="1">
            <a:spLocks/>
          </p:cNvSpPr>
          <p:nvPr/>
        </p:nvSpPr>
        <p:spPr>
          <a:xfrm>
            <a:off x="571472" y="214291"/>
            <a:ext cx="3019437" cy="365125"/>
          </a:xfrm>
          <a:prstGeom prst="rect">
            <a:avLst/>
          </a:prstGeom>
        </p:spPr>
        <p:txBody>
          <a:bodyPr vert="horz" lIns="91440" tIns="45720" rIns="91440" bIns="45720" rtlCol="1" anchor="ctr"/>
          <a:lstStyle/>
          <a:p>
            <a:pPr algn="l" rtl="0"/>
            <a:r>
              <a:rPr lang="fa-IR" sz="1400" dirty="0" smtClean="0">
                <a:solidFill>
                  <a:schemeClr val="bg1">
                    <a:lumMod val="50000"/>
                  </a:schemeClr>
                </a:solidFill>
              </a:rPr>
              <a:t>هربرت جرج ونو</a:t>
            </a:r>
            <a:endParaRPr lang="fa-IR" sz="1400" dirty="0">
              <a:solidFill>
                <a:schemeClr val="bg1">
                  <a:lumMod val="50000"/>
                </a:schemeClr>
              </a:solidFill>
            </a:endParaRPr>
          </a:p>
        </p:txBody>
      </p:sp>
      <p:pic>
        <p:nvPicPr>
          <p:cNvPr id="10" name="Picture 3" descr="E:\مطالب\پاورپوینت\  (57).jpg">
            <a:hlinkClick r:id="rId2" action="ppaction://hlinksldjump"/>
          </p:cNvPr>
          <p:cNvPicPr>
            <a:picLocks noChangeAspect="1" noChangeArrowheads="1"/>
          </p:cNvPicPr>
          <p:nvPr/>
        </p:nvPicPr>
        <p:blipFill>
          <a:blip r:embed="rId3"/>
          <a:srcRect/>
          <a:stretch>
            <a:fillRect/>
          </a:stretch>
        </p:blipFill>
        <p:spPr bwMode="auto">
          <a:xfrm>
            <a:off x="-32" y="6143646"/>
            <a:ext cx="561975" cy="285750"/>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2996952"/>
            <a:ext cx="8229600" cy="1143000"/>
          </a:xfrm>
        </p:spPr>
        <p:txBody>
          <a:bodyPr>
            <a:normAutofit fontScale="90000"/>
          </a:bodyPr>
          <a:lstStyle/>
          <a:p>
            <a:r>
              <a:rPr lang="fa-IR" sz="18400" dirty="0" smtClean="0">
                <a:solidFill>
                  <a:srgbClr val="FF0000"/>
                </a:solidFill>
              </a:rPr>
              <a:t>پایان</a:t>
            </a:r>
            <a:endParaRPr lang="en-US" dirty="0">
              <a:solidFill>
                <a:srgbClr val="FF0000"/>
              </a:solidFill>
            </a:endParaRPr>
          </a:p>
        </p:txBody>
      </p:sp>
    </p:spTree>
    <p:extLst>
      <p:ext uri="{BB962C8B-B14F-4D97-AF65-F5344CB8AC3E}">
        <p14:creationId xmlns:p14="http://schemas.microsoft.com/office/powerpoint/2010/main" val="22608592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349</TotalTime>
  <Words>3395</Words>
  <Application>Microsoft Office PowerPoint</Application>
  <PresentationFormat>On-screen Show (4:3)</PresentationFormat>
  <Paragraphs>197</Paragraphs>
  <Slides>41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41</vt:i4>
      </vt:variant>
    </vt:vector>
  </HeadingPairs>
  <TitlesOfParts>
    <vt:vector size="45"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پایان</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alibostan.blogsky.com</dc:creator>
  <cp:lastModifiedBy>MRT www.Win2Farsi.com</cp:lastModifiedBy>
  <cp:revision>57</cp:revision>
  <dcterms:created xsi:type="dcterms:W3CDTF">2015-05-25T10:38:10Z</dcterms:created>
  <dcterms:modified xsi:type="dcterms:W3CDTF">2023-07-23T03:51:52Z</dcterms:modified>
</cp:coreProperties>
</file>