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1" r:id="rId3"/>
    <p:sldId id="256"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257" r:id="rId32"/>
    <p:sldId id="258" r:id="rId33"/>
    <p:sldId id="259" r:id="rId34"/>
    <p:sldId id="260" r:id="rId35"/>
    <p:sldId id="261" r:id="rId36"/>
    <p:sldId id="262" r:id="rId37"/>
    <p:sldId id="263" r:id="rId38"/>
    <p:sldId id="265" r:id="rId39"/>
    <p:sldId id="266" r:id="rId40"/>
    <p:sldId id="268" r:id="rId41"/>
    <p:sldId id="272" r:id="rId42"/>
    <p:sldId id="273"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662" autoAdjust="0"/>
  </p:normalViewPr>
  <p:slideViewPr>
    <p:cSldViewPr>
      <p:cViewPr varScale="1">
        <p:scale>
          <a:sx n="70" d="100"/>
          <a:sy n="70" d="100"/>
        </p:scale>
        <p:origin x="-1350" y="-90"/>
      </p:cViewPr>
      <p:guideLst>
        <p:guide orient="horz" pos="2160"/>
        <p:guide pos="2880"/>
      </p:guideLst>
    </p:cSldViewPr>
  </p:slideViewPr>
  <p:outlineViewPr>
    <p:cViewPr>
      <p:scale>
        <a:sx n="33" d="100"/>
        <a:sy n="33" d="100"/>
      </p:scale>
      <p:origin x="24" y="2919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pPr>
              <a:defRPr/>
            </a:pPr>
            <a:endParaRPr lang="en-US" dirty="0">
              <a:solidFill>
                <a:srgbClr val="575F6D"/>
              </a:solidFill>
            </a:endParaRPr>
          </a:p>
        </p:txBody>
      </p:sp>
      <p:sp>
        <p:nvSpPr>
          <p:cNvPr id="17" name="Footer Placeholder 16"/>
          <p:cNvSpPr>
            <a:spLocks noGrp="1"/>
          </p:cNvSpPr>
          <p:nvPr>
            <p:ph type="ftr" sz="quarter" idx="11"/>
          </p:nvPr>
        </p:nvSpPr>
        <p:spPr bwMode="auto">
          <a:xfrm rot="5400000">
            <a:off x="7077269" y="4181669"/>
            <a:ext cx="3657600" cy="384048"/>
          </a:xfrm>
        </p:spPr>
        <p:txBody>
          <a:bodyPr/>
          <a:lstStyle/>
          <a:p>
            <a:pPr>
              <a:defRPr/>
            </a:pPr>
            <a:endParaRPr lang="en-US" dirty="0">
              <a:solidFill>
                <a:srgbClr val="575F6D"/>
              </a:solidFill>
            </a:endParaRP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bwMode="auto">
          <a:xfrm>
            <a:off x="1325544" y="4928702"/>
            <a:ext cx="609600" cy="517524"/>
          </a:xfrm>
        </p:spPr>
        <p:txBody>
          <a:bodyPr/>
          <a:lstStyle/>
          <a:p>
            <a:pPr>
              <a:defRPr/>
            </a:pPr>
            <a:fld id="{A8CF6004-91FB-4D1A-A52B-A6CCBC478A6F}" type="slidenum">
              <a:rPr lang="ar-SA" smtClean="0"/>
              <a:pPr>
                <a:defRPr/>
              </a:pPr>
              <a:t>‹#›</a:t>
            </a:fld>
            <a:endParaRPr lang="en-US" dirty="0"/>
          </a:p>
        </p:txBody>
      </p:sp>
    </p:spTree>
    <p:extLst>
      <p:ext uri="{BB962C8B-B14F-4D97-AF65-F5344CB8AC3E}">
        <p14:creationId xmlns:p14="http://schemas.microsoft.com/office/powerpoint/2010/main" val="126546254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pPr>
              <a:defRPr/>
            </a:pPr>
            <a:endParaRPr lang="en-US" dirty="0">
              <a:solidFill>
                <a:srgbClr val="FFFFCC"/>
              </a:solidFill>
            </a:endParaRPr>
          </a:p>
        </p:txBody>
      </p:sp>
      <p:sp>
        <p:nvSpPr>
          <p:cNvPr id="9" name="Slide Number Placeholder 8"/>
          <p:cNvSpPr>
            <a:spLocks noGrp="1"/>
          </p:cNvSpPr>
          <p:nvPr>
            <p:ph type="sldNum" sz="quarter" idx="15"/>
          </p:nvPr>
        </p:nvSpPr>
        <p:spPr/>
        <p:txBody>
          <a:bodyPr rtlCol="0"/>
          <a:lstStyle/>
          <a:p>
            <a:pPr>
              <a:defRPr/>
            </a:pPr>
            <a:fld id="{26260637-6EA6-4041-8633-44AEBC8ED073}" type="slidenum">
              <a:rPr lang="ar-SA" smtClean="0">
                <a:solidFill>
                  <a:srgbClr val="FFFFCC"/>
                </a:solidFill>
              </a:rPr>
              <a:pPr>
                <a:defRPr/>
              </a:pPr>
              <a:t>‹#›</a:t>
            </a:fld>
            <a:endParaRPr lang="en-US" dirty="0">
              <a:solidFill>
                <a:srgbClr val="FFFFCC"/>
              </a:solidFill>
            </a:endParaRPr>
          </a:p>
        </p:txBody>
      </p:sp>
      <p:sp>
        <p:nvSpPr>
          <p:cNvPr id="10" name="Footer Placeholder 9"/>
          <p:cNvSpPr>
            <a:spLocks noGrp="1"/>
          </p:cNvSpPr>
          <p:nvPr>
            <p:ph type="ftr" sz="quarter" idx="16"/>
          </p:nvPr>
        </p:nvSpPr>
        <p:spPr/>
        <p:txBody>
          <a:bodyPr rtlCol="0"/>
          <a:lstStyle/>
          <a:p>
            <a:pPr>
              <a:defRPr/>
            </a:pPr>
            <a:endParaRPr lang="en-US" dirty="0">
              <a:solidFill>
                <a:srgbClr val="FFFFCC"/>
              </a:solidFill>
            </a:endParaRPr>
          </a:p>
        </p:txBody>
      </p:sp>
    </p:spTree>
    <p:extLst>
      <p:ext uri="{BB962C8B-B14F-4D97-AF65-F5344CB8AC3E}">
        <p14:creationId xmlns:p14="http://schemas.microsoft.com/office/powerpoint/2010/main" val="2051174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pPr>
              <a:defRPr/>
            </a:pPr>
            <a:endParaRPr lang="en-US" dirty="0">
              <a:solidFill>
                <a:srgbClr val="FFFFCC"/>
              </a:solidFill>
            </a:endParaRPr>
          </a:p>
        </p:txBody>
      </p:sp>
      <p:sp>
        <p:nvSpPr>
          <p:cNvPr id="5" name="Footer Placeholder 4"/>
          <p:cNvSpPr>
            <a:spLocks noGrp="1"/>
          </p:cNvSpPr>
          <p:nvPr>
            <p:ph type="ftr" sz="quarter" idx="11"/>
          </p:nvPr>
        </p:nvSpPr>
        <p:spPr bwMode="auto">
          <a:xfrm rot="5400000">
            <a:off x="7077456" y="4178808"/>
            <a:ext cx="3657600" cy="384048"/>
          </a:xfrm>
        </p:spPr>
        <p:txBody>
          <a:bodyPr/>
          <a:lstStyle/>
          <a:p>
            <a:pPr>
              <a:defRPr/>
            </a:pPr>
            <a:endParaRPr lang="en-US" dirty="0">
              <a:solidFill>
                <a:srgbClr val="FFFFCC"/>
              </a:solidFill>
            </a:endParaRP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6" name="Slide Number Placeholder 5"/>
          <p:cNvSpPr>
            <a:spLocks noGrp="1"/>
          </p:cNvSpPr>
          <p:nvPr>
            <p:ph type="sldNum" sz="quarter" idx="12"/>
          </p:nvPr>
        </p:nvSpPr>
        <p:spPr bwMode="auto">
          <a:xfrm>
            <a:off x="1340616" y="4928702"/>
            <a:ext cx="609600" cy="517524"/>
          </a:xfrm>
        </p:spPr>
        <p:txBody>
          <a:bodyPr/>
          <a:lstStyle/>
          <a:p>
            <a:pPr>
              <a:defRPr/>
            </a:pPr>
            <a:fld id="{CE0AB271-21A1-4B09-A759-AB329B23ECDA}" type="slidenum">
              <a:rPr lang="ar-SA" smtClean="0">
                <a:solidFill>
                  <a:srgbClr val="FFFFCC"/>
                </a:solidFill>
              </a:rPr>
              <a:pPr>
                <a:defRPr/>
              </a:pPr>
              <a:t>‹#›</a:t>
            </a:fld>
            <a:endParaRPr lang="en-US" dirty="0">
              <a:solidFill>
                <a:srgbClr val="FFFFCC"/>
              </a:solidFill>
            </a:endParaRPr>
          </a:p>
        </p:txBody>
      </p:sp>
    </p:spTree>
    <p:extLst>
      <p:ext uri="{BB962C8B-B14F-4D97-AF65-F5344CB8AC3E}">
        <p14:creationId xmlns:p14="http://schemas.microsoft.com/office/powerpoint/2010/main" val="143493242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en-US" dirty="0">
              <a:solidFill>
                <a:srgbClr val="FFFFCC"/>
              </a:solidFill>
            </a:endParaRPr>
          </a:p>
        </p:txBody>
      </p:sp>
      <p:sp>
        <p:nvSpPr>
          <p:cNvPr id="6" name="Footer Placeholder 5"/>
          <p:cNvSpPr>
            <a:spLocks noGrp="1"/>
          </p:cNvSpPr>
          <p:nvPr>
            <p:ph type="ftr" sz="quarter" idx="11"/>
          </p:nvPr>
        </p:nvSpPr>
        <p:spPr/>
        <p:txBody>
          <a:bodyPr/>
          <a:lstStyle/>
          <a:p>
            <a:pPr>
              <a:defRPr/>
            </a:pPr>
            <a:endParaRPr lang="en-US" dirty="0">
              <a:solidFill>
                <a:srgbClr val="FFFFCC"/>
              </a:solidFill>
            </a:endParaRPr>
          </a:p>
        </p:txBody>
      </p:sp>
      <p:sp>
        <p:nvSpPr>
          <p:cNvPr id="7" name="Slide Number Placeholder 6"/>
          <p:cNvSpPr>
            <a:spLocks noGrp="1"/>
          </p:cNvSpPr>
          <p:nvPr>
            <p:ph type="sldNum" sz="quarter" idx="12"/>
          </p:nvPr>
        </p:nvSpPr>
        <p:spPr/>
        <p:txBody>
          <a:bodyPr/>
          <a:lstStyle/>
          <a:p>
            <a:pPr>
              <a:defRPr/>
            </a:pPr>
            <a:fld id="{27877299-6E61-4F44-AD37-6DA9C4788C18}" type="slidenum">
              <a:rPr lang="ar-SA" smtClean="0">
                <a:solidFill>
                  <a:srgbClr val="FFFFCC"/>
                </a:solidFill>
              </a:rPr>
              <a:pPr>
                <a:defRPr/>
              </a:pPr>
              <a:t>‹#›</a:t>
            </a:fld>
            <a:endParaRPr lang="en-US" dirty="0">
              <a:solidFill>
                <a:srgbClr val="FFFFCC"/>
              </a:solidFill>
            </a:endParaRP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437330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pPr>
              <a:defRPr/>
            </a:pPr>
            <a:endParaRPr lang="en-US" dirty="0">
              <a:solidFill>
                <a:srgbClr val="FFFFCC"/>
              </a:solidFill>
            </a:endParaRPr>
          </a:p>
        </p:txBody>
      </p:sp>
      <p:sp>
        <p:nvSpPr>
          <p:cNvPr id="8" name="Footer Placeholder 7"/>
          <p:cNvSpPr>
            <a:spLocks noGrp="1"/>
          </p:cNvSpPr>
          <p:nvPr>
            <p:ph type="ftr" sz="quarter" idx="11"/>
          </p:nvPr>
        </p:nvSpPr>
        <p:spPr/>
        <p:txBody>
          <a:bodyPr/>
          <a:lstStyle/>
          <a:p>
            <a:pPr>
              <a:defRPr/>
            </a:pPr>
            <a:endParaRPr lang="en-US" dirty="0">
              <a:solidFill>
                <a:srgbClr val="FFFFCC"/>
              </a:solidFill>
            </a:endParaRPr>
          </a:p>
        </p:txBody>
      </p:sp>
      <p:sp>
        <p:nvSpPr>
          <p:cNvPr id="9" name="Slide Number Placeholder 8"/>
          <p:cNvSpPr>
            <a:spLocks noGrp="1"/>
          </p:cNvSpPr>
          <p:nvPr>
            <p:ph type="sldNum" sz="quarter" idx="12"/>
          </p:nvPr>
        </p:nvSpPr>
        <p:spPr/>
        <p:txBody>
          <a:bodyPr/>
          <a:lstStyle/>
          <a:p>
            <a:pPr>
              <a:defRPr/>
            </a:pPr>
            <a:fld id="{A7333A3D-2789-4B72-985A-6B9E2653E2D4}" type="slidenum">
              <a:rPr lang="ar-SA" smtClean="0">
                <a:solidFill>
                  <a:srgbClr val="FFFFCC"/>
                </a:solidFill>
              </a:rPr>
              <a:pPr>
                <a:defRPr/>
              </a:pPr>
              <a:t>‹#›</a:t>
            </a:fld>
            <a:endParaRPr lang="en-US" dirty="0">
              <a:solidFill>
                <a:srgbClr val="FFFFCC"/>
              </a:solidFill>
            </a:endParaRP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2191590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pPr>
              <a:defRPr/>
            </a:pPr>
            <a:endParaRPr lang="en-US" dirty="0">
              <a:solidFill>
                <a:srgbClr val="FFFFCC"/>
              </a:solidFill>
            </a:endParaRPr>
          </a:p>
        </p:txBody>
      </p:sp>
      <p:sp>
        <p:nvSpPr>
          <p:cNvPr id="7" name="Slide Number Placeholder 6"/>
          <p:cNvSpPr>
            <a:spLocks noGrp="1"/>
          </p:cNvSpPr>
          <p:nvPr>
            <p:ph type="sldNum" sz="quarter" idx="11"/>
          </p:nvPr>
        </p:nvSpPr>
        <p:spPr/>
        <p:txBody>
          <a:bodyPr rtlCol="0"/>
          <a:lstStyle/>
          <a:p>
            <a:pPr>
              <a:defRPr/>
            </a:pPr>
            <a:fld id="{A2ABC4BF-E75E-436B-A9D9-C7DA9D2B5AC2}" type="slidenum">
              <a:rPr lang="ar-SA" smtClean="0">
                <a:solidFill>
                  <a:srgbClr val="FFFFCC"/>
                </a:solidFill>
              </a:rPr>
              <a:pPr>
                <a:defRPr/>
              </a:pPr>
              <a:t>‹#›</a:t>
            </a:fld>
            <a:endParaRPr lang="en-US" dirty="0">
              <a:solidFill>
                <a:srgbClr val="FFFFCC"/>
              </a:solidFill>
            </a:endParaRPr>
          </a:p>
        </p:txBody>
      </p:sp>
      <p:sp>
        <p:nvSpPr>
          <p:cNvPr id="8" name="Footer Placeholder 7"/>
          <p:cNvSpPr>
            <a:spLocks noGrp="1"/>
          </p:cNvSpPr>
          <p:nvPr>
            <p:ph type="ftr" sz="quarter" idx="12"/>
          </p:nvPr>
        </p:nvSpPr>
        <p:spPr/>
        <p:txBody>
          <a:bodyPr rtlCol="0"/>
          <a:lstStyle/>
          <a:p>
            <a:pPr>
              <a:defRPr/>
            </a:pPr>
            <a:endParaRPr lang="en-US" dirty="0">
              <a:solidFill>
                <a:srgbClr val="FFFFCC"/>
              </a:solidFill>
            </a:endParaRPr>
          </a:p>
        </p:txBody>
      </p:sp>
    </p:spTree>
    <p:extLst>
      <p:ext uri="{BB962C8B-B14F-4D97-AF65-F5344CB8AC3E}">
        <p14:creationId xmlns:p14="http://schemas.microsoft.com/office/powerpoint/2010/main" val="36225819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solidFill>
                <a:srgbClr val="FFFFCC"/>
              </a:solidFill>
            </a:endParaRPr>
          </a:p>
        </p:txBody>
      </p:sp>
      <p:sp>
        <p:nvSpPr>
          <p:cNvPr id="3" name="Footer Placeholder 2"/>
          <p:cNvSpPr>
            <a:spLocks noGrp="1"/>
          </p:cNvSpPr>
          <p:nvPr>
            <p:ph type="ftr" sz="quarter" idx="11"/>
          </p:nvPr>
        </p:nvSpPr>
        <p:spPr/>
        <p:txBody>
          <a:bodyPr/>
          <a:lstStyle/>
          <a:p>
            <a:pPr>
              <a:defRPr/>
            </a:pPr>
            <a:endParaRPr lang="en-US" dirty="0">
              <a:solidFill>
                <a:srgbClr val="FFFFCC"/>
              </a:solidFill>
            </a:endParaRPr>
          </a:p>
        </p:txBody>
      </p:sp>
      <p:sp>
        <p:nvSpPr>
          <p:cNvPr id="4" name="Slide Number Placeholder 3"/>
          <p:cNvSpPr>
            <a:spLocks noGrp="1"/>
          </p:cNvSpPr>
          <p:nvPr>
            <p:ph type="sldNum" sz="quarter" idx="12"/>
          </p:nvPr>
        </p:nvSpPr>
        <p:spPr/>
        <p:txBody>
          <a:bodyPr/>
          <a:lstStyle/>
          <a:p>
            <a:pPr>
              <a:defRPr/>
            </a:pPr>
            <a:fld id="{94A170DD-73D5-4C3B-8257-254FFF00AAD2}" type="slidenum">
              <a:rPr lang="ar-SA" smtClean="0">
                <a:solidFill>
                  <a:srgbClr val="FFFFCC"/>
                </a:solidFill>
              </a:rPr>
              <a:pPr>
                <a:defRPr/>
              </a:pPr>
              <a:t>‹#›</a:t>
            </a:fld>
            <a:endParaRPr lang="en-US" dirty="0">
              <a:solidFill>
                <a:srgbClr val="FFFFCC"/>
              </a:solidFill>
            </a:endParaRPr>
          </a:p>
        </p:txBody>
      </p:sp>
    </p:spTree>
    <p:extLst>
      <p:ext uri="{BB962C8B-B14F-4D97-AF65-F5344CB8AC3E}">
        <p14:creationId xmlns:p14="http://schemas.microsoft.com/office/powerpoint/2010/main" val="2389626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pPr>
              <a:defRPr/>
            </a:pPr>
            <a:endParaRPr lang="en-US" dirty="0">
              <a:solidFill>
                <a:srgbClr val="FFFFCC"/>
              </a:solidFill>
            </a:endParaRPr>
          </a:p>
        </p:txBody>
      </p:sp>
      <p:sp>
        <p:nvSpPr>
          <p:cNvPr id="22" name="Slide Number Placeholder 21"/>
          <p:cNvSpPr>
            <a:spLocks noGrp="1"/>
          </p:cNvSpPr>
          <p:nvPr>
            <p:ph type="sldNum" sz="quarter" idx="15"/>
          </p:nvPr>
        </p:nvSpPr>
        <p:spPr/>
        <p:txBody>
          <a:bodyPr rtlCol="0"/>
          <a:lstStyle/>
          <a:p>
            <a:pPr>
              <a:defRPr/>
            </a:pPr>
            <a:fld id="{655D7D69-4DE2-4C7E-8C1C-2255BE99B60D}" type="slidenum">
              <a:rPr lang="ar-SA" smtClean="0">
                <a:solidFill>
                  <a:srgbClr val="FFFFCC"/>
                </a:solidFill>
              </a:rPr>
              <a:pPr>
                <a:defRPr/>
              </a:pPr>
              <a:t>‹#›</a:t>
            </a:fld>
            <a:endParaRPr lang="en-US" dirty="0">
              <a:solidFill>
                <a:srgbClr val="FFFFCC"/>
              </a:solidFill>
            </a:endParaRPr>
          </a:p>
        </p:txBody>
      </p:sp>
      <p:sp>
        <p:nvSpPr>
          <p:cNvPr id="23" name="Footer Placeholder 22"/>
          <p:cNvSpPr>
            <a:spLocks noGrp="1"/>
          </p:cNvSpPr>
          <p:nvPr>
            <p:ph type="ftr" sz="quarter" idx="16"/>
          </p:nvPr>
        </p:nvSpPr>
        <p:spPr/>
        <p:txBody>
          <a:bodyPr rtlCol="0"/>
          <a:lstStyle/>
          <a:p>
            <a:pPr>
              <a:defRPr/>
            </a:pPr>
            <a:endParaRPr lang="en-US" dirty="0">
              <a:solidFill>
                <a:srgbClr val="FFFFCC"/>
              </a:solidFill>
            </a:endParaRPr>
          </a:p>
        </p:txBody>
      </p:sp>
    </p:spTree>
    <p:extLst>
      <p:ext uri="{BB962C8B-B14F-4D97-AF65-F5344CB8AC3E}">
        <p14:creationId xmlns:p14="http://schemas.microsoft.com/office/powerpoint/2010/main" val="192047601"/>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dirty="0"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7" name="Date Placeholder 16"/>
          <p:cNvSpPr>
            <a:spLocks noGrp="1"/>
          </p:cNvSpPr>
          <p:nvPr>
            <p:ph type="dt" sz="half" idx="10"/>
          </p:nvPr>
        </p:nvSpPr>
        <p:spPr/>
        <p:txBody>
          <a:bodyPr rtlCol="0"/>
          <a:lstStyle/>
          <a:p>
            <a:pPr>
              <a:defRPr/>
            </a:pPr>
            <a:endParaRPr lang="en-US" dirty="0">
              <a:solidFill>
                <a:srgbClr val="FFFFCC"/>
              </a:solidFill>
            </a:endParaRPr>
          </a:p>
        </p:txBody>
      </p:sp>
      <p:sp>
        <p:nvSpPr>
          <p:cNvPr id="18" name="Slide Number Placeholder 17"/>
          <p:cNvSpPr>
            <a:spLocks noGrp="1"/>
          </p:cNvSpPr>
          <p:nvPr>
            <p:ph type="sldNum" sz="quarter" idx="11"/>
          </p:nvPr>
        </p:nvSpPr>
        <p:spPr/>
        <p:txBody>
          <a:bodyPr rtlCol="0"/>
          <a:lstStyle/>
          <a:p>
            <a:pPr>
              <a:defRPr/>
            </a:pPr>
            <a:fld id="{13E5B298-9414-4D09-A970-E5C31CE1D830}" type="slidenum">
              <a:rPr lang="ar-SA" smtClean="0">
                <a:solidFill>
                  <a:srgbClr val="FFFFCC"/>
                </a:solidFill>
              </a:rPr>
              <a:pPr>
                <a:defRPr/>
              </a:pPr>
              <a:t>‹#›</a:t>
            </a:fld>
            <a:endParaRPr lang="en-US" dirty="0">
              <a:solidFill>
                <a:srgbClr val="FFFFCC"/>
              </a:solidFill>
            </a:endParaRPr>
          </a:p>
        </p:txBody>
      </p:sp>
      <p:sp>
        <p:nvSpPr>
          <p:cNvPr id="21" name="Footer Placeholder 20"/>
          <p:cNvSpPr>
            <a:spLocks noGrp="1"/>
          </p:cNvSpPr>
          <p:nvPr>
            <p:ph type="ftr" sz="quarter" idx="12"/>
          </p:nvPr>
        </p:nvSpPr>
        <p:spPr/>
        <p:txBody>
          <a:bodyPr rtlCol="0"/>
          <a:lstStyle/>
          <a:p>
            <a:pPr>
              <a:defRPr/>
            </a:pPr>
            <a:endParaRPr lang="en-US" dirty="0">
              <a:solidFill>
                <a:srgbClr val="FFFFCC"/>
              </a:solidFill>
            </a:endParaRPr>
          </a:p>
        </p:txBody>
      </p:sp>
    </p:spTree>
    <p:extLst>
      <p:ext uri="{BB962C8B-B14F-4D97-AF65-F5344CB8AC3E}">
        <p14:creationId xmlns:p14="http://schemas.microsoft.com/office/powerpoint/2010/main" val="31843417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dirty="0">
              <a:solidFill>
                <a:srgbClr val="FFFFCC"/>
              </a:solidFill>
            </a:endParaRPr>
          </a:p>
        </p:txBody>
      </p:sp>
      <p:sp>
        <p:nvSpPr>
          <p:cNvPr id="5" name="Footer Placeholder 4"/>
          <p:cNvSpPr>
            <a:spLocks noGrp="1"/>
          </p:cNvSpPr>
          <p:nvPr>
            <p:ph type="ftr" sz="quarter" idx="11"/>
          </p:nvPr>
        </p:nvSpPr>
        <p:spPr/>
        <p:txBody>
          <a:bodyPr/>
          <a:lstStyle/>
          <a:p>
            <a:pPr>
              <a:defRPr/>
            </a:pPr>
            <a:endParaRPr lang="en-US" dirty="0">
              <a:solidFill>
                <a:srgbClr val="FFFFCC"/>
              </a:solidFill>
            </a:endParaRPr>
          </a:p>
        </p:txBody>
      </p:sp>
      <p:sp>
        <p:nvSpPr>
          <p:cNvPr id="6" name="Slide Number Placeholder 5"/>
          <p:cNvSpPr>
            <a:spLocks noGrp="1"/>
          </p:cNvSpPr>
          <p:nvPr>
            <p:ph type="sldNum" sz="quarter" idx="12"/>
          </p:nvPr>
        </p:nvSpPr>
        <p:spPr/>
        <p:txBody>
          <a:bodyPr/>
          <a:lstStyle/>
          <a:p>
            <a:pPr>
              <a:defRPr/>
            </a:pPr>
            <a:fld id="{9083239C-8148-46E1-8C22-C88BD1DD26D9}" type="slidenum">
              <a:rPr lang="ar-SA" smtClean="0">
                <a:solidFill>
                  <a:srgbClr val="FFFFCC"/>
                </a:solidFill>
              </a:rPr>
              <a:pPr>
                <a:defRPr/>
              </a:pPr>
              <a:t>‹#›</a:t>
            </a:fld>
            <a:endParaRPr lang="en-US" dirty="0">
              <a:solidFill>
                <a:srgbClr val="FFFFCC"/>
              </a:solidFill>
            </a:endParaRPr>
          </a:p>
        </p:txBody>
      </p:sp>
    </p:spTree>
    <p:extLst>
      <p:ext uri="{BB962C8B-B14F-4D97-AF65-F5344CB8AC3E}">
        <p14:creationId xmlns:p14="http://schemas.microsoft.com/office/powerpoint/2010/main" val="13572406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dirty="0">
              <a:solidFill>
                <a:srgbClr val="FFFFCC"/>
              </a:solidFill>
            </a:endParaRPr>
          </a:p>
        </p:txBody>
      </p:sp>
      <p:sp>
        <p:nvSpPr>
          <p:cNvPr id="5" name="Footer Placeholder 4"/>
          <p:cNvSpPr>
            <a:spLocks noGrp="1"/>
          </p:cNvSpPr>
          <p:nvPr>
            <p:ph type="ftr" sz="quarter" idx="11"/>
          </p:nvPr>
        </p:nvSpPr>
        <p:spPr/>
        <p:txBody>
          <a:bodyPr/>
          <a:lstStyle/>
          <a:p>
            <a:pPr>
              <a:defRPr/>
            </a:pPr>
            <a:endParaRPr lang="en-US" dirty="0">
              <a:solidFill>
                <a:srgbClr val="FFFFCC"/>
              </a:solidFill>
            </a:endParaRPr>
          </a:p>
        </p:txBody>
      </p:sp>
      <p:sp>
        <p:nvSpPr>
          <p:cNvPr id="6" name="Slide Number Placeholder 5"/>
          <p:cNvSpPr>
            <a:spLocks noGrp="1"/>
          </p:cNvSpPr>
          <p:nvPr>
            <p:ph type="sldNum" sz="quarter" idx="12"/>
          </p:nvPr>
        </p:nvSpPr>
        <p:spPr/>
        <p:txBody>
          <a:bodyPr/>
          <a:lstStyle/>
          <a:p>
            <a:pPr>
              <a:defRPr/>
            </a:pPr>
            <a:fld id="{B7B599B6-E799-4939-A33E-F77E01907038}" type="slidenum">
              <a:rPr lang="ar-SA" smtClean="0">
                <a:solidFill>
                  <a:srgbClr val="FFFFCC"/>
                </a:solidFill>
              </a:rPr>
              <a:pPr>
                <a:defRPr/>
              </a:pPr>
              <a:t>‹#›</a:t>
            </a:fld>
            <a:endParaRPr lang="en-US" dirty="0">
              <a:solidFill>
                <a:srgbClr val="FFFFCC"/>
              </a:solidFill>
            </a:endParaRPr>
          </a:p>
        </p:txBody>
      </p:sp>
    </p:spTree>
    <p:extLst>
      <p:ext uri="{BB962C8B-B14F-4D97-AF65-F5344CB8AC3E}">
        <p14:creationId xmlns:p14="http://schemas.microsoft.com/office/powerpoint/2010/main" val="1362423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4/22/2020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solidFill>
                  <a:srgbClr val="575F6D"/>
                </a:solidFill>
              </a:rPr>
              <a:pPr/>
              <a:t>4/22/2020</a:t>
            </a:fld>
            <a:endParaRPr lang="en-US" dirty="0">
              <a:solidFill>
                <a:srgbClr val="575F6D"/>
              </a:solidFill>
            </a:endParaRP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dirty="0">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6949726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hyperlink" Target="https://fa.wikipedia.org/wiki/%D8%A7%D8%B9%D9%84%D8%A7%D9%85%DB%8C%D9%87" TargetMode="External"/><Relationship Id="rId3" Type="http://schemas.openxmlformats.org/officeDocument/2006/relationships/hyperlink" Target="https://fa.wikipedia.org/wiki/%D8%A8%DB%8C%D9%86%E2%80%8C%D8%A7%D9%84%D9%85%D9%84%D9%84%DB%8C" TargetMode="External"/><Relationship Id="rId7" Type="http://schemas.openxmlformats.org/officeDocument/2006/relationships/hyperlink" Target="https://fa.wikipedia.org/wiki/%D8%AD%D9%82%D9%88%D9%82_%D8%A8%D8%B4%D8%B1" TargetMode="External"/><Relationship Id="rId2" Type="http://schemas.openxmlformats.org/officeDocument/2006/relationships/hyperlink" Target="https://fa.wikipedia.org/wiki/%D9%BE%DB%8C%D9%85%D8%A7%D9%86" TargetMode="External"/><Relationship Id="rId1" Type="http://schemas.openxmlformats.org/officeDocument/2006/relationships/slideLayout" Target="../slideLayouts/slideLayout2.xml"/><Relationship Id="rId6" Type="http://schemas.openxmlformats.org/officeDocument/2006/relationships/hyperlink" Target="https://fa.wikipedia.org/wiki/%D8%A7%D9%86%D8%B3%D8%A7%D9%86%E2%80%8C%D9%87%D8%A7" TargetMode="External"/><Relationship Id="rId5" Type="http://schemas.openxmlformats.org/officeDocument/2006/relationships/hyperlink" Target="https://fa.wikipedia.org/wiki/%D8%AC%D9%86%DA%AF_%D8%AC%D9%87%D8%A7%D9%86%DB%8C_%D8%AF%D9%88%D9%85" TargetMode="External"/><Relationship Id="rId4" Type="http://schemas.openxmlformats.org/officeDocument/2006/relationships/hyperlink" Target="https://fa.wikipedia.org/wiki/%D8%B3%D8%A7%D8%B2%D9%85%D8%A7%D9%86_%D9%85%D9%84%D9%84_%D9%85%D8%AA%D8%AD%D8%AF" TargetMode="External"/><Relationship Id="rId9" Type="http://schemas.openxmlformats.org/officeDocument/2006/relationships/hyperlink" Target="https://fa.wikipedia.org/wiki/%DA%A9%D8%B4%D9%88%D8%B1"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407689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sz="2000" dirty="0" smtClean="0">
                <a:cs typeface="B Nazanin" panose="00000400000000000000" pitchFamily="2" charset="-78"/>
              </a:rPr>
              <a:t>جلسه پنجم </a:t>
            </a:r>
            <a:endParaRPr lang="en-US" sz="2000" dirty="0">
              <a:cs typeface="B Nazanin" panose="00000400000000000000" pitchFamily="2" charset="-78"/>
            </a:endParaRPr>
          </a:p>
        </p:txBody>
      </p:sp>
      <p:sp>
        <p:nvSpPr>
          <p:cNvPr id="3" name="Subtitle 2"/>
          <p:cNvSpPr>
            <a:spLocks noGrp="1"/>
          </p:cNvSpPr>
          <p:nvPr>
            <p:ph type="subTitle" idx="1"/>
          </p:nvPr>
        </p:nvSpPr>
        <p:spPr/>
        <p:txBody>
          <a:bodyPr>
            <a:noAutofit/>
          </a:bodyPr>
          <a:lstStyle/>
          <a:p>
            <a:r>
              <a:rPr lang="fa-IR" sz="3600" dirty="0" smtClean="0">
                <a:cs typeface="B Nazanin" panose="00000400000000000000" pitchFamily="2" charset="-78"/>
              </a:rPr>
              <a:t>نظام </a:t>
            </a:r>
            <a:r>
              <a:rPr lang="fa-IR" sz="3600" dirty="0">
                <a:cs typeface="B Nazanin" panose="00000400000000000000" pitchFamily="2" charset="-78"/>
              </a:rPr>
              <a:t>نا مه های کد های اخلاقی در پرستاری و حقوق بیمار </a:t>
            </a:r>
          </a:p>
          <a:p>
            <a:endParaRPr lang="en-US" sz="3600" dirty="0">
              <a:cs typeface="B Nazanin" panose="00000400000000000000" pitchFamily="2" charset="-78"/>
            </a:endParaRPr>
          </a:p>
        </p:txBody>
      </p:sp>
    </p:spTree>
    <p:extLst>
      <p:ext uri="{BB962C8B-B14F-4D97-AF65-F5344CB8AC3E}">
        <p14:creationId xmlns:p14="http://schemas.microsoft.com/office/powerpoint/2010/main" val="594002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400" b="1" dirty="0" smtClean="0">
                <a:solidFill>
                  <a:schemeClr val="tx1"/>
                </a:solidFill>
                <a:cs typeface="B Nazanin" panose="00000400000000000000" pitchFamily="2" charset="-78"/>
              </a:rPr>
              <a:t>اعلامیه </a:t>
            </a:r>
            <a:r>
              <a:rPr lang="fa-IR" sz="2400" b="1" dirty="0">
                <a:solidFill>
                  <a:schemeClr val="tx1"/>
                </a:solidFill>
                <a:cs typeface="B Nazanin" panose="00000400000000000000" pitchFamily="2" charset="-78"/>
              </a:rPr>
              <a:t>جهانی حقوق بشر</a:t>
            </a:r>
            <a:br>
              <a:rPr lang="fa-IR" sz="2400" b="1" dirty="0">
                <a:solidFill>
                  <a:schemeClr val="tx1"/>
                </a:solidFill>
                <a:cs typeface="B Nazanin" panose="00000400000000000000" pitchFamily="2" charset="-78"/>
              </a:rPr>
            </a:br>
            <a:endParaRPr lang="fa-IR" sz="2400" dirty="0">
              <a:solidFill>
                <a:schemeClr val="tx1"/>
              </a:solidFill>
              <a:cs typeface="B Nazanin" panose="00000400000000000000" pitchFamily="2" charset="-78"/>
            </a:endParaRPr>
          </a:p>
        </p:txBody>
      </p:sp>
      <p:sp>
        <p:nvSpPr>
          <p:cNvPr id="3" name="Content Placeholder 2"/>
          <p:cNvSpPr>
            <a:spLocks noGrp="1"/>
          </p:cNvSpPr>
          <p:nvPr>
            <p:ph idx="1"/>
          </p:nvPr>
        </p:nvSpPr>
        <p:spPr/>
        <p:txBody>
          <a:bodyPr>
            <a:normAutofit fontScale="92500" lnSpcReduction="20000"/>
          </a:bodyPr>
          <a:lstStyle/>
          <a:p>
            <a:pPr algn="r" rtl="1"/>
            <a:r>
              <a:rPr lang="fa-IR" sz="2400" b="1" dirty="0" smtClean="0">
                <a:solidFill>
                  <a:schemeClr val="tx1"/>
                </a:solidFill>
                <a:cs typeface="B Nazanin" panose="00000400000000000000" pitchFamily="2" charset="-78"/>
              </a:rPr>
              <a:t>اعلامیه جهانی </a:t>
            </a:r>
            <a:r>
              <a:rPr lang="fa-IR" sz="2400" b="1" dirty="0">
                <a:solidFill>
                  <a:schemeClr val="tx1"/>
                </a:solidFill>
                <a:cs typeface="B Nazanin" panose="00000400000000000000" pitchFamily="2" charset="-78"/>
              </a:rPr>
              <a:t>حقوق </a:t>
            </a:r>
            <a:r>
              <a:rPr lang="fa-IR" sz="2400" b="1" dirty="0" smtClean="0">
                <a:solidFill>
                  <a:schemeClr val="tx1"/>
                </a:solidFill>
                <a:cs typeface="B Nazanin" panose="00000400000000000000" pitchFamily="2" charset="-78"/>
              </a:rPr>
              <a:t>بشر،</a:t>
            </a:r>
            <a:r>
              <a:rPr lang="fa-IR" sz="2400" dirty="0" smtClean="0">
                <a:solidFill>
                  <a:schemeClr val="tx1"/>
                </a:solidFill>
                <a:cs typeface="B Nazanin" panose="00000400000000000000" pitchFamily="2" charset="-78"/>
              </a:rPr>
              <a:t> </a:t>
            </a:r>
            <a:r>
              <a:rPr lang="fa-IR" sz="2400" dirty="0">
                <a:solidFill>
                  <a:schemeClr val="tx1"/>
                </a:solidFill>
                <a:cs typeface="B Nazanin" panose="00000400000000000000" pitchFamily="2" charset="-78"/>
              </a:rPr>
              <a:t>یک </a:t>
            </a:r>
            <a:r>
              <a:rPr lang="fa-IR" sz="2400" dirty="0">
                <a:solidFill>
                  <a:schemeClr val="tx1"/>
                </a:solidFill>
                <a:cs typeface="B Nazanin" panose="00000400000000000000" pitchFamily="2" charset="-78"/>
                <a:hlinkClick r:id="rId2" tooltip="پیمان"/>
              </a:rPr>
              <a:t>پیمان</a:t>
            </a:r>
            <a:r>
              <a:rPr lang="fa-IR" sz="2400" dirty="0">
                <a:solidFill>
                  <a:schemeClr val="tx1"/>
                </a:solidFill>
                <a:cs typeface="B Nazanin" panose="00000400000000000000" pitchFamily="2" charset="-78"/>
              </a:rPr>
              <a:t> </a:t>
            </a:r>
            <a:r>
              <a:rPr lang="fa-IR" sz="2400" dirty="0">
                <a:solidFill>
                  <a:schemeClr val="tx1"/>
                </a:solidFill>
                <a:cs typeface="B Nazanin" panose="00000400000000000000" pitchFamily="2" charset="-78"/>
                <a:hlinkClick r:id="rId3" tooltip="بین‌المللی"/>
              </a:rPr>
              <a:t>بین‌المللی</a:t>
            </a:r>
            <a:r>
              <a:rPr lang="fa-IR" sz="2400" dirty="0">
                <a:solidFill>
                  <a:schemeClr val="tx1"/>
                </a:solidFill>
                <a:cs typeface="B Nazanin" panose="00000400000000000000" pitchFamily="2" charset="-78"/>
              </a:rPr>
              <a:t> است که در مجمع عمومی </a:t>
            </a:r>
            <a:r>
              <a:rPr lang="fa-IR" sz="2400" dirty="0">
                <a:solidFill>
                  <a:schemeClr val="tx1"/>
                </a:solidFill>
                <a:cs typeface="B Nazanin" panose="00000400000000000000" pitchFamily="2" charset="-78"/>
                <a:hlinkClick r:id="rId4" tooltip="سازمان ملل متحد"/>
              </a:rPr>
              <a:t>سازمان ملل متحد</a:t>
            </a:r>
            <a:r>
              <a:rPr lang="fa-IR" sz="2400" dirty="0">
                <a:solidFill>
                  <a:schemeClr val="tx1"/>
                </a:solidFill>
                <a:cs typeface="B Nazanin" panose="00000400000000000000" pitchFamily="2" charset="-78"/>
              </a:rPr>
              <a:t> در تاریخ ۱۰ دسامبر ۱۹۴۸ در پاریس به تصویب رسیده است. این </a:t>
            </a:r>
            <a:r>
              <a:rPr lang="fa-IR" sz="2400" dirty="0" smtClean="0">
                <a:solidFill>
                  <a:schemeClr val="tx1"/>
                </a:solidFill>
                <a:cs typeface="B Nazanin" panose="00000400000000000000" pitchFamily="2" charset="-78"/>
              </a:rPr>
              <a:t>اعلامیه، نتیجه </a:t>
            </a:r>
            <a:r>
              <a:rPr lang="fa-IR" sz="2400" dirty="0">
                <a:solidFill>
                  <a:schemeClr val="tx1"/>
                </a:solidFill>
                <a:cs typeface="B Nazanin" panose="00000400000000000000" pitchFamily="2" charset="-78"/>
              </a:rPr>
              <a:t>مستقیم </a:t>
            </a:r>
            <a:r>
              <a:rPr lang="fa-IR" sz="2400" dirty="0">
                <a:solidFill>
                  <a:schemeClr val="tx1"/>
                </a:solidFill>
                <a:cs typeface="B Nazanin" panose="00000400000000000000" pitchFamily="2" charset="-78"/>
                <a:hlinkClick r:id="rId5" tooltip="جنگ جهانی دوم"/>
              </a:rPr>
              <a:t>جنگ جهانی دوم</a:t>
            </a:r>
            <a:r>
              <a:rPr lang="fa-IR" sz="2400" dirty="0">
                <a:solidFill>
                  <a:schemeClr val="tx1"/>
                </a:solidFill>
                <a:cs typeface="B Nazanin" panose="00000400000000000000" pitchFamily="2" charset="-78"/>
              </a:rPr>
              <a:t> بوده و برای اولین بار حقوقی را که تمام </a:t>
            </a:r>
            <a:r>
              <a:rPr lang="fa-IR" sz="2400" dirty="0">
                <a:solidFill>
                  <a:schemeClr val="tx1"/>
                </a:solidFill>
                <a:cs typeface="B Nazanin" panose="00000400000000000000" pitchFamily="2" charset="-78"/>
                <a:hlinkClick r:id="rId6" tooltip="انسان‌ها"/>
              </a:rPr>
              <a:t>انسان‌ها</a:t>
            </a:r>
            <a:r>
              <a:rPr lang="fa-IR" sz="2400" dirty="0">
                <a:solidFill>
                  <a:schemeClr val="tx1"/>
                </a:solidFill>
                <a:cs typeface="B Nazanin" panose="00000400000000000000" pitchFamily="2" charset="-78"/>
              </a:rPr>
              <a:t> مستحق آن هستند را به‌صورت جهانی بیان می‌دارد</a:t>
            </a:r>
            <a:r>
              <a:rPr lang="fa-IR" sz="2400" dirty="0" smtClean="0">
                <a:solidFill>
                  <a:schemeClr val="tx1"/>
                </a:solidFill>
                <a:cs typeface="B Nazanin" panose="00000400000000000000" pitchFamily="2" charset="-78"/>
              </a:rPr>
              <a:t>،</a:t>
            </a:r>
          </a:p>
          <a:p>
            <a:pPr algn="r" rtl="1"/>
            <a:r>
              <a:rPr lang="fa-IR" sz="2400" dirty="0" smtClean="0">
                <a:solidFill>
                  <a:schemeClr val="tx1"/>
                </a:solidFill>
                <a:cs typeface="B Nazanin" panose="00000400000000000000" pitchFamily="2" charset="-78"/>
              </a:rPr>
              <a:t>حقوق </a:t>
            </a:r>
            <a:r>
              <a:rPr lang="fa-IR" sz="2400" dirty="0">
                <a:solidFill>
                  <a:schemeClr val="tx1"/>
                </a:solidFill>
                <a:cs typeface="B Nazanin" panose="00000400000000000000" pitchFamily="2" charset="-78"/>
              </a:rPr>
              <a:t>بشر به حقوقی گفته می‌شود که همگان در همه زمان‌ها و مکان‌ها از آن </a:t>
            </a:r>
            <a:r>
              <a:rPr lang="fa-IR" sz="2400" dirty="0" smtClean="0">
                <a:solidFill>
                  <a:schemeClr val="tx1"/>
                </a:solidFill>
                <a:cs typeface="B Nazanin" panose="00000400000000000000" pitchFamily="2" charset="-78"/>
              </a:rPr>
              <a:t>برخوردارند</a:t>
            </a:r>
          </a:p>
          <a:p>
            <a:pPr algn="r" rtl="1"/>
            <a:r>
              <a:rPr lang="fa-IR" sz="2400" b="1" dirty="0" smtClean="0">
                <a:solidFill>
                  <a:prstClr val="black"/>
                </a:solidFill>
                <a:ea typeface="+mj-ea"/>
                <a:cs typeface="B Nazanin" panose="00000400000000000000" pitchFamily="2" charset="-78"/>
              </a:rPr>
              <a:t>اعلامیه </a:t>
            </a:r>
            <a:r>
              <a:rPr lang="fa-IR" sz="2400" dirty="0" smtClean="0">
                <a:solidFill>
                  <a:schemeClr val="tx1"/>
                </a:solidFill>
                <a:cs typeface="B Nazanin" panose="00000400000000000000" pitchFamily="2" charset="-78"/>
              </a:rPr>
              <a:t>مذکور </a:t>
            </a:r>
            <a:r>
              <a:rPr lang="fa-IR" sz="2400" dirty="0">
                <a:solidFill>
                  <a:schemeClr val="tx1"/>
                </a:solidFill>
                <a:cs typeface="B Nazanin" panose="00000400000000000000" pitchFamily="2" charset="-78"/>
              </a:rPr>
              <a:t>شامل سی ماده است که به تشریح دیدگاه </a:t>
            </a:r>
            <a:r>
              <a:rPr lang="fa-IR" sz="2400" dirty="0">
                <a:solidFill>
                  <a:schemeClr val="tx1"/>
                </a:solidFill>
                <a:cs typeface="B Nazanin" panose="00000400000000000000" pitchFamily="2" charset="-78"/>
                <a:hlinkClick r:id="rId4" tooltip="سازمان ملل متحد"/>
              </a:rPr>
              <a:t>سازمان ملل متحد</a:t>
            </a:r>
            <a:r>
              <a:rPr lang="fa-IR" sz="2400" dirty="0">
                <a:solidFill>
                  <a:schemeClr val="tx1"/>
                </a:solidFill>
                <a:cs typeface="B Nazanin" panose="00000400000000000000" pitchFamily="2" charset="-78"/>
              </a:rPr>
              <a:t> در مورد </a:t>
            </a:r>
            <a:r>
              <a:rPr lang="fa-IR" sz="2400" dirty="0">
                <a:solidFill>
                  <a:schemeClr val="tx1"/>
                </a:solidFill>
                <a:cs typeface="B Nazanin" panose="00000400000000000000" pitchFamily="2" charset="-78"/>
                <a:hlinkClick r:id="rId7" tooltip="حقوق بشر"/>
              </a:rPr>
              <a:t>حقوق بشر</a:t>
            </a:r>
            <a:r>
              <a:rPr lang="fa-IR" sz="2400" dirty="0">
                <a:solidFill>
                  <a:schemeClr val="tx1"/>
                </a:solidFill>
                <a:cs typeface="B Nazanin" panose="00000400000000000000" pitchFamily="2" charset="-78"/>
              </a:rPr>
              <a:t> می‌پردازد. </a:t>
            </a:r>
            <a:endParaRPr lang="fa-IR" sz="2400" dirty="0" smtClean="0">
              <a:solidFill>
                <a:schemeClr val="tx1"/>
              </a:solidFill>
              <a:cs typeface="B Nazanin" panose="00000400000000000000" pitchFamily="2" charset="-78"/>
            </a:endParaRPr>
          </a:p>
          <a:p>
            <a:pPr algn="r" rtl="1"/>
            <a:r>
              <a:rPr lang="fa-IR" sz="2400" dirty="0" smtClean="0">
                <a:solidFill>
                  <a:schemeClr val="tx1"/>
                </a:solidFill>
                <a:cs typeface="B Nazanin" panose="00000400000000000000" pitchFamily="2" charset="-78"/>
              </a:rPr>
              <a:t>مفاد </a:t>
            </a:r>
            <a:r>
              <a:rPr lang="fa-IR" sz="2400" dirty="0">
                <a:solidFill>
                  <a:schemeClr val="tx1"/>
                </a:solidFill>
                <a:cs typeface="B Nazanin" panose="00000400000000000000" pitchFamily="2" charset="-78"/>
              </a:rPr>
              <a:t>این </a:t>
            </a:r>
            <a:r>
              <a:rPr lang="fa-IR" sz="2400" dirty="0">
                <a:solidFill>
                  <a:schemeClr val="tx1"/>
                </a:solidFill>
                <a:cs typeface="B Nazanin" panose="00000400000000000000" pitchFamily="2" charset="-78"/>
                <a:hlinkClick r:id="rId8" tooltip="اعلامیه"/>
              </a:rPr>
              <a:t>اعلامیه</a:t>
            </a:r>
            <a:r>
              <a:rPr lang="fa-IR" sz="2400" dirty="0">
                <a:solidFill>
                  <a:schemeClr val="tx1"/>
                </a:solidFill>
                <a:cs typeface="B Nazanin" panose="00000400000000000000" pitchFamily="2" charset="-78"/>
              </a:rPr>
              <a:t> حقوق بنیادی مدنی، فرهنگی، اقتصادی، سیاسی، و </a:t>
            </a:r>
            <a:r>
              <a:rPr lang="fa-IR" sz="2400" dirty="0" smtClean="0">
                <a:solidFill>
                  <a:schemeClr val="tx1"/>
                </a:solidFill>
                <a:cs typeface="B Nazanin" panose="00000400000000000000" pitchFamily="2" charset="-78"/>
              </a:rPr>
              <a:t>اجتماعی‌ا </a:t>
            </a:r>
            <a:r>
              <a:rPr lang="fa-IR" sz="2400" dirty="0">
                <a:solidFill>
                  <a:schemeClr val="tx1"/>
                </a:solidFill>
                <a:cs typeface="B Nazanin" panose="00000400000000000000" pitchFamily="2" charset="-78"/>
              </a:rPr>
              <a:t>را که تمامی </a:t>
            </a:r>
            <a:r>
              <a:rPr lang="fa-IR" sz="2400" dirty="0" smtClean="0">
                <a:solidFill>
                  <a:schemeClr val="tx1"/>
                </a:solidFill>
                <a:cs typeface="B Nazanin" panose="00000400000000000000" pitchFamily="2" charset="-78"/>
              </a:rPr>
              <a:t>افراد در </a:t>
            </a:r>
            <a:r>
              <a:rPr lang="fa-IR" sz="2400" dirty="0">
                <a:solidFill>
                  <a:schemeClr val="tx1"/>
                </a:solidFill>
                <a:cs typeface="B Nazanin" panose="00000400000000000000" pitchFamily="2" charset="-78"/>
              </a:rPr>
              <a:t>هر </a:t>
            </a:r>
            <a:r>
              <a:rPr lang="fa-IR" sz="2400" dirty="0">
                <a:solidFill>
                  <a:schemeClr val="tx1"/>
                </a:solidFill>
                <a:cs typeface="B Nazanin" panose="00000400000000000000" pitchFamily="2" charset="-78"/>
                <a:hlinkClick r:id="rId9" tooltip="کشور"/>
              </a:rPr>
              <a:t>کشوری</a:t>
            </a:r>
            <a:r>
              <a:rPr lang="fa-IR" sz="2400" dirty="0">
                <a:solidFill>
                  <a:schemeClr val="tx1"/>
                </a:solidFill>
                <a:cs typeface="B Nazanin" panose="00000400000000000000" pitchFamily="2" charset="-78"/>
              </a:rPr>
              <a:t> باید از آن برخوردار باشند را مشخص کرده‌است.</a:t>
            </a:r>
          </a:p>
        </p:txBody>
      </p:sp>
    </p:spTree>
    <p:extLst>
      <p:ext uri="{BB962C8B-B14F-4D97-AF65-F5344CB8AC3E}">
        <p14:creationId xmlns:p14="http://schemas.microsoft.com/office/powerpoint/2010/main" val="4213244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b="1" dirty="0">
                <a:solidFill>
                  <a:prstClr val="black"/>
                </a:solidFill>
                <a:cs typeface="B Nazanin" panose="00000400000000000000" pitchFamily="2" charset="-78"/>
              </a:rPr>
              <a:t>اعلامیه</a:t>
            </a:r>
            <a:r>
              <a:rPr lang="fa-IR" sz="4000" b="1" dirty="0" smtClean="0">
                <a:solidFill>
                  <a:prstClr val="black"/>
                </a:solidFill>
                <a:cs typeface="B Nazanin" panose="00000400000000000000" pitchFamily="2" charset="-78"/>
              </a:rPr>
              <a:t> </a:t>
            </a:r>
            <a:r>
              <a:rPr lang="fa-IR" sz="4000" b="1" dirty="0">
                <a:solidFill>
                  <a:prstClr val="black"/>
                </a:solidFill>
                <a:cs typeface="B Nazanin" panose="00000400000000000000" pitchFamily="2" charset="-78"/>
              </a:rPr>
              <a:t>جهانی حقوق بشر</a:t>
            </a:r>
            <a:br>
              <a:rPr lang="fa-IR" sz="4000" b="1" dirty="0">
                <a:solidFill>
                  <a:prstClr val="black"/>
                </a:solidFill>
                <a:cs typeface="B Nazanin" panose="00000400000000000000" pitchFamily="2" charset="-78"/>
              </a:rPr>
            </a:br>
            <a:endParaRPr lang="fa-IR" sz="4000" dirty="0">
              <a:solidFill>
                <a:schemeClr val="tx1"/>
              </a:solidFill>
              <a:cs typeface="B Nazanin" panose="00000400000000000000" pitchFamily="2" charset="-78"/>
            </a:endParaRPr>
          </a:p>
        </p:txBody>
      </p:sp>
      <p:sp>
        <p:nvSpPr>
          <p:cNvPr id="3" name="Content Placeholder 2"/>
          <p:cNvSpPr>
            <a:spLocks noGrp="1"/>
          </p:cNvSpPr>
          <p:nvPr>
            <p:ph idx="1"/>
          </p:nvPr>
        </p:nvSpPr>
        <p:spPr/>
        <p:txBody>
          <a:bodyPr>
            <a:noAutofit/>
          </a:bodyPr>
          <a:lstStyle/>
          <a:p>
            <a:pPr algn="r" rtl="1"/>
            <a:r>
              <a:rPr lang="fa-IR" sz="3600" b="1" dirty="0">
                <a:solidFill>
                  <a:schemeClr val="tx1"/>
                </a:solidFill>
                <a:cs typeface="B Nazanin" panose="00000400000000000000" pitchFamily="2" charset="-78"/>
              </a:rPr>
              <a:t>ماده ۱)</a:t>
            </a:r>
            <a:r>
              <a:rPr lang="fa-IR" sz="3600" dirty="0">
                <a:solidFill>
                  <a:schemeClr val="tx1"/>
                </a:solidFill>
                <a:cs typeface="B Nazanin" panose="00000400000000000000" pitchFamily="2" charset="-78"/>
              </a:rPr>
              <a:t> تمامی انسان‌ها با کرامت و حقوقی یکسان به دنیا می‌آیند. همگی از موهبت عقل و وجدان برخوردارند و همگان باید نسبت به یکدیگر چونان برادر و خواهر رفتار </a:t>
            </a:r>
            <a:r>
              <a:rPr lang="fa-IR" sz="3600" dirty="0" smtClean="0">
                <a:solidFill>
                  <a:schemeClr val="tx1"/>
                </a:solidFill>
                <a:cs typeface="B Nazanin" panose="00000400000000000000" pitchFamily="2" charset="-78"/>
              </a:rPr>
              <a:t>کنند</a:t>
            </a:r>
          </a:p>
          <a:p>
            <a:pPr algn="r" rtl="1"/>
            <a:r>
              <a:rPr lang="fa-IR" sz="3600" b="1" dirty="0">
                <a:solidFill>
                  <a:schemeClr val="tx1"/>
                </a:solidFill>
                <a:cs typeface="B Nazanin" panose="00000400000000000000" pitchFamily="2" charset="-78"/>
              </a:rPr>
              <a:t>ماده ۳)</a:t>
            </a:r>
            <a:r>
              <a:rPr lang="fa-IR" sz="3600" dirty="0">
                <a:solidFill>
                  <a:schemeClr val="tx1"/>
                </a:solidFill>
                <a:cs typeface="B Nazanin" panose="00000400000000000000" pitchFamily="2" charset="-78"/>
              </a:rPr>
              <a:t> هرکس حق حیات، آزادی و برخورداری از امنیت شخصی را </a:t>
            </a:r>
            <a:r>
              <a:rPr lang="fa-IR" sz="3600" dirty="0" smtClean="0">
                <a:solidFill>
                  <a:schemeClr val="tx1"/>
                </a:solidFill>
                <a:cs typeface="B Nazanin" panose="00000400000000000000" pitchFamily="2" charset="-78"/>
              </a:rPr>
              <a:t>دارد</a:t>
            </a:r>
          </a:p>
          <a:p>
            <a:pPr algn="r" rtl="1"/>
            <a:r>
              <a:rPr lang="fa-IR" sz="3600" b="1" dirty="0">
                <a:solidFill>
                  <a:schemeClr val="tx1"/>
                </a:solidFill>
                <a:cs typeface="B Nazanin" panose="00000400000000000000" pitchFamily="2" charset="-78"/>
              </a:rPr>
              <a:t>ماده ۱۵) بند۱)</a:t>
            </a:r>
            <a:r>
              <a:rPr lang="fa-IR" sz="3600" dirty="0">
                <a:solidFill>
                  <a:schemeClr val="tx1"/>
                </a:solidFill>
                <a:cs typeface="B Nazanin" panose="00000400000000000000" pitchFamily="2" charset="-78"/>
              </a:rPr>
              <a:t> هرکس حق بهره‌مندی از تابعیت (ملیت) را دارد</a:t>
            </a:r>
          </a:p>
        </p:txBody>
      </p:sp>
    </p:spTree>
    <p:extLst>
      <p:ext uri="{BB962C8B-B14F-4D97-AF65-F5344CB8AC3E}">
        <p14:creationId xmlns:p14="http://schemas.microsoft.com/office/powerpoint/2010/main" val="4095803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14375" y="285750"/>
            <a:ext cx="7772400" cy="1143000"/>
          </a:xfrm>
        </p:spPr>
        <p:txBody>
          <a:bodyPr>
            <a:normAutofit/>
          </a:bodyPr>
          <a:lstStyle/>
          <a:p>
            <a:pPr algn="ctr"/>
            <a:r>
              <a:rPr lang="fa-IR" altLang="fa-IR" sz="2800" dirty="0" smtClean="0">
                <a:solidFill>
                  <a:srgbClr val="FF0000"/>
                </a:solidFill>
                <a:cs typeface="B Nazanin" panose="00000400000000000000" pitchFamily="2" charset="-78"/>
              </a:rPr>
              <a:t>مفاهيم و واژه ها</a:t>
            </a:r>
            <a:endParaRPr lang="en-US" altLang="fa-IR" sz="2800" dirty="0" smtClean="0">
              <a:solidFill>
                <a:srgbClr val="FF0000"/>
              </a:solidFill>
              <a:cs typeface="B Nazanin" panose="00000400000000000000" pitchFamily="2" charset="-78"/>
            </a:endParaRPr>
          </a:p>
        </p:txBody>
      </p:sp>
      <p:sp>
        <p:nvSpPr>
          <p:cNvPr id="5123" name="Content Placeholder 2"/>
          <p:cNvSpPr>
            <a:spLocks noGrp="1"/>
          </p:cNvSpPr>
          <p:nvPr>
            <p:ph sz="quarter" idx="1"/>
          </p:nvPr>
        </p:nvSpPr>
        <p:spPr>
          <a:xfrm>
            <a:off x="514350" y="1643063"/>
            <a:ext cx="8272463" cy="4114800"/>
          </a:xfrm>
        </p:spPr>
        <p:txBody>
          <a:bodyPr>
            <a:normAutofit fontScale="85000" lnSpcReduction="10000"/>
          </a:bodyPr>
          <a:lstStyle/>
          <a:p>
            <a:pPr algn="just" rtl="1"/>
            <a:r>
              <a:rPr lang="fa-IR" altLang="fa-IR" sz="3600" dirty="0" smtClean="0">
                <a:solidFill>
                  <a:srgbClr val="FF0000"/>
                </a:solidFill>
                <a:cs typeface="B Nazanin" panose="00000400000000000000" pitchFamily="2" charset="-78"/>
              </a:rPr>
              <a:t>بيمار:</a:t>
            </a:r>
            <a:r>
              <a:rPr lang="fa-IR" altLang="fa-IR" sz="3600" dirty="0" smtClean="0">
                <a:solidFill>
                  <a:schemeClr val="tx1"/>
                </a:solidFill>
                <a:cs typeface="B Nazanin" panose="00000400000000000000" pitchFamily="2" charset="-78"/>
              </a:rPr>
              <a:t>كسي كه خود را به ارائه دهنده خدمت جهت دريافت خدمات بهداشتي درماني معرفي مي كند</a:t>
            </a:r>
          </a:p>
          <a:p>
            <a:pPr algn="just" rtl="1"/>
            <a:r>
              <a:rPr lang="fa-IR" altLang="fa-IR" sz="3600" dirty="0" smtClean="0">
                <a:solidFill>
                  <a:srgbClr val="FF0000"/>
                </a:solidFill>
                <a:cs typeface="B Nazanin" panose="00000400000000000000" pitchFamily="2" charset="-78"/>
              </a:rPr>
              <a:t>حقوق:</a:t>
            </a:r>
            <a:r>
              <a:rPr lang="fa-IR" altLang="fa-IR" sz="3600" dirty="0" smtClean="0">
                <a:solidFill>
                  <a:schemeClr val="tx1"/>
                </a:solidFill>
                <a:cs typeface="B Nazanin" panose="00000400000000000000" pitchFamily="2" charset="-78"/>
              </a:rPr>
              <a:t>مجموعه قواعد و مقررات حاكم بر يك جامعه كه امتيازات  و اختيارات خاصي را براي افراد به رسميت مي شناسد					</a:t>
            </a:r>
          </a:p>
          <a:p>
            <a:pPr algn="just" rtl="1"/>
            <a:r>
              <a:rPr lang="fa-IR" altLang="fa-IR" sz="3600" dirty="0" smtClean="0">
                <a:solidFill>
                  <a:schemeClr val="tx1"/>
                </a:solidFill>
                <a:cs typeface="B Nazanin" panose="00000400000000000000" pitchFamily="2" charset="-78"/>
              </a:rPr>
              <a:t>حقوق در تمام زبانها به معني آنچه راست وسزاوار است تعريف ميشود</a:t>
            </a:r>
          </a:p>
          <a:p>
            <a:endParaRPr lang="fa-IR" altLang="fa-IR" sz="2400" dirty="0" smtClean="0">
              <a:solidFill>
                <a:schemeClr val="tx1"/>
              </a:solidFill>
              <a:cs typeface="B Nazanin" panose="00000400000000000000" pitchFamily="2" charset="-78"/>
            </a:endParaRPr>
          </a:p>
          <a:p>
            <a:endParaRPr lang="en-US" altLang="fa-IR" sz="2400" dirty="0" smtClean="0">
              <a:solidFill>
                <a:schemeClr val="tx1"/>
              </a:solidFill>
              <a:cs typeface="B Nazanin" panose="00000400000000000000" pitchFamily="2" charset="-78"/>
            </a:endParaRPr>
          </a:p>
        </p:txBody>
      </p:sp>
      <p:sp>
        <p:nvSpPr>
          <p:cNvPr id="5124" name="Slide Number Placeholder 3"/>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E7EF3A00-24A1-43A1-B211-E998E83CC07A}" type="slidenum">
              <a:rPr lang="ar-SA" altLang="fa-IR" sz="1400" u="none" smtClean="0">
                <a:solidFill>
                  <a:srgbClr val="FFFFCC"/>
                </a:solidFill>
                <a:cs typeface="Times New Roman" pitchFamily="18" charset="0"/>
              </a:rPr>
              <a:pPr/>
              <a:t>5</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0700052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785813" y="0"/>
            <a:ext cx="7772400" cy="1143000"/>
          </a:xfrm>
        </p:spPr>
        <p:txBody>
          <a:bodyPr/>
          <a:lstStyle/>
          <a:p>
            <a:pPr algn="ctr"/>
            <a:r>
              <a:rPr lang="fa-IR" altLang="fa-IR" sz="2400" dirty="0" smtClean="0">
                <a:solidFill>
                  <a:srgbClr val="FF0000"/>
                </a:solidFill>
                <a:cs typeface="B Nazanin" panose="00000400000000000000" pitchFamily="2" charset="-78"/>
              </a:rPr>
              <a:t>تاريخچه</a:t>
            </a:r>
            <a:endParaRPr lang="en-US" altLang="fa-IR" sz="2400" dirty="0" smtClean="0">
              <a:solidFill>
                <a:srgbClr val="FF0000"/>
              </a:solidFill>
              <a:cs typeface="B Nazanin" panose="00000400000000000000" pitchFamily="2" charset="-78"/>
            </a:endParaRPr>
          </a:p>
        </p:txBody>
      </p:sp>
      <p:sp>
        <p:nvSpPr>
          <p:cNvPr id="6147" name="Content Placeholder 2"/>
          <p:cNvSpPr>
            <a:spLocks noGrp="1"/>
          </p:cNvSpPr>
          <p:nvPr>
            <p:ph sz="quarter" idx="1"/>
          </p:nvPr>
        </p:nvSpPr>
        <p:spPr>
          <a:xfrm>
            <a:off x="838200" y="1066800"/>
            <a:ext cx="7772400" cy="4114800"/>
          </a:xfrm>
        </p:spPr>
        <p:txBody>
          <a:bodyPr>
            <a:noAutofit/>
          </a:bodyPr>
          <a:lstStyle/>
          <a:p>
            <a:pPr algn="just" rtl="1">
              <a:buFontTx/>
              <a:buNone/>
            </a:pPr>
            <a:r>
              <a:rPr lang="fa-IR" altLang="fa-IR" sz="3200" dirty="0" smtClean="0">
                <a:solidFill>
                  <a:schemeClr val="tx1"/>
                </a:solidFill>
                <a:cs typeface="B Nazanin" panose="00000400000000000000" pitchFamily="2" charset="-78"/>
              </a:rPr>
              <a:t>انگيزه حركت براي تدوين منشور حقوق بيمار با انتشار اعلاميه جهاني حقوق بشر در سال 1947آغاز شد كه در آن مردم خواستار برابري حقوق براي دسترسي به خدمات بهداشتي و اجتماعي شدند.</a:t>
            </a:r>
          </a:p>
          <a:p>
            <a:pPr algn="just" rtl="1">
              <a:buFontTx/>
              <a:buNone/>
            </a:pPr>
            <a:r>
              <a:rPr lang="fa-IR" altLang="fa-IR" sz="3200" dirty="0" smtClean="0">
                <a:solidFill>
                  <a:schemeClr val="tx1"/>
                </a:solidFill>
                <a:cs typeface="B Nazanin" panose="00000400000000000000" pitchFamily="2" charset="-78"/>
              </a:rPr>
              <a:t>اولين گروه حرفه اي كه اعلامیه حقوق بیمار را منتشر کرد اتحادیه ملی پرستاری در سال 1959 بود.</a:t>
            </a:r>
          </a:p>
          <a:p>
            <a:pPr algn="just" rtl="1">
              <a:buFontTx/>
              <a:buNone/>
            </a:pPr>
            <a:r>
              <a:rPr lang="fa-IR" altLang="fa-IR" sz="3200" dirty="0" smtClean="0">
                <a:solidFill>
                  <a:schemeClr val="tx1"/>
                </a:solidFill>
                <a:cs typeface="B Nazanin" panose="00000400000000000000" pitchFamily="2" charset="-78"/>
              </a:rPr>
              <a:t>در سال 1973 انجمن بیمارستان های آمریکا لایحه حقوق بیماران به همراه مثال های اجرایی و مستند را تحت عنوان لایحه حقوق بیماران منتشر کرد</a:t>
            </a:r>
            <a:endParaRPr lang="en-US" altLang="fa-IR" sz="3200" dirty="0" smtClean="0">
              <a:solidFill>
                <a:schemeClr val="tx1"/>
              </a:solidFill>
              <a:cs typeface="B Nazanin" panose="00000400000000000000" pitchFamily="2" charset="-78"/>
            </a:endParaRPr>
          </a:p>
        </p:txBody>
      </p:sp>
      <p:sp>
        <p:nvSpPr>
          <p:cNvPr id="6148" name="Slide Number Placeholder 3"/>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A30EC8AD-C3E4-4597-B9A8-F307EF6CFDFA}" type="slidenum">
              <a:rPr lang="ar-SA" altLang="fa-IR" sz="1400" u="none" smtClean="0">
                <a:solidFill>
                  <a:srgbClr val="FFFFCC"/>
                </a:solidFill>
                <a:cs typeface="Times New Roman" pitchFamily="18" charset="0"/>
              </a:rPr>
              <a:pPr/>
              <a:t>6</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25307607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39000" cy="715962"/>
          </a:xfrm>
        </p:spPr>
        <p:txBody>
          <a:bodyPr/>
          <a:lstStyle/>
          <a:p>
            <a:pPr algn="ctr"/>
            <a:r>
              <a:rPr lang="fa-IR" dirty="0" smtClean="0">
                <a:cs typeface="B Nazanin" panose="00000400000000000000" pitchFamily="2" charset="-78"/>
              </a:rPr>
              <a:t>اهمیت حقوق بیمار</a:t>
            </a:r>
            <a:endParaRPr lang="fa-IR" dirty="0">
              <a:cs typeface="B Nazanin" panose="00000400000000000000" pitchFamily="2" charset="-78"/>
            </a:endParaRPr>
          </a:p>
        </p:txBody>
      </p:sp>
      <p:sp>
        <p:nvSpPr>
          <p:cNvPr id="3" name="Content Placeholder 2"/>
          <p:cNvSpPr>
            <a:spLocks noGrp="1"/>
          </p:cNvSpPr>
          <p:nvPr>
            <p:ph sz="quarter" idx="1"/>
          </p:nvPr>
        </p:nvSpPr>
        <p:spPr>
          <a:xfrm>
            <a:off x="457200" y="1066800"/>
            <a:ext cx="7391400" cy="5181600"/>
          </a:xfrm>
        </p:spPr>
        <p:txBody>
          <a:bodyPr>
            <a:noAutofit/>
          </a:bodyPr>
          <a:lstStyle/>
          <a:p>
            <a:pPr algn="just"/>
            <a:r>
              <a:rPr lang="fa-IR" dirty="0" smtClean="0">
                <a:cs typeface="B Nazanin" panose="00000400000000000000" pitchFamily="2" charset="-78"/>
              </a:rPr>
              <a:t>یکی از محور های شاخص در </a:t>
            </a:r>
            <a:r>
              <a:rPr lang="fa-IR" dirty="0" smtClean="0">
                <a:solidFill>
                  <a:srgbClr val="FF0000"/>
                </a:solidFill>
                <a:cs typeface="B Nazanin" panose="00000400000000000000" pitchFamily="2" charset="-78"/>
              </a:rPr>
              <a:t>تعریف استاندارد ها </a:t>
            </a:r>
            <a:r>
              <a:rPr lang="fa-IR" dirty="0" smtClean="0">
                <a:cs typeface="B Nazanin" panose="00000400000000000000" pitchFamily="2" charset="-78"/>
              </a:rPr>
              <a:t>جهت اعمال حاکمیتی خدمات بالینی است</a:t>
            </a:r>
          </a:p>
          <a:p>
            <a:pPr algn="just"/>
            <a:r>
              <a:rPr lang="fa-IR" dirty="0" smtClean="0">
                <a:cs typeface="B Nazanin" panose="00000400000000000000" pitchFamily="2" charset="-78"/>
              </a:rPr>
              <a:t>موضوع حقوق بیمار در کنار </a:t>
            </a:r>
            <a:r>
              <a:rPr lang="fa-IR" dirty="0" smtClean="0">
                <a:solidFill>
                  <a:srgbClr val="FF0000"/>
                </a:solidFill>
                <a:cs typeface="B Nazanin" panose="00000400000000000000" pitchFamily="2" charset="-78"/>
              </a:rPr>
              <a:t>رضایت مندی </a:t>
            </a:r>
            <a:r>
              <a:rPr lang="fa-IR" dirty="0" smtClean="0">
                <a:cs typeface="B Nazanin" panose="00000400000000000000" pitchFamily="2" charset="-78"/>
              </a:rPr>
              <a:t>او از خدمات سلامت از جمله مهمترین محور های این رکن از حاکمیت خدمات بالینی می باشد که بر مبنای آن استاندارد های پایش خدمات تعریف می شود</a:t>
            </a:r>
          </a:p>
          <a:p>
            <a:pPr algn="just"/>
            <a:r>
              <a:rPr lang="fa-IR" dirty="0" smtClean="0">
                <a:cs typeface="B Nazanin" panose="00000400000000000000" pitchFamily="2" charset="-78"/>
              </a:rPr>
              <a:t>نظام سلامت کار آمد نیازمند مشارکت فعالانه گیرندگان و ارائه دهندگان خدمات سلامت می باشد</a:t>
            </a:r>
          </a:p>
          <a:p>
            <a:pPr algn="just"/>
            <a:r>
              <a:rPr lang="fa-IR" dirty="0" smtClean="0">
                <a:cs typeface="B Nazanin" panose="00000400000000000000" pitchFamily="2" charset="-78"/>
              </a:rPr>
              <a:t>بعنوان یکی از ارکان مهم سلامت، بیمارستانها باید نهادی برای درک و احترام به حقوق بیمار خانواده آنان پزشکان و و سایر مراقبت کنندگان باشند.</a:t>
            </a:r>
          </a:p>
          <a:p>
            <a:pPr algn="just"/>
            <a:r>
              <a:rPr lang="fa-IR" dirty="0" smtClean="0">
                <a:cs typeface="B Nazanin" panose="00000400000000000000" pitchFamily="2" charset="-78"/>
              </a:rPr>
              <a:t>بیمارستانها و کلیه مراکز خدمات سلامت بایستی به جنبه های اخلاقی مراقبت کاملا واقف بوده وبه آن احترام بگذارند</a:t>
            </a:r>
            <a:endParaRPr lang="fa-IR" dirty="0">
              <a:cs typeface="B Nazanin" panose="00000400000000000000" pitchFamily="2" charset="-78"/>
            </a:endParaRPr>
          </a:p>
        </p:txBody>
      </p:sp>
    </p:spTree>
    <p:extLst>
      <p:ext uri="{BB962C8B-B14F-4D97-AF65-F5344CB8AC3E}">
        <p14:creationId xmlns:p14="http://schemas.microsoft.com/office/powerpoint/2010/main" val="533501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6"/>
          <p:cNvSpPr>
            <a:spLocks noGrp="1"/>
          </p:cNvSpPr>
          <p:nvPr>
            <p:ph type="title"/>
          </p:nvPr>
        </p:nvSpPr>
        <p:spPr/>
        <p:txBody>
          <a:bodyPr>
            <a:normAutofit/>
          </a:bodyPr>
          <a:lstStyle/>
          <a:p>
            <a:pPr algn="ctr"/>
            <a:r>
              <a:rPr lang="fa-IR" altLang="fa-IR" sz="2800" dirty="0" smtClean="0">
                <a:solidFill>
                  <a:schemeClr val="tx1"/>
                </a:solidFill>
                <a:cs typeface="B Nazanin" panose="00000400000000000000" pitchFamily="2" charset="-78"/>
              </a:rPr>
              <a:t>حقوق بیمار در ایران</a:t>
            </a:r>
            <a:endParaRPr lang="en-US" altLang="fa-IR" sz="2800" dirty="0" smtClean="0">
              <a:solidFill>
                <a:schemeClr val="tx1"/>
              </a:solidFill>
              <a:cs typeface="B Nazanin" panose="00000400000000000000" pitchFamily="2" charset="-78"/>
            </a:endParaRPr>
          </a:p>
        </p:txBody>
      </p:sp>
      <p:sp>
        <p:nvSpPr>
          <p:cNvPr id="10243" name="Content Placeholder 2"/>
          <p:cNvSpPr>
            <a:spLocks noGrp="1"/>
          </p:cNvSpPr>
          <p:nvPr>
            <p:ph sz="quarter" idx="1"/>
          </p:nvPr>
        </p:nvSpPr>
        <p:spPr>
          <a:xfrm>
            <a:off x="285750" y="1981200"/>
            <a:ext cx="8172450" cy="4114800"/>
          </a:xfrm>
        </p:spPr>
        <p:txBody>
          <a:bodyPr>
            <a:normAutofit/>
          </a:bodyPr>
          <a:lstStyle/>
          <a:p>
            <a:pPr algn="r" rtl="1"/>
            <a:r>
              <a:rPr lang="fa-IR" altLang="fa-IR" sz="2800" dirty="0" smtClean="0">
                <a:solidFill>
                  <a:schemeClr val="tx1"/>
                </a:solidFill>
                <a:cs typeface="B Nazanin" panose="00000400000000000000" pitchFamily="2" charset="-78"/>
              </a:rPr>
              <a:t>منشور حقوق بیمار در سال 1380 توسط وزارت بهداشت ، درمان و آموزش پزشکی تدوین گردید که شامل 10 بند بود.</a:t>
            </a:r>
          </a:p>
          <a:p>
            <a:pPr algn="r" rtl="1"/>
            <a:r>
              <a:rPr lang="fa-IR" altLang="fa-IR" sz="2800" dirty="0" smtClean="0">
                <a:solidFill>
                  <a:schemeClr val="tx1"/>
                </a:solidFill>
                <a:cs typeface="B Nazanin" panose="00000400000000000000" pitchFamily="2" charset="-78"/>
              </a:rPr>
              <a:t>این منشور دارای کاستی هایی بود لذا بررسی مجدد در زمینه ی محورهای حقوق بیمار صورت گرفت و منشور جدید در آبان ماه سال 1388 توسط وزارت بهداشت ، درمان و آموزش پزشکی به تمامی دانشگاه ها ابلاغ گردید.</a:t>
            </a:r>
            <a:endParaRPr lang="en-US" altLang="fa-IR" sz="2800" dirty="0" smtClean="0">
              <a:solidFill>
                <a:schemeClr val="tx1"/>
              </a:solidFill>
              <a:cs typeface="B Nazanin" panose="00000400000000000000" pitchFamily="2" charset="-78"/>
            </a:endParaRPr>
          </a:p>
        </p:txBody>
      </p:sp>
      <p:sp>
        <p:nvSpPr>
          <p:cNvPr id="10244" name="Slide Number Placeholder 3"/>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A3E32854-C7EB-4209-8016-E6790B898FAB}" type="slidenum">
              <a:rPr lang="ar-SA" altLang="fa-IR" sz="1400" u="none" smtClean="0">
                <a:solidFill>
                  <a:srgbClr val="FFFFCC"/>
                </a:solidFill>
                <a:cs typeface="Times New Roman" pitchFamily="18" charset="0"/>
              </a:rPr>
              <a:pPr/>
              <a:t>8</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36853767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85813" y="0"/>
            <a:ext cx="7772400" cy="1143000"/>
          </a:xfrm>
        </p:spPr>
        <p:txBody>
          <a:bodyPr/>
          <a:lstStyle/>
          <a:p>
            <a:pPr algn="ctr"/>
            <a:r>
              <a:rPr lang="fa-IR" altLang="fa-IR" sz="2400" b="1" dirty="0" smtClean="0">
                <a:solidFill>
                  <a:schemeClr val="tx1"/>
                </a:solidFill>
                <a:cs typeface="B Nazanin" panose="00000400000000000000" pitchFamily="2" charset="-78"/>
              </a:rPr>
              <a:t> مراحل تدوين: </a:t>
            </a:r>
            <a:endParaRPr lang="en-US" altLang="fa-IR" sz="2400" dirty="0" smtClean="0">
              <a:solidFill>
                <a:schemeClr val="tx1"/>
              </a:solidFill>
              <a:cs typeface="B Nazanin" panose="00000400000000000000" pitchFamily="2" charset="-78"/>
            </a:endParaRPr>
          </a:p>
        </p:txBody>
      </p:sp>
      <p:sp>
        <p:nvSpPr>
          <p:cNvPr id="11267" name="Rectangle 3"/>
          <p:cNvSpPr>
            <a:spLocks noGrp="1" noChangeArrowheads="1"/>
          </p:cNvSpPr>
          <p:nvPr>
            <p:ph sz="quarter" idx="1"/>
          </p:nvPr>
        </p:nvSpPr>
        <p:spPr>
          <a:xfrm>
            <a:off x="1295400" y="1143000"/>
            <a:ext cx="7377113" cy="4500563"/>
          </a:xfrm>
        </p:spPr>
        <p:txBody>
          <a:bodyPr>
            <a:normAutofit fontScale="25000" lnSpcReduction="20000"/>
          </a:bodyPr>
          <a:lstStyle/>
          <a:p>
            <a:pPr algn="just" rtl="1">
              <a:buFontTx/>
              <a:buNone/>
            </a:pPr>
            <a:endParaRPr lang="en-US" altLang="fa-IR" sz="2400" dirty="0" smtClean="0">
              <a:solidFill>
                <a:schemeClr val="tx1"/>
              </a:solidFill>
              <a:cs typeface="B Nazanin" panose="00000400000000000000" pitchFamily="2" charset="-78"/>
            </a:endParaRPr>
          </a:p>
          <a:p>
            <a:pPr algn="just" rtl="1"/>
            <a:r>
              <a:rPr lang="fa-IR" altLang="fa-IR" sz="11200" dirty="0" smtClean="0">
                <a:solidFill>
                  <a:schemeClr val="tx1"/>
                </a:solidFill>
                <a:cs typeface="B Nazanin" panose="00000400000000000000" pitchFamily="2" charset="-78"/>
              </a:rPr>
              <a:t>مرور جامع منابع موجود</a:t>
            </a:r>
          </a:p>
          <a:p>
            <a:pPr algn="just" rtl="1"/>
            <a:r>
              <a:rPr lang="fa-IR" altLang="fa-IR" sz="11200" dirty="0" smtClean="0">
                <a:solidFill>
                  <a:schemeClr val="tx1"/>
                </a:solidFill>
                <a:cs typeface="B Nazanin" panose="00000400000000000000" pitchFamily="2" charset="-78"/>
              </a:rPr>
              <a:t> مطالعات ميدانی</a:t>
            </a:r>
          </a:p>
          <a:p>
            <a:pPr algn="just" rtl="1"/>
            <a:r>
              <a:rPr lang="fa-IR" altLang="fa-IR" sz="11200" dirty="0" smtClean="0">
                <a:solidFill>
                  <a:schemeClr val="tx1"/>
                </a:solidFill>
                <a:cs typeface="B Nazanin" panose="00000400000000000000" pitchFamily="2" charset="-78"/>
              </a:rPr>
              <a:t>تدوين پيش نويس اول منشور حقوق بيمار</a:t>
            </a:r>
          </a:p>
          <a:p>
            <a:pPr algn="just" rtl="1"/>
            <a:r>
              <a:rPr lang="fa-IR" altLang="fa-IR" sz="11200" dirty="0" smtClean="0">
                <a:solidFill>
                  <a:schemeClr val="tx1"/>
                </a:solidFill>
                <a:cs typeface="B Nazanin" panose="00000400000000000000" pitchFamily="2" charset="-78"/>
              </a:rPr>
              <a:t>نظر سنجي مكاتبه اي از صاحب نظران</a:t>
            </a:r>
          </a:p>
          <a:p>
            <a:pPr algn="just" rtl="1"/>
            <a:r>
              <a:rPr lang="fa-IR" altLang="fa-IR" sz="11200" dirty="0" smtClean="0">
                <a:solidFill>
                  <a:schemeClr val="tx1"/>
                </a:solidFill>
                <a:cs typeface="B Nazanin" panose="00000400000000000000" pitchFamily="2" charset="-78"/>
              </a:rPr>
              <a:t>تدوين پيش نويس دوم منشور حقوق بيمار</a:t>
            </a:r>
          </a:p>
          <a:p>
            <a:pPr algn="just" rtl="1"/>
            <a:r>
              <a:rPr lang="fa-IR" altLang="fa-IR" sz="11200" dirty="0" smtClean="0">
                <a:solidFill>
                  <a:schemeClr val="tx1"/>
                </a:solidFill>
                <a:cs typeface="B Nazanin" panose="00000400000000000000" pitchFamily="2" charset="-78"/>
              </a:rPr>
              <a:t>نظر سنجي حضوري (مصاحبه اي ) از صاحب نظران</a:t>
            </a:r>
          </a:p>
          <a:p>
            <a:pPr algn="just" rtl="1"/>
            <a:r>
              <a:rPr lang="fa-IR" altLang="fa-IR" sz="11200" dirty="0" smtClean="0">
                <a:solidFill>
                  <a:schemeClr val="tx1"/>
                </a:solidFill>
                <a:cs typeface="B Nazanin" panose="00000400000000000000" pitchFamily="2" charset="-78"/>
              </a:rPr>
              <a:t>تدوين پيش نويس سوم منشور حقوق بيمار</a:t>
            </a:r>
          </a:p>
          <a:p>
            <a:pPr algn="just" rtl="1"/>
            <a:r>
              <a:rPr lang="fa-IR" altLang="fa-IR" sz="11200" dirty="0" smtClean="0">
                <a:solidFill>
                  <a:schemeClr val="tx1"/>
                </a:solidFill>
                <a:cs typeface="B Nazanin" panose="00000400000000000000" pitchFamily="2" charset="-78"/>
              </a:rPr>
              <a:t>برگزاري کارگاه مشورتي منشور حقوق بيمار در ايران</a:t>
            </a:r>
          </a:p>
          <a:p>
            <a:pPr algn="just" rtl="1"/>
            <a:r>
              <a:rPr lang="fa-IR" altLang="fa-IR" sz="11200" dirty="0" smtClean="0">
                <a:solidFill>
                  <a:schemeClr val="tx1"/>
                </a:solidFill>
                <a:cs typeface="B Nazanin" panose="00000400000000000000" pitchFamily="2" charset="-78"/>
              </a:rPr>
              <a:t>طرح در شوراي سياست گذاري وزارت بهداشت درمان و آموزش پزشكي</a:t>
            </a:r>
          </a:p>
          <a:p>
            <a:pPr algn="r" rtl="1"/>
            <a:endParaRPr lang="fa-IR" altLang="fa-IR" sz="5900" dirty="0" smtClean="0">
              <a:solidFill>
                <a:schemeClr val="tx1"/>
              </a:solidFill>
              <a:cs typeface="B Nazanin" panose="00000400000000000000" pitchFamily="2" charset="-78"/>
            </a:endParaRPr>
          </a:p>
          <a:p>
            <a:pPr algn="r" rtl="1">
              <a:buFontTx/>
              <a:buNone/>
            </a:pPr>
            <a:r>
              <a:rPr lang="en-US" altLang="fa-IR" sz="2400" dirty="0" smtClean="0">
                <a:solidFill>
                  <a:schemeClr val="tx1"/>
                </a:solidFill>
                <a:cs typeface="B Nazanin" panose="00000400000000000000" pitchFamily="2" charset="-78"/>
              </a:rPr>
              <a:t/>
            </a:r>
            <a:br>
              <a:rPr lang="en-US" altLang="fa-IR" sz="2400"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a:p>
            <a:pPr algn="r" rtl="1">
              <a:buFontTx/>
              <a:buNone/>
            </a:pPr>
            <a:endParaRPr lang="fa-IR" altLang="fa-IR" sz="2400" dirty="0" smtClean="0">
              <a:solidFill>
                <a:schemeClr val="tx1"/>
              </a:solidFill>
              <a:cs typeface="B Nazanin" panose="00000400000000000000" pitchFamily="2" charset="-78"/>
            </a:endParaRPr>
          </a:p>
          <a:p>
            <a:pPr algn="r" rtl="1">
              <a:buFontTx/>
              <a:buNone/>
            </a:pPr>
            <a:endParaRPr lang="fa-IR" altLang="fa-IR" sz="2400" dirty="0" smtClean="0">
              <a:solidFill>
                <a:schemeClr val="tx1"/>
              </a:solidFill>
              <a:cs typeface="B Nazanin" panose="00000400000000000000" pitchFamily="2" charset="-78"/>
            </a:endParaRPr>
          </a:p>
          <a:p>
            <a:pPr algn="r" rtl="1">
              <a:buFontTx/>
              <a:buNone/>
            </a:pPr>
            <a:endParaRPr lang="en-US" altLang="fa-IR" sz="2400" dirty="0" smtClean="0">
              <a:solidFill>
                <a:schemeClr val="tx1"/>
              </a:solidFill>
              <a:cs typeface="B Nazanin" panose="00000400000000000000" pitchFamily="2" charset="-78"/>
            </a:endParaRPr>
          </a:p>
          <a:p>
            <a:pPr algn="r" rtl="1">
              <a:buFontTx/>
              <a:buNone/>
            </a:pPr>
            <a:endParaRPr lang="fa-IR" altLang="fa-IR" sz="2400" dirty="0" smtClean="0">
              <a:solidFill>
                <a:schemeClr val="tx1"/>
              </a:solidFill>
              <a:cs typeface="B Nazanin" panose="00000400000000000000" pitchFamily="2" charset="-78"/>
            </a:endParaRPr>
          </a:p>
          <a:p>
            <a:pPr algn="r" rtl="1">
              <a:buFontTx/>
              <a:buNone/>
            </a:pPr>
            <a:endParaRPr lang="fa-IR" altLang="fa-IR" sz="2400" dirty="0" smtClean="0">
              <a:solidFill>
                <a:schemeClr val="tx1"/>
              </a:solidFill>
              <a:cs typeface="B Nazanin" panose="00000400000000000000" pitchFamily="2" charset="-78"/>
            </a:endParaRPr>
          </a:p>
          <a:p>
            <a:pPr algn="r" rtl="1">
              <a:buFontTx/>
              <a:buNone/>
            </a:pPr>
            <a:r>
              <a:rPr lang="fa-IR" altLang="fa-IR" sz="2400" dirty="0" smtClean="0">
                <a:solidFill>
                  <a:schemeClr val="tx1"/>
                </a:solidFill>
                <a:cs typeface="B Nazanin" panose="00000400000000000000" pitchFamily="2" charset="-78"/>
              </a:rPr>
              <a:t/>
            </a:r>
            <a:br>
              <a:rPr lang="fa-IR" altLang="fa-IR" sz="2400" dirty="0" smtClean="0">
                <a:solidFill>
                  <a:schemeClr val="tx1"/>
                </a:solidFill>
                <a:cs typeface="B Nazanin" panose="00000400000000000000" pitchFamily="2" charset="-78"/>
              </a:rPr>
            </a:br>
            <a:r>
              <a:rPr lang="fa-IR" altLang="fa-IR" sz="2400" dirty="0" smtClean="0">
                <a:solidFill>
                  <a:schemeClr val="tx1"/>
                </a:solidFill>
                <a:cs typeface="B Nazanin" panose="00000400000000000000" pitchFamily="2" charset="-78"/>
              </a:rPr>
              <a:t/>
            </a:r>
            <a:br>
              <a:rPr lang="fa-IR" altLang="fa-IR" sz="2400"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a:p>
            <a:pPr algn="r" rtl="1">
              <a:buFontTx/>
              <a:buNone/>
            </a:pPr>
            <a:r>
              <a:rPr lang="fa-IR" altLang="fa-IR" sz="2400" dirty="0" smtClean="0">
                <a:solidFill>
                  <a:schemeClr val="tx1"/>
                </a:solidFill>
                <a:cs typeface="B Nazanin" panose="00000400000000000000" pitchFamily="2" charset="-78"/>
              </a:rPr>
              <a:t/>
            </a:r>
            <a:br>
              <a:rPr lang="fa-IR" altLang="fa-IR" sz="2400" dirty="0" smtClean="0">
                <a:solidFill>
                  <a:schemeClr val="tx1"/>
                </a:solidFill>
                <a:cs typeface="B Nazanin" panose="00000400000000000000" pitchFamily="2" charset="-78"/>
              </a:rPr>
            </a:br>
            <a:r>
              <a:rPr lang="en-US" altLang="fa-IR" sz="2400" dirty="0" smtClean="0">
                <a:solidFill>
                  <a:schemeClr val="tx1"/>
                </a:solidFill>
                <a:cs typeface="B Nazanin" panose="00000400000000000000" pitchFamily="2" charset="-78"/>
              </a:rPr>
              <a:t/>
            </a:r>
            <a:br>
              <a:rPr lang="en-US" altLang="fa-IR" sz="2400"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a:p>
            <a:pPr algn="r" rtl="1">
              <a:buFontTx/>
              <a:buNone/>
            </a:pPr>
            <a:r>
              <a:rPr lang="en-US" altLang="fa-IR" sz="2400" dirty="0" smtClean="0">
                <a:solidFill>
                  <a:schemeClr val="tx1"/>
                </a:solidFill>
                <a:cs typeface="B Nazanin" panose="00000400000000000000" pitchFamily="2" charset="-78"/>
              </a:rPr>
              <a:t/>
            </a:r>
            <a:br>
              <a:rPr lang="en-US" altLang="fa-IR" sz="2400"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a:p>
            <a:pPr algn="r" rtl="1"/>
            <a:endParaRPr lang="en-US" altLang="fa-IR" sz="2400" dirty="0" smtClean="0">
              <a:solidFill>
                <a:schemeClr val="tx1"/>
              </a:solidFill>
              <a:cs typeface="B Nazanin" panose="00000400000000000000" pitchFamily="2" charset="-78"/>
            </a:endParaRPr>
          </a:p>
          <a:p>
            <a:pPr algn="r" rtl="1">
              <a:lnSpc>
                <a:spcPct val="120000"/>
              </a:lnSpc>
              <a:buFontTx/>
              <a:buNone/>
            </a:pPr>
            <a:endParaRPr lang="en-US" altLang="fa-IR" sz="2400" dirty="0" smtClean="0">
              <a:solidFill>
                <a:schemeClr val="tx1"/>
              </a:solidFill>
              <a:cs typeface="B Nazanin" panose="00000400000000000000" pitchFamily="2" charset="-78"/>
            </a:endParaRPr>
          </a:p>
          <a:p>
            <a:pPr algn="r" rtl="1"/>
            <a:endParaRPr lang="en-US" altLang="fa-IR" sz="2400" dirty="0" smtClean="0">
              <a:solidFill>
                <a:schemeClr val="tx1"/>
              </a:solidFill>
              <a:cs typeface="B Nazanin" panose="00000400000000000000" pitchFamily="2" charset="-78"/>
            </a:endParaRPr>
          </a:p>
        </p:txBody>
      </p:sp>
      <p:sp>
        <p:nvSpPr>
          <p:cNvPr id="11268"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8C4C1148-AFA1-4A0B-B844-75540FB06095}" type="slidenum">
              <a:rPr lang="ar-SA" altLang="fa-IR" sz="1400" u="none" smtClean="0">
                <a:solidFill>
                  <a:srgbClr val="FFFFCC"/>
                </a:solidFill>
                <a:cs typeface="Times New Roman" pitchFamily="18" charset="0"/>
              </a:rPr>
              <a:pPr/>
              <a:t>9</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659015679"/>
      </p:ext>
    </p:extLst>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63" y="285750"/>
            <a:ext cx="8029575" cy="1143000"/>
          </a:xfrm>
        </p:spPr>
        <p:txBody>
          <a:bodyPr/>
          <a:lstStyle/>
          <a:p>
            <a:pPr algn="r" rtl="1">
              <a:lnSpc>
                <a:spcPct val="90000"/>
              </a:lnSpc>
            </a:pPr>
            <a:r>
              <a:rPr lang="fa-IR" altLang="fa-IR" sz="2400" b="1" smtClean="0">
                <a:solidFill>
                  <a:schemeClr val="tx1"/>
                </a:solidFill>
                <a:cs typeface="B Nazanin" panose="00000400000000000000" pitchFamily="2" charset="-78"/>
              </a:rPr>
              <a:t>تركيب كارگاه:</a:t>
            </a:r>
            <a:endParaRPr lang="en-US" altLang="fa-IR" sz="2400" b="1" dirty="0" smtClean="0">
              <a:solidFill>
                <a:schemeClr val="tx1"/>
              </a:solidFill>
              <a:cs typeface="B Nazanin" panose="00000400000000000000" pitchFamily="2" charset="-78"/>
            </a:endParaRPr>
          </a:p>
        </p:txBody>
      </p:sp>
      <p:sp>
        <p:nvSpPr>
          <p:cNvPr id="13315" name="Rectangle 3"/>
          <p:cNvSpPr>
            <a:spLocks noGrp="1" noChangeArrowheads="1"/>
          </p:cNvSpPr>
          <p:nvPr>
            <p:ph sz="quarter" idx="1"/>
          </p:nvPr>
        </p:nvSpPr>
        <p:spPr>
          <a:xfrm>
            <a:off x="500063" y="1285875"/>
            <a:ext cx="8134350" cy="4616450"/>
          </a:xfrm>
        </p:spPr>
        <p:txBody>
          <a:bodyPr/>
          <a:lstStyle/>
          <a:p>
            <a:pPr algn="just" rtl="1">
              <a:lnSpc>
                <a:spcPct val="105000"/>
              </a:lnSpc>
              <a:buClr>
                <a:srgbClr val="FFFF00"/>
              </a:buClr>
              <a:buFont typeface="Wingdings" pitchFamily="2" charset="2"/>
              <a:buChar char="ü"/>
            </a:pPr>
            <a:endParaRPr lang="fa-IR" altLang="fa-IR" sz="2400" smtClean="0">
              <a:solidFill>
                <a:schemeClr val="tx1"/>
              </a:solidFill>
              <a:cs typeface="B Nazanin" panose="00000400000000000000" pitchFamily="2" charset="-78"/>
            </a:endParaRP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نمايندگان انجمن هاي حمايت از بيماران ( بيماران رواني مزمن، تالاسمي، هموفيلي)</a:t>
            </a:r>
            <a:endParaRPr lang="en-US" altLang="fa-IR" sz="2400" dirty="0" smtClean="0">
              <a:solidFill>
                <a:schemeClr val="tx1"/>
              </a:solidFill>
              <a:cs typeface="B Nazanin" panose="00000400000000000000" pitchFamily="2" charset="-78"/>
            </a:endParaRP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نمايندگان سازمان نظام پزشكي</a:t>
            </a:r>
            <a:endParaRPr lang="en-US" altLang="fa-IR" sz="2400" dirty="0" smtClean="0">
              <a:solidFill>
                <a:schemeClr val="tx1"/>
              </a:solidFill>
              <a:cs typeface="B Nazanin" panose="00000400000000000000" pitchFamily="2" charset="-78"/>
            </a:endParaRP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پرستاران منتخب</a:t>
            </a:r>
            <a:endParaRPr lang="en-US" altLang="fa-IR" sz="2400" dirty="0" smtClean="0">
              <a:solidFill>
                <a:schemeClr val="tx1"/>
              </a:solidFill>
              <a:cs typeface="B Nazanin" panose="00000400000000000000" pitchFamily="2" charset="-78"/>
            </a:endParaRP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پزشكان منتخب</a:t>
            </a: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حقوقدانان منتخب</a:t>
            </a: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كارشناسان اخلاق پزشكي</a:t>
            </a:r>
            <a:endParaRPr lang="en-US" altLang="fa-IR" sz="2400" dirty="0" smtClean="0">
              <a:solidFill>
                <a:schemeClr val="tx1"/>
              </a:solidFill>
              <a:cs typeface="B Nazanin" panose="00000400000000000000" pitchFamily="2" charset="-78"/>
            </a:endParaRPr>
          </a:p>
          <a:p>
            <a:pPr algn="just" rtl="1">
              <a:lnSpc>
                <a:spcPct val="105000"/>
              </a:lnSpc>
              <a:buClr>
                <a:srgbClr val="FFFF00"/>
              </a:buClr>
              <a:buFont typeface="Wingdings" pitchFamily="2" charset="2"/>
              <a:buChar char="ü"/>
            </a:pPr>
            <a:r>
              <a:rPr lang="fa-IR" altLang="fa-IR" sz="2400" smtClean="0">
                <a:solidFill>
                  <a:schemeClr val="tx1"/>
                </a:solidFill>
                <a:cs typeface="B Nazanin" panose="00000400000000000000" pitchFamily="2" charset="-78"/>
              </a:rPr>
              <a:t>نماينده بيمه خدمات درماني نيروهاي مسلح</a:t>
            </a:r>
          </a:p>
        </p:txBody>
      </p:sp>
      <p:sp>
        <p:nvSpPr>
          <p:cNvPr id="13316"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882FAB4A-D8D6-4646-8669-4BEBC2324FA6}" type="slidenum">
              <a:rPr lang="ar-SA" altLang="fa-IR" sz="1400" u="none" smtClean="0">
                <a:solidFill>
                  <a:srgbClr val="FFFFCC"/>
                </a:solidFill>
                <a:cs typeface="Times New Roman" pitchFamily="18" charset="0"/>
              </a:rPr>
              <a:pPr/>
              <a:t>10</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24471227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857250" y="2857500"/>
            <a:ext cx="7715250" cy="1143000"/>
          </a:xfrm>
        </p:spPr>
        <p:txBody>
          <a:bodyPr>
            <a:normAutofit/>
          </a:bodyPr>
          <a:lstStyle/>
          <a:p>
            <a:pPr algn="ctr" rtl="1"/>
            <a:r>
              <a:rPr lang="fa-IR" altLang="fa-IR" sz="2400" b="1" dirty="0" smtClean="0">
                <a:solidFill>
                  <a:schemeClr val="tx1"/>
                </a:solidFill>
                <a:cs typeface="B Nazanin" panose="00000400000000000000" pitchFamily="2" charset="-78"/>
              </a:rPr>
              <a:t>جمع بندي و اعمال نظرات و تهيه پيش نويس چهارم منشور حقوق بيمار به همراه راهکارهاي عملياتي کردن هر کدام از حقوق پيشنهادي</a:t>
            </a:r>
            <a:endParaRPr lang="en-US" altLang="fa-IR" sz="2400" b="1" dirty="0" smtClean="0">
              <a:solidFill>
                <a:schemeClr val="tx1"/>
              </a:solidFill>
              <a:cs typeface="B Nazanin" panose="00000400000000000000" pitchFamily="2" charset="-78"/>
            </a:endParaRPr>
          </a:p>
        </p:txBody>
      </p:sp>
      <p:sp>
        <p:nvSpPr>
          <p:cNvPr id="14339" name="Slide Number Placeholder 3"/>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CF78C0FE-829B-4ED6-A6B0-238BCC136870}" type="slidenum">
              <a:rPr lang="ar-SA" altLang="fa-IR" sz="1400" u="none" smtClean="0">
                <a:solidFill>
                  <a:srgbClr val="FFFFCC"/>
                </a:solidFill>
                <a:cs typeface="Times New Roman" pitchFamily="18" charset="0"/>
              </a:rPr>
              <a:pPr/>
              <a:t>11</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27971408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algn="ctr" rtl="1"/>
            <a:r>
              <a:rPr lang="fa-IR" altLang="fa-IR" sz="2400" b="1" dirty="0" smtClean="0">
                <a:solidFill>
                  <a:schemeClr val="tx1"/>
                </a:solidFill>
                <a:cs typeface="B Nazanin" panose="00000400000000000000" pitchFamily="2" charset="-78"/>
              </a:rPr>
              <a:t>منشور حقوق بيمار</a:t>
            </a:r>
            <a:endParaRPr lang="en-US" altLang="fa-IR" sz="2400" b="1" dirty="0" smtClean="0">
              <a:solidFill>
                <a:schemeClr val="tx1"/>
              </a:solidFill>
              <a:cs typeface="B Nazanin" panose="00000400000000000000" pitchFamily="2" charset="-78"/>
            </a:endParaRPr>
          </a:p>
        </p:txBody>
      </p:sp>
      <p:sp>
        <p:nvSpPr>
          <p:cNvPr id="15363" name="Content Placeholder 2"/>
          <p:cNvSpPr>
            <a:spLocks noGrp="1"/>
          </p:cNvSpPr>
          <p:nvPr>
            <p:ph sz="quarter" idx="1"/>
          </p:nvPr>
        </p:nvSpPr>
        <p:spPr>
          <a:xfrm>
            <a:off x="685800" y="2528888"/>
            <a:ext cx="7772400" cy="4114800"/>
          </a:xfrm>
        </p:spPr>
        <p:txBody>
          <a:bodyPr/>
          <a:lstStyle/>
          <a:p>
            <a:pPr algn="r" rtl="1"/>
            <a:r>
              <a:rPr lang="fa-IR" altLang="fa-IR" sz="2400" dirty="0" smtClean="0">
                <a:solidFill>
                  <a:schemeClr val="tx1"/>
                </a:solidFill>
                <a:cs typeface="B Nazanin" panose="00000400000000000000" pitchFamily="2" charset="-78"/>
              </a:rPr>
              <a:t>مقدمه</a:t>
            </a:r>
          </a:p>
          <a:p>
            <a:pPr algn="r" rtl="1"/>
            <a:r>
              <a:rPr lang="fa-IR" altLang="fa-IR" sz="2400" dirty="0" smtClean="0">
                <a:solidFill>
                  <a:schemeClr val="tx1"/>
                </a:solidFill>
                <a:cs typeface="B Nazanin" panose="00000400000000000000" pitchFamily="2" charset="-78"/>
              </a:rPr>
              <a:t>بينش و ارزش</a:t>
            </a:r>
          </a:p>
          <a:p>
            <a:pPr algn="r" rtl="1"/>
            <a:r>
              <a:rPr lang="fa-IR" altLang="fa-IR" sz="2400" dirty="0" smtClean="0">
                <a:solidFill>
                  <a:schemeClr val="tx1"/>
                </a:solidFill>
                <a:cs typeface="B Nazanin" panose="00000400000000000000" pitchFamily="2" charset="-78"/>
              </a:rPr>
              <a:t>محورهاي پنجگانه حقوق </a:t>
            </a:r>
          </a:p>
          <a:p>
            <a:pPr algn="r" rtl="1"/>
            <a:r>
              <a:rPr lang="fa-IR" altLang="fa-IR" sz="2400" dirty="0" smtClean="0">
                <a:solidFill>
                  <a:schemeClr val="tx1"/>
                </a:solidFill>
                <a:cs typeface="B Nazanin" panose="00000400000000000000" pitchFamily="2" charset="-78"/>
              </a:rPr>
              <a:t>راهکارهاي عملياتي کردن حق پيشنهادي</a:t>
            </a:r>
          </a:p>
          <a:p>
            <a:pPr algn="r" rtl="1"/>
            <a:endParaRPr lang="en-US" altLang="fa-IR" sz="2400" dirty="0" smtClean="0">
              <a:solidFill>
                <a:schemeClr val="tx1"/>
              </a:solidFill>
              <a:cs typeface="B Nazanin" panose="00000400000000000000" pitchFamily="2" charset="-78"/>
            </a:endParaRPr>
          </a:p>
        </p:txBody>
      </p:sp>
      <p:sp>
        <p:nvSpPr>
          <p:cNvPr id="15364" name="Slide Number Placeholder 3"/>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F9F206B0-B19D-4AF9-877F-ABAC77679FC4}" type="slidenum">
              <a:rPr lang="ar-SA" altLang="fa-IR" sz="1400" u="none" smtClean="0">
                <a:solidFill>
                  <a:srgbClr val="FFFFCC"/>
                </a:solidFill>
                <a:cs typeface="Times New Roman" pitchFamily="18" charset="0"/>
              </a:rPr>
              <a:pPr/>
              <a:t>12</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3735708556"/>
      </p:ext>
    </p:extLst>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5800" y="-71438"/>
            <a:ext cx="7772400" cy="1143001"/>
          </a:xfrm>
        </p:spPr>
        <p:txBody>
          <a:bodyPr/>
          <a:lstStyle/>
          <a:p>
            <a:pPr algn="ctr"/>
            <a:r>
              <a:rPr lang="fa-IR" altLang="fa-IR" sz="2400" b="1" dirty="0" smtClean="0">
                <a:solidFill>
                  <a:schemeClr val="tx1"/>
                </a:solidFill>
                <a:cs typeface="B Nazanin" panose="00000400000000000000" pitchFamily="2" charset="-78"/>
              </a:rPr>
              <a:t> مقدمه</a:t>
            </a:r>
            <a:endParaRPr lang="en-US" altLang="fa-IR" sz="2400" dirty="0" smtClean="0">
              <a:solidFill>
                <a:schemeClr val="tx1"/>
              </a:solidFill>
              <a:cs typeface="B Nazanin" panose="00000400000000000000" pitchFamily="2" charset="-78"/>
            </a:endParaRPr>
          </a:p>
        </p:txBody>
      </p:sp>
      <p:sp>
        <p:nvSpPr>
          <p:cNvPr id="16387" name="Rectangle 3"/>
          <p:cNvSpPr>
            <a:spLocks noGrp="1" noChangeArrowheads="1"/>
          </p:cNvSpPr>
          <p:nvPr>
            <p:ph sz="quarter" idx="1"/>
          </p:nvPr>
        </p:nvSpPr>
        <p:spPr>
          <a:xfrm>
            <a:off x="428625" y="1000125"/>
            <a:ext cx="8286750" cy="5500688"/>
          </a:xfrm>
        </p:spPr>
        <p:txBody>
          <a:bodyPr>
            <a:normAutofit/>
          </a:bodyPr>
          <a:lstStyle/>
          <a:p>
            <a:pPr rtl="1">
              <a:buClr>
                <a:srgbClr val="FFFF00"/>
              </a:buClr>
            </a:pPr>
            <a:r>
              <a:rPr lang="fa-IR" altLang="fa-IR" sz="2800" dirty="0" smtClean="0">
                <a:solidFill>
                  <a:schemeClr val="tx1"/>
                </a:solidFill>
                <a:cs typeface="B Nazanin" panose="00000400000000000000" pitchFamily="2" charset="-78"/>
              </a:rPr>
              <a:t>نظام سلامت كارآمد نيازمند مشاركت فعالانه بين گيرندگان و ارائه كنندگان خدمات سلامت مي‌باشد.</a:t>
            </a:r>
          </a:p>
          <a:p>
            <a:pPr rtl="1">
              <a:buClr>
                <a:srgbClr val="FFFF00"/>
              </a:buClr>
            </a:pPr>
            <a:r>
              <a:rPr lang="fa-IR" altLang="fa-IR" sz="2800" dirty="0" smtClean="0">
                <a:solidFill>
                  <a:schemeClr val="tx1"/>
                </a:solidFill>
                <a:cs typeface="B Nazanin" panose="00000400000000000000" pitchFamily="2" charset="-78"/>
              </a:rPr>
              <a:t> ارتباط مناسب و صادقانه، احترام به ارزش‌هاي شخصي و حرفه‌اي و حساسيت نسبت به تفاوت‌هاي موجود، </a:t>
            </a:r>
            <a:r>
              <a:rPr lang="fa-IR" altLang="fa-IR" sz="2800" dirty="0" smtClean="0">
                <a:solidFill>
                  <a:srgbClr val="FF0000"/>
                </a:solidFill>
                <a:cs typeface="B Nazanin" panose="00000400000000000000" pitchFamily="2" charset="-78"/>
              </a:rPr>
              <a:t>لازمه‌ي مراقبت مطلوب </a:t>
            </a:r>
            <a:r>
              <a:rPr lang="fa-IR" altLang="fa-IR" sz="2800" dirty="0" smtClean="0">
                <a:solidFill>
                  <a:schemeClr val="tx1"/>
                </a:solidFill>
                <a:cs typeface="B Nazanin" panose="00000400000000000000" pitchFamily="2" charset="-78"/>
              </a:rPr>
              <a:t>از بيمار است. </a:t>
            </a:r>
          </a:p>
          <a:p>
            <a:pPr rtl="1">
              <a:buClr>
                <a:srgbClr val="FFFF00"/>
              </a:buClr>
            </a:pPr>
            <a:r>
              <a:rPr lang="fa-IR" altLang="fa-IR" sz="2800" dirty="0" smtClean="0">
                <a:solidFill>
                  <a:schemeClr val="tx1"/>
                </a:solidFill>
                <a:cs typeface="B Nazanin" panose="00000400000000000000" pitchFamily="2" charset="-78"/>
              </a:rPr>
              <a:t>به‌عنوان يكي از اركان ارائه‌ي خدمات سلامت، بيمارستان‌ها بايد نهادي براي درك و احترام به حقوق و مسؤوليت‌هاي بيمار، خانواده‌ي آنان، پزشكان، پرستاران و ساير مراقبت‌كنندگان باشند.</a:t>
            </a:r>
          </a:p>
          <a:p>
            <a:pPr rtl="1">
              <a:buClr>
                <a:srgbClr val="FFFF00"/>
              </a:buClr>
            </a:pPr>
            <a:r>
              <a:rPr lang="fa-IR" altLang="fa-IR" sz="2800" dirty="0" smtClean="0">
                <a:solidFill>
                  <a:schemeClr val="tx1"/>
                </a:solidFill>
                <a:cs typeface="B Nazanin" panose="00000400000000000000" pitchFamily="2" charset="-78"/>
              </a:rPr>
              <a:t> بيمارستان‌ها بايد به </a:t>
            </a:r>
            <a:r>
              <a:rPr lang="fa-IR" altLang="fa-IR" sz="2800" dirty="0" smtClean="0">
                <a:solidFill>
                  <a:srgbClr val="FF0000"/>
                </a:solidFill>
                <a:cs typeface="B Nazanin" panose="00000400000000000000" pitchFamily="2" charset="-78"/>
              </a:rPr>
              <a:t>جنبه‌هاي اخلاقي مراقبت </a:t>
            </a:r>
            <a:r>
              <a:rPr lang="fa-IR" altLang="fa-IR" sz="2800" dirty="0" smtClean="0">
                <a:solidFill>
                  <a:schemeClr val="tx1"/>
                </a:solidFill>
                <a:cs typeface="B Nazanin" panose="00000400000000000000" pitchFamily="2" charset="-78"/>
              </a:rPr>
              <a:t>واقف بوده و به آن احترام گذارند. </a:t>
            </a:r>
            <a:endParaRPr lang="en-US" altLang="fa-IR" sz="2800" dirty="0" smtClean="0">
              <a:solidFill>
                <a:schemeClr val="tx1"/>
              </a:solidFill>
              <a:cs typeface="B Nazanin" panose="00000400000000000000" pitchFamily="2" charset="-78"/>
            </a:endParaRPr>
          </a:p>
        </p:txBody>
      </p:sp>
      <p:sp>
        <p:nvSpPr>
          <p:cNvPr id="16388"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46318636-4FB4-40F1-A26D-122AAADC7F89}" type="slidenum">
              <a:rPr lang="ar-SA" altLang="fa-IR" sz="1400" u="none" smtClean="0">
                <a:solidFill>
                  <a:srgbClr val="FFFFCC"/>
                </a:solidFill>
                <a:cs typeface="Times New Roman" pitchFamily="18" charset="0"/>
              </a:rPr>
              <a:pPr/>
              <a:t>13</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23064368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71438"/>
            <a:ext cx="7772400" cy="1143001"/>
          </a:xfrm>
        </p:spPr>
        <p:txBody>
          <a:bodyPr/>
          <a:lstStyle/>
          <a:p>
            <a:pPr algn="ctr"/>
            <a:r>
              <a:rPr lang="fa-IR" altLang="fa-IR" sz="2400" b="1" dirty="0" smtClean="0">
                <a:solidFill>
                  <a:schemeClr val="tx1"/>
                </a:solidFill>
                <a:cs typeface="B Nazanin" panose="00000400000000000000" pitchFamily="2" charset="-78"/>
              </a:rPr>
              <a:t> </a:t>
            </a:r>
            <a:r>
              <a:rPr lang="fa-IR" altLang="fa-IR" sz="3600" b="1" dirty="0" smtClean="0">
                <a:solidFill>
                  <a:srgbClr val="FF0000"/>
                </a:solidFill>
                <a:cs typeface="B Nazanin" panose="00000400000000000000" pitchFamily="2" charset="-78"/>
              </a:rPr>
              <a:t>مقدمه</a:t>
            </a:r>
            <a:endParaRPr lang="en-US" altLang="fa-IR" sz="3600" dirty="0" smtClean="0">
              <a:solidFill>
                <a:srgbClr val="FF0000"/>
              </a:solidFill>
              <a:cs typeface="B Nazanin" panose="00000400000000000000" pitchFamily="2" charset="-78"/>
            </a:endParaRPr>
          </a:p>
        </p:txBody>
      </p:sp>
      <p:sp>
        <p:nvSpPr>
          <p:cNvPr id="88068" name="Rectangle 3"/>
          <p:cNvSpPr>
            <a:spLocks noGrp="1" noChangeArrowheads="1"/>
          </p:cNvSpPr>
          <p:nvPr>
            <p:ph sz="quarter" idx="1"/>
          </p:nvPr>
        </p:nvSpPr>
        <p:spPr>
          <a:xfrm>
            <a:off x="457200" y="1447800"/>
            <a:ext cx="8458200" cy="4838720"/>
          </a:xfrm>
          <a:ln w="57150">
            <a:miter lim="800000"/>
            <a:headEnd/>
            <a:tailEnd/>
          </a:ln>
        </p:spPr>
        <p:txBody>
          <a:bodyPr>
            <a:normAutofit/>
          </a:bodyPr>
          <a:lstStyle/>
          <a:p>
            <a:pPr marL="342900" lvl="8" indent="-342900" algn="just" rtl="1">
              <a:buClr>
                <a:srgbClr val="FFFF00"/>
              </a:buClr>
              <a:buFontTx/>
              <a:buNone/>
              <a:defRPr/>
            </a:pPr>
            <a:endParaRPr lang="en-US" sz="2400" dirty="0" smtClean="0">
              <a:solidFill>
                <a:schemeClr val="tx1"/>
              </a:solidFill>
              <a:cs typeface="B Nazanin" panose="00000400000000000000" pitchFamily="2" charset="-78"/>
            </a:endParaRPr>
          </a:p>
          <a:p>
            <a:pPr algn="just" rtl="1">
              <a:buClr>
                <a:srgbClr val="FFFF00"/>
              </a:buClr>
              <a:defRPr/>
            </a:pPr>
            <a:r>
              <a:rPr lang="fa-IR" sz="2400" dirty="0" smtClean="0">
                <a:solidFill>
                  <a:schemeClr val="tx1"/>
                </a:solidFill>
                <a:cs typeface="B Nazanin" panose="00000400000000000000" pitchFamily="2" charset="-78"/>
              </a:rPr>
              <a:t>اثربخشي مراقبت و بهره مندي بيمار از نتايج مثبت درمان تا حدودي بستگي به </a:t>
            </a:r>
            <a:r>
              <a:rPr lang="fa-IR" sz="2400" dirty="0" smtClean="0">
                <a:solidFill>
                  <a:srgbClr val="FF0000"/>
                </a:solidFill>
                <a:cs typeface="B Nazanin" panose="00000400000000000000" pitchFamily="2" charset="-78"/>
              </a:rPr>
              <a:t>مسؤوليت‌پذيري بيمار </a:t>
            </a:r>
            <a:r>
              <a:rPr lang="fa-IR" sz="2400" dirty="0" smtClean="0">
                <a:solidFill>
                  <a:schemeClr val="tx1"/>
                </a:solidFill>
                <a:cs typeface="B Nazanin" panose="00000400000000000000" pitchFamily="2" charset="-78"/>
              </a:rPr>
              <a:t>دارد. </a:t>
            </a:r>
          </a:p>
          <a:p>
            <a:pPr algn="just" rtl="1">
              <a:buClr>
                <a:srgbClr val="FFFF00"/>
              </a:buClr>
              <a:defRPr/>
            </a:pPr>
            <a:r>
              <a:rPr lang="fa-IR" sz="2400" dirty="0" smtClean="0">
                <a:solidFill>
                  <a:schemeClr val="tx1"/>
                </a:solidFill>
                <a:cs typeface="B Nazanin" panose="00000400000000000000" pitchFamily="2" charset="-78"/>
              </a:rPr>
              <a:t>شايسته است بيماران اطلاعات مربوط به سابقه‌ي بيماري‌ها، بستري شدن در بيمارستان، مصرف داروها و ساير مطالب مربوط به وضعيت سلامتي را به طور صادقانه گزارش دهند و از هرگونه تغيير  در روند درماني بدون اطلاع  پزشك مسئول خود بپرهيزند.</a:t>
            </a:r>
            <a:endParaRPr lang="en-US" sz="2400" dirty="0" smtClean="0">
              <a:solidFill>
                <a:schemeClr val="tx1"/>
              </a:solidFill>
              <a:cs typeface="B Nazanin" panose="00000400000000000000" pitchFamily="2" charset="-78"/>
            </a:endParaRPr>
          </a:p>
          <a:p>
            <a:pPr algn="just" rtl="1">
              <a:buClr>
                <a:srgbClr val="FFFF00"/>
              </a:buClr>
              <a:defRPr/>
            </a:pPr>
            <a:r>
              <a:rPr lang="fa-IR" sz="2400" dirty="0" smtClean="0">
                <a:solidFill>
                  <a:schemeClr val="tx1"/>
                </a:solidFill>
                <a:cs typeface="B Nazanin" panose="00000400000000000000" pitchFamily="2" charset="-78"/>
              </a:rPr>
              <a:t>وزارت بهداشت ،درمان و آموزش پزشكي  اميدوار است در سايه تعامل مناسب ارائه دهندگان و گيرندگان خدمات سلامت نسبت به وظايف خود و احترام به حقوق </a:t>
            </a:r>
            <a:r>
              <a:rPr lang="fa-IR" sz="2400" dirty="0" err="1" smtClean="0">
                <a:solidFill>
                  <a:schemeClr val="tx1"/>
                </a:solidFill>
                <a:cs typeface="B Nazanin" panose="00000400000000000000" pitchFamily="2" charset="-78"/>
              </a:rPr>
              <a:t>ديگري</a:t>
            </a:r>
            <a:r>
              <a:rPr lang="fa-IR" sz="2400" dirty="0" smtClean="0">
                <a:solidFill>
                  <a:schemeClr val="tx1"/>
                </a:solidFill>
                <a:cs typeface="B Nazanin" panose="00000400000000000000" pitchFamily="2" charset="-78"/>
              </a:rPr>
              <a:t>، سلامت جامعه در بالاترين سطح ممكن تامين گردد. بر اين اساس منشور حقوق بيمار با هدف تبيين حقوق گيرندگان اين خدمات  و به شرح ذيل تنظيم گرديده است: </a:t>
            </a:r>
            <a:endParaRPr lang="en-US" sz="2400" dirty="0" smtClean="0">
              <a:solidFill>
                <a:schemeClr val="tx1"/>
              </a:solidFill>
              <a:cs typeface="B Nazanin" panose="00000400000000000000" pitchFamily="2" charset="-78"/>
            </a:endParaRPr>
          </a:p>
          <a:p>
            <a:pPr rtl="1">
              <a:buFontTx/>
              <a:buNone/>
              <a:defRPr/>
            </a:pPr>
            <a:r>
              <a:rPr lang="en-US" sz="2400" dirty="0" smtClean="0">
                <a:solidFill>
                  <a:schemeClr val="tx1"/>
                </a:solidFill>
                <a:cs typeface="B Nazanin" panose="00000400000000000000" pitchFamily="2" charset="-78"/>
              </a:rPr>
              <a:t> </a:t>
            </a:r>
          </a:p>
          <a:p>
            <a:pPr>
              <a:buFontTx/>
              <a:buNone/>
              <a:defRPr/>
            </a:pPr>
            <a:endParaRPr lang="en-US" sz="2400" dirty="0" smtClean="0">
              <a:solidFill>
                <a:schemeClr val="tx1"/>
              </a:solidFill>
              <a:cs typeface="B Nazanin" panose="00000400000000000000" pitchFamily="2" charset="-78"/>
            </a:endParaRPr>
          </a:p>
          <a:p>
            <a:pPr>
              <a:buFontTx/>
              <a:buNone/>
              <a:defRPr/>
            </a:pP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17412"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D583FAC5-5179-4D89-99A7-21053D169D26}" type="slidenum">
              <a:rPr lang="ar-SA" altLang="fa-IR" sz="1400" u="none" smtClean="0">
                <a:solidFill>
                  <a:srgbClr val="FFFFCC"/>
                </a:solidFill>
                <a:cs typeface="Times New Roman" pitchFamily="18" charset="0"/>
              </a:rPr>
              <a:pPr/>
              <a:t>14</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24159837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5800" y="-71438"/>
            <a:ext cx="7772400" cy="1143001"/>
          </a:xfrm>
        </p:spPr>
        <p:txBody>
          <a:bodyPr/>
          <a:lstStyle/>
          <a:p>
            <a:pPr algn="ctr"/>
            <a:r>
              <a:rPr lang="fa-IR" altLang="fa-IR" sz="2400" b="1" dirty="0" smtClean="0">
                <a:solidFill>
                  <a:schemeClr val="tx1"/>
                </a:solidFill>
                <a:cs typeface="B Nazanin" panose="00000400000000000000" pitchFamily="2" charset="-78"/>
              </a:rPr>
              <a:t>بينش و ارزش</a:t>
            </a: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838200" y="990600"/>
            <a:ext cx="7948642" cy="5153044"/>
          </a:xfrm>
          <a:ln w="57150">
            <a:miter lim="800000"/>
            <a:headEnd/>
            <a:tailEnd/>
          </a:ln>
        </p:spPr>
        <p:txBody>
          <a:bodyPr/>
          <a:lstStyle/>
          <a:p>
            <a:pPr marL="342900" lvl="8" indent="-342900" algn="r" rtl="1">
              <a:buClr>
                <a:srgbClr val="FFFF00"/>
              </a:buClr>
              <a:buFontTx/>
              <a:buNone/>
              <a:defRPr/>
            </a:pPr>
            <a:endParaRPr lang="en-US" sz="2400" dirty="0" smtClean="0">
              <a:solidFill>
                <a:schemeClr val="tx1"/>
              </a:solidFill>
              <a:cs typeface="B Nazanin" panose="00000400000000000000" pitchFamily="2" charset="-78"/>
            </a:endParaRPr>
          </a:p>
          <a:p>
            <a:pPr algn="just" rtl="1">
              <a:buClr>
                <a:srgbClr val="FFFF00"/>
              </a:buClr>
              <a:defRPr/>
            </a:pPr>
            <a:r>
              <a:rPr lang="fa-IR" sz="2400" dirty="0" smtClean="0">
                <a:solidFill>
                  <a:schemeClr val="tx1"/>
                </a:solidFill>
                <a:cs typeface="B Nazanin" panose="00000400000000000000" pitchFamily="2" charset="-78"/>
              </a:rPr>
              <a:t>يکايک افراد جامعه متعهد </a:t>
            </a:r>
            <a:r>
              <a:rPr lang="fa-IR" sz="2400" dirty="0" smtClean="0">
                <a:solidFill>
                  <a:srgbClr val="FF0000"/>
                </a:solidFill>
                <a:cs typeface="B Nazanin" panose="00000400000000000000" pitchFamily="2" charset="-78"/>
              </a:rPr>
              <a:t>به حفظ و احترام به کرامت انسان ها   </a:t>
            </a:r>
            <a:r>
              <a:rPr lang="fa-IR" sz="2400" dirty="0" smtClean="0">
                <a:solidFill>
                  <a:schemeClr val="tx1"/>
                </a:solidFill>
                <a:cs typeface="B Nazanin" panose="00000400000000000000" pitchFamily="2" charset="-78"/>
              </a:rPr>
              <a:t>مي باشند. اين امر در شرايط بيماري از اهميت ويژه اي برخوردار است.</a:t>
            </a:r>
          </a:p>
          <a:p>
            <a:pPr algn="just" rtl="1">
              <a:buClr>
                <a:srgbClr val="FFFF00"/>
              </a:buClr>
              <a:defRPr/>
            </a:pPr>
            <a:r>
              <a:rPr lang="fa-IR" sz="2400" dirty="0" smtClean="0">
                <a:solidFill>
                  <a:schemeClr val="tx1"/>
                </a:solidFill>
                <a:cs typeface="B Nazanin" panose="00000400000000000000" pitchFamily="2" charset="-78"/>
              </a:rPr>
              <a:t> بر اساس قانون اساسي توجه به كرامت والاي انساني از اصول پايه  نظام جمهوري اسلامي بوده و دولت موظف است خدمات بهداشتي ‌درماني را براي يکايک افراد کشور تأمين کند.</a:t>
            </a:r>
          </a:p>
          <a:p>
            <a:pPr algn="just" rtl="1">
              <a:buClr>
                <a:srgbClr val="FFFF00"/>
              </a:buClr>
              <a:defRPr/>
            </a:pPr>
            <a:r>
              <a:rPr lang="fa-IR" sz="2400" dirty="0" smtClean="0">
                <a:solidFill>
                  <a:schemeClr val="tx1"/>
                </a:solidFill>
                <a:cs typeface="B Nazanin" panose="00000400000000000000" pitchFamily="2" charset="-78"/>
              </a:rPr>
              <a:t> بر اين اساس ارائه خدمات سلامت بايد </a:t>
            </a:r>
            <a:r>
              <a:rPr lang="fa-IR" sz="2400" dirty="0" smtClean="0">
                <a:solidFill>
                  <a:srgbClr val="FF0000"/>
                </a:solidFill>
                <a:cs typeface="B Nazanin" panose="00000400000000000000" pitchFamily="2" charset="-78"/>
              </a:rPr>
              <a:t>عادلانه و مبتنی بر احترام </a:t>
            </a:r>
            <a:r>
              <a:rPr lang="fa-IR" sz="2400" dirty="0" smtClean="0">
                <a:solidFill>
                  <a:schemeClr val="tx1"/>
                </a:solidFill>
                <a:cs typeface="B Nazanin" panose="00000400000000000000" pitchFamily="2" charset="-78"/>
              </a:rPr>
              <a:t>به حقوق و رعايت کرامت انسانی بيماران صورت پذيرد. </a:t>
            </a:r>
            <a:endParaRPr lang="en-US" sz="2400" dirty="0" smtClean="0">
              <a:solidFill>
                <a:schemeClr val="tx1"/>
              </a:solidFill>
              <a:cs typeface="B Nazanin" panose="00000400000000000000" pitchFamily="2" charset="-78"/>
            </a:endParaRPr>
          </a:p>
          <a:p>
            <a:pPr algn="just" rtl="1">
              <a:buClr>
                <a:srgbClr val="FFFF00"/>
              </a:buClr>
              <a:defRPr/>
            </a:pPr>
            <a:r>
              <a:rPr lang="fa-IR" sz="2400" dirty="0" smtClean="0">
                <a:solidFill>
                  <a:schemeClr val="tx1"/>
                </a:solidFill>
                <a:cs typeface="B Nazanin" panose="00000400000000000000" pitchFamily="2" charset="-78"/>
              </a:rPr>
              <a:t>اين منشور  با توجه به </a:t>
            </a:r>
            <a:r>
              <a:rPr lang="fa-IR" sz="2400" dirty="0" smtClean="0">
                <a:solidFill>
                  <a:srgbClr val="FF0000"/>
                </a:solidFill>
                <a:cs typeface="B Nazanin" panose="00000400000000000000" pitchFamily="2" charset="-78"/>
              </a:rPr>
              <a:t>ارزشهاي والاي انساني </a:t>
            </a:r>
            <a:r>
              <a:rPr lang="fa-IR" sz="2400" dirty="0" smtClean="0">
                <a:solidFill>
                  <a:schemeClr val="tx1"/>
                </a:solidFill>
                <a:cs typeface="B Nazanin" panose="00000400000000000000" pitchFamily="2" charset="-78"/>
              </a:rPr>
              <a:t>و مبتني بر </a:t>
            </a:r>
            <a:r>
              <a:rPr lang="fa-IR" sz="2400" dirty="0" smtClean="0">
                <a:solidFill>
                  <a:srgbClr val="FF0000"/>
                </a:solidFill>
                <a:cs typeface="B Nazanin" panose="00000400000000000000" pitchFamily="2" charset="-78"/>
              </a:rPr>
              <a:t>فرهنگ اسلامي و ايراني </a:t>
            </a:r>
            <a:r>
              <a:rPr lang="fa-IR" sz="2400" dirty="0" smtClean="0">
                <a:solidFill>
                  <a:schemeClr val="tx1"/>
                </a:solidFill>
                <a:cs typeface="B Nazanin" panose="00000400000000000000" pitchFamily="2" charset="-78"/>
              </a:rPr>
              <a:t>و بر پايه برابري </a:t>
            </a:r>
            <a:r>
              <a:rPr lang="fa-IR" sz="2400" dirty="0" smtClean="0">
                <a:solidFill>
                  <a:srgbClr val="FF0000"/>
                </a:solidFill>
                <a:cs typeface="B Nazanin" panose="00000400000000000000" pitchFamily="2" charset="-78"/>
              </a:rPr>
              <a:t>كرامت ذاتي</a:t>
            </a:r>
            <a:r>
              <a:rPr lang="fa-IR" sz="2400" dirty="0" smtClean="0">
                <a:solidFill>
                  <a:schemeClr val="tx1"/>
                </a:solidFill>
                <a:cs typeface="B Nazanin" panose="00000400000000000000" pitchFamily="2" charset="-78"/>
              </a:rPr>
              <a:t> تمامي گيرندگان خدمات سلامت و با هدف حفظ ، </a:t>
            </a:r>
            <a:r>
              <a:rPr lang="fa-IR" sz="2400" dirty="0" smtClean="0">
                <a:solidFill>
                  <a:srgbClr val="FF0000"/>
                </a:solidFill>
                <a:cs typeface="B Nazanin" panose="00000400000000000000" pitchFamily="2" charset="-78"/>
              </a:rPr>
              <a:t>ارتقا و تحكيم رابطه انساني </a:t>
            </a:r>
            <a:r>
              <a:rPr lang="fa-IR" sz="2400" dirty="0" smtClean="0">
                <a:solidFill>
                  <a:schemeClr val="tx1"/>
                </a:solidFill>
                <a:cs typeface="B Nazanin" panose="00000400000000000000" pitchFamily="2" charset="-78"/>
              </a:rPr>
              <a:t>ميان ارائه كنندگان و گيرندگان خدمات سلامت تنظيم شده است.</a:t>
            </a:r>
            <a:endParaRPr lang="en-US" sz="2400" dirty="0" smtClean="0">
              <a:solidFill>
                <a:schemeClr val="tx1"/>
              </a:solidFill>
              <a:cs typeface="B Nazanin" panose="00000400000000000000" pitchFamily="2" charset="-78"/>
            </a:endParaRPr>
          </a:p>
          <a:p>
            <a:pPr algn="r" rtl="1">
              <a:lnSpc>
                <a:spcPct val="150000"/>
              </a:lnSpc>
              <a:defRPr/>
            </a:pPr>
            <a:endParaRPr lang="en-US" sz="2400" dirty="0" smtClean="0">
              <a:solidFill>
                <a:schemeClr val="tx1"/>
              </a:solidFill>
              <a:cs typeface="B Nazanin" panose="00000400000000000000" pitchFamily="2" charset="-78"/>
            </a:endParaRPr>
          </a:p>
          <a:p>
            <a:pPr algn="r">
              <a:defRPr/>
            </a:pP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18436"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39FA7399-B5AA-47E4-9485-C07990BC5172}" type="slidenum">
              <a:rPr lang="ar-SA" altLang="fa-IR" sz="1400" u="none" smtClean="0">
                <a:solidFill>
                  <a:srgbClr val="FFFFCC"/>
                </a:solidFill>
                <a:cs typeface="Times New Roman" pitchFamily="18" charset="0"/>
              </a:rPr>
              <a:pPr/>
              <a:t>15</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41794741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5800" y="285750"/>
            <a:ext cx="7772400" cy="1143000"/>
          </a:xfrm>
        </p:spPr>
        <p:txBody>
          <a:bodyPr/>
          <a:lstStyle/>
          <a:p>
            <a:pPr algn="ctr"/>
            <a:r>
              <a:rPr lang="fa-IR" altLang="fa-IR" sz="2400" b="1" dirty="0" smtClean="0">
                <a:solidFill>
                  <a:schemeClr val="tx1"/>
                </a:solidFill>
                <a:cs typeface="B Nazanin" panose="00000400000000000000" pitchFamily="2" charset="-78"/>
              </a:rPr>
              <a:t>منشور حقوق  بيمار در ايران</a:t>
            </a:r>
            <a:endParaRPr lang="en-US" altLang="fa-IR" sz="2400" dirty="0" smtClean="0">
              <a:solidFill>
                <a:schemeClr val="tx1"/>
              </a:solidFill>
              <a:cs typeface="B Nazanin" panose="00000400000000000000" pitchFamily="2" charset="-78"/>
            </a:endParaRPr>
          </a:p>
        </p:txBody>
      </p:sp>
      <p:sp>
        <p:nvSpPr>
          <p:cNvPr id="19459" name="Rectangle 3"/>
          <p:cNvSpPr>
            <a:spLocks noGrp="1" noChangeArrowheads="1"/>
          </p:cNvSpPr>
          <p:nvPr>
            <p:ph sz="quarter" idx="1"/>
          </p:nvPr>
        </p:nvSpPr>
        <p:spPr>
          <a:xfrm>
            <a:off x="714375" y="1571625"/>
            <a:ext cx="7773988" cy="5286375"/>
          </a:xfrm>
        </p:spPr>
        <p:txBody>
          <a:bodyPr/>
          <a:lstStyle/>
          <a:p>
            <a:pPr algn="r" rtl="1">
              <a:buClr>
                <a:srgbClr val="FFFF00"/>
              </a:buClr>
            </a:pPr>
            <a:r>
              <a:rPr lang="fa-IR" altLang="fa-IR" sz="2400" dirty="0" smtClean="0">
                <a:solidFill>
                  <a:schemeClr val="tx1"/>
                </a:solidFill>
                <a:cs typeface="B Nazanin" panose="00000400000000000000" pitchFamily="2" charset="-78"/>
              </a:rPr>
              <a:t>محور اول: </a:t>
            </a:r>
            <a:r>
              <a:rPr lang="fa-IR" altLang="fa-IR" sz="2400" dirty="0" smtClean="0">
                <a:solidFill>
                  <a:srgbClr val="FF0000"/>
                </a:solidFill>
                <a:cs typeface="B Nazanin" panose="00000400000000000000" pitchFamily="2" charset="-78"/>
              </a:rPr>
              <a:t>دريافت</a:t>
            </a:r>
            <a:r>
              <a:rPr lang="fa-IR" altLang="fa-IR" sz="2400" dirty="0" smtClean="0">
                <a:solidFill>
                  <a:schemeClr val="tx1"/>
                </a:solidFill>
                <a:cs typeface="B Nazanin" panose="00000400000000000000" pitchFamily="2" charset="-78"/>
              </a:rPr>
              <a:t> مطلوب خدمات سلامت حق بيمار است.</a:t>
            </a:r>
          </a:p>
          <a:p>
            <a:pPr algn="r" rtl="1">
              <a:buClr>
                <a:srgbClr val="FFFF00"/>
              </a:buClr>
            </a:pPr>
            <a:r>
              <a:rPr lang="fa-IR" altLang="fa-IR" sz="2400" dirty="0" smtClean="0">
                <a:solidFill>
                  <a:schemeClr val="tx1"/>
                </a:solidFill>
                <a:cs typeface="B Nazanin" panose="00000400000000000000" pitchFamily="2" charset="-78"/>
              </a:rPr>
              <a:t>محور دوم: </a:t>
            </a:r>
            <a:r>
              <a:rPr lang="fa-IR" altLang="fa-IR" sz="2400" dirty="0" smtClean="0">
                <a:solidFill>
                  <a:srgbClr val="FF0000"/>
                </a:solidFill>
                <a:cs typeface="B Nazanin" panose="00000400000000000000" pitchFamily="2" charset="-78"/>
              </a:rPr>
              <a:t>اطلاعات</a:t>
            </a:r>
            <a:r>
              <a:rPr lang="fa-IR" altLang="fa-IR" sz="2400" dirty="0" smtClean="0">
                <a:solidFill>
                  <a:schemeClr val="tx1"/>
                </a:solidFill>
                <a:cs typeface="B Nazanin" panose="00000400000000000000" pitchFamily="2" charset="-78"/>
              </a:rPr>
              <a:t> بايد به نحو مطلوب و به ميزان كافي در اختيار</a:t>
            </a:r>
            <a:r>
              <a:rPr lang="en-US" altLang="fa-IR" sz="2400" dirty="0" smtClean="0">
                <a:solidFill>
                  <a:schemeClr val="tx1"/>
                </a:solidFill>
                <a:cs typeface="B Nazanin" panose="00000400000000000000" pitchFamily="2" charset="-78"/>
              </a:rPr>
              <a:t> </a:t>
            </a:r>
            <a:r>
              <a:rPr lang="fa-IR" altLang="fa-IR" sz="2400" dirty="0" smtClean="0">
                <a:solidFill>
                  <a:schemeClr val="tx1"/>
                </a:solidFill>
                <a:cs typeface="B Nazanin" panose="00000400000000000000" pitchFamily="2" charset="-78"/>
              </a:rPr>
              <a:t>بيمار قرار گيرد. </a:t>
            </a:r>
            <a:endParaRPr lang="en-US" altLang="fa-IR" sz="2400" dirty="0" smtClean="0">
              <a:solidFill>
                <a:schemeClr val="tx1"/>
              </a:solidFill>
              <a:cs typeface="B Nazanin" panose="00000400000000000000" pitchFamily="2" charset="-78"/>
            </a:endParaRPr>
          </a:p>
          <a:p>
            <a:pPr algn="r" rtl="1">
              <a:buClr>
                <a:srgbClr val="FFFF00"/>
              </a:buClr>
            </a:pPr>
            <a:r>
              <a:rPr lang="fa-IR" altLang="fa-IR" sz="2400" dirty="0" smtClean="0">
                <a:solidFill>
                  <a:schemeClr val="tx1"/>
                </a:solidFill>
                <a:cs typeface="B Nazanin" panose="00000400000000000000" pitchFamily="2" charset="-78"/>
              </a:rPr>
              <a:t>محور سوم: حق </a:t>
            </a:r>
            <a:r>
              <a:rPr lang="fa-IR" altLang="fa-IR" sz="2400" dirty="0" smtClean="0">
                <a:solidFill>
                  <a:srgbClr val="FF0000"/>
                </a:solidFill>
                <a:cs typeface="B Nazanin" panose="00000400000000000000" pitchFamily="2" charset="-78"/>
              </a:rPr>
              <a:t>انتخاب و تصميم‌گيري آزادانه </a:t>
            </a:r>
            <a:r>
              <a:rPr lang="fa-IR" altLang="fa-IR" sz="2400" dirty="0" smtClean="0">
                <a:solidFill>
                  <a:schemeClr val="tx1"/>
                </a:solidFill>
                <a:cs typeface="B Nazanin" panose="00000400000000000000" pitchFamily="2" charset="-78"/>
              </a:rPr>
              <a:t>بيمار در دريافت خدمات سلامت بايد محترم شمرده شود. </a:t>
            </a:r>
          </a:p>
          <a:p>
            <a:pPr algn="r" rtl="1">
              <a:buClr>
                <a:srgbClr val="FFFF00"/>
              </a:buClr>
            </a:pPr>
            <a:r>
              <a:rPr lang="fa-IR" altLang="fa-IR" sz="2400" dirty="0" smtClean="0">
                <a:solidFill>
                  <a:schemeClr val="tx1"/>
                </a:solidFill>
                <a:cs typeface="B Nazanin" panose="00000400000000000000" pitchFamily="2" charset="-78"/>
              </a:rPr>
              <a:t>  محور چهارم: ارائه خدمات سلامت بايد مبتني بر احترام به </a:t>
            </a:r>
            <a:r>
              <a:rPr lang="fa-IR" altLang="fa-IR" sz="2400" dirty="0" smtClean="0">
                <a:solidFill>
                  <a:srgbClr val="FF0000"/>
                </a:solidFill>
                <a:cs typeface="B Nazanin" panose="00000400000000000000" pitchFamily="2" charset="-78"/>
              </a:rPr>
              <a:t>حريم خصوصي</a:t>
            </a:r>
            <a:r>
              <a:rPr lang="fa-IR" altLang="fa-IR" sz="2400" dirty="0" smtClean="0">
                <a:solidFill>
                  <a:schemeClr val="tx1"/>
                </a:solidFill>
                <a:cs typeface="B Nazanin" panose="00000400000000000000" pitchFamily="2" charset="-78"/>
              </a:rPr>
              <a:t> بيمار و رعايت اصل </a:t>
            </a:r>
            <a:r>
              <a:rPr lang="fa-IR" altLang="fa-IR" sz="2400" dirty="0" smtClean="0">
                <a:solidFill>
                  <a:srgbClr val="FF0000"/>
                </a:solidFill>
                <a:cs typeface="B Nazanin" panose="00000400000000000000" pitchFamily="2" charset="-78"/>
              </a:rPr>
              <a:t>رازداري</a:t>
            </a:r>
            <a:r>
              <a:rPr lang="fa-IR" altLang="fa-IR" sz="2400" dirty="0" smtClean="0">
                <a:solidFill>
                  <a:schemeClr val="tx1"/>
                </a:solidFill>
                <a:cs typeface="B Nazanin" panose="00000400000000000000" pitchFamily="2" charset="-78"/>
              </a:rPr>
              <a:t> باشد. </a:t>
            </a:r>
          </a:p>
          <a:p>
            <a:pPr algn="r" rtl="1">
              <a:buClr>
                <a:srgbClr val="FFFF00"/>
              </a:buClr>
            </a:pPr>
            <a:r>
              <a:rPr lang="fa-IR" altLang="fa-IR" sz="2400" dirty="0" smtClean="0">
                <a:solidFill>
                  <a:schemeClr val="tx1"/>
                </a:solidFill>
                <a:cs typeface="B Nazanin" panose="00000400000000000000" pitchFamily="2" charset="-78"/>
              </a:rPr>
              <a:t> محور پنجم: </a:t>
            </a:r>
            <a:r>
              <a:rPr lang="fa-IR" altLang="fa-IR" sz="2400" dirty="0" smtClean="0">
                <a:solidFill>
                  <a:srgbClr val="FF0000"/>
                </a:solidFill>
                <a:cs typeface="B Nazanin" panose="00000400000000000000" pitchFamily="2" charset="-78"/>
              </a:rPr>
              <a:t>دسترسي</a:t>
            </a:r>
            <a:r>
              <a:rPr lang="fa-IR" altLang="fa-IR" sz="2400" dirty="0" smtClean="0">
                <a:solidFill>
                  <a:schemeClr val="tx1"/>
                </a:solidFill>
                <a:cs typeface="B Nazanin" panose="00000400000000000000" pitchFamily="2" charset="-78"/>
              </a:rPr>
              <a:t> به نظام كارآمد </a:t>
            </a:r>
            <a:r>
              <a:rPr lang="fa-IR" altLang="fa-IR" sz="2400" dirty="0" smtClean="0">
                <a:solidFill>
                  <a:srgbClr val="FF0000"/>
                </a:solidFill>
                <a:cs typeface="B Nazanin" panose="00000400000000000000" pitchFamily="2" charset="-78"/>
              </a:rPr>
              <a:t>رسيدگي به شكايات </a:t>
            </a:r>
            <a:r>
              <a:rPr lang="fa-IR" altLang="fa-IR" sz="2400" dirty="0" smtClean="0">
                <a:solidFill>
                  <a:schemeClr val="tx1"/>
                </a:solidFill>
                <a:cs typeface="B Nazanin" panose="00000400000000000000" pitchFamily="2" charset="-78"/>
              </a:rPr>
              <a:t>حق بيمار است. </a:t>
            </a:r>
            <a:r>
              <a:rPr lang="en-US" altLang="fa-IR" sz="2400" dirty="0" smtClean="0">
                <a:solidFill>
                  <a:schemeClr val="tx1"/>
                </a:solidFill>
                <a:cs typeface="B Nazanin" panose="00000400000000000000" pitchFamily="2" charset="-78"/>
              </a:rPr>
              <a:t/>
            </a:r>
            <a:br>
              <a:rPr lang="en-US" altLang="fa-IR" sz="2400" dirty="0" smtClean="0">
                <a:solidFill>
                  <a:schemeClr val="tx1"/>
                </a:solidFill>
                <a:cs typeface="B Nazanin" panose="00000400000000000000" pitchFamily="2" charset="-78"/>
              </a:rPr>
            </a:br>
            <a:endParaRPr lang="fa-IR" altLang="fa-IR" sz="2400" dirty="0" smtClean="0">
              <a:solidFill>
                <a:schemeClr val="tx1"/>
              </a:solidFill>
              <a:cs typeface="B Nazanin" panose="00000400000000000000" pitchFamily="2" charset="-78"/>
            </a:endParaRPr>
          </a:p>
        </p:txBody>
      </p:sp>
      <p:sp>
        <p:nvSpPr>
          <p:cNvPr id="19460"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125E8773-598F-44A5-9EE6-FA578FFB1720}" type="slidenum">
              <a:rPr lang="ar-SA" altLang="fa-IR" sz="1400" u="none" smtClean="0">
                <a:solidFill>
                  <a:srgbClr val="FFFFCC"/>
                </a:solidFill>
                <a:cs typeface="Times New Roman" pitchFamily="18" charset="0"/>
              </a:rPr>
              <a:pPr/>
              <a:t>16</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31287726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ctr"/>
            <a:r>
              <a:rPr lang="fa-IR" altLang="fa-IR" sz="2400" b="1" dirty="0" smtClean="0">
                <a:solidFill>
                  <a:schemeClr val="tx1"/>
                </a:solidFill>
                <a:cs typeface="B Nazanin" panose="00000400000000000000" pitchFamily="2" charset="-78"/>
              </a:rPr>
              <a:t>محور اول: دريافت مطلوب خدمات سلامت حق بيمار است.</a:t>
            </a:r>
            <a:br>
              <a:rPr lang="fa-IR" altLang="fa-IR" sz="2400" b="1"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684213" y="1571625"/>
            <a:ext cx="7773987" cy="4876800"/>
          </a:xfrm>
          <a:solidFill>
            <a:schemeClr val="bg1"/>
          </a:solidFill>
          <a:ln w="38100">
            <a:solidFill>
              <a:srgbClr val="FFFF00"/>
            </a:solidFill>
          </a:ln>
        </p:spPr>
        <p:txBody>
          <a:bodyPr/>
          <a:lstStyle/>
          <a:p>
            <a:pPr algn="r" rtl="1">
              <a:defRPr/>
            </a:pPr>
            <a:endParaRPr lang="fa-IR"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1-1)  شايسته شان و منزلت انسان و با احترام به ارزش‌ها، اعتقادات فرهنگي و مذهبي باشد. </a:t>
            </a:r>
            <a:endParaRPr lang="en-US"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2-1) بر پايه‌ي صداقت،  انصاف،ادب و همراه با مهرباني باشد. </a:t>
            </a:r>
            <a:endParaRPr lang="en-US"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3-1) فارغ از هرگونه تبعيض از جمله قومي، فرهنگي، مذهبي، نوع بيماري و جنسيتي باشد. </a:t>
            </a:r>
            <a:endParaRPr lang="en-US"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4-1) بر اساس دانش روز باشد. </a:t>
            </a:r>
            <a:endParaRPr lang="en-US"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5-1) مبتني بر برتري منافع بيمار باشد.</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6-1)  توزيع منابع سلامت مبتني بر عدالت و اولويت هاي درماني بيماران‌ باشد.  </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0484"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2C6ABBF8-5D48-44C8-B574-527624B69A9F}" type="slidenum">
              <a:rPr lang="ar-SA" altLang="fa-IR" sz="1400" u="none" smtClean="0">
                <a:solidFill>
                  <a:srgbClr val="FFFFCC"/>
                </a:solidFill>
                <a:cs typeface="Times New Roman" pitchFamily="18" charset="0"/>
              </a:rPr>
              <a:pPr/>
              <a:t>17</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9348666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algn="ctr"/>
            <a:r>
              <a:rPr lang="fa-IR" altLang="fa-IR" sz="2400" b="1" dirty="0" smtClean="0">
                <a:solidFill>
                  <a:schemeClr val="tx1"/>
                </a:solidFill>
                <a:cs typeface="B Nazanin" panose="00000400000000000000" pitchFamily="2" charset="-78"/>
              </a:rPr>
              <a:t>محور اول: دريافت مطلوب خدمات سلامت حق بيمار است.</a:t>
            </a:r>
            <a:br>
              <a:rPr lang="fa-IR" altLang="fa-IR" sz="2400" b="1"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785813" y="1571625"/>
            <a:ext cx="7773987" cy="4876800"/>
          </a:xfrm>
          <a:solidFill>
            <a:schemeClr val="bg1"/>
          </a:solidFill>
          <a:ln w="38100">
            <a:solidFill>
              <a:srgbClr val="FFFF00"/>
            </a:solidFill>
          </a:ln>
        </p:spPr>
        <p:txBody>
          <a:bodyPr/>
          <a:lstStyle/>
          <a:p>
            <a:pPr algn="r" rtl="1">
              <a:buClr>
                <a:srgbClr val="FFFF00"/>
              </a:buClr>
              <a:defRPr/>
            </a:pPr>
            <a:endParaRPr lang="fa-IR"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7-1) مبتني بر هماهنگي اركان مراقبت اعم از پيشگيري، تشخيص، درمان و توانبخشي باشد.</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8-1) به همراه تامين کليه امکانات رفاهي پايه و ضروري و به دور از تحميل درد و رنج و محدوديت هاي غير ضروري باشد.  </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9-1) توجه ويژه‌اي به حقوق گروه‌هاي آسيب‌پذير جامعه از جمله كودكان،زنان باردار، سالمندان، بيماران رواني، زندانيان، معلولان ذهني و جسمي و افراد بدون سرپرست داشته باشد.</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10-1) در سريعترين زمان ممکن و با احترام به وقت بيمار باشد. </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11-1) با در نظر گرفتن متغيرهايي چون زبان، سن و جنس  گيرندگان خدمت باشد. </a:t>
            </a:r>
            <a:endParaRPr lang="en-US" sz="2400" dirty="0" smtClean="0">
              <a:solidFill>
                <a:schemeClr val="tx1"/>
              </a:solidFill>
              <a:cs typeface="B Nazanin" panose="00000400000000000000" pitchFamily="2" charset="-78"/>
            </a:endParaRPr>
          </a:p>
          <a:p>
            <a:pPr algn="r" rtl="1">
              <a:buClr>
                <a:srgbClr val="FFFF00"/>
              </a:buClr>
              <a:defRPr/>
            </a:pPr>
            <a:endParaRPr lang="fa-IR" sz="2400" dirty="0" smtClean="0">
              <a:solidFill>
                <a:schemeClr val="tx1"/>
              </a:solidFill>
              <a:cs typeface="B Nazanin" panose="00000400000000000000" pitchFamily="2" charset="-78"/>
            </a:endParaRPr>
          </a:p>
        </p:txBody>
      </p:sp>
      <p:sp>
        <p:nvSpPr>
          <p:cNvPr id="21508"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8558FEBD-5699-4898-832A-7950F1FDC3D5}" type="slidenum">
              <a:rPr lang="ar-SA" altLang="fa-IR" sz="1400" u="none" smtClean="0">
                <a:solidFill>
                  <a:srgbClr val="FFFFCC"/>
                </a:solidFill>
                <a:cs typeface="Times New Roman" pitchFamily="18" charset="0"/>
              </a:rPr>
              <a:pPr/>
              <a:t>18</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2610136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algn="ctr"/>
            <a:r>
              <a:rPr lang="fa-IR" altLang="fa-IR" sz="2400" b="1" dirty="0" smtClean="0">
                <a:solidFill>
                  <a:schemeClr val="tx1"/>
                </a:solidFill>
                <a:cs typeface="B Nazanin" panose="00000400000000000000" pitchFamily="2" charset="-78"/>
              </a:rPr>
              <a:t>محور اول: دريافت مطلوب خدمات سلامت حق بيمار است.</a:t>
            </a:r>
            <a:br>
              <a:rPr lang="fa-IR" altLang="fa-IR" sz="2400" b="1" dirty="0" smtClean="0">
                <a:solidFill>
                  <a:schemeClr val="tx1"/>
                </a:solidFill>
                <a:cs typeface="B Nazanin" panose="00000400000000000000" pitchFamily="2" charset="-78"/>
              </a:rPr>
            </a:b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684213" y="1357313"/>
            <a:ext cx="7888287" cy="5214937"/>
          </a:xfrm>
          <a:noFill/>
          <a:ln w="38100">
            <a:solidFill>
              <a:srgbClr val="FFFF00"/>
            </a:solidFill>
          </a:ln>
        </p:spPr>
        <p:txBody>
          <a:bodyPr/>
          <a:lstStyle/>
          <a:p>
            <a:pPr algn="r" rtl="1">
              <a:defRPr/>
            </a:pPr>
            <a:r>
              <a:rPr lang="fa-IR" sz="2400" dirty="0" smtClean="0">
                <a:solidFill>
                  <a:schemeClr val="tx1"/>
                </a:solidFill>
                <a:cs typeface="B Nazanin" panose="00000400000000000000" pitchFamily="2" charset="-78"/>
              </a:rPr>
              <a:t>12-1) در مراقبت‌هاي ضروري و فوري (اورژانس)، بدون توجه به تأمين هزينه‌ي آن صورت گيرد. در موارد غيرفوري(الکتيو) بر اساس ضوابط تعريف شده باشد. </a:t>
            </a:r>
            <a:endParaRPr lang="en-US"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13-1) در مراقبت‌هاي ضروري و فوري (اورژانس) ، در صورتي كه ارائه خدمات مناسب ممكن نباشد، لازم است پس از ارائه‌ي خدمات ضروري و توضيحات لازم، زمينه انتقال بيمار به واحد مجهز فراهم گردد. </a:t>
            </a:r>
            <a:endParaRPr lang="en-US" sz="2400" dirty="0" smtClean="0">
              <a:solidFill>
                <a:schemeClr val="tx1"/>
              </a:solidFill>
              <a:cs typeface="B Nazanin" panose="00000400000000000000" pitchFamily="2" charset="-78"/>
            </a:endParaRPr>
          </a:p>
          <a:p>
            <a:pPr algn="r" rtl="1">
              <a:defRPr/>
            </a:pPr>
            <a:r>
              <a:rPr lang="fa-IR" sz="2400" dirty="0" smtClean="0">
                <a:solidFill>
                  <a:schemeClr val="tx1"/>
                </a:solidFill>
                <a:cs typeface="B Nazanin" panose="00000400000000000000" pitchFamily="2" charset="-78"/>
              </a:rPr>
              <a:t>14-1)  در مراحل پاياني حيات كه وضعيت بيماري غير قابل برگشت و مرگ بيمار قريب الوقوع ميباشد با هدف حفظ آسايش وي ارائه گردد. منظور از آسايش كاهش درد و رنج بيمار، توجه به نيازهاي رواني، اجتماعي، معنوي و عاطفي وي و خانواده‌اش در زمان احتضار مي‌باشد. بيماردر حال احتضار حق دارد در آخرين لحظات زندگي خويش با فردي كه مي‌خواهد همراه گردد.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 احتضار به وضعيت بيماري غير قابل علاج و غير قابل برگشت اطلاق مي‌شود كه مرگ قريب‌الوقوع اجتناب‌ناپذير است.</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2532"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DFCE5F33-5D3E-4441-B9EB-F1B1F17F1F1C}" type="slidenum">
              <a:rPr lang="ar-SA" altLang="fa-IR" sz="1400" u="none" smtClean="0">
                <a:solidFill>
                  <a:srgbClr val="FFFFCC"/>
                </a:solidFill>
                <a:cs typeface="Times New Roman" pitchFamily="18" charset="0"/>
              </a:rPr>
              <a:pPr/>
              <a:t>19</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40371696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357188"/>
            <a:ext cx="7772400" cy="1235075"/>
          </a:xfrm>
        </p:spPr>
        <p:txBody>
          <a:bodyPr/>
          <a:lstStyle/>
          <a:p>
            <a:pPr algn="ctr" rtl="1"/>
            <a:r>
              <a:rPr lang="fa-IR" altLang="fa-IR" sz="2400" b="1" dirty="0" smtClean="0">
                <a:solidFill>
                  <a:schemeClr val="tx1"/>
                </a:solidFill>
                <a:cs typeface="B Nazanin" panose="00000400000000000000" pitchFamily="2" charset="-78"/>
              </a:rPr>
              <a:t>محور دوم: اطلاعات بايد به نحو مطلوب و به ميزان كافي در اختيار بيمار قرار گيرد. </a:t>
            </a: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684213" y="1585913"/>
            <a:ext cx="7773987" cy="5272087"/>
          </a:xfrm>
          <a:noFill/>
          <a:ln w="38100">
            <a:solidFill>
              <a:schemeClr val="tx2"/>
            </a:solidFill>
          </a:ln>
        </p:spPr>
        <p:txBody>
          <a:bodyPr/>
          <a:lstStyle/>
          <a:p>
            <a:pPr algn="r" rtl="1">
              <a:lnSpc>
                <a:spcPct val="150000"/>
              </a:lnSpc>
              <a:buClr>
                <a:srgbClr val="FFFF00"/>
              </a:buClr>
              <a:defRPr/>
            </a:pPr>
            <a:r>
              <a:rPr lang="fa-IR" sz="2400" dirty="0" smtClean="0">
                <a:solidFill>
                  <a:schemeClr val="tx1"/>
                </a:solidFill>
                <a:cs typeface="B Nazanin" panose="00000400000000000000" pitchFamily="2" charset="-78"/>
              </a:rPr>
              <a:t>1-2)  محتواي اطلاعات بايد شامل موارد ذيل باشد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1-2-2) مفاد منشور حقوق بيمار در زمان  پذيرش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2-1-2) ضوابط و هزينه‌هاي قابل پيش بيني بيمارستان اعم از خدمات درماني و غير درماني و ضوابط بيمه و معرفي سيستم هاي حمايتي در زمان پذيرش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3-1-2) نام، مسؤوليت و رتبه‌ي حرفه‌اي اعضاي گروه پزشكي مسئول ارائه مراقبت از جمله پزشك، پرستار و دانشجو و ارتباط حرفه‌اي آن‌ها با يكديگر</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4580" name="Slide Number Placeholder 5"/>
          <p:cNvSpPr>
            <a:spLocks noGrp="1"/>
          </p:cNvSpPr>
          <p:nvPr>
            <p:ph type="sldNum" sz="quarter" idx="15"/>
          </p:nvPr>
        </p:nvSpPr>
        <p:spPr>
          <a:xfrm>
            <a:off x="6553200" y="5995988"/>
            <a:ext cx="1905000" cy="493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8BB25E2B-14E8-4893-A70F-C5CFDA4246AD}" type="slidenum">
              <a:rPr lang="ar-SA" altLang="fa-IR" sz="1400" u="none" smtClean="0">
                <a:solidFill>
                  <a:srgbClr val="FFFFCC"/>
                </a:solidFill>
                <a:cs typeface="Times New Roman" pitchFamily="18" charset="0"/>
              </a:rPr>
              <a:pPr/>
              <a:t>20</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9167879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304800"/>
            <a:ext cx="7467600" cy="1143000"/>
          </a:xfrm>
        </p:spPr>
        <p:txBody>
          <a:bodyPr/>
          <a:lstStyle/>
          <a:p>
            <a:pPr algn="ctr" rtl="1"/>
            <a:r>
              <a:rPr lang="fa-IR" altLang="fa-IR" sz="2400" b="1" dirty="0" smtClean="0">
                <a:solidFill>
                  <a:schemeClr val="tx1"/>
                </a:solidFill>
                <a:cs typeface="B Nazanin" panose="00000400000000000000" pitchFamily="2" charset="-78"/>
              </a:rPr>
              <a:t>محور دوم: اطلاعات بايد به نحو مطلوب و به ميزان كافي در اختيار بيمار قرار گيرد. </a:t>
            </a: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714375" y="1714500"/>
            <a:ext cx="7773988" cy="4876800"/>
          </a:xfrm>
          <a:noFill/>
          <a:ln w="38100">
            <a:solidFill>
              <a:schemeClr val="tx2"/>
            </a:solidFill>
          </a:ln>
        </p:spPr>
        <p:txBody>
          <a:bodyPr/>
          <a:lstStyle/>
          <a:p>
            <a:pPr algn="r" rtl="1">
              <a:lnSpc>
                <a:spcPct val="150000"/>
              </a:lnSpc>
              <a:buClr>
                <a:srgbClr val="FFFF00"/>
              </a:buClr>
              <a:defRPr/>
            </a:pPr>
            <a:r>
              <a:rPr lang="fa-IR" sz="2400" dirty="0" smtClean="0">
                <a:solidFill>
                  <a:schemeClr val="tx1"/>
                </a:solidFill>
                <a:cs typeface="B Nazanin" panose="00000400000000000000" pitchFamily="2" charset="-78"/>
              </a:rPr>
              <a:t>4-1-2) روش‌هاي تشخيصي و درماني و نقاط ضعف و قوت هر روش و عوارض احتمالي آن ، تشخيص بيماري، پيش آگهي و عوارض آن و نيز كليه‌ي اطلاعات تأثير‌گذار در روند تصميم‌گيري بيمار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5-1-2) نحوه‌ي دسترسي به پزشک معالج و اعضاي اصلي گروه پزشکي در طول درمان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6-1-2) كليه‌ي اقداماتي كه ماهيت پژوهشي دارند.</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7-1-2) ارائه آموزش‌هاي ضروري براي استمرار درمان </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5604"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9B442DBB-D38B-4E55-ADEB-BCBEA2E3B068}" type="slidenum">
              <a:rPr lang="ar-SA" altLang="fa-IR" sz="1400" u="none" smtClean="0">
                <a:solidFill>
                  <a:srgbClr val="FFFFCC"/>
                </a:solidFill>
                <a:cs typeface="Times New Roman" pitchFamily="18" charset="0"/>
              </a:rPr>
              <a:pPr/>
              <a:t>21</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6838128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85800" y="214313"/>
            <a:ext cx="7772400" cy="1143000"/>
          </a:xfrm>
        </p:spPr>
        <p:txBody>
          <a:bodyPr/>
          <a:lstStyle/>
          <a:p>
            <a:pPr algn="ctr" rtl="1"/>
            <a:r>
              <a:rPr lang="fa-IR" altLang="fa-IR" sz="2400" b="1" dirty="0" smtClean="0">
                <a:solidFill>
                  <a:schemeClr val="tx1"/>
                </a:solidFill>
                <a:cs typeface="B Nazanin" panose="00000400000000000000" pitchFamily="2" charset="-78"/>
              </a:rPr>
              <a:t>محور دوم: اطلاعات بايد به نحو مطلوب و به ميزان كافي در اختيار بيمار قرار گيرد. </a:t>
            </a: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684213" y="1285875"/>
            <a:ext cx="7773987" cy="5286375"/>
          </a:xfrm>
          <a:noFill/>
          <a:ln w="38100">
            <a:solidFill>
              <a:schemeClr val="tx2"/>
            </a:solidFill>
          </a:ln>
        </p:spPr>
        <p:txBody>
          <a:bodyPr>
            <a:normAutofit lnSpcReduction="10000"/>
          </a:bodyPr>
          <a:lstStyle/>
          <a:p>
            <a:pPr algn="r" rtl="1">
              <a:lnSpc>
                <a:spcPct val="150000"/>
              </a:lnSpc>
              <a:buClr>
                <a:srgbClr val="FFFF00"/>
              </a:buClr>
              <a:defRPr/>
            </a:pPr>
            <a:r>
              <a:rPr lang="fa-IR" sz="2400" dirty="0" smtClean="0">
                <a:solidFill>
                  <a:schemeClr val="tx1"/>
                </a:solidFill>
                <a:cs typeface="B Nazanin" panose="00000400000000000000" pitchFamily="2" charset="-78"/>
              </a:rPr>
              <a:t>2-2)  نحوه‌ي ارائه اطلاعات بايد به صورت ذيل باشد :</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1-2-2)  اطلاعات بايد در زمان مناسب و متناسب با شرايط بيمار از جمله اضطراب و درد و ويژگي‌هاي فردي وي از جمله زبان، تحصيلات و توان درک در اختيار وي قرار گيرد، مگر اين‌كه:</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 تأخير در شروع درمان به واسطه‌ي ارائه‌ي اطلاعات فوق سبب آسيب به بيمار گردد. (در اين صورت انتقال اطلاعات پس از اقدام ضروري، در اولين زمان مناسب بايد انجام شود.) </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  بيمار علي‌رغم اطلاع از حق دريافت اطلاعات، از اين امر امتناع نمايد كه در اين صورت بايد خواست بيمار محترم شمرده شود، مگر اين‌كه عدم اطلاع بيمار، وي يا سايرين را در معرض خطر جدي قرار دهد. </a:t>
            </a:r>
            <a:endParaRPr lang="en-US" sz="2400" dirty="0" smtClean="0">
              <a:solidFill>
                <a:schemeClr val="tx1"/>
              </a:solidFill>
              <a:cs typeface="B Nazanin" panose="00000400000000000000" pitchFamily="2" charset="-78"/>
            </a:endParaRPr>
          </a:p>
          <a:p>
            <a:pPr algn="r" rtl="1">
              <a:buClr>
                <a:srgbClr val="FFFF00"/>
              </a:buClr>
              <a:defRPr/>
            </a:pPr>
            <a:r>
              <a:rPr lang="fa-IR" sz="2400" dirty="0" smtClean="0">
                <a:solidFill>
                  <a:schemeClr val="tx1"/>
                </a:solidFill>
                <a:cs typeface="B Nazanin" panose="00000400000000000000" pitchFamily="2" charset="-78"/>
              </a:rPr>
              <a:t>2-2-2)   بيمار مي‌تواند به كليه‌ي تصوير طلاعات ثبت‌شده در پرونده‌ي باليني خود دسترسي داشته باشد و آن ‌را دريافت نموده و تصحيح اشتباهات مندرج در آن  را درخواست نمايد. </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6628"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05D2982D-3BE1-4181-BFD7-2457F7310965}" type="slidenum">
              <a:rPr lang="ar-SA" altLang="fa-IR" sz="1400" u="none" smtClean="0">
                <a:solidFill>
                  <a:srgbClr val="FFFFCC"/>
                </a:solidFill>
                <a:cs typeface="Times New Roman" pitchFamily="18" charset="0"/>
              </a:rPr>
              <a:pPr/>
              <a:t>22</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3168896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85800" y="-142875"/>
            <a:ext cx="7772400" cy="1304925"/>
          </a:xfrm>
        </p:spPr>
        <p:txBody>
          <a:bodyPr/>
          <a:lstStyle/>
          <a:p>
            <a:pPr algn="ctr" rtl="1"/>
            <a:r>
              <a:rPr lang="fa-IR" altLang="fa-IR" sz="2400" b="1" dirty="0" smtClean="0">
                <a:solidFill>
                  <a:schemeClr val="tx1"/>
                </a:solidFill>
                <a:cs typeface="B Nazanin" panose="00000400000000000000" pitchFamily="2" charset="-78"/>
              </a:rPr>
              <a:t>محور سوم: حق انتخاب و تصميم‌گيري آزادانه بيمار در دريافت خدمات سلامت بايد محترم شمرده شود. </a:t>
            </a:r>
          </a:p>
        </p:txBody>
      </p:sp>
      <p:sp>
        <p:nvSpPr>
          <p:cNvPr id="88068" name="Rectangle 3"/>
          <p:cNvSpPr>
            <a:spLocks noGrp="1" noChangeArrowheads="1"/>
          </p:cNvSpPr>
          <p:nvPr>
            <p:ph sz="quarter" idx="1"/>
          </p:nvPr>
        </p:nvSpPr>
        <p:spPr>
          <a:xfrm>
            <a:off x="684213" y="1219200"/>
            <a:ext cx="7697787" cy="5638800"/>
          </a:xfrm>
          <a:noFill/>
          <a:ln w="38100">
            <a:solidFill>
              <a:schemeClr val="tx1">
                <a:lumMod val="75000"/>
              </a:schemeClr>
            </a:solidFill>
          </a:ln>
        </p:spPr>
        <p:txBody>
          <a:bodyPr>
            <a:normAutofit lnSpcReduction="10000"/>
          </a:bodyPr>
          <a:lstStyle/>
          <a:p>
            <a:pPr algn="r" rtl="1">
              <a:lnSpc>
                <a:spcPct val="200000"/>
              </a:lnSpc>
              <a:buClr>
                <a:srgbClr val="FFFF00"/>
              </a:buClr>
              <a:defRPr/>
            </a:pPr>
            <a:r>
              <a:rPr lang="en-US" sz="2400" dirty="0" smtClean="0">
                <a:solidFill>
                  <a:schemeClr val="tx1"/>
                </a:solidFill>
                <a:cs typeface="B Nazanin" panose="00000400000000000000" pitchFamily="2" charset="-78"/>
              </a:rPr>
              <a:t> </a:t>
            </a:r>
            <a:r>
              <a:rPr lang="fa-IR" sz="2400" dirty="0" smtClean="0">
                <a:solidFill>
                  <a:schemeClr val="tx1"/>
                </a:solidFill>
                <a:cs typeface="B Nazanin" panose="00000400000000000000" pitchFamily="2" charset="-78"/>
              </a:rPr>
              <a:t>1-3) محدوده انتخاب و تصميم‌گيري درباره موارد ذيل مي‌باشد:</a:t>
            </a:r>
          </a:p>
          <a:p>
            <a:pPr algn="r" rtl="1">
              <a:lnSpc>
                <a:spcPct val="200000"/>
              </a:lnSpc>
              <a:buClr>
                <a:srgbClr val="FFFF00"/>
              </a:buClr>
              <a:defRPr/>
            </a:pPr>
            <a:r>
              <a:rPr lang="fa-IR" sz="2400" dirty="0" smtClean="0">
                <a:solidFill>
                  <a:schemeClr val="tx1"/>
                </a:solidFill>
                <a:cs typeface="B Nazanin" panose="00000400000000000000" pitchFamily="2" charset="-78"/>
              </a:rPr>
              <a:t>1-1-3)  انتخاب پزشك معالج و مركز ارائه‌كننده‌ي خدمات سلامت درچارچوب ضوابط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2-1-3)  انتخاب و نظر خواهي از پزشک دوم به عنوان مشاور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3-1-3)  شركت يا عدم شركت در پژوهش‌هاي زيستي با اطمينان از اينكه تصميم‌گيري وي تأثيري در تداوم و نحوه دريافت خدمات سلامت ندارد.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4-1-3) قبول يا رد درمان هاي پيشنهادي پس از آگاهي از عوارض احتمالي ناشي از پذيرش يا رد آن مگر در موارد خودکشي يا مواردي که امتناع از درمان شخص ديگري را در معرض خطر جدي قرار مي‌دهد.</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8676" name="Slide Number Placeholder 5"/>
          <p:cNvSpPr>
            <a:spLocks noGrp="1"/>
          </p:cNvSpPr>
          <p:nvPr>
            <p:ph type="sldNum" sz="quarter" idx="15"/>
          </p:nvPr>
        </p:nvSpPr>
        <p:spPr>
          <a:xfrm>
            <a:off x="6553200" y="5495925"/>
            <a:ext cx="1905000" cy="52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264FA14F-7406-4C6F-B213-368EA79A9E53}" type="slidenum">
              <a:rPr lang="ar-SA" altLang="fa-IR" sz="1400" u="none" smtClean="0">
                <a:solidFill>
                  <a:srgbClr val="FFFFCC"/>
                </a:solidFill>
                <a:cs typeface="Times New Roman" pitchFamily="18" charset="0"/>
              </a:rPr>
              <a:pPr/>
              <a:t>23</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0434459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algn="ctr" rtl="1"/>
            <a:r>
              <a:rPr lang="fa-IR" altLang="fa-IR" sz="2400" b="1" dirty="0" smtClean="0">
                <a:solidFill>
                  <a:schemeClr val="tx1"/>
                </a:solidFill>
                <a:cs typeface="B Nazanin" panose="00000400000000000000" pitchFamily="2" charset="-78"/>
              </a:rPr>
              <a:t>محور سوم: حق انتخاب و تصميم‌گيري آزادانه بيمار در دريافت خدمات سلامت بايد محترم شمرده شود. </a:t>
            </a:r>
          </a:p>
        </p:txBody>
      </p:sp>
      <p:sp>
        <p:nvSpPr>
          <p:cNvPr id="88068" name="Rectangle 3"/>
          <p:cNvSpPr>
            <a:spLocks noGrp="1" noChangeArrowheads="1"/>
          </p:cNvSpPr>
          <p:nvPr>
            <p:ph sz="quarter" idx="1"/>
          </p:nvPr>
        </p:nvSpPr>
        <p:spPr>
          <a:xfrm>
            <a:off x="684213" y="1838325"/>
            <a:ext cx="7773987" cy="4233863"/>
          </a:xfrm>
          <a:noFill/>
          <a:ln w="38100">
            <a:solidFill>
              <a:schemeClr val="tx1">
                <a:lumMod val="75000"/>
              </a:schemeClr>
            </a:solidFill>
          </a:ln>
        </p:spPr>
        <p:txBody>
          <a:bodyPr/>
          <a:lstStyle/>
          <a:p>
            <a:pPr algn="r" rtl="1">
              <a:lnSpc>
                <a:spcPct val="150000"/>
              </a:lnSpc>
              <a:buClr>
                <a:srgbClr val="FFFF00"/>
              </a:buClr>
              <a:defRPr/>
            </a:pPr>
            <a:endParaRPr lang="fa-IR"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5-1-3)   اعلام نظر قبلي بيمار در مورد اقدامات درماني آتي در زماني که بيمار واجد ظرفيت تصميم‌گيري مي‌باشد. ثبت و به‌عنوان راهنماي اقدامات پزشكي در زمان فقدان ظرفيت تصميم‌گيري وي با رعايت موازين قانوني مد نظر ارائه کنندگان خدمات سلامت و تصميم‌گيرنده جايگزين بيمار قرار گيرد.</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29700"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F3E1D293-63ED-4C40-BC0B-6D75CD480A04}" type="slidenum">
              <a:rPr lang="ar-SA" altLang="fa-IR" sz="1400" u="none" smtClean="0">
                <a:solidFill>
                  <a:srgbClr val="FFFFCC"/>
                </a:solidFill>
                <a:cs typeface="Times New Roman" pitchFamily="18" charset="0"/>
              </a:rPr>
              <a:pPr/>
              <a:t>24</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24511181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5800" y="500063"/>
            <a:ext cx="7772400" cy="1143000"/>
          </a:xfrm>
        </p:spPr>
        <p:txBody>
          <a:bodyPr/>
          <a:lstStyle/>
          <a:p>
            <a:pPr algn="ctr" rtl="1"/>
            <a:r>
              <a:rPr lang="fa-IR" altLang="fa-IR" sz="2400" b="1" dirty="0" smtClean="0">
                <a:solidFill>
                  <a:schemeClr val="tx1"/>
                </a:solidFill>
                <a:cs typeface="B Nazanin" panose="00000400000000000000" pitchFamily="2" charset="-78"/>
              </a:rPr>
              <a:t>محور سوم: حق انتخاب و تصميم‌گيري آزادانه بيمار در دريافت خدمات سلامت بايد محترم شمرده شود. </a:t>
            </a:r>
          </a:p>
        </p:txBody>
      </p:sp>
      <p:sp>
        <p:nvSpPr>
          <p:cNvPr id="88068" name="Rectangle 3"/>
          <p:cNvSpPr>
            <a:spLocks noGrp="1" noChangeArrowheads="1"/>
          </p:cNvSpPr>
          <p:nvPr>
            <p:ph sz="quarter" idx="1"/>
          </p:nvPr>
        </p:nvSpPr>
        <p:spPr>
          <a:xfrm>
            <a:off x="357188" y="1571625"/>
            <a:ext cx="8358187" cy="5286375"/>
          </a:xfrm>
          <a:noFill/>
          <a:ln w="38100">
            <a:solidFill>
              <a:schemeClr val="tx1">
                <a:lumMod val="75000"/>
              </a:schemeClr>
            </a:solidFill>
          </a:ln>
        </p:spPr>
        <p:txBody>
          <a:bodyPr/>
          <a:lstStyle/>
          <a:p>
            <a:pPr algn="r" rtl="1">
              <a:lnSpc>
                <a:spcPct val="150000"/>
              </a:lnSpc>
              <a:buClr>
                <a:srgbClr val="FFFF00"/>
              </a:buClr>
              <a:defRPr/>
            </a:pPr>
            <a:r>
              <a:rPr lang="fa-IR" sz="2400" dirty="0" smtClean="0">
                <a:solidFill>
                  <a:schemeClr val="tx1"/>
                </a:solidFill>
                <a:cs typeface="B Nazanin" panose="00000400000000000000" pitchFamily="2" charset="-78"/>
              </a:rPr>
              <a:t>2-3) شرايط انتخاب و تصميم گيري شامل موارد ذيل ميباشد:</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1-2-3)  انتخاب و تصميم‌گيري بيمار بايد آزادانه و آگاهانه ، مبتني بر دريافت اطلاعات كافي و جامع (مذكور در بند دوم) باشد.</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2-2-3)  پس از ارائه اطلاعات، زمان لازم و كافي به بيمار جهت تصميم‌گيري و انتخاب داده شود. </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30724"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0B555F4E-4F66-4CB9-B566-DB673A08B6F6}" type="slidenum">
              <a:rPr lang="ar-SA" altLang="fa-IR" sz="1400" u="none" smtClean="0">
                <a:solidFill>
                  <a:srgbClr val="FFFFCC"/>
                </a:solidFill>
                <a:cs typeface="Times New Roman" pitchFamily="18" charset="0"/>
              </a:rPr>
              <a:pPr/>
              <a:t>25</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34744209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algn="ctr"/>
            <a:r>
              <a:rPr lang="fa-IR" altLang="fa-IR" sz="2400" dirty="0" smtClean="0">
                <a:solidFill>
                  <a:schemeClr val="tx1"/>
                </a:solidFill>
                <a:cs typeface="B Nazanin" panose="00000400000000000000" pitchFamily="2" charset="-78"/>
              </a:rPr>
              <a:t> </a:t>
            </a:r>
            <a:r>
              <a:rPr lang="fa-IR" altLang="fa-IR" sz="2400" b="1" dirty="0" smtClean="0">
                <a:solidFill>
                  <a:schemeClr val="tx1"/>
                </a:solidFill>
                <a:cs typeface="B Nazanin" panose="00000400000000000000" pitchFamily="2" charset="-78"/>
              </a:rPr>
              <a:t>محور چهارم: ارائه خدمات سلامت بايد مبتني بر احترام به حريم خصوصي بيمار و رعايت اصل رازداري باشد. </a:t>
            </a: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285750" y="1981200"/>
            <a:ext cx="8172450" cy="4019550"/>
          </a:xfrm>
          <a:noFill/>
          <a:ln w="38100">
            <a:solidFill>
              <a:schemeClr val="tx1"/>
            </a:solidFill>
          </a:ln>
        </p:spPr>
        <p:txBody>
          <a:bodyPr/>
          <a:lstStyle/>
          <a:p>
            <a:pPr algn="r" rtl="1">
              <a:lnSpc>
                <a:spcPct val="150000"/>
              </a:lnSpc>
              <a:buClr>
                <a:srgbClr val="FFFF00"/>
              </a:buClr>
              <a:defRPr/>
            </a:pPr>
            <a:r>
              <a:rPr lang="fa-IR" sz="2400" dirty="0" smtClean="0">
                <a:solidFill>
                  <a:schemeClr val="tx1"/>
                </a:solidFill>
                <a:cs typeface="B Nazanin" panose="00000400000000000000" pitchFamily="2" charset="-78"/>
              </a:rPr>
              <a:t>1-4)  رعايت اصل رازداري راجع به كليه‌ي اطلاعات مربوط به بيمار الزامي است مگر در مواردي كه قانون آن را استثنا كرده باشد.</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2-4)  در كليه‌ي مراحل مراقبت اعم از تشخيصي و درماني بايد  به حريم خصوصي بيمار احترام گذاشته شود. ضروري است بدين منظوركليه‌ي امكانات لازم جهت تضمين حريم خصوصي بيمار فراهم گردد.</a:t>
            </a:r>
            <a:endParaRPr lang="en-US" sz="2400" dirty="0" smtClean="0">
              <a:solidFill>
                <a:schemeClr val="tx1"/>
              </a:solidFill>
              <a:cs typeface="B Nazanin" panose="00000400000000000000" pitchFamily="2" charset="-78"/>
            </a:endParaRPr>
          </a:p>
          <a:p>
            <a:pPr algn="r" rtl="1">
              <a:lnSpc>
                <a:spcPct val="150000"/>
              </a:lnSpc>
              <a:buClr>
                <a:srgbClr val="FFFF00"/>
              </a:buClr>
              <a:buFontTx/>
              <a:buNone/>
              <a:defRPr/>
            </a:pPr>
            <a:endParaRPr lang="fa-IR" sz="2400" dirty="0" smtClean="0">
              <a:solidFill>
                <a:schemeClr val="tx1"/>
              </a:solidFill>
              <a:cs typeface="B Nazanin" panose="00000400000000000000" pitchFamily="2" charset="-78"/>
            </a:endParaRPr>
          </a:p>
        </p:txBody>
      </p:sp>
      <p:sp>
        <p:nvSpPr>
          <p:cNvPr id="32772"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895709D7-4DCA-45C3-B17A-91AFFA453997}" type="slidenum">
              <a:rPr lang="ar-SA" altLang="fa-IR" sz="1400" u="none" smtClean="0">
                <a:solidFill>
                  <a:srgbClr val="FFFFCC"/>
                </a:solidFill>
                <a:cs typeface="Times New Roman" pitchFamily="18" charset="0"/>
              </a:rPr>
              <a:pPr/>
              <a:t>26</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8634731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ctr"/>
            <a:r>
              <a:rPr lang="fa-IR" altLang="fa-IR" sz="2400" dirty="0" smtClean="0">
                <a:solidFill>
                  <a:schemeClr val="tx1"/>
                </a:solidFill>
                <a:cs typeface="B Nazanin" panose="00000400000000000000" pitchFamily="2" charset="-78"/>
              </a:rPr>
              <a:t> </a:t>
            </a:r>
            <a:r>
              <a:rPr lang="fa-IR" altLang="fa-IR" sz="2400" b="1" dirty="0" smtClean="0">
                <a:solidFill>
                  <a:schemeClr val="tx1"/>
                </a:solidFill>
                <a:cs typeface="B Nazanin" panose="00000400000000000000" pitchFamily="2" charset="-78"/>
              </a:rPr>
              <a:t>محور چهارم: ارائه خدمات سلامت بايد مبتني بر احترام به حريم خصوصي بيمار و رعايت اصل رازداري باشد. </a:t>
            </a:r>
            <a:endParaRPr lang="en-US" altLang="fa-IR" sz="2400" dirty="0" smtClean="0">
              <a:solidFill>
                <a:schemeClr val="tx1"/>
              </a:solidFill>
              <a:cs typeface="B Nazanin" panose="00000400000000000000" pitchFamily="2" charset="-78"/>
            </a:endParaRPr>
          </a:p>
        </p:txBody>
      </p:sp>
      <p:sp>
        <p:nvSpPr>
          <p:cNvPr id="88068" name="Rectangle 3"/>
          <p:cNvSpPr>
            <a:spLocks noGrp="1" noChangeArrowheads="1"/>
          </p:cNvSpPr>
          <p:nvPr>
            <p:ph sz="quarter" idx="1"/>
          </p:nvPr>
        </p:nvSpPr>
        <p:spPr>
          <a:xfrm>
            <a:off x="285750" y="2052638"/>
            <a:ext cx="8172450" cy="4162425"/>
          </a:xfrm>
          <a:noFill/>
          <a:ln w="38100">
            <a:solidFill>
              <a:schemeClr val="tx1"/>
            </a:solidFill>
          </a:ln>
        </p:spPr>
        <p:txBody>
          <a:bodyPr/>
          <a:lstStyle/>
          <a:p>
            <a:pPr algn="r" rtl="1">
              <a:lnSpc>
                <a:spcPct val="150000"/>
              </a:lnSpc>
              <a:buClr>
                <a:srgbClr val="FFFF00"/>
              </a:buClr>
              <a:defRPr/>
            </a:pPr>
            <a:r>
              <a:rPr lang="fa-IR" sz="2400" dirty="0" smtClean="0">
                <a:solidFill>
                  <a:schemeClr val="tx1"/>
                </a:solidFill>
                <a:cs typeface="B Nazanin" panose="00000400000000000000" pitchFamily="2" charset="-78"/>
              </a:rPr>
              <a:t>3-4) فقط بيمار و گروه درماني و افراد مجاز از طرف بيمار و افرادي كه به حكم قانون مجاز تلقي مي‌شوند ميتوانند به اطلاعات دسترسي داشته باشند. </a:t>
            </a:r>
            <a:endParaRPr lang="en-US" sz="2400" dirty="0" smtClean="0">
              <a:solidFill>
                <a:schemeClr val="tx1"/>
              </a:solidFill>
              <a:cs typeface="B Nazanin" panose="00000400000000000000" pitchFamily="2" charset="-78"/>
            </a:endParaRPr>
          </a:p>
          <a:p>
            <a:pPr algn="r" rtl="1">
              <a:lnSpc>
                <a:spcPct val="150000"/>
              </a:lnSpc>
              <a:buClr>
                <a:srgbClr val="FFFF00"/>
              </a:buClr>
              <a:defRPr/>
            </a:pPr>
            <a:r>
              <a:rPr lang="fa-IR" sz="2400" dirty="0" smtClean="0">
                <a:solidFill>
                  <a:schemeClr val="tx1"/>
                </a:solidFill>
                <a:cs typeface="B Nazanin" panose="00000400000000000000" pitchFamily="2" charset="-78"/>
              </a:rPr>
              <a:t>4-4)  بيمار حق دارد در مراحل تشخيصي از جمله معاينات، فرد معتمد خود را همراه داشته باشد. همراهي يكي از والدين كودك در تمام مراحل درمان حق كودك مي باشد مگر اينكه اين امر بر خلاف ضرورت‌هاي پزشكي باشد. </a:t>
            </a:r>
            <a:endParaRPr lang="en-US" sz="2400" dirty="0" smtClean="0">
              <a:solidFill>
                <a:schemeClr val="tx1"/>
              </a:solidFill>
              <a:cs typeface="B Nazanin" panose="00000400000000000000" pitchFamily="2" charset="-78"/>
            </a:endParaRPr>
          </a:p>
          <a:p>
            <a:pPr algn="r" rtl="1">
              <a:lnSpc>
                <a:spcPct val="150000"/>
              </a:lnSpc>
              <a:buClr>
                <a:srgbClr val="FFFF00"/>
              </a:buClr>
              <a:defRPr/>
            </a:pPr>
            <a:endParaRPr lang="fa-IR" sz="2400" dirty="0" smtClean="0">
              <a:solidFill>
                <a:schemeClr val="tx1"/>
              </a:solidFill>
              <a:cs typeface="B Nazanin" panose="00000400000000000000" pitchFamily="2" charset="-78"/>
            </a:endParaRPr>
          </a:p>
        </p:txBody>
      </p:sp>
      <p:sp>
        <p:nvSpPr>
          <p:cNvPr id="33796"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3DC5CD4F-9556-4C9A-9D1C-1265D9C72BC0}" type="slidenum">
              <a:rPr lang="ar-SA" altLang="fa-IR" sz="1400" u="none" smtClean="0">
                <a:solidFill>
                  <a:srgbClr val="FFFFCC"/>
                </a:solidFill>
                <a:cs typeface="Times New Roman" pitchFamily="18" charset="0"/>
              </a:rPr>
              <a:pPr/>
              <a:t>27</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5653234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rtl="1"/>
            <a:r>
              <a:rPr lang="fa-IR" altLang="fa-IR" sz="2400" smtClean="0">
                <a:solidFill>
                  <a:schemeClr val="tx1"/>
                </a:solidFill>
                <a:cs typeface="B Nazanin" panose="00000400000000000000" pitchFamily="2" charset="-78"/>
              </a:rPr>
              <a:t> </a:t>
            </a:r>
            <a:r>
              <a:rPr lang="fa-IR" altLang="fa-IR" sz="2400" b="1" smtClean="0">
                <a:solidFill>
                  <a:schemeClr val="tx1"/>
                </a:solidFill>
                <a:cs typeface="B Nazanin" panose="00000400000000000000" pitchFamily="2" charset="-78"/>
              </a:rPr>
              <a:t>محور پنجم: دسترسي به نظام كارآمد رسيدگي به شكايات حق بيمار است. </a:t>
            </a:r>
            <a:r>
              <a:rPr lang="en-US" altLang="fa-IR" sz="2400" b="1" dirty="0" smtClean="0">
                <a:solidFill>
                  <a:schemeClr val="tx1"/>
                </a:solidFill>
                <a:cs typeface="B Nazanin" panose="00000400000000000000" pitchFamily="2" charset="-78"/>
              </a:rPr>
              <a:t/>
            </a:r>
            <a:br>
              <a:rPr lang="en-US" altLang="fa-IR" sz="2400" b="1" dirty="0" smtClean="0">
                <a:solidFill>
                  <a:schemeClr val="tx1"/>
                </a:solidFill>
                <a:cs typeface="B Nazanin" panose="00000400000000000000" pitchFamily="2" charset="-78"/>
              </a:rPr>
            </a:br>
            <a:endParaRPr lang="fa-IR" altLang="fa-IR" sz="2400" b="1" smtClean="0">
              <a:solidFill>
                <a:schemeClr val="tx1"/>
              </a:solidFill>
              <a:cs typeface="B Nazanin" panose="00000400000000000000" pitchFamily="2" charset="-78"/>
            </a:endParaRPr>
          </a:p>
        </p:txBody>
      </p:sp>
      <p:sp>
        <p:nvSpPr>
          <p:cNvPr id="35843" name="Rectangle 3"/>
          <p:cNvSpPr>
            <a:spLocks noGrp="1" noChangeArrowheads="1"/>
          </p:cNvSpPr>
          <p:nvPr>
            <p:ph sz="quarter" idx="1"/>
          </p:nvPr>
        </p:nvSpPr>
        <p:spPr>
          <a:xfrm>
            <a:off x="500063" y="1571625"/>
            <a:ext cx="8072437" cy="4876800"/>
          </a:xfrm>
          <a:noFill/>
          <a:ln w="38100">
            <a:solidFill>
              <a:srgbClr val="FFFF00"/>
            </a:solidFill>
            <a:miter lim="800000"/>
            <a:headEnd/>
            <a:tailEnd/>
          </a:ln>
        </p:spPr>
        <p:txBody>
          <a:bodyPr/>
          <a:lstStyle/>
          <a:p>
            <a:pPr algn="r" rtl="1">
              <a:lnSpc>
                <a:spcPct val="150000"/>
              </a:lnSpc>
              <a:buClr>
                <a:srgbClr val="FFFF00"/>
              </a:buClr>
            </a:pPr>
            <a:r>
              <a:rPr lang="fa-IR" altLang="fa-IR" sz="2400" dirty="0" smtClean="0">
                <a:solidFill>
                  <a:schemeClr val="tx1"/>
                </a:solidFill>
                <a:cs typeface="B Nazanin" panose="00000400000000000000" pitchFamily="2" charset="-78"/>
              </a:rPr>
              <a:t>1-5)  هر بيمار حق دارد در صورت ادعاي نقض حقوق خود كه موضوع اين منشور است، بدون اختلال در كيفيت دريافت خدمات سلامت به مقامات ذي صلاح شكايت نمايد. </a:t>
            </a:r>
            <a:endParaRPr lang="en-US" altLang="fa-IR" sz="2400" dirty="0" smtClean="0">
              <a:solidFill>
                <a:schemeClr val="tx1"/>
              </a:solidFill>
              <a:cs typeface="B Nazanin" panose="00000400000000000000" pitchFamily="2" charset="-78"/>
            </a:endParaRPr>
          </a:p>
          <a:p>
            <a:pPr algn="r" rtl="1">
              <a:lnSpc>
                <a:spcPct val="150000"/>
              </a:lnSpc>
              <a:buClr>
                <a:srgbClr val="FFFF00"/>
              </a:buClr>
            </a:pPr>
            <a:r>
              <a:rPr lang="fa-IR" altLang="fa-IR" sz="2400" dirty="0" smtClean="0">
                <a:solidFill>
                  <a:schemeClr val="tx1"/>
                </a:solidFill>
                <a:cs typeface="B Nazanin" panose="00000400000000000000" pitchFamily="2" charset="-78"/>
              </a:rPr>
              <a:t>2-5)  بيماران حق دارند از نحوه رسيدگي و نتايج شكايت خود آگاه شوند.</a:t>
            </a:r>
            <a:endParaRPr lang="en-US" altLang="fa-IR" sz="2400" dirty="0" smtClean="0">
              <a:solidFill>
                <a:schemeClr val="tx1"/>
              </a:solidFill>
              <a:cs typeface="B Nazanin" panose="00000400000000000000" pitchFamily="2" charset="-78"/>
            </a:endParaRPr>
          </a:p>
          <a:p>
            <a:pPr algn="r" rtl="1">
              <a:lnSpc>
                <a:spcPct val="150000"/>
              </a:lnSpc>
              <a:buClr>
                <a:srgbClr val="FFFF00"/>
              </a:buClr>
            </a:pPr>
            <a:r>
              <a:rPr lang="fa-IR" altLang="fa-IR" sz="2400" dirty="0" smtClean="0">
                <a:solidFill>
                  <a:schemeClr val="tx1"/>
                </a:solidFill>
                <a:cs typeface="B Nazanin" panose="00000400000000000000" pitchFamily="2" charset="-78"/>
              </a:rPr>
              <a:t>3-5) خسارت ناشي از خطاي ارائه کنندگان خدمات سلامت بايد پس از رسيدگي و اثبات مطابق مقررات در كوتاه ترين زمان ممکن جبران شود.</a:t>
            </a:r>
            <a:endParaRPr lang="en-US" altLang="fa-IR" sz="2400" dirty="0" smtClean="0">
              <a:solidFill>
                <a:schemeClr val="tx1"/>
              </a:solidFill>
              <a:cs typeface="B Nazanin" panose="00000400000000000000" pitchFamily="2" charset="-78"/>
            </a:endParaRPr>
          </a:p>
          <a:p>
            <a:pPr algn="r" rtl="1">
              <a:lnSpc>
                <a:spcPct val="150000"/>
              </a:lnSpc>
              <a:buClr>
                <a:srgbClr val="FFFF00"/>
              </a:buClr>
            </a:pPr>
            <a:endParaRPr lang="fa-IR" altLang="fa-IR" sz="2400" dirty="0" smtClean="0">
              <a:solidFill>
                <a:schemeClr val="tx1"/>
              </a:solidFill>
              <a:cs typeface="B Nazanin" panose="00000400000000000000" pitchFamily="2" charset="-78"/>
            </a:endParaRPr>
          </a:p>
        </p:txBody>
      </p:sp>
      <p:sp>
        <p:nvSpPr>
          <p:cNvPr id="35844" name="Slide Number Placeholder 5"/>
          <p:cNvSpPr>
            <a:spLocks noGrp="1"/>
          </p:cNvSpPr>
          <p:nvPr>
            <p:ph type="sldNum" sz="quarter" idx="1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DE35CAC1-A530-4659-8E7C-A56265DA0798}" type="slidenum">
              <a:rPr lang="ar-SA" altLang="fa-IR" sz="1400" u="none" smtClean="0">
                <a:solidFill>
                  <a:srgbClr val="FFFFCC"/>
                </a:solidFill>
                <a:cs typeface="Times New Roman" pitchFamily="18" charset="0"/>
              </a:rPr>
              <a:pPr/>
              <a:t>28</a:t>
            </a:fld>
            <a:endParaRPr lang="en-US" altLang="fa-IR" sz="1400" u="none" dirty="0" smtClean="0">
              <a:solidFill>
                <a:srgbClr val="FFFFCC"/>
              </a:solidFill>
              <a:cs typeface="Times New Roman" pitchFamily="18" charset="0"/>
            </a:endParaRPr>
          </a:p>
        </p:txBody>
      </p:sp>
    </p:spTree>
    <p:extLst>
      <p:ext uri="{BB962C8B-B14F-4D97-AF65-F5344CB8AC3E}">
        <p14:creationId xmlns:p14="http://schemas.microsoft.com/office/powerpoint/2010/main" val="10303327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u="sng">
                <a:solidFill>
                  <a:schemeClr val="tx1"/>
                </a:solidFill>
                <a:latin typeface="Times New Roman" pitchFamily="18" charset="0"/>
                <a:cs typeface="Titr" pitchFamily="2" charset="-78"/>
              </a:defRPr>
            </a:lvl1pPr>
            <a:lvl2pPr marL="742950" indent="-285750">
              <a:defRPr kumimoji="1" sz="2400" u="sng">
                <a:solidFill>
                  <a:schemeClr val="tx1"/>
                </a:solidFill>
                <a:latin typeface="Times New Roman" pitchFamily="18" charset="0"/>
                <a:cs typeface="Titr" pitchFamily="2" charset="-78"/>
              </a:defRPr>
            </a:lvl2pPr>
            <a:lvl3pPr marL="1143000" indent="-228600">
              <a:defRPr kumimoji="1" sz="2400" u="sng">
                <a:solidFill>
                  <a:schemeClr val="tx1"/>
                </a:solidFill>
                <a:latin typeface="Times New Roman" pitchFamily="18" charset="0"/>
                <a:cs typeface="Titr" pitchFamily="2" charset="-78"/>
              </a:defRPr>
            </a:lvl3pPr>
            <a:lvl4pPr marL="1600200" indent="-228600">
              <a:defRPr kumimoji="1" sz="2400" u="sng">
                <a:solidFill>
                  <a:schemeClr val="tx1"/>
                </a:solidFill>
                <a:latin typeface="Times New Roman" pitchFamily="18" charset="0"/>
                <a:cs typeface="Titr" pitchFamily="2" charset="-78"/>
              </a:defRPr>
            </a:lvl4pPr>
            <a:lvl5pPr marL="2057400" indent="-228600">
              <a:defRPr kumimoji="1" sz="2400" u="sng">
                <a:solidFill>
                  <a:schemeClr val="tx1"/>
                </a:solidFill>
                <a:latin typeface="Times New Roman" pitchFamily="18" charset="0"/>
                <a:cs typeface="Titr" pitchFamily="2" charset="-78"/>
              </a:defRPr>
            </a:lvl5pPr>
            <a:lvl6pPr marL="25146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6pPr>
            <a:lvl7pPr marL="29718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7pPr>
            <a:lvl8pPr marL="34290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8pPr>
            <a:lvl9pPr marL="3886200" indent="-228600" algn="l" rtl="0" eaLnBrk="0" fontAlgn="base" hangingPunct="0">
              <a:spcBef>
                <a:spcPct val="0"/>
              </a:spcBef>
              <a:spcAft>
                <a:spcPct val="0"/>
              </a:spcAft>
              <a:defRPr kumimoji="1" sz="2400" u="sng">
                <a:solidFill>
                  <a:schemeClr val="tx1"/>
                </a:solidFill>
                <a:latin typeface="Times New Roman" pitchFamily="18" charset="0"/>
                <a:cs typeface="Titr" pitchFamily="2" charset="-78"/>
              </a:defRPr>
            </a:lvl9pPr>
          </a:lstStyle>
          <a:p>
            <a:fld id="{25D30B62-BCB0-46D7-A753-F10A800B8A23}" type="slidenum">
              <a:rPr lang="ar-SA" altLang="fa-IR" sz="1400" u="none" smtClean="0">
                <a:solidFill>
                  <a:srgbClr val="FFFFCC"/>
                </a:solidFill>
                <a:cs typeface="Times New Roman" pitchFamily="18" charset="0"/>
              </a:rPr>
              <a:pPr/>
              <a:t>29</a:t>
            </a:fld>
            <a:endParaRPr lang="en-US" altLang="fa-IR" sz="1400" u="none" dirty="0" smtClean="0">
              <a:solidFill>
                <a:srgbClr val="FFFFCC"/>
              </a:solidFill>
              <a:cs typeface="Times New Roman" pitchFamily="18" charset="0"/>
            </a:endParaRPr>
          </a:p>
        </p:txBody>
      </p:sp>
      <p:sp>
        <p:nvSpPr>
          <p:cNvPr id="36867" name="Content Placeholder 2"/>
          <p:cNvSpPr>
            <a:spLocks noGrp="1"/>
          </p:cNvSpPr>
          <p:nvPr>
            <p:ph idx="4294967295"/>
          </p:nvPr>
        </p:nvSpPr>
        <p:spPr>
          <a:xfrm>
            <a:off x="152400" y="533400"/>
            <a:ext cx="8572500" cy="4591050"/>
          </a:xfrm>
        </p:spPr>
        <p:txBody>
          <a:bodyPr>
            <a:noAutofit/>
          </a:bodyPr>
          <a:lstStyle/>
          <a:p>
            <a:pPr algn="just" rtl="1">
              <a:lnSpc>
                <a:spcPct val="150000"/>
              </a:lnSpc>
              <a:buClr>
                <a:srgbClr val="FFFF00"/>
              </a:buClr>
            </a:pPr>
            <a:r>
              <a:rPr lang="fa-IR" altLang="fa-IR" sz="2800" dirty="0" smtClean="0">
                <a:solidFill>
                  <a:schemeClr val="tx1"/>
                </a:solidFill>
                <a:cs typeface="B Nazanin" panose="00000400000000000000" pitchFamily="2" charset="-78"/>
              </a:rPr>
              <a:t>در اجراي مفاد اين منشور در صورتي كه بيمار به هر دليلي فاقد ظرفيت تصميم‌گيري باشد، اعمال كليه‌ي حقوق بيمار- مذكور در اين منشور- بر عهده‌ي تصميم‌گيرنده‌ي قانوني جايگزين خواهد بود. البته چنان‌چه تصميم‌گيرنده‌ي جايگزين بر خلاف نظر پزشك، مانع درمان بيمار شود، پزشك مي‌تواند از طريق مراجع ذيربط درخواست تجديد نظر در تصميم‌گيري را بنمايد. </a:t>
            </a:r>
            <a:endParaRPr lang="en-US" altLang="fa-IR" sz="2800" dirty="0" smtClean="0">
              <a:solidFill>
                <a:schemeClr val="tx1"/>
              </a:solidFill>
              <a:cs typeface="B Nazanin" panose="00000400000000000000" pitchFamily="2" charset="-78"/>
            </a:endParaRPr>
          </a:p>
          <a:p>
            <a:pPr algn="just" rtl="1">
              <a:lnSpc>
                <a:spcPct val="150000"/>
              </a:lnSpc>
              <a:buClr>
                <a:srgbClr val="FFFF00"/>
              </a:buClr>
            </a:pPr>
            <a:r>
              <a:rPr lang="fa-IR" altLang="fa-IR" sz="2800" dirty="0" smtClean="0">
                <a:solidFill>
                  <a:schemeClr val="tx1"/>
                </a:solidFill>
                <a:cs typeface="B Nazanin" panose="00000400000000000000" pitchFamily="2" charset="-78"/>
              </a:rPr>
              <a:t>   چنانچه بيماري كه فاقد ظرفيت كافي براي تصميم‌گيري است، اما ميتواند در بخشي از روند درمان معقولانه تصميم بگيرد، بايد تصميم او محترم شمرده شود. </a:t>
            </a:r>
            <a:endParaRPr lang="en-US" altLang="fa-IR" sz="2800" dirty="0" smtClean="0">
              <a:solidFill>
                <a:schemeClr val="tx1"/>
              </a:solidFill>
              <a:cs typeface="B Nazanin" panose="00000400000000000000" pitchFamily="2" charset="-78"/>
            </a:endParaRPr>
          </a:p>
          <a:p>
            <a:pPr algn="just"/>
            <a:endParaRPr lang="en-US" altLang="fa-IR" sz="2800" dirty="0" smtClean="0">
              <a:solidFill>
                <a:schemeClr val="tx1"/>
              </a:solidFill>
              <a:cs typeface="B Nazanin" panose="00000400000000000000" pitchFamily="2" charset="-78"/>
            </a:endParaRPr>
          </a:p>
        </p:txBody>
      </p:sp>
    </p:spTree>
    <p:extLst>
      <p:ext uri="{BB962C8B-B14F-4D97-AF65-F5344CB8AC3E}">
        <p14:creationId xmlns:p14="http://schemas.microsoft.com/office/powerpoint/2010/main" val="40359201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lnSpc>
                <a:spcPct val="115000"/>
              </a:lnSpc>
              <a:spcAft>
                <a:spcPts val="1000"/>
              </a:spcAft>
            </a:pPr>
            <a:r>
              <a:rPr lang="fa-IR" sz="2000" b="1" dirty="0">
                <a:solidFill>
                  <a:srgbClr val="FF0000"/>
                </a:solidFill>
                <a:effectLst>
                  <a:outerShdw blurRad="50800" dist="38100" algn="tr" rotWithShape="0">
                    <a:prstClr val="black">
                      <a:alpha val="40000"/>
                    </a:prstClr>
                  </a:outerShdw>
                </a:effectLst>
                <a:ea typeface="Times New Roman"/>
                <a:cs typeface="B Nazanin" panose="00000400000000000000" pitchFamily="2" charset="-78"/>
              </a:rPr>
              <a:t>آيين اخلاق پرستاري در جمهوری اسلامی ايران</a:t>
            </a:r>
            <a:r>
              <a:rPr lang="en-US" sz="2000" dirty="0">
                <a:ea typeface="Calibri"/>
                <a:cs typeface="B Nazanin" panose="00000400000000000000" pitchFamily="2" charset="-78"/>
              </a:rPr>
              <a:t/>
            </a:r>
            <a:br>
              <a:rPr lang="en-US" sz="2000" dirty="0">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p:txBody>
          <a:bodyPr>
            <a:noAutofit/>
          </a:bodyPr>
          <a:lstStyle/>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مقدمه</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ارزش ها</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راهنماهاي اخلاقي</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1- پرستار و جامعه</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2-پرستار </a:t>
            </a:r>
            <a:r>
              <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 </a:t>
            </a: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و تعهد حرفه‌اي</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3- پرستار و ارائه خدمات باليني</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4- پرستار و همكاران تيم درماني</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algn="r" rtl="1">
              <a:lnSpc>
                <a:spcPct val="115000"/>
              </a:lnSpc>
              <a:spcAft>
                <a:spcPts val="600"/>
              </a:spcAft>
            </a:pPr>
            <a:r>
              <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rPr>
              <a:t>5- پرستار، آموزش و پژوهش</a:t>
            </a:r>
            <a:endParaRPr lang="en-US"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a:p>
            <a:pPr marL="0" indent="0" algn="r" rtl="1">
              <a:lnSpc>
                <a:spcPct val="115000"/>
              </a:lnSpc>
              <a:spcAft>
                <a:spcPts val="600"/>
              </a:spcAft>
              <a:buNone/>
            </a:pPr>
            <a:endParaRPr lang="fa-IR" sz="2400" b="1" dirty="0">
              <a:solidFill>
                <a:srgbClr val="7030A0"/>
              </a:solidFill>
              <a:effectLst>
                <a:outerShdw blurRad="50800" dist="38100" algn="tr" rotWithShape="0">
                  <a:prstClr val="black">
                    <a:alpha val="40000"/>
                  </a:prstClr>
                </a:outerShdw>
              </a:effectLst>
              <a:latin typeface="+mj-lt"/>
              <a:ea typeface="Times New Roman"/>
              <a:cs typeface="B Nazanin" panose="00000400000000000000" pitchFamily="2" charset="-78"/>
            </a:endParaRPr>
          </a:p>
        </p:txBody>
      </p:sp>
    </p:spTree>
    <p:extLst>
      <p:ext uri="{BB962C8B-B14F-4D97-AF65-F5344CB8AC3E}">
        <p14:creationId xmlns:p14="http://schemas.microsoft.com/office/powerpoint/2010/main" val="459771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82000" cy="1173162"/>
          </a:xfrm>
        </p:spPr>
        <p:txBody>
          <a:bodyPr>
            <a:normAutofit/>
          </a:bodyPr>
          <a:lstStyle/>
          <a:p>
            <a:pPr rtl="1">
              <a:lnSpc>
                <a:spcPct val="115000"/>
              </a:lnSpc>
              <a:spcAft>
                <a:spcPts val="600"/>
              </a:spcAft>
            </a:pPr>
            <a:r>
              <a:rPr lang="fa-IR" sz="2000" b="1" dirty="0">
                <a:ea typeface="Times New Roman"/>
                <a:cs typeface="B Nazanin" panose="00000400000000000000" pitchFamily="2" charset="-78"/>
              </a:rPr>
              <a:t>مقدمه</a:t>
            </a:r>
            <a:r>
              <a:rPr lang="en-US" sz="2000" dirty="0">
                <a:ea typeface="Calibri"/>
                <a:cs typeface="B Nazanin" panose="00000400000000000000" pitchFamily="2" charset="-78"/>
              </a:rPr>
              <a:t/>
            </a:r>
            <a:br>
              <a:rPr lang="en-US" sz="2000" dirty="0">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a:xfrm>
            <a:off x="457200" y="990600"/>
            <a:ext cx="8534400" cy="5867400"/>
          </a:xfrm>
        </p:spPr>
        <p:txBody>
          <a:bodyPr>
            <a:normAutofit/>
          </a:bodyPr>
          <a:lstStyle/>
          <a:p>
            <a:pPr algn="justLow" rtl="1">
              <a:lnSpc>
                <a:spcPct val="115000"/>
              </a:lnSpc>
              <a:spcAft>
                <a:spcPts val="600"/>
              </a:spcAft>
            </a:pPr>
            <a:r>
              <a:rPr lang="fa-IR" sz="2000" dirty="0">
                <a:ea typeface="Times New Roman"/>
                <a:cs typeface="B Nazanin" panose="00000400000000000000" pitchFamily="2" charset="-78"/>
              </a:rPr>
              <a:t>پيشرفتهاي حوزه دانش و فناوري در مراقبت‌هاي بهداشتي، چالش‌هاي عمده‌اي را پيش روي پرستاران قرار داده است. تمامي پرستاران، صرف‌نظر از تخصص خود، در فعالیت‌های کاری خود با </a:t>
            </a:r>
            <a:r>
              <a:rPr lang="fa-IR" sz="2000" dirty="0">
                <a:solidFill>
                  <a:srgbClr val="FF0000"/>
                </a:solidFill>
                <a:ea typeface="Times New Roman"/>
                <a:cs typeface="B Nazanin" panose="00000400000000000000" pitchFamily="2" charset="-78"/>
              </a:rPr>
              <a:t>چالش‌هاي اخلاقي مواجه شده،  </a:t>
            </a:r>
            <a:r>
              <a:rPr lang="fa-IR" sz="2000" dirty="0">
                <a:ea typeface="Times New Roman"/>
                <a:cs typeface="B Nazanin" panose="00000400000000000000" pitchFamily="2" charset="-78"/>
              </a:rPr>
              <a:t>براي تصميم‌گيري در نقش‌هاي سنتي و جديد خود نيازمند دانش فردي و مشاوره گروهي هستند. </a:t>
            </a:r>
            <a:endParaRPr lang="fa-IR" sz="2000" dirty="0" smtClean="0">
              <a:ea typeface="Times New Roman"/>
              <a:cs typeface="B Nazanin" panose="00000400000000000000" pitchFamily="2" charset="-78"/>
            </a:endParaRPr>
          </a:p>
          <a:p>
            <a:pPr algn="justLow" rtl="1">
              <a:lnSpc>
                <a:spcPct val="115000"/>
              </a:lnSpc>
              <a:spcAft>
                <a:spcPts val="600"/>
              </a:spcAft>
            </a:pPr>
            <a:r>
              <a:rPr lang="fa-IR" sz="2000" dirty="0" smtClean="0">
                <a:ea typeface="Times New Roman"/>
                <a:cs typeface="B Nazanin" panose="00000400000000000000" pitchFamily="2" charset="-78"/>
              </a:rPr>
              <a:t>همگان </a:t>
            </a:r>
            <a:r>
              <a:rPr lang="fa-IR" sz="2000" dirty="0">
                <a:ea typeface="Times New Roman"/>
                <a:cs typeface="B Nazanin" panose="00000400000000000000" pitchFamily="2" charset="-78"/>
              </a:rPr>
              <a:t>بر اين توافق هستند كه برخورداری از </a:t>
            </a:r>
            <a:r>
              <a:rPr lang="fa-IR" sz="2000" dirty="0">
                <a:solidFill>
                  <a:srgbClr val="FF0000"/>
                </a:solidFill>
                <a:ea typeface="Times New Roman"/>
                <a:cs typeface="B Nazanin" panose="00000400000000000000" pitchFamily="2" charset="-78"/>
              </a:rPr>
              <a:t>حساسيت‌هاي اخلاقي </a:t>
            </a:r>
            <a:r>
              <a:rPr lang="fa-IR" sz="2000" dirty="0">
                <a:ea typeface="Times New Roman"/>
                <a:cs typeface="B Nazanin" panose="00000400000000000000" pitchFamily="2" charset="-78"/>
              </a:rPr>
              <a:t>يكي از ملزومات عملكرد پرستاران است. مسؤليت‌هاي اخلاقي پرستاران در عملكرد و مراقبت مستلزم اين است كه ايشان از باورهاي خود مطلع بوده، همچنين مباني و اصول تحليل اخلاقي و تصميم گيري به صورت منسجم؛ تدوين شده و در دسترس باشند. </a:t>
            </a:r>
            <a:endParaRPr lang="fa-IR" sz="2000" dirty="0" smtClean="0">
              <a:ea typeface="Times New Roman"/>
              <a:cs typeface="B Nazanin" panose="00000400000000000000" pitchFamily="2" charset="-78"/>
            </a:endParaRPr>
          </a:p>
          <a:p>
            <a:pPr algn="justLow" rtl="1">
              <a:lnSpc>
                <a:spcPct val="115000"/>
              </a:lnSpc>
              <a:spcAft>
                <a:spcPts val="600"/>
              </a:spcAft>
            </a:pPr>
            <a:r>
              <a:rPr lang="fa-IR" sz="2000" dirty="0" smtClean="0">
                <a:solidFill>
                  <a:srgbClr val="FF0000"/>
                </a:solidFill>
                <a:ea typeface="Times New Roman"/>
                <a:cs typeface="B Nazanin" panose="00000400000000000000" pitchFamily="2" charset="-78"/>
              </a:rPr>
              <a:t>آيين‌ها </a:t>
            </a:r>
            <a:r>
              <a:rPr lang="fa-IR" sz="2000" dirty="0">
                <a:solidFill>
                  <a:srgbClr val="FF0000"/>
                </a:solidFill>
                <a:ea typeface="Times New Roman"/>
                <a:cs typeface="B Nazanin" panose="00000400000000000000" pitchFamily="2" charset="-78"/>
              </a:rPr>
              <a:t>(يا کدها)ی اخلاقي راهنما‌هاي نظام‌مندي براي شكل دهي رفتار اخلاقي است. </a:t>
            </a:r>
            <a:r>
              <a:rPr lang="fa-IR" sz="2000" dirty="0">
                <a:ea typeface="Times New Roman"/>
                <a:cs typeface="B Nazanin" panose="00000400000000000000" pitchFamily="2" charset="-78"/>
              </a:rPr>
              <a:t>. از سوي ديگر، چالش‌هايي كه هر پرستار با آن روبه‌رو است از فرهنگي به فرهنگ ديگر متفاوت خواهد بود.آيين اخلاق در پرستاري به‌طور مستقيم بر عملكرد پرستار در مراقبت از بيمار تمركز دارد . واقعيت اين است كه در انجام هريک از وظائف پرستاری، ممکن است </a:t>
            </a:r>
            <a:r>
              <a:rPr lang="fa-IR" sz="2000" dirty="0">
                <a:solidFill>
                  <a:srgbClr val="FF0000"/>
                </a:solidFill>
                <a:ea typeface="Times New Roman"/>
                <a:cs typeface="B Nazanin" panose="00000400000000000000" pitchFamily="2" charset="-78"/>
              </a:rPr>
              <a:t>مقولات بحث برانگيز اخلاقی </a:t>
            </a:r>
            <a:r>
              <a:rPr lang="fa-IR" sz="2000" dirty="0">
                <a:ea typeface="Times New Roman"/>
                <a:cs typeface="B Nazanin" panose="00000400000000000000" pitchFamily="2" charset="-78"/>
              </a:rPr>
              <a:t> ايجاد شود. </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1957854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000" b="1" dirty="0">
                <a:solidFill>
                  <a:srgbClr val="FF0000"/>
                </a:solidFill>
                <a:ea typeface="Times New Roman"/>
                <a:cs typeface="B Nazanin" panose="00000400000000000000" pitchFamily="2" charset="-78"/>
              </a:rPr>
              <a:t>مقدمه</a:t>
            </a:r>
            <a:endParaRPr lang="fa-IR" sz="2000" dirty="0">
              <a:solidFill>
                <a:srgbClr val="FF0000"/>
              </a:solidFill>
              <a:cs typeface="B Nazanin" panose="00000400000000000000" pitchFamily="2" charset="-78"/>
            </a:endParaRPr>
          </a:p>
        </p:txBody>
      </p:sp>
      <p:sp>
        <p:nvSpPr>
          <p:cNvPr id="3" name="Content Placeholder 2"/>
          <p:cNvSpPr>
            <a:spLocks noGrp="1"/>
          </p:cNvSpPr>
          <p:nvPr>
            <p:ph idx="1"/>
          </p:nvPr>
        </p:nvSpPr>
        <p:spPr/>
        <p:txBody>
          <a:bodyPr>
            <a:normAutofit/>
          </a:bodyPr>
          <a:lstStyle/>
          <a:p>
            <a:pPr algn="justLow" rtl="1">
              <a:lnSpc>
                <a:spcPct val="115000"/>
              </a:lnSpc>
              <a:spcAft>
                <a:spcPts val="600"/>
              </a:spcAft>
            </a:pPr>
            <a:r>
              <a:rPr lang="fa-IR" sz="2000" dirty="0">
                <a:ea typeface="Times New Roman"/>
                <a:cs typeface="B Nazanin" panose="00000400000000000000" pitchFamily="2" charset="-78"/>
              </a:rPr>
              <a:t>در جامعه ما با فرهنگ والاي ايراني اسلامي، پرستاري بيمار </a:t>
            </a:r>
            <a:r>
              <a:rPr lang="fa-IR" sz="2000" dirty="0">
                <a:solidFill>
                  <a:srgbClr val="FF0000"/>
                </a:solidFill>
                <a:ea typeface="Times New Roman"/>
                <a:cs typeface="B Nazanin" panose="00000400000000000000" pitchFamily="2" charset="-78"/>
              </a:rPr>
              <a:t>عبادت</a:t>
            </a:r>
            <a:r>
              <a:rPr lang="fa-IR" sz="2000" dirty="0">
                <a:ea typeface="Times New Roman"/>
                <a:cs typeface="B Nazanin" panose="00000400000000000000" pitchFamily="2" charset="-78"/>
              </a:rPr>
              <a:t> محسوب مي شود. آيات و احايث متعددي بر ارزش والاي مراقبت از بيماران  تاکيد دارند که تجلي آن در حرفه‌ي پرستاري است.  نامگذاري </a:t>
            </a:r>
            <a:r>
              <a:rPr lang="fa-IR" sz="2000" dirty="0">
                <a:solidFill>
                  <a:srgbClr val="FF0000"/>
                </a:solidFill>
                <a:ea typeface="Times New Roman"/>
                <a:cs typeface="B Nazanin" panose="00000400000000000000" pitchFamily="2" charset="-78"/>
              </a:rPr>
              <a:t>روز ولادت حضرت زينب(س) </a:t>
            </a:r>
            <a:r>
              <a:rPr lang="fa-IR" sz="2000" dirty="0">
                <a:ea typeface="Times New Roman"/>
                <a:cs typeface="B Nazanin" panose="00000400000000000000" pitchFamily="2" charset="-78"/>
              </a:rPr>
              <a:t>به عنوان روز پرستار افتخاري بزرگ براي اين قشر ارزشمند است كه بر جايگاه والاي آنان صحّه مي‌گذارد. هرچند اصول کلي و ارزشهاي انساني حاکم بر حرفه پرستاري مورد تأييد اسلام است اما با توجه به ظرايف خاص اخلاقي و معنوي که در اخلاق اسلامي مشهود است، موارد ذيل  به عنوان مباني ارزشي اسلامي-ايراني در حرفه پرستاري، قابل استناد است:</a:t>
            </a:r>
            <a:endParaRPr lang="en-US" sz="2000" dirty="0">
              <a:ea typeface="Calibri"/>
              <a:cs typeface="B Nazanin" panose="00000400000000000000" pitchFamily="2" charset="-78"/>
            </a:endParaRPr>
          </a:p>
          <a:p>
            <a:pPr indent="-228600" algn="justLow" rtl="1">
              <a:lnSpc>
                <a:spcPct val="115000"/>
              </a:lnSpc>
              <a:spcAft>
                <a:spcPts val="600"/>
              </a:spcAft>
            </a:pPr>
            <a:r>
              <a:rPr lang="fa-IR" sz="2000" dirty="0">
                <a:ea typeface="Times New Roman"/>
                <a:cs typeface="B Nazanin" panose="00000400000000000000" pitchFamily="2" charset="-78"/>
              </a:rPr>
              <a:t>       بنا به آيات کريمه قرآن مرض و شفاء در دست پروردگار متعال است و لذا پرستار در تمام شرايط وظايف محوله را با توکل و استعانت از ذات باريتعالي به انجام مي‌رساند. </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24946214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000" b="1" dirty="0">
                <a:solidFill>
                  <a:prstClr val="black"/>
                </a:solidFill>
                <a:ea typeface="Times New Roman"/>
                <a:cs typeface="B Nazanin" panose="00000400000000000000" pitchFamily="2" charset="-78"/>
              </a:rPr>
              <a:t>مقدمه</a:t>
            </a: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a:bodyPr>
          <a:lstStyle/>
          <a:p>
            <a:pPr indent="-228600" algn="justLow" rtl="1">
              <a:lnSpc>
                <a:spcPct val="115000"/>
              </a:lnSpc>
              <a:spcAft>
                <a:spcPts val="600"/>
              </a:spcAft>
            </a:pPr>
            <a:r>
              <a:rPr lang="fa-IR" sz="2000" dirty="0">
                <a:ea typeface="Times New Roman"/>
                <a:cs typeface="B Nazanin" panose="00000400000000000000" pitchFamily="2" charset="-78"/>
              </a:rPr>
              <a:t>همه انسانها از شأن و کرامت والاي انساني برخوردارند و لازم است در هر حالتي مورد احترام قرار گيرند ولي بيمار و يا فرد سالمي که نيازي در رابطه با سلامت خود دارد، شايسته توجه و احترام ويژه اي است. لذا تمامي بيماران، بدون درنظر گرفتن وضعيت اجتماعي، اقتصادي و فرهنگي، توسط پرستار مورد احترام و حمايت روحي_رواني قرار مي‌گيرند.</a:t>
            </a:r>
            <a:endParaRPr lang="en-US" sz="2000" dirty="0">
              <a:ea typeface="Calibri"/>
              <a:cs typeface="B Nazanin" panose="00000400000000000000" pitchFamily="2" charset="-78"/>
            </a:endParaRPr>
          </a:p>
          <a:p>
            <a:pPr indent="-228600" algn="justLow" rtl="1">
              <a:lnSpc>
                <a:spcPct val="115000"/>
              </a:lnSpc>
              <a:spcAft>
                <a:spcPts val="600"/>
              </a:spcAft>
            </a:pPr>
            <a:r>
              <a:rPr lang="fa-IR" sz="2000" dirty="0">
                <a:ea typeface="Times New Roman"/>
                <a:cs typeface="B Nazanin" panose="00000400000000000000" pitchFamily="2" charset="-78"/>
              </a:rPr>
              <a:t>       حفظ حيات هر انسان در هر جايگاه و موقعيتي که باشد وظيفه هر مسلماني است ولي پرستار بواسطه تقبل مسئوليتي ويژه، در قبال نفس وجان بيمار مسئول خواهد بود. لازم است آيه شريفه (سوره مائده/32) همواره مدنظر باشد که نجات جان يک انسان را برابر با احياء تمام انسانها دانسته است.</a:t>
            </a:r>
            <a:endParaRPr lang="en-US" sz="2000" dirty="0">
              <a:ea typeface="Calibri"/>
              <a:cs typeface="B Nazanin" panose="00000400000000000000" pitchFamily="2" charset="-78"/>
            </a:endParaRPr>
          </a:p>
          <a:p>
            <a:pPr indent="-228600" algn="justLow" rtl="1">
              <a:lnSpc>
                <a:spcPct val="115000"/>
              </a:lnSpc>
              <a:spcAft>
                <a:spcPts val="600"/>
              </a:spcAft>
            </a:pPr>
            <a:r>
              <a:rPr lang="fa-IR" sz="2000" dirty="0">
                <a:ea typeface="Times New Roman"/>
                <a:cs typeface="B Nazanin" panose="00000400000000000000" pitchFamily="2" charset="-78"/>
              </a:rPr>
              <a:t>       تقويت روحي و معنوي بيمار از منظر اسلام در بهبود او تأثير گذار است. لذا وظيفه اخلاقي پرستار است که بيمار را دلداري داده و زمينه را براي پذيرش همراه با طيب نفس بيماري فراهم کند.</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11599221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000" b="1" dirty="0">
                <a:solidFill>
                  <a:prstClr val="black"/>
                </a:solidFill>
                <a:ea typeface="Times New Roman"/>
                <a:cs typeface="B Nazanin" panose="00000400000000000000" pitchFamily="2" charset="-78"/>
              </a:rPr>
              <a:t>مقدمه</a:t>
            </a: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fontScale="92500" lnSpcReduction="10000"/>
          </a:bodyPr>
          <a:lstStyle/>
          <a:p>
            <a:pPr algn="justLow" rtl="1">
              <a:lnSpc>
                <a:spcPct val="115000"/>
              </a:lnSpc>
              <a:spcAft>
                <a:spcPts val="600"/>
              </a:spcAft>
            </a:pPr>
            <a:r>
              <a:rPr lang="fa-IR" sz="2000" dirty="0">
                <a:ea typeface="Times New Roman"/>
                <a:cs typeface="B Nazanin" panose="00000400000000000000" pitchFamily="2" charset="-78"/>
              </a:rPr>
              <a:t>در زمان معاصر و در دوره هشت ساله جنگ تحميلي، كشور ما شاهد ايثار و فداكاري عظيم پرستاران در دفاع از كيان ميهن اسلامي بوده است كه الگوها و  اسطوره هاي اين دوران می‌توانند الهام بخش ارزش‌های والای اخلاق پرستاری باشند. </a:t>
            </a:r>
            <a:endParaRPr lang="en-US" sz="2000" dirty="0">
              <a:ea typeface="Calibri"/>
              <a:cs typeface="B Nazanin" panose="00000400000000000000" pitchFamily="2" charset="-78"/>
            </a:endParaRPr>
          </a:p>
          <a:p>
            <a:pPr algn="justLow" rtl="1">
              <a:lnSpc>
                <a:spcPct val="115000"/>
              </a:lnSpc>
              <a:spcAft>
                <a:spcPts val="600"/>
              </a:spcAft>
            </a:pPr>
            <a:r>
              <a:rPr lang="fa-IR" sz="2000" dirty="0">
                <a:ea typeface="Times New Roman"/>
                <a:cs typeface="B Nazanin" panose="00000400000000000000" pitchFamily="2" charset="-78"/>
              </a:rPr>
              <a:t>تدوين راهنماي کشوری اخلاق در پژوهش (کدهاي 26گانه) در سال 1378 و راهنماهاي اختصاصي اخلاق در پژوهش (1384) و منشور جامع حقوق بيمار (1388)  نمونه‌هايي از اسناد اخلاقي مبتني بر فرهنگ ايرانی و اسلامي هستند.اين آيين در راستای تکميل مجموعه‌ی آيين‌ها و راهنماهای اخلاقی مرتبط با حوزه‌ی سلامت در جمهوری اسلامی ايران تدوين شده است.</a:t>
            </a:r>
            <a:endParaRPr lang="en-US" sz="2000" dirty="0">
              <a:ea typeface="Calibri"/>
              <a:cs typeface="B Nazanin" panose="00000400000000000000" pitchFamily="2" charset="-78"/>
            </a:endParaRPr>
          </a:p>
          <a:p>
            <a:pPr algn="justLow" rtl="1">
              <a:lnSpc>
                <a:spcPct val="115000"/>
              </a:lnSpc>
              <a:spcAft>
                <a:spcPts val="600"/>
              </a:spcAft>
            </a:pPr>
            <a:r>
              <a:rPr lang="fa-IR" sz="2000" dirty="0">
                <a:ea typeface="Times New Roman"/>
                <a:cs typeface="B Nazanin" panose="00000400000000000000" pitchFamily="2" charset="-78"/>
              </a:rPr>
              <a:t>مخاطبان اين آيين عبارت از تمامی شاغلين حرفه‌ی پرستاری در حوزه‌های خدمات آموزشی، پژوهشی، مديرتی، بهداشتی و بالينی، در تمامی رده‌ها، می‌باشد.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اين آيين در فواصل زمانی مقتضی، مورد تجديدنظر و به‌روز رسانی قرار خواهد گرفت. همچنين بايد در برنامه‌های آموزشی و بازآموزی پرستاران – در تمامی رده‌های تحصيلی و آموزشی – گنجانده شود.</a:t>
            </a:r>
            <a:endParaRPr lang="en-US" sz="2000" dirty="0">
              <a:ea typeface="Calibri"/>
              <a:cs typeface="B Nazanin" panose="00000400000000000000" pitchFamily="2" charset="-78"/>
            </a:endParaRPr>
          </a:p>
          <a:p>
            <a:r>
              <a:rPr lang="fa-IR" sz="2000" dirty="0">
                <a:ea typeface="Times New Roman"/>
                <a:cs typeface="B Nazanin" panose="00000400000000000000" pitchFamily="2" charset="-78"/>
              </a:rPr>
              <a:t> </a:t>
            </a:r>
            <a:r>
              <a:rPr lang="fa-IR" sz="2000" b="1" dirty="0">
                <a:effectLst>
                  <a:outerShdw blurRad="50800" dist="38100" algn="tr" rotWithShape="0">
                    <a:prstClr val="black">
                      <a:alpha val="40000"/>
                    </a:prstClr>
                  </a:outerShdw>
                </a:effectLst>
                <a:ea typeface="Times New Roman"/>
                <a:cs typeface="B Nazanin" panose="00000400000000000000" pitchFamily="2" charset="-78"/>
              </a:rPr>
              <a:t/>
            </a:r>
            <a:br>
              <a:rPr lang="fa-IR" sz="2000" b="1" dirty="0">
                <a:effectLst>
                  <a:outerShdw blurRad="50800" dist="38100" algn="tr" rotWithShape="0">
                    <a:prstClr val="black">
                      <a:alpha val="40000"/>
                    </a:prstClr>
                  </a:outerShdw>
                </a:effectLst>
                <a:ea typeface="Times New Roman"/>
                <a:cs typeface="B Nazanin" panose="00000400000000000000" pitchFamily="2" charset="-78"/>
              </a:rPr>
            </a:br>
            <a:endParaRPr lang="fa-IR" sz="2000" dirty="0">
              <a:cs typeface="B Nazanin" panose="00000400000000000000" pitchFamily="2" charset="-78"/>
            </a:endParaRPr>
          </a:p>
        </p:txBody>
      </p:sp>
    </p:spTree>
    <p:extLst>
      <p:ext uri="{BB962C8B-B14F-4D97-AF65-F5344CB8AC3E}">
        <p14:creationId xmlns:p14="http://schemas.microsoft.com/office/powerpoint/2010/main" val="806634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lvl="0" indent="-342900" rtl="1">
              <a:lnSpc>
                <a:spcPct val="115000"/>
              </a:lnSpc>
              <a:spcBef>
                <a:spcPct val="20000"/>
              </a:spcBef>
            </a:pP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ارزش ها</a:t>
            </a:r>
            <a:r>
              <a:rPr lang="en-US" sz="2000" dirty="0">
                <a:solidFill>
                  <a:prstClr val="black"/>
                </a:solidFill>
                <a:ea typeface="Calibri"/>
                <a:cs typeface="B Nazanin" panose="00000400000000000000" pitchFamily="2" charset="-78"/>
              </a:rPr>
              <a:t/>
            </a:r>
            <a:br>
              <a:rPr lang="en-US" sz="2000" dirty="0">
                <a:solidFill>
                  <a:prstClr val="black"/>
                </a:solidFill>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p:txBody>
          <a:bodyPr>
            <a:noAutofit/>
          </a:bodyPr>
          <a:lstStyle/>
          <a:p>
            <a:pPr algn="r" rtl="1">
              <a:lnSpc>
                <a:spcPct val="115000"/>
              </a:lnSpc>
              <a:spcAft>
                <a:spcPts val="0"/>
              </a:spcAft>
            </a:pPr>
            <a:r>
              <a:rPr lang="fa-IR" sz="2800" b="1" dirty="0">
                <a:effectLst>
                  <a:outerShdw blurRad="50800" dist="38100" algn="tr" rotWithShape="0">
                    <a:prstClr val="black">
                      <a:alpha val="40000"/>
                    </a:prstClr>
                  </a:outerShdw>
                </a:effectLst>
                <a:ea typeface="Times New Roman"/>
                <a:cs typeface="B Nazanin" panose="00000400000000000000" pitchFamily="2" charset="-78"/>
              </a:rPr>
              <a:t> </a:t>
            </a:r>
            <a:r>
              <a:rPr lang="fa-IR" sz="2800" dirty="0" smtClean="0">
                <a:ea typeface="Times New Roman"/>
                <a:cs typeface="B Nazanin" panose="00000400000000000000" pitchFamily="2" charset="-78"/>
              </a:rPr>
              <a:t>پرستاران </a:t>
            </a:r>
            <a:r>
              <a:rPr lang="fa-IR" sz="2800" dirty="0">
                <a:ea typeface="Times New Roman"/>
                <a:cs typeface="B Nazanin" panose="00000400000000000000" pitchFamily="2" charset="-78"/>
              </a:rPr>
              <a:t>مسووليت دارند در حيطه شغلي خود بر مبناي ارزش هاي حرفه اي تصميم گيري و فعاليت كنند</a:t>
            </a:r>
            <a:r>
              <a:rPr lang="fa-IR" sz="2800" dirty="0" smtClean="0">
                <a:ea typeface="Times New Roman"/>
                <a:cs typeface="B Nazanin" panose="00000400000000000000" pitchFamily="2" charset="-78"/>
              </a:rPr>
              <a:t>.</a:t>
            </a:r>
          </a:p>
          <a:p>
            <a:pPr algn="r" rtl="1">
              <a:lnSpc>
                <a:spcPct val="115000"/>
              </a:lnSpc>
              <a:spcAft>
                <a:spcPts val="0"/>
              </a:spcAft>
            </a:pPr>
            <a:r>
              <a:rPr lang="fa-IR" sz="2800" dirty="0" smtClean="0">
                <a:ea typeface="Times New Roman"/>
                <a:cs typeface="B Nazanin" panose="00000400000000000000" pitchFamily="2" charset="-78"/>
              </a:rPr>
              <a:t> </a:t>
            </a:r>
            <a:r>
              <a:rPr lang="fa-IR" sz="2800" dirty="0">
                <a:ea typeface="Times New Roman"/>
                <a:cs typeface="B Nazanin" panose="00000400000000000000" pitchFamily="2" charset="-78"/>
              </a:rPr>
              <a:t>ارزش ها مفاهيمي هستند که ذاتأ ارزشمندند و توسط فرد يا جامعه مبنا و </a:t>
            </a:r>
            <a:r>
              <a:rPr lang="fa-IR" sz="2800" dirty="0">
                <a:solidFill>
                  <a:srgbClr val="FF0000"/>
                </a:solidFill>
                <a:ea typeface="Times New Roman"/>
                <a:cs typeface="B Nazanin" panose="00000400000000000000" pitchFamily="2" charset="-78"/>
              </a:rPr>
              <a:t>ملاک درستي و نادرستي </a:t>
            </a:r>
            <a:r>
              <a:rPr lang="fa-IR" sz="2800" dirty="0">
                <a:ea typeface="Times New Roman"/>
                <a:cs typeface="B Nazanin" panose="00000400000000000000" pitchFamily="2" charset="-78"/>
              </a:rPr>
              <a:t>اعمال قرار مي گيرند. در حرفه پرستاري نيز، با توجه به جايگاه والاي آن، ارزش هاي حرفه اي توسط انجمن ها و سازمان هاي حرفه‌ای معين شده اند. </a:t>
            </a:r>
            <a:endParaRPr lang="fa-IR" sz="2800" dirty="0" smtClean="0">
              <a:ea typeface="Times New Roman"/>
              <a:cs typeface="B Nazanin" panose="00000400000000000000" pitchFamily="2" charset="-78"/>
            </a:endParaRPr>
          </a:p>
          <a:p>
            <a:pPr algn="r" rtl="1">
              <a:lnSpc>
                <a:spcPct val="115000"/>
              </a:lnSpc>
              <a:spcAft>
                <a:spcPts val="0"/>
              </a:spcAft>
            </a:pPr>
            <a:r>
              <a:rPr lang="fa-IR" sz="2800" dirty="0" smtClean="0">
                <a:ea typeface="Times New Roman"/>
                <a:cs typeface="B Nazanin" panose="00000400000000000000" pitchFamily="2" charset="-78"/>
              </a:rPr>
              <a:t>در </a:t>
            </a:r>
            <a:r>
              <a:rPr lang="fa-IR" sz="2800" dirty="0">
                <a:ea typeface="Times New Roman"/>
                <a:cs typeface="B Nazanin" panose="00000400000000000000" pitchFamily="2" charset="-78"/>
              </a:rPr>
              <a:t>كشور ما تعاليم دين مبين اسلام، و نيز قانون اساسي در بسياري از موارد، حدود و مرزهاي عمل را معين مي‌نمايند. ارزش‌های اخلاقی در عين انطباق با مباني ديني، فراملّي و جهان شمول هستند. </a:t>
            </a:r>
            <a:endParaRPr lang="fa-IR" sz="2800" dirty="0">
              <a:cs typeface="B Nazanin" panose="00000400000000000000" pitchFamily="2" charset="-78"/>
            </a:endParaRPr>
          </a:p>
        </p:txBody>
      </p:sp>
    </p:spTree>
    <p:extLst>
      <p:ext uri="{BB962C8B-B14F-4D97-AF65-F5344CB8AC3E}">
        <p14:creationId xmlns:p14="http://schemas.microsoft.com/office/powerpoint/2010/main" val="25608815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848600" cy="457200"/>
          </a:xfrm>
        </p:spPr>
        <p:txBody>
          <a:bodyPr>
            <a:normAutofit fontScale="90000"/>
          </a:bodyPr>
          <a:lstStyle/>
          <a:p>
            <a:pPr marL="342900" lvl="0" indent="-342900" rtl="1">
              <a:lnSpc>
                <a:spcPct val="115000"/>
              </a:lnSpc>
              <a:spcBef>
                <a:spcPct val="20000"/>
              </a:spcBef>
            </a:pP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ارزش ها</a:t>
            </a:r>
            <a:r>
              <a:rPr lang="en-US" sz="2000" dirty="0">
                <a:solidFill>
                  <a:prstClr val="black"/>
                </a:solidFill>
                <a:ea typeface="Calibri"/>
                <a:cs typeface="B Nazanin" panose="00000400000000000000" pitchFamily="2" charset="-78"/>
              </a:rPr>
              <a:t/>
            </a:r>
            <a:br>
              <a:rPr lang="en-US" sz="2000" dirty="0">
                <a:solidFill>
                  <a:prstClr val="black"/>
                </a:solidFill>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a:xfrm>
            <a:off x="457200" y="533400"/>
            <a:ext cx="8153400" cy="5592763"/>
          </a:xfrm>
        </p:spPr>
        <p:txBody>
          <a:bodyPr>
            <a:normAutofit fontScale="85000" lnSpcReduction="10000"/>
          </a:bodyPr>
          <a:lstStyle/>
          <a:p>
            <a:pPr algn="just" rtl="1">
              <a:lnSpc>
                <a:spcPct val="115000"/>
              </a:lnSpc>
              <a:spcAft>
                <a:spcPts val="0"/>
              </a:spcAft>
            </a:pPr>
            <a:endParaRPr lang="fa-IR" sz="2000" dirty="0" smtClean="0">
              <a:ea typeface="Times New Roman"/>
              <a:cs typeface="B Nazanin" panose="00000400000000000000" pitchFamily="2" charset="-78"/>
            </a:endParaRPr>
          </a:p>
          <a:p>
            <a:pPr lvl="0" algn="r" rtl="1">
              <a:lnSpc>
                <a:spcPct val="115000"/>
              </a:lnSpc>
            </a:pPr>
            <a:r>
              <a:rPr lang="fa-IR" sz="2800" dirty="0">
                <a:solidFill>
                  <a:prstClr val="black"/>
                </a:solidFill>
                <a:ea typeface="Times New Roman"/>
                <a:cs typeface="B Nazanin" panose="00000400000000000000" pitchFamily="2" charset="-78"/>
              </a:rPr>
              <a:t>مهم‌ترين ارزش هايي که در حرفه پرستاري بايد مورد لحاظ قرار گيرد عبارتند از:</a:t>
            </a:r>
            <a:endParaRPr lang="en-US" sz="2800" dirty="0">
              <a:solidFill>
                <a:prstClr val="black"/>
              </a:solidFill>
              <a:ea typeface="Calibri"/>
              <a:cs typeface="B Nazanin" panose="00000400000000000000" pitchFamily="2" charset="-78"/>
            </a:endParaRPr>
          </a:p>
          <a:p>
            <a:pPr algn="just" rtl="1">
              <a:lnSpc>
                <a:spcPct val="115000"/>
              </a:lnSpc>
              <a:spcAft>
                <a:spcPts val="0"/>
              </a:spcAft>
            </a:pPr>
            <a:endParaRPr lang="fa-IR" sz="2000" dirty="0">
              <a:ea typeface="Times New Roman"/>
              <a:cs typeface="B Nazanin" panose="00000400000000000000" pitchFamily="2" charset="-78"/>
            </a:endParaRPr>
          </a:p>
          <a:p>
            <a:pPr marL="457200" indent="-457200" algn="just" rtl="1">
              <a:lnSpc>
                <a:spcPct val="115000"/>
              </a:lnSpc>
              <a:spcAft>
                <a:spcPts val="0"/>
              </a:spcAft>
              <a:buFont typeface="+mj-lt"/>
              <a:buAutoNum type="arabicPeriod"/>
            </a:pPr>
            <a:r>
              <a:rPr lang="fa-IR" sz="2200" b="1" dirty="0" smtClean="0">
                <a:ea typeface="Times New Roman"/>
                <a:cs typeface="B Nazanin" panose="00000400000000000000" pitchFamily="2" charset="-78"/>
              </a:rPr>
              <a:t>احترام </a:t>
            </a:r>
            <a:r>
              <a:rPr lang="fa-IR" sz="2200" b="1" dirty="0">
                <a:ea typeface="Times New Roman"/>
                <a:cs typeface="B Nazanin" panose="00000400000000000000" pitchFamily="2" charset="-78"/>
              </a:rPr>
              <a:t>به مددجو/ بيمار و حفظ شأن و کرامت انساني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2.     نوعدوستي و همدلي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3.     پايبندي به تعهدات حرفه اي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4.     پاسخگويي ، مسووليت پذيري و وجدان کاري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5.     عدالت در خدمت رساني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6.     تعهد به صداقت و وفاداري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7.     حفظ حريم خصوصي بيماران و تعهد به رازداري و امانتداري</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8.     ارتقاء صلاحيت علمي و عملي به طور مداوم</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9.     ارتقا آگاهي از مقررات حرفه اي و دستورالعمل هاي اخلاقي و رعايت آن ها</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10.  احترام متقابل با ساير ارائه‌دهندگان مراقبت سلامت و برقراري ارتباط مناسب با آنان</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11.   احترام به استقلال فردي مددجو/بيمار</a:t>
            </a:r>
            <a:endParaRPr lang="en-US" sz="2200" b="1" dirty="0">
              <a:ea typeface="Calibri"/>
              <a:cs typeface="B Nazanin" panose="00000400000000000000" pitchFamily="2" charset="-78"/>
            </a:endParaRPr>
          </a:p>
          <a:p>
            <a:pPr algn="just" rtl="1">
              <a:lnSpc>
                <a:spcPct val="115000"/>
              </a:lnSpc>
              <a:spcAft>
                <a:spcPts val="0"/>
              </a:spcAft>
            </a:pPr>
            <a:r>
              <a:rPr lang="fa-IR" sz="2200" b="1" dirty="0">
                <a:ea typeface="Times New Roman"/>
                <a:cs typeface="B Nazanin" panose="00000400000000000000" pitchFamily="2" charset="-78"/>
              </a:rPr>
              <a:t>12.   شفقت و مهرباني</a:t>
            </a:r>
            <a:endParaRPr lang="en-US" sz="2200" b="1"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38337908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lvl="0" indent="-342900" rtl="1">
              <a:lnSpc>
                <a:spcPct val="115000"/>
              </a:lnSpc>
              <a:spcBef>
                <a:spcPct val="20000"/>
              </a:spcBef>
            </a:pP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 پرستار </a:t>
            </a:r>
            <a:r>
              <a:rPr lang="en-US" sz="2000" b="1" dirty="0">
                <a:solidFill>
                  <a:prstClr val="black"/>
                </a:solidFill>
                <a:effectLst>
                  <a:outerShdw blurRad="50800" dist="38100" algn="tr" rotWithShape="0">
                    <a:prstClr val="black">
                      <a:alpha val="40000"/>
                    </a:prstClr>
                  </a:outerShdw>
                </a:effectLst>
                <a:latin typeface="Tahoma"/>
                <a:ea typeface="Times New Roman"/>
                <a:cs typeface="B Nazanin" panose="00000400000000000000" pitchFamily="2" charset="-78"/>
              </a:rPr>
              <a:t> </a:t>
            </a: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و تعهد حرفه‌اي</a:t>
            </a:r>
            <a:r>
              <a:rPr lang="en-US" sz="2000" dirty="0">
                <a:solidFill>
                  <a:prstClr val="black"/>
                </a:solidFill>
                <a:ea typeface="Calibri"/>
                <a:cs typeface="B Nazanin" panose="00000400000000000000" pitchFamily="2" charset="-78"/>
              </a:rPr>
              <a:t/>
            </a:r>
            <a:br>
              <a:rPr lang="en-US" sz="2000" dirty="0">
                <a:solidFill>
                  <a:prstClr val="black"/>
                </a:solidFill>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fontScale="92500" lnSpcReduction="20000"/>
          </a:bodyPr>
          <a:lstStyle/>
          <a:p>
            <a:pPr algn="justLow" rtl="1">
              <a:lnSpc>
                <a:spcPct val="115000"/>
              </a:lnSpc>
              <a:spcAft>
                <a:spcPts val="0"/>
              </a:spcAft>
            </a:pPr>
            <a:r>
              <a:rPr lang="fa-IR" sz="2000" dirty="0" smtClean="0">
                <a:ea typeface="Times New Roman"/>
                <a:cs typeface="B Nazanin" panose="00000400000000000000" pitchFamily="2" charset="-78"/>
              </a:rPr>
              <a:t>پرستار </a:t>
            </a:r>
            <a:r>
              <a:rPr lang="fa-IR" sz="2000" dirty="0">
                <a:ea typeface="Times New Roman"/>
                <a:cs typeface="B Nazanin" panose="00000400000000000000" pitchFamily="2" charset="-78"/>
              </a:rPr>
              <a:t>بايد: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1. هنگام اجرای مداخلات پرستاري و تصميم گيري هاي باليني، مسووليت هاي اخلاقي را همانند مسووليت هاي حقوقي و حرفه اي در نظر بگيرد. </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2.در حد وظايف و اختيارات خود، در جهت فراهم آوردن محيطي امن و سالم براي مددجو/بيمار کوشا باشد.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3. با حضور به موقع، انجام وظايف حرفه اي به نحو احسن، و ثبت دقيق و کامل مراقبت هاي انجام شده، امنيت مددجو/بيمار را تأمين کند. </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4.  براساس استانداردهاي حرفه اي حاصل از نتايج تحقيقات معتبر و شواهد موجود، بهترين مراقبت را به مددجو/بيمار ارايه دهد.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5. تمامي مداخلات پرستاري را با حفظ عزت و احترام مددجو/ بيمار و خانواده‌ی او انجام دهد.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6. حداکثر کوشش خود را برای حفظ اسرار بيمار، رعايت حريم خصوصي او، احترام به استقلال فردي و کسب رضايت آگاهانه، به عمل آورد.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7.  با شناسايي و گزارش خطاهاي حرفه اي همکاران تيم درماني از بروز صدمات احتمالي به مددجو/ بيمار پيش گيري کند.</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3594122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پرستار </a:t>
            </a:r>
            <a:r>
              <a:rPr lang="en-US" sz="2000" b="1" dirty="0">
                <a:solidFill>
                  <a:prstClr val="black"/>
                </a:solidFill>
                <a:effectLst>
                  <a:outerShdw blurRad="50800" dist="38100" algn="tr" rotWithShape="0">
                    <a:prstClr val="black">
                      <a:alpha val="40000"/>
                    </a:prstClr>
                  </a:outerShdw>
                </a:effectLst>
                <a:latin typeface="Tahoma"/>
                <a:ea typeface="Times New Roman"/>
                <a:cs typeface="B Nazanin" panose="00000400000000000000" pitchFamily="2" charset="-78"/>
              </a:rPr>
              <a:t> </a:t>
            </a: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و تعهد حرفه‌اي</a:t>
            </a: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a:bodyPr>
          <a:lstStyle/>
          <a:p>
            <a:pPr algn="justLow" rtl="1">
              <a:lnSpc>
                <a:spcPct val="115000"/>
              </a:lnSpc>
              <a:spcAft>
                <a:spcPts val="0"/>
              </a:spcAft>
            </a:pPr>
            <a:r>
              <a:rPr lang="fa-IR" sz="2000" dirty="0">
                <a:ea typeface="Times New Roman"/>
                <a:cs typeface="B Nazanin" panose="00000400000000000000" pitchFamily="2" charset="-78"/>
              </a:rPr>
              <a:t>8.  در صورت خطا در مداخلات پرستاري، صادقانه به مددجو/ بيمار توضيح داده، در هر شرايطي راستگويي و انصاف را سر لوحه کارخود قرار دهد. </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9.توانايي هاي جسمي، روانی، اجتماعی و معنوی خود را حفظ كند و ارتقا دهد.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10. در جهت حفظ صلاحيت حرفه اي، دانش و مهارت‌هاي خود را به روز نگه دارد. </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11.توانمندي و دانش كافي براي مراقبت مؤثر و ايمن، بدون نظارت مستقيم را داشته، در برابر اقدامات خود پاسخگو باشد. </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12. به گونه اي عمل كند كه اعتبار و حيثيت حرفه‌ اش زير سؤال نرود. </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13.توجه داشته باشد كه از نام و موقعيت وي جهت تبليغ تجاري محصولات استفاده نشود.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14. از پذيرش هرگونه هديه يا امتيازي از مددجو/بيمار يا بستگان وي، كه ممكن است موجب معذوراتي در حال يا آينده شود پرهيز كند.</a:t>
            </a:r>
            <a:endParaRPr lang="en-US" sz="2000" dirty="0">
              <a:ea typeface="Calibri"/>
              <a:cs typeface="B Nazanin" panose="00000400000000000000" pitchFamily="2" charset="-78"/>
            </a:endParaRPr>
          </a:p>
          <a:p>
            <a:pPr algn="just" rtl="1">
              <a:lnSpc>
                <a:spcPct val="115000"/>
              </a:lnSpc>
              <a:spcAft>
                <a:spcPts val="0"/>
              </a:spcAft>
            </a:pPr>
            <a:r>
              <a:rPr lang="fa-IR" sz="2000" b="1" dirty="0">
                <a:ea typeface="Times New Roman"/>
                <a:cs typeface="B Nazanin" panose="00000400000000000000" pitchFamily="2" charset="-78"/>
              </a:rPr>
              <a:t> </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3002067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پرستار و ارائه خدمات باليني</a:t>
            </a: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fontScale="92500" lnSpcReduction="20000"/>
          </a:bodyPr>
          <a:lstStyle/>
          <a:p>
            <a:pPr indent="-228600" algn="just" rtl="1">
              <a:lnSpc>
                <a:spcPct val="115000"/>
              </a:lnSpc>
              <a:spcAft>
                <a:spcPts val="0"/>
              </a:spcAft>
            </a:pPr>
            <a:r>
              <a:rPr lang="fa-IR" sz="2000" dirty="0">
                <a:ea typeface="Times New Roman"/>
                <a:cs typeface="B Nazanin" panose="00000400000000000000" pitchFamily="2" charset="-78"/>
              </a:rPr>
              <a:t>به طور استثناء، در مواقع اورژانس كه اقدام درماني در اسرع وقت براي حفظ زندگي مددجو/بيمار ضروري است،  بدون رضايت بيمار اقدامات لازم را شروع كند.</a:t>
            </a:r>
            <a:endParaRPr lang="en-US" sz="2000" dirty="0">
              <a:ea typeface="Calibri"/>
              <a:cs typeface="B Nazanin" panose="00000400000000000000" pitchFamily="2" charset="-78"/>
            </a:endParaRPr>
          </a:p>
          <a:p>
            <a:pPr indent="-228600" algn="just" rtl="1">
              <a:lnSpc>
                <a:spcPct val="115000"/>
              </a:lnSpc>
              <a:spcAft>
                <a:spcPts val="0"/>
              </a:spcAft>
            </a:pPr>
            <a:r>
              <a:rPr lang="fa-IR" sz="2000" dirty="0">
                <a:ea typeface="Times New Roman"/>
                <a:cs typeface="B Nazanin" panose="00000400000000000000" pitchFamily="2" charset="-78"/>
              </a:rPr>
              <a:t>11. در شرايطی که مددجو/بيمار قادر به اعلام رضايت نبوده، اطلاع از خواسته وي نيز امكان پذير نباشد، بر اساس استانداردهاي موجود و با درنظر گرفتن مصلحت مددجو/بيمار ، مناسب‌ترين اقدام را براي او انجام دهد.</a:t>
            </a:r>
            <a:endParaRPr lang="en-US" sz="2000" dirty="0">
              <a:ea typeface="Calibri"/>
              <a:cs typeface="B Nazanin" panose="00000400000000000000" pitchFamily="2" charset="-78"/>
            </a:endParaRPr>
          </a:p>
          <a:p>
            <a:pPr indent="-228600" algn="just" rtl="1">
              <a:lnSpc>
                <a:spcPct val="115000"/>
              </a:lnSpc>
              <a:spcAft>
                <a:spcPts val="0"/>
              </a:spcAft>
            </a:pPr>
            <a:r>
              <a:rPr lang="fa-IR" sz="2000" dirty="0">
                <a:ea typeface="Times New Roman"/>
                <a:cs typeface="B Nazanin" panose="00000400000000000000" pitchFamily="2" charset="-78"/>
              </a:rPr>
              <a:t>12.براي بي خطر بودن مداخلات پرستاري احتياطات لازم را بکار بندد و در موارد لازم اين موضوع را با ساير اعضاي تيم سلامت به مشورت گذارد.</a:t>
            </a:r>
            <a:endParaRPr lang="en-US" sz="2000" dirty="0">
              <a:ea typeface="Calibri"/>
              <a:cs typeface="B Nazanin" panose="00000400000000000000" pitchFamily="2" charset="-78"/>
            </a:endParaRPr>
          </a:p>
          <a:p>
            <a:pPr indent="-228600" algn="just" rtl="1">
              <a:lnSpc>
                <a:spcPct val="115000"/>
              </a:lnSpc>
              <a:spcAft>
                <a:spcPts val="0"/>
              </a:spcAft>
            </a:pPr>
            <a:r>
              <a:rPr lang="fa-IR" sz="2000" dirty="0">
                <a:ea typeface="Times New Roman"/>
                <a:cs typeface="B Nazanin" panose="00000400000000000000" pitchFamily="2" charset="-78"/>
              </a:rPr>
              <a:t>13.كليه اطلاعاتي كه در حين فرايند مراقبتي به دست آورده يا در اختيار او قرار مي‌گيرد، را سرّ حرفه‌اي  تلقي کند و مگر در موارد مجاز، بدون رضايت مددجو/بيمار در اختيار ديگران قرار ندهد.   </a:t>
            </a:r>
            <a:endParaRPr lang="en-US" sz="2000" dirty="0">
              <a:ea typeface="Calibri"/>
              <a:cs typeface="B Nazanin" panose="00000400000000000000" pitchFamily="2" charset="-78"/>
            </a:endParaRPr>
          </a:p>
          <a:p>
            <a:pPr indent="-228600" algn="justLow" rtl="1">
              <a:lnSpc>
                <a:spcPct val="115000"/>
              </a:lnSpc>
              <a:spcAft>
                <a:spcPts val="0"/>
              </a:spcAft>
            </a:pPr>
            <a:r>
              <a:rPr lang="fa-IR" sz="2000" dirty="0">
                <a:ea typeface="Times New Roman"/>
                <a:cs typeface="B Nazanin" panose="00000400000000000000" pitchFamily="2" charset="-78"/>
              </a:rPr>
              <a:t>14.اطلاعات درماني مددجو/بيمار را تنها براي اهداف مرتبط با سلامت (درمان، پ‍‍ژوهش) و در جهت منافع بيمار مورد استفاده قرار دهد. همچنين مددجو/بيمار را مطلع کند كه ممكن است بخشي از اطلاعات پرونده با ساير اعضاء تيم درمان جهت مشاوره درماني در ميان گذاشته شود.</a:t>
            </a:r>
            <a:endParaRPr lang="en-US" sz="2000" dirty="0">
              <a:ea typeface="Calibri"/>
              <a:cs typeface="B Nazanin" panose="00000400000000000000" pitchFamily="2" charset="-78"/>
            </a:endParaRPr>
          </a:p>
          <a:p>
            <a:pPr indent="-228600" algn="justLow" rtl="1">
              <a:lnSpc>
                <a:spcPct val="115000"/>
              </a:lnSpc>
              <a:spcAft>
                <a:spcPts val="0"/>
              </a:spcAft>
            </a:pPr>
            <a:r>
              <a:rPr lang="fa-IR" sz="2000" dirty="0">
                <a:ea typeface="Times New Roman"/>
                <a:cs typeface="B Nazanin" panose="00000400000000000000" pitchFamily="2" charset="-78"/>
              </a:rPr>
              <a:t>15. در مواردي که از اطلاعات مددجو/بيمار در زمينه هاي تحقيقاتي و آموزشي استفاده مي شود بايد با کسب رضايت وي بوده و انتشار اطلاعات بدون درج نام يا هر نشاني منجر به شناسايي، صورت گيرد</a:t>
            </a:r>
            <a:r>
              <a:rPr lang="en-US" sz="2000" dirty="0">
                <a:latin typeface="Tahoma"/>
                <a:ea typeface="Times New Roman"/>
                <a:cs typeface="B Nazanin" panose="00000400000000000000" pitchFamily="2" charset="-78"/>
              </a:rPr>
              <a:t>.</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18843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lvl="0" indent="-342900" rtl="1">
              <a:lnSpc>
                <a:spcPct val="115000"/>
              </a:lnSpc>
              <a:spcBef>
                <a:spcPct val="20000"/>
              </a:spcBef>
            </a:pP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پرستار، آموزش و پژوهش</a:t>
            </a:r>
            <a:r>
              <a:rPr lang="en-US" sz="2000" dirty="0">
                <a:solidFill>
                  <a:prstClr val="black"/>
                </a:solidFill>
                <a:ea typeface="Calibri"/>
                <a:cs typeface="B Nazanin" panose="00000400000000000000" pitchFamily="2" charset="-78"/>
              </a:rPr>
              <a:t/>
            </a:r>
            <a:br>
              <a:rPr lang="en-US" sz="2000" dirty="0">
                <a:solidFill>
                  <a:prstClr val="black"/>
                </a:solidFill>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a:bodyPr>
          <a:lstStyle/>
          <a:p>
            <a:pPr algn="justLow" rtl="1">
              <a:lnSpc>
                <a:spcPct val="115000"/>
              </a:lnSpc>
              <a:spcAft>
                <a:spcPts val="0"/>
              </a:spcAft>
            </a:pPr>
            <a:r>
              <a:rPr lang="fa-IR" sz="2000" dirty="0" smtClean="0">
                <a:ea typeface="Times New Roman"/>
                <a:cs typeface="B Nazanin" panose="00000400000000000000" pitchFamily="2" charset="-78"/>
              </a:rPr>
              <a:t>1</a:t>
            </a:r>
            <a:r>
              <a:rPr lang="fa-IR" sz="2000" dirty="0">
                <a:ea typeface="Times New Roman"/>
                <a:cs typeface="B Nazanin" panose="00000400000000000000" pitchFamily="2" charset="-78"/>
              </a:rPr>
              <a:t>. مدرس پرستاری بايد بيشترين تلاش خود را در جهت آگاه بودن از دانش روز و ارتقاء دانش و عملکرد اخلاقی خود به عمل آورد.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2. رابطه استاد و دانشجو در محيط هاي علمي، آموزشي و تحقيقاتي،بايد مبتني بر شان و اخلاق حرفه اي توام با احترام  باشد.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3. مدرس پرستاري بايد در راستاي ارتقاء دانش و مهارت دانشجويان و ارتقاء عملکرد اخلاقي و حرفه اي آنان تلاش کند.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4. در موارد استفاده از بيمار در آموزش دانشجويان، حقوق بيمار و ملاحظات اخلاقي مرتبط، بايدبه طور دقيق وكامل رعايت شود.</a:t>
            </a:r>
            <a:endParaRPr lang="en-US" sz="2000" dirty="0">
              <a:ea typeface="Calibri"/>
              <a:cs typeface="B Nazanin" panose="00000400000000000000" pitchFamily="2" charset="-78"/>
            </a:endParaRPr>
          </a:p>
          <a:p>
            <a:pPr algn="justLow" rtl="1">
              <a:lnSpc>
                <a:spcPct val="115000"/>
              </a:lnSpc>
              <a:spcAft>
                <a:spcPts val="0"/>
              </a:spcAft>
            </a:pPr>
            <a:r>
              <a:rPr lang="fa-IR" sz="2000" dirty="0">
                <a:ea typeface="Times New Roman"/>
                <a:cs typeface="B Nazanin" panose="00000400000000000000" pitchFamily="2" charset="-78"/>
              </a:rPr>
              <a:t>5. در صورت عدم همکاري مددجو/بيمار يا خانواده وي در آموزش دانشجو، نبايد روند ارايه خدمات به او تحت تاثير قرار گيرد.</a:t>
            </a:r>
            <a:endParaRPr lang="en-US" sz="2000" dirty="0">
              <a:ea typeface="Calibri"/>
              <a:cs typeface="B Nazanin" panose="00000400000000000000" pitchFamily="2" charset="-78"/>
            </a:endParaRPr>
          </a:p>
          <a:p>
            <a:endParaRPr lang="fa-IR" sz="2000" dirty="0">
              <a:cs typeface="B Nazanin" panose="00000400000000000000" pitchFamily="2" charset="-78"/>
            </a:endParaRPr>
          </a:p>
        </p:txBody>
      </p:sp>
    </p:spTree>
    <p:extLst>
      <p:ext uri="{BB962C8B-B14F-4D97-AF65-F5344CB8AC3E}">
        <p14:creationId xmlns:p14="http://schemas.microsoft.com/office/powerpoint/2010/main" val="4462501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lvl="0" indent="-342900" rtl="1">
              <a:lnSpc>
                <a:spcPct val="115000"/>
              </a:lnSpc>
              <a:spcBef>
                <a:spcPct val="20000"/>
              </a:spcBef>
            </a:pPr>
            <a:r>
              <a:rPr lang="fa-IR" sz="2000" b="1" dirty="0">
                <a:solidFill>
                  <a:prstClr val="black"/>
                </a:solidFill>
                <a:effectLst>
                  <a:outerShdw blurRad="50800" dist="38100" algn="tr" rotWithShape="0">
                    <a:prstClr val="black">
                      <a:alpha val="40000"/>
                    </a:prstClr>
                  </a:outerShdw>
                </a:effectLst>
                <a:ea typeface="Times New Roman"/>
                <a:cs typeface="B Nazanin" panose="00000400000000000000" pitchFamily="2" charset="-78"/>
              </a:rPr>
              <a:t>پرستار، آموزش و پژوهش</a:t>
            </a:r>
            <a:r>
              <a:rPr lang="en-US" sz="2000" dirty="0">
                <a:solidFill>
                  <a:prstClr val="black"/>
                </a:solidFill>
                <a:ea typeface="Calibri"/>
                <a:cs typeface="B Nazanin" panose="00000400000000000000" pitchFamily="2" charset="-78"/>
              </a:rPr>
              <a:t/>
            </a:r>
            <a:br>
              <a:rPr lang="en-US" sz="2000" dirty="0">
                <a:solidFill>
                  <a:prstClr val="black"/>
                </a:solidFill>
                <a:ea typeface="Calibri"/>
                <a:cs typeface="B Nazanin" panose="00000400000000000000" pitchFamily="2" charset="-78"/>
              </a:rPr>
            </a:br>
            <a:endParaRPr lang="fa-IR" sz="2000" dirty="0">
              <a:cs typeface="B Nazanin" panose="00000400000000000000" pitchFamily="2" charset="-78"/>
            </a:endParaRPr>
          </a:p>
        </p:txBody>
      </p:sp>
      <p:sp>
        <p:nvSpPr>
          <p:cNvPr id="3" name="Content Placeholder 2"/>
          <p:cNvSpPr>
            <a:spLocks noGrp="1"/>
          </p:cNvSpPr>
          <p:nvPr>
            <p:ph idx="1"/>
          </p:nvPr>
        </p:nvSpPr>
        <p:spPr/>
        <p:txBody>
          <a:bodyPr>
            <a:normAutofit/>
          </a:bodyPr>
          <a:lstStyle/>
          <a:p>
            <a:pPr algn="r" rtl="1">
              <a:lnSpc>
                <a:spcPct val="115000"/>
              </a:lnSpc>
              <a:spcAft>
                <a:spcPts val="0"/>
              </a:spcAft>
            </a:pPr>
            <a:r>
              <a:rPr lang="fa-IR" sz="2000" dirty="0">
                <a:ea typeface="Times New Roman"/>
                <a:cs typeface="B Nazanin" panose="00000400000000000000" pitchFamily="2" charset="-78"/>
              </a:rPr>
              <a:t>6. در راستاي ارتقاء خدمات سلامت، کيفيت دوره هاي آموزشي پرستاران،راهنماها و استانداردهاي موجود، بايد به طور مستمر مورد بررسي وبازنگري قرار گيرد.</a:t>
            </a:r>
            <a:endParaRPr lang="en-US" sz="2000" dirty="0">
              <a:ea typeface="Calibri"/>
              <a:cs typeface="B Nazanin" panose="00000400000000000000" pitchFamily="2" charset="-78"/>
            </a:endParaRPr>
          </a:p>
          <a:p>
            <a:pPr algn="r" rtl="1">
              <a:lnSpc>
                <a:spcPct val="115000"/>
              </a:lnSpc>
              <a:spcAft>
                <a:spcPts val="0"/>
              </a:spcAft>
            </a:pPr>
            <a:r>
              <a:rPr lang="fa-IR" sz="2000" dirty="0">
                <a:ea typeface="Times New Roman"/>
                <a:cs typeface="B Nazanin" panose="00000400000000000000" pitchFamily="2" charset="-78"/>
              </a:rPr>
              <a:t>7. در صورت فعاليت در حوزه پژوهش، پرستار بايد ضمن گذراندن دوره هاي آموزشي لازم، از اصول و قواعد پژوهش مطلع و با راهنماهاي اخلاق در پژوهش عمومي و اختصاصي كشوري آشنا و به آن‌ها ملتزم باشد. </a:t>
            </a:r>
            <a:endParaRPr lang="en-US" sz="2000" dirty="0">
              <a:ea typeface="Calibri"/>
              <a:cs typeface="B Nazanin" panose="00000400000000000000" pitchFamily="2" charset="-78"/>
            </a:endParaRPr>
          </a:p>
          <a:p>
            <a:pPr algn="r" rtl="1">
              <a:lnSpc>
                <a:spcPct val="115000"/>
              </a:lnSpc>
              <a:spcAft>
                <a:spcPts val="0"/>
              </a:spcAft>
            </a:pPr>
            <a:r>
              <a:rPr lang="fa-IR" sz="2000" dirty="0">
                <a:ea typeface="Times New Roman"/>
                <a:cs typeface="B Nazanin" panose="00000400000000000000" pitchFamily="2" charset="-78"/>
              </a:rPr>
              <a:t>8.پرستار نبايد از جايگاه  حرفه اي خود براي متقاعد کردن مددجو/ بيمار براي شرکت در تحقيق استفاده کند.</a:t>
            </a:r>
            <a:endParaRPr lang="en-US" sz="2000" dirty="0">
              <a:ea typeface="Calibri"/>
              <a:cs typeface="B Nazanin" panose="00000400000000000000" pitchFamily="2" charset="-78"/>
            </a:endParaRPr>
          </a:p>
          <a:p>
            <a:pPr algn="r" rtl="1">
              <a:lnSpc>
                <a:spcPct val="115000"/>
              </a:lnSpc>
              <a:spcAft>
                <a:spcPts val="0"/>
              </a:spcAft>
            </a:pPr>
            <a:r>
              <a:rPr lang="fa-IR" sz="2000" dirty="0">
                <a:ea typeface="Times New Roman"/>
                <a:cs typeface="B Nazanin" panose="00000400000000000000" pitchFamily="2" charset="-78"/>
              </a:rPr>
              <a:t>9. عدم پذيرش مشارکت در تحقيق از سوي بيمار يا خانواده او نبايد روند ارايه مداخلات پرستاري را تحت تاثير قرار دهد.</a:t>
            </a:r>
            <a:endParaRPr lang="en-US" sz="2000" dirty="0">
              <a:ea typeface="Calibri"/>
              <a:cs typeface="B Nazanin" panose="00000400000000000000" pitchFamily="2" charset="-78"/>
            </a:endParaRPr>
          </a:p>
          <a:p>
            <a:pPr algn="r"/>
            <a:r>
              <a:rPr lang="fa-IR" sz="2000" dirty="0">
                <a:ea typeface="Times New Roman"/>
                <a:cs typeface="B Nazanin" panose="00000400000000000000" pitchFamily="2" charset="-78"/>
              </a:rPr>
              <a:t>10.پرستار بالينی بايد براي ارتقاي مهارت‌ها و ظرفيت‌هاي باليني دانشجويان پرستاري و مامايي تلاش كند.</a:t>
            </a:r>
            <a:endParaRPr lang="fa-IR" sz="2000" dirty="0">
              <a:cs typeface="B Nazanin" panose="00000400000000000000" pitchFamily="2" charset="-78"/>
            </a:endParaRPr>
          </a:p>
        </p:txBody>
      </p:sp>
    </p:spTree>
    <p:extLst>
      <p:ext uri="{BB962C8B-B14F-4D97-AF65-F5344CB8AC3E}">
        <p14:creationId xmlns:p14="http://schemas.microsoft.com/office/powerpoint/2010/main" val="942779250"/>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TotalTime>
  <Words>2713</Words>
  <Application>Microsoft Office PowerPoint</Application>
  <PresentationFormat>On-screen Show (4:3)</PresentationFormat>
  <Paragraphs>259</Paragraphs>
  <Slides>41</Slides>
  <Notes>0</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Office Theme</vt:lpstr>
      <vt:lpstr>Oriel</vt:lpstr>
      <vt:lpstr>بنام خدا</vt:lpstr>
      <vt:lpstr>جلسه پنجم </vt:lpstr>
      <vt:lpstr>اعلامیه جهانی حقوق بشر </vt:lpstr>
      <vt:lpstr>اعلامیه جهانی حقوق بشر </vt:lpstr>
      <vt:lpstr>مفاهيم و واژه ها</vt:lpstr>
      <vt:lpstr>تاريخچه</vt:lpstr>
      <vt:lpstr>اهمیت حقوق بیمار</vt:lpstr>
      <vt:lpstr>حقوق بیمار در ایران</vt:lpstr>
      <vt:lpstr> مراحل تدوين: </vt:lpstr>
      <vt:lpstr>تركيب كارگاه:</vt:lpstr>
      <vt:lpstr>جمع بندي و اعمال نظرات و تهيه پيش نويس چهارم منشور حقوق بيمار به همراه راهکارهاي عملياتي کردن هر کدام از حقوق پيشنهادي</vt:lpstr>
      <vt:lpstr>منشور حقوق بيمار</vt:lpstr>
      <vt:lpstr> مقدمه</vt:lpstr>
      <vt:lpstr> مقدمه</vt:lpstr>
      <vt:lpstr>بينش و ارزش</vt:lpstr>
      <vt:lpstr>منشور حقوق  بيمار در ايران</vt:lpstr>
      <vt:lpstr>محور اول: دريافت مطلوب خدمات سلامت حق بيمار است. </vt:lpstr>
      <vt:lpstr>محور اول: دريافت مطلوب خدمات سلامت حق بيمار است. </vt:lpstr>
      <vt:lpstr>محور اول: دريافت مطلوب خدمات سلامت حق بيمار است. </vt:lpstr>
      <vt:lpstr>محور دوم: اطلاعات بايد به نحو مطلوب و به ميزان كافي در اختيار بيمار قرار گيرد. </vt:lpstr>
      <vt:lpstr>محور دوم: اطلاعات بايد به نحو مطلوب و به ميزان كافي در اختيار بيمار قرار گيرد. </vt:lpstr>
      <vt:lpstr>محور دوم: اطلاعات بايد به نحو مطلوب و به ميزان كافي در اختيار بيمار قرار گيرد. </vt:lpstr>
      <vt:lpstr>محور سوم: حق انتخاب و تصميم‌گيري آزادانه بيمار در دريافت خدمات سلامت بايد محترم شمرده شود. </vt:lpstr>
      <vt:lpstr>محور سوم: حق انتخاب و تصميم‌گيري آزادانه بيمار در دريافت خدمات سلامت بايد محترم شمرده شود. </vt:lpstr>
      <vt:lpstr>محور سوم: حق انتخاب و تصميم‌گيري آزادانه بيمار در دريافت خدمات سلامت بايد محترم شمرده شود. </vt:lpstr>
      <vt:lpstr> محور چهارم: ارائه خدمات سلامت بايد مبتني بر احترام به حريم خصوصي بيمار و رعايت اصل رازداري باشد. </vt:lpstr>
      <vt:lpstr> محور چهارم: ارائه خدمات سلامت بايد مبتني بر احترام به حريم خصوصي بيمار و رعايت اصل رازداري باشد. </vt:lpstr>
      <vt:lpstr> محور پنجم: دسترسي به نظام كارآمد رسيدگي به شكايات حق بيمار است.  </vt:lpstr>
      <vt:lpstr>PowerPoint Presentation</vt:lpstr>
      <vt:lpstr>آيين اخلاق پرستاري در جمهوری اسلامی ايران </vt:lpstr>
      <vt:lpstr>مقدمه </vt:lpstr>
      <vt:lpstr>مقدمه</vt:lpstr>
      <vt:lpstr>مقدمه</vt:lpstr>
      <vt:lpstr>مقدمه</vt:lpstr>
      <vt:lpstr>ارزش ها </vt:lpstr>
      <vt:lpstr>ارزش ها </vt:lpstr>
      <vt:lpstr>- پرستار  و تعهد حرفه‌اي </vt:lpstr>
      <vt:lpstr>پرستار  و تعهد حرفه‌اي</vt:lpstr>
      <vt:lpstr>پرستار و ارائه خدمات باليني</vt:lpstr>
      <vt:lpstr>پرستار، آموزش و پژوهش </vt:lpstr>
      <vt:lpstr>پرستار، آموزش و پژوهش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جلسه پنجم </dc:title>
  <dc:creator>it</dc:creator>
  <cp:lastModifiedBy>Windows User</cp:lastModifiedBy>
  <cp:revision>14</cp:revision>
  <dcterms:created xsi:type="dcterms:W3CDTF">2006-08-16T00:00:00Z</dcterms:created>
  <dcterms:modified xsi:type="dcterms:W3CDTF">2020-04-22T11:38:57Z</dcterms:modified>
</cp:coreProperties>
</file>