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7"/>
  </p:notesMasterIdLst>
  <p:handoutMasterIdLst>
    <p:handoutMasterId r:id="rId18"/>
  </p:handoutMasterIdLst>
  <p:sldIdLst>
    <p:sldId id="290" r:id="rId2"/>
    <p:sldId id="256" r:id="rId3"/>
    <p:sldId id="258" r:id="rId4"/>
    <p:sldId id="259" r:id="rId5"/>
    <p:sldId id="287" r:id="rId6"/>
    <p:sldId id="288" r:id="rId7"/>
    <p:sldId id="269" r:id="rId8"/>
    <p:sldId id="271" r:id="rId9"/>
    <p:sldId id="260" r:id="rId10"/>
    <p:sldId id="273" r:id="rId11"/>
    <p:sldId id="279" r:id="rId12"/>
    <p:sldId id="281" r:id="rId13"/>
    <p:sldId id="282" r:id="rId14"/>
    <p:sldId id="286" r:id="rId15"/>
    <p:sldId id="289" r:id="rId16"/>
  </p:sldIdLst>
  <p:sldSz cx="9144000" cy="6858000" type="screen4x3"/>
  <p:notesSz cx="6858000" cy="9144000"/>
  <p:defaultTextStyle>
    <a:defPPr>
      <a:defRPr lang="en-US"/>
    </a:defPPr>
    <a:lvl1pPr algn="l" rtl="0" fontAlgn="base">
      <a:spcBef>
        <a:spcPct val="0"/>
      </a:spcBef>
      <a:spcAft>
        <a:spcPct val="0"/>
      </a:spcAft>
      <a:defRPr sz="3600" kern="1200">
        <a:solidFill>
          <a:schemeClr val="tx1"/>
        </a:solidFill>
        <a:latin typeface="Times New Roman" pitchFamily="18" charset="0"/>
        <a:ea typeface="+mn-ea"/>
        <a:cs typeface="+mn-cs"/>
      </a:defRPr>
    </a:lvl1pPr>
    <a:lvl2pPr marL="457200" algn="l" rtl="0" fontAlgn="base">
      <a:spcBef>
        <a:spcPct val="0"/>
      </a:spcBef>
      <a:spcAft>
        <a:spcPct val="0"/>
      </a:spcAft>
      <a:defRPr sz="3600" kern="1200">
        <a:solidFill>
          <a:schemeClr val="tx1"/>
        </a:solidFill>
        <a:latin typeface="Times New Roman" pitchFamily="18" charset="0"/>
        <a:ea typeface="+mn-ea"/>
        <a:cs typeface="+mn-cs"/>
      </a:defRPr>
    </a:lvl2pPr>
    <a:lvl3pPr marL="914400" algn="l" rtl="0" fontAlgn="base">
      <a:spcBef>
        <a:spcPct val="0"/>
      </a:spcBef>
      <a:spcAft>
        <a:spcPct val="0"/>
      </a:spcAft>
      <a:defRPr sz="3600" kern="1200">
        <a:solidFill>
          <a:schemeClr val="tx1"/>
        </a:solidFill>
        <a:latin typeface="Times New Roman" pitchFamily="18" charset="0"/>
        <a:ea typeface="+mn-ea"/>
        <a:cs typeface="+mn-cs"/>
      </a:defRPr>
    </a:lvl3pPr>
    <a:lvl4pPr marL="1371600" algn="l" rtl="0" fontAlgn="base">
      <a:spcBef>
        <a:spcPct val="0"/>
      </a:spcBef>
      <a:spcAft>
        <a:spcPct val="0"/>
      </a:spcAft>
      <a:defRPr sz="3600" kern="1200">
        <a:solidFill>
          <a:schemeClr val="tx1"/>
        </a:solidFill>
        <a:latin typeface="Times New Roman" pitchFamily="18" charset="0"/>
        <a:ea typeface="+mn-ea"/>
        <a:cs typeface="+mn-cs"/>
      </a:defRPr>
    </a:lvl4pPr>
    <a:lvl5pPr marL="1828800" algn="l" rtl="0" fontAlgn="base">
      <a:spcBef>
        <a:spcPct val="0"/>
      </a:spcBef>
      <a:spcAft>
        <a:spcPct val="0"/>
      </a:spcAft>
      <a:defRPr sz="3600" kern="1200">
        <a:solidFill>
          <a:schemeClr val="tx1"/>
        </a:solidFill>
        <a:latin typeface="Times New Roman" pitchFamily="18" charset="0"/>
        <a:ea typeface="+mn-ea"/>
        <a:cs typeface="+mn-cs"/>
      </a:defRPr>
    </a:lvl5pPr>
    <a:lvl6pPr marL="2286000" algn="l" defTabSz="914400" rtl="0" eaLnBrk="1" latinLnBrk="0" hangingPunct="1">
      <a:defRPr sz="3600" kern="1200">
        <a:solidFill>
          <a:schemeClr val="tx1"/>
        </a:solidFill>
        <a:latin typeface="Times New Roman" pitchFamily="18" charset="0"/>
        <a:ea typeface="+mn-ea"/>
        <a:cs typeface="+mn-cs"/>
      </a:defRPr>
    </a:lvl6pPr>
    <a:lvl7pPr marL="2743200" algn="l" defTabSz="914400" rtl="0" eaLnBrk="1" latinLnBrk="0" hangingPunct="1">
      <a:defRPr sz="3600" kern="1200">
        <a:solidFill>
          <a:schemeClr val="tx1"/>
        </a:solidFill>
        <a:latin typeface="Times New Roman" pitchFamily="18" charset="0"/>
        <a:ea typeface="+mn-ea"/>
        <a:cs typeface="+mn-cs"/>
      </a:defRPr>
    </a:lvl7pPr>
    <a:lvl8pPr marL="3200400" algn="l" defTabSz="914400" rtl="0" eaLnBrk="1" latinLnBrk="0" hangingPunct="1">
      <a:defRPr sz="3600" kern="1200">
        <a:solidFill>
          <a:schemeClr val="tx1"/>
        </a:solidFill>
        <a:latin typeface="Times New Roman" pitchFamily="18" charset="0"/>
        <a:ea typeface="+mn-ea"/>
        <a:cs typeface="+mn-cs"/>
      </a:defRPr>
    </a:lvl8pPr>
    <a:lvl9pPr marL="3657600" algn="l" defTabSz="914400" rtl="0" eaLnBrk="1" latinLnBrk="0" hangingPunct="1">
      <a:defRPr sz="36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323" autoAdjust="0"/>
    <p:restoredTop sz="90929"/>
  </p:normalViewPr>
  <p:slideViewPr>
    <p:cSldViewPr>
      <p:cViewPr>
        <p:scale>
          <a:sx n="84" d="100"/>
          <a:sy n="84" d="100"/>
        </p:scale>
        <p:origin x="-1098" y="138"/>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43" d="100"/>
          <a:sy n="43" d="100"/>
        </p:scale>
        <p:origin x="-142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_rels/viewProps.xml.rels><?xml version="1.0" encoding="UTF-8" standalone="yes"?>
<Relationships xmlns="http://schemas.openxmlformats.org/package/2006/relationships"><Relationship Id="rId1"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294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82947"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82948"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82949"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cs typeface="Times New Roman" pitchFamily="18" charset="0"/>
              </a:defRPr>
            </a:lvl1pPr>
          </a:lstStyle>
          <a:p>
            <a:fld id="{FC95A1E7-35F6-4C36-BEF5-097A54286BDA}" type="slidenum">
              <a:rPr lang="ar-SA"/>
              <a:pPr/>
              <a:t>‹#›</a:t>
            </a:fld>
            <a:endParaRPr lang="en-US">
              <a:cs typeface="+mn-cs"/>
            </a:endParaRPr>
          </a:p>
        </p:txBody>
      </p:sp>
    </p:spTree>
    <p:extLst>
      <p:ext uri="{BB962C8B-B14F-4D97-AF65-F5344CB8AC3E}">
        <p14:creationId xmlns:p14="http://schemas.microsoft.com/office/powerpoint/2010/main" val="11131066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28675"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86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8677"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8678"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8679"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cs typeface="Times New Roman" pitchFamily="18" charset="0"/>
              </a:defRPr>
            </a:lvl1pPr>
          </a:lstStyle>
          <a:p>
            <a:fld id="{1DC3BB4B-2F7F-4257-AB02-243C09BF7C8B}" type="slidenum">
              <a:rPr lang="ar-SA"/>
              <a:pPr/>
              <a:t>‹#›</a:t>
            </a:fld>
            <a:endParaRPr lang="en-US">
              <a:cs typeface="+mn-cs"/>
            </a:endParaRPr>
          </a:p>
        </p:txBody>
      </p:sp>
    </p:spTree>
    <p:extLst>
      <p:ext uri="{BB962C8B-B14F-4D97-AF65-F5344CB8AC3E}">
        <p14:creationId xmlns:p14="http://schemas.microsoft.com/office/powerpoint/2010/main" val="50772785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F40281-75DE-4F91-BA6B-E189B379392F}" type="slidenum">
              <a:rPr lang="ar-SA"/>
              <a:pPr/>
              <a:t>2</a:t>
            </a:fld>
            <a:endParaRPr lang="en-US"/>
          </a:p>
        </p:txBody>
      </p:sp>
      <p:sp>
        <p:nvSpPr>
          <p:cNvPr id="29698" name="Rectangle 1026"/>
          <p:cNvSpPr>
            <a:spLocks noGrp="1" noRot="1" noChangeAspect="1" noChangeArrowheads="1" noTextEdit="1"/>
          </p:cNvSpPr>
          <p:nvPr>
            <p:ph type="sldImg"/>
          </p:nvPr>
        </p:nvSpPr>
        <p:spPr>
          <a:ln/>
        </p:spPr>
      </p:sp>
      <p:sp>
        <p:nvSpPr>
          <p:cNvPr id="29699" name="Rectangle 1027"/>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7249E7-9ED7-42B1-BE8F-5DB0DAF079E5}" type="slidenum">
              <a:rPr lang="ar-SA"/>
              <a:pPr/>
              <a:t>3</a:t>
            </a:fld>
            <a:endParaRPr lang="en-US"/>
          </a:p>
        </p:txBody>
      </p:sp>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EF911E-91D3-43BB-9B04-1F458AA2115E}" type="slidenum">
              <a:rPr lang="ar-SA"/>
              <a:pPr/>
              <a:t>4</a:t>
            </a:fld>
            <a:endParaRPr lang="en-US"/>
          </a:p>
        </p:txBody>
      </p:sp>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p:txBody>
          <a:bodyPr/>
          <a:lstStyle/>
          <a:p>
            <a:r>
              <a:rPr lang="en-US"/>
              <a:t>This requires active involvement from the trainees.  They should all discuss the different ways that their company can use this tool.</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2B26AE-DC66-41CF-91A5-5C18B4E9AD5D}" type="slidenum">
              <a:rPr lang="ar-SA"/>
              <a:pPr/>
              <a:t>7</a:t>
            </a:fld>
            <a:endParaRPr lang="en-US"/>
          </a:p>
        </p:txBody>
      </p:sp>
      <p:sp>
        <p:nvSpPr>
          <p:cNvPr id="52226"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2227"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a:t>In many cases, having more personal relationships with suppliers makes the quality of the service higher.  You know exactly who you are dealing with every time.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8245CC-5EAD-4AC2-9EC3-13AFF4712D44}" type="slidenum">
              <a:rPr lang="ar-SA"/>
              <a:pPr/>
              <a:t>8</a:t>
            </a:fld>
            <a:endParaRPr lang="en-US"/>
          </a:p>
        </p:txBody>
      </p:sp>
      <p:sp>
        <p:nvSpPr>
          <p:cNvPr id="56322"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6323"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r>
              <a:rPr lang="en-US"/>
              <a:t>Suppliers have to be nearby in this type of purchasing because of the more frequent delivery schedule required.</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8CA3D6-8D56-4D5C-BA45-DC844645FD54}" type="slidenum">
              <a:rPr lang="ar-SA"/>
              <a:pPr/>
              <a:t>9</a:t>
            </a:fld>
            <a:endParaRPr lang="en-US"/>
          </a:p>
        </p:txBody>
      </p:sp>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p:txBody>
          <a:bodyPr/>
          <a:lstStyle/>
          <a:p>
            <a:r>
              <a:rPr lang="en-US"/>
              <a:t>In JIT there is a high emphasis on three aspects(product quality, delivery performance, and price) but the supplier has a no reject policy from the buyer in the JIT system.  On the other hand there is a 2% level of acceptance in the traditional.</a:t>
            </a:r>
          </a:p>
          <a:p>
            <a:r>
              <a:rPr lang="en-US"/>
              <a:t>The buyer and seller have a less formal communication relationship for JIT compared to traditional.  Many of the changes to orders are altered merely by a telephone call or another informal way of communication.  Tradition purchasing has the constraint of having to declare delivery dates and quantity on purchase orders.</a:t>
            </a:r>
          </a:p>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5C7864-D831-4E2B-B627-D843AF269712}" type="slidenum">
              <a:rPr lang="ar-SA"/>
              <a:pPr/>
              <a:t>10</a:t>
            </a:fld>
            <a:endParaRPr lang="en-US"/>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402021-2B65-467A-885F-904D978F1709}" type="slidenum">
              <a:rPr lang="ar-SA"/>
              <a:pPr/>
              <a:t>11</a:t>
            </a:fld>
            <a:endParaRPr lang="en-US"/>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r>
              <a:rPr lang="en-US"/>
              <a:t>The trainees should recongnize that in JIT we can special order the parts as we need them.  Seeing that we make many different types of chairs, keeping tons of supplies around for all of the different types will result in large storage costs.  Having suppliers deliver the supplies as we need them will help to lower that.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074" name="Group 2"/>
          <p:cNvGrpSpPr>
            <a:grpSpLocks/>
          </p:cNvGrpSpPr>
          <p:nvPr/>
        </p:nvGrpSpPr>
        <p:grpSpPr bwMode="auto">
          <a:xfrm>
            <a:off x="0" y="0"/>
            <a:ext cx="9144000" cy="6858000"/>
            <a:chOff x="0" y="0"/>
            <a:chExt cx="5760" cy="4320"/>
          </a:xfrm>
        </p:grpSpPr>
        <p:sp>
          <p:nvSpPr>
            <p:cNvPr id="3075" name="Rectangle 3"/>
            <p:cNvSpPr>
              <a:spLocks noChangeArrowheads="1"/>
            </p:cNvSpPr>
            <p:nvPr/>
          </p:nvSpPr>
          <p:spPr bwMode="hidden">
            <a:xfrm>
              <a:off x="0" y="0"/>
              <a:ext cx="5760" cy="535"/>
            </a:xfrm>
            <a:prstGeom prst="rect">
              <a:avLst/>
            </a:prstGeom>
            <a:gradFill rotWithShape="0">
              <a:gsLst>
                <a:gs pos="0">
                  <a:schemeClr val="folHlink"/>
                </a:gs>
                <a:gs pos="100000">
                  <a:schemeClr val="bg1"/>
                </a:gs>
              </a:gsLst>
              <a:lin ang="540000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en-US"/>
            </a:p>
          </p:txBody>
        </p:sp>
        <p:sp>
          <p:nvSpPr>
            <p:cNvPr id="3076" name="Rectangle 4"/>
            <p:cNvSpPr>
              <a:spLocks noChangeArrowheads="1"/>
            </p:cNvSpPr>
            <p:nvPr/>
          </p:nvSpPr>
          <p:spPr bwMode="hidden">
            <a:xfrm>
              <a:off x="0" y="3147"/>
              <a:ext cx="5760" cy="1173"/>
            </a:xfrm>
            <a:prstGeom prst="rect">
              <a:avLst/>
            </a:prstGeom>
            <a:gradFill rotWithShape="0">
              <a:gsLst>
                <a:gs pos="0">
                  <a:schemeClr val="bg1"/>
                </a:gs>
                <a:gs pos="100000">
                  <a:schemeClr val="folHlink"/>
                </a:gs>
              </a:gsLst>
              <a:lin ang="540000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en-US"/>
            </a:p>
          </p:txBody>
        </p:sp>
      </p:grpSp>
      <p:grpSp>
        <p:nvGrpSpPr>
          <p:cNvPr id="3082" name="Group 10"/>
          <p:cNvGrpSpPr>
            <a:grpSpLocks/>
          </p:cNvGrpSpPr>
          <p:nvPr/>
        </p:nvGrpSpPr>
        <p:grpSpPr bwMode="auto">
          <a:xfrm>
            <a:off x="152400" y="314325"/>
            <a:ext cx="847725" cy="6543675"/>
            <a:chOff x="96" y="198"/>
            <a:chExt cx="534" cy="4122"/>
          </a:xfrm>
        </p:grpSpPr>
        <p:sp>
          <p:nvSpPr>
            <p:cNvPr id="3083" name="AutoShape 11"/>
            <p:cNvSpPr>
              <a:spLocks noChangeArrowheads="1"/>
            </p:cNvSpPr>
            <p:nvPr/>
          </p:nvSpPr>
          <p:spPr bwMode="auto">
            <a:xfrm rot="5400000" flipH="1">
              <a:off x="82" y="1994"/>
              <a:ext cx="564" cy="533"/>
            </a:xfrm>
            <a:prstGeom prst="parallelogram">
              <a:avLst>
                <a:gd name="adj" fmla="val 56034"/>
              </a:avLst>
            </a:prstGeom>
            <a:gradFill rotWithShape="0">
              <a:gsLst>
                <a:gs pos="0">
                  <a:schemeClr val="accent1"/>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3084" name="AutoShape 12"/>
            <p:cNvSpPr>
              <a:spLocks noChangeArrowheads="1"/>
            </p:cNvSpPr>
            <p:nvPr/>
          </p:nvSpPr>
          <p:spPr bwMode="auto">
            <a:xfrm rot="5400000" flipH="1">
              <a:off x="82" y="2588"/>
              <a:ext cx="564" cy="533"/>
            </a:xfrm>
            <a:prstGeom prst="parallelogram">
              <a:avLst>
                <a:gd name="adj" fmla="val 56034"/>
              </a:avLst>
            </a:prstGeom>
            <a:gradFill rotWithShape="0">
              <a:gsLst>
                <a:gs pos="0">
                  <a:schemeClr val="accent1"/>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3085" name="AutoShape 13"/>
            <p:cNvSpPr>
              <a:spLocks noChangeArrowheads="1"/>
            </p:cNvSpPr>
            <p:nvPr/>
          </p:nvSpPr>
          <p:spPr bwMode="auto">
            <a:xfrm rot="5400000" flipH="1">
              <a:off x="81" y="3181"/>
              <a:ext cx="564" cy="533"/>
            </a:xfrm>
            <a:prstGeom prst="parallelogram">
              <a:avLst>
                <a:gd name="adj" fmla="val 56034"/>
              </a:avLst>
            </a:prstGeom>
            <a:gradFill rotWithShape="0">
              <a:gsLst>
                <a:gs pos="0">
                  <a:schemeClr val="accent1"/>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3086" name="AutoShape 14"/>
            <p:cNvSpPr>
              <a:spLocks noChangeArrowheads="1"/>
            </p:cNvSpPr>
            <p:nvPr/>
          </p:nvSpPr>
          <p:spPr bwMode="auto">
            <a:xfrm rot="5400000" flipH="1">
              <a:off x="84" y="3774"/>
              <a:ext cx="558" cy="533"/>
            </a:xfrm>
            <a:prstGeom prst="parallelogram">
              <a:avLst>
                <a:gd name="adj" fmla="val 55437"/>
              </a:avLst>
            </a:prstGeom>
            <a:gradFill rotWithShape="0">
              <a:gsLst>
                <a:gs pos="0">
                  <a:schemeClr val="accent1"/>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3087" name="AutoShape 15"/>
            <p:cNvSpPr>
              <a:spLocks noChangeArrowheads="1"/>
            </p:cNvSpPr>
            <p:nvPr/>
          </p:nvSpPr>
          <p:spPr bwMode="auto">
            <a:xfrm rot="5400000" flipH="1">
              <a:off x="82" y="213"/>
              <a:ext cx="564" cy="533"/>
            </a:xfrm>
            <a:prstGeom prst="parallelogram">
              <a:avLst>
                <a:gd name="adj" fmla="val 56034"/>
              </a:avLst>
            </a:prstGeom>
            <a:gradFill rotWithShape="0">
              <a:gsLst>
                <a:gs pos="0">
                  <a:schemeClr val="accent1"/>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3088" name="AutoShape 16"/>
            <p:cNvSpPr>
              <a:spLocks noChangeArrowheads="1"/>
            </p:cNvSpPr>
            <p:nvPr/>
          </p:nvSpPr>
          <p:spPr bwMode="auto">
            <a:xfrm rot="5400000" flipH="1">
              <a:off x="81" y="803"/>
              <a:ext cx="564" cy="533"/>
            </a:xfrm>
            <a:prstGeom prst="parallelogram">
              <a:avLst>
                <a:gd name="adj" fmla="val 56034"/>
              </a:avLst>
            </a:prstGeom>
            <a:gradFill rotWithShape="0">
              <a:gsLst>
                <a:gs pos="0">
                  <a:schemeClr val="accent1"/>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3089" name="AutoShape 17"/>
            <p:cNvSpPr>
              <a:spLocks noChangeArrowheads="1"/>
            </p:cNvSpPr>
            <p:nvPr/>
          </p:nvSpPr>
          <p:spPr bwMode="auto">
            <a:xfrm rot="5400000" flipH="1">
              <a:off x="81" y="1399"/>
              <a:ext cx="564" cy="533"/>
            </a:xfrm>
            <a:prstGeom prst="parallelogram">
              <a:avLst>
                <a:gd name="adj" fmla="val 56034"/>
              </a:avLst>
            </a:prstGeom>
            <a:gradFill rotWithShape="0">
              <a:gsLst>
                <a:gs pos="0">
                  <a:schemeClr val="accent1"/>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grpSp>
      <p:sp>
        <p:nvSpPr>
          <p:cNvPr id="3090" name="Rectangle 18"/>
          <p:cNvSpPr>
            <a:spLocks noChangeArrowheads="1"/>
          </p:cNvSpPr>
          <p:nvPr/>
        </p:nvSpPr>
        <p:spPr bwMode="auto">
          <a:xfrm>
            <a:off x="441325" y="0"/>
            <a:ext cx="276225" cy="6858000"/>
          </a:xfrm>
          <a:prstGeom prst="rect">
            <a:avLst/>
          </a:prstGeom>
          <a:gradFill rotWithShape="0">
            <a:gsLst>
              <a:gs pos="0">
                <a:schemeClr val="bg2"/>
              </a:gs>
              <a:gs pos="50000">
                <a:schemeClr val="folHlink"/>
              </a:gs>
              <a:gs pos="100000">
                <a:schemeClr val="bg2"/>
              </a:gs>
            </a:gsLst>
            <a:lin ang="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endParaRPr kumimoji="1" lang="en-US"/>
          </a:p>
        </p:txBody>
      </p:sp>
      <p:sp>
        <p:nvSpPr>
          <p:cNvPr id="3091" name="AutoShape 19"/>
          <p:cNvSpPr>
            <a:spLocks noChangeArrowheads="1"/>
          </p:cNvSpPr>
          <p:nvPr/>
        </p:nvSpPr>
        <p:spPr bwMode="auto">
          <a:xfrm flipH="1">
            <a:off x="547688" y="2717800"/>
            <a:ext cx="8596312" cy="254000"/>
          </a:xfrm>
          <a:prstGeom prst="homePlate">
            <a:avLst>
              <a:gd name="adj" fmla="val 58913"/>
            </a:avLst>
          </a:prstGeom>
          <a:gradFill rotWithShape="0">
            <a:gsLst>
              <a:gs pos="0">
                <a:schemeClr val="bg2"/>
              </a:gs>
              <a:gs pos="50000">
                <a:schemeClr val="folHlink"/>
              </a:gs>
              <a:gs pos="100000">
                <a:schemeClr val="bg2"/>
              </a:gs>
            </a:gsLst>
            <a:lin ang="540000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endParaRPr kumimoji="1" lang="en-US"/>
          </a:p>
        </p:txBody>
      </p:sp>
      <p:sp>
        <p:nvSpPr>
          <p:cNvPr id="3092" name="Oval 20"/>
          <p:cNvSpPr>
            <a:spLocks noChangeArrowheads="1"/>
          </p:cNvSpPr>
          <p:nvPr/>
        </p:nvSpPr>
        <p:spPr bwMode="auto">
          <a:xfrm>
            <a:off x="433388" y="2697163"/>
            <a:ext cx="295275" cy="274637"/>
          </a:xfrm>
          <a:prstGeom prst="ellipse">
            <a:avLst/>
          </a:prstGeom>
          <a:gradFill rotWithShape="0">
            <a:gsLst>
              <a:gs pos="0">
                <a:srgbClr val="FEFFFF"/>
              </a:gs>
              <a:gs pos="100000">
                <a:schemeClr val="folHlink"/>
              </a:gs>
            </a:gsLst>
            <a:path path="shape">
              <a:fillToRect l="50000" t="50000" r="50000" b="50000"/>
            </a:path>
          </a:gra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algn="ctr"/>
            <a:endParaRPr kumimoji="1" lang="en-US"/>
          </a:p>
        </p:txBody>
      </p:sp>
      <p:sp>
        <p:nvSpPr>
          <p:cNvPr id="3093" name="Rectangle 21"/>
          <p:cNvSpPr>
            <a:spLocks noChangeArrowheads="1"/>
          </p:cNvSpPr>
          <p:nvPr/>
        </p:nvSpPr>
        <p:spPr bwMode="auto">
          <a:xfrm>
            <a:off x="463550" y="2700338"/>
            <a:ext cx="161925" cy="41576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endParaRPr kumimoji="1" lang="en-US"/>
          </a:p>
        </p:txBody>
      </p:sp>
      <p:sp>
        <p:nvSpPr>
          <p:cNvPr id="3094" name="Oval 22"/>
          <p:cNvSpPr>
            <a:spLocks noChangeArrowheads="1"/>
          </p:cNvSpPr>
          <p:nvPr/>
        </p:nvSpPr>
        <p:spPr bwMode="auto">
          <a:xfrm>
            <a:off x="9236075" y="2697163"/>
            <a:ext cx="304800" cy="274637"/>
          </a:xfrm>
          <a:prstGeom prst="ellipse">
            <a:avLst/>
          </a:prstGeom>
          <a:gradFill rotWithShape="0">
            <a:gsLst>
              <a:gs pos="0">
                <a:srgbClr val="FEFFFF"/>
              </a:gs>
              <a:gs pos="100000">
                <a:schemeClr val="folHlink"/>
              </a:gs>
            </a:gsLst>
            <a:path path="shape">
              <a:fillToRect l="50000" t="50000" r="50000" b="50000"/>
            </a:path>
          </a:gra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algn="ctr"/>
            <a:endParaRPr kumimoji="1" lang="en-US"/>
          </a:p>
        </p:txBody>
      </p:sp>
      <p:sp>
        <p:nvSpPr>
          <p:cNvPr id="3095" name="Rectangle 23"/>
          <p:cNvSpPr>
            <a:spLocks noChangeArrowheads="1"/>
          </p:cNvSpPr>
          <p:nvPr/>
        </p:nvSpPr>
        <p:spPr bwMode="auto">
          <a:xfrm>
            <a:off x="484188" y="2760663"/>
            <a:ext cx="8751887" cy="190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endParaRPr kumimoji="1" lang="en-US"/>
          </a:p>
        </p:txBody>
      </p:sp>
      <p:grpSp>
        <p:nvGrpSpPr>
          <p:cNvPr id="3096" name="Group 24"/>
          <p:cNvGrpSpPr>
            <a:grpSpLocks/>
          </p:cNvGrpSpPr>
          <p:nvPr/>
        </p:nvGrpSpPr>
        <p:grpSpPr bwMode="auto">
          <a:xfrm>
            <a:off x="150813" y="0"/>
            <a:ext cx="849312" cy="6858000"/>
            <a:chOff x="95" y="0"/>
            <a:chExt cx="535" cy="4320"/>
          </a:xfrm>
        </p:grpSpPr>
        <p:sp>
          <p:nvSpPr>
            <p:cNvPr id="3097" name="AutoShape 25"/>
            <p:cNvSpPr>
              <a:spLocks noChangeArrowheads="1"/>
            </p:cNvSpPr>
            <p:nvPr/>
          </p:nvSpPr>
          <p:spPr bwMode="auto">
            <a:xfrm rot="-5400000">
              <a:off x="82" y="2291"/>
              <a:ext cx="564" cy="533"/>
            </a:xfrm>
            <a:prstGeom prst="parallelogram">
              <a:avLst>
                <a:gd name="adj" fmla="val 56034"/>
              </a:avLst>
            </a:pr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3098" name="AutoShape 26"/>
            <p:cNvSpPr>
              <a:spLocks noChangeArrowheads="1"/>
            </p:cNvSpPr>
            <p:nvPr/>
          </p:nvSpPr>
          <p:spPr bwMode="auto">
            <a:xfrm rot="-5400000">
              <a:off x="81" y="2886"/>
              <a:ext cx="565" cy="533"/>
            </a:xfrm>
            <a:prstGeom prst="parallelogram">
              <a:avLst>
                <a:gd name="adj" fmla="val 56133"/>
              </a:avLst>
            </a:pr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3099" name="AutoShape 27"/>
            <p:cNvSpPr>
              <a:spLocks noChangeArrowheads="1"/>
            </p:cNvSpPr>
            <p:nvPr/>
          </p:nvSpPr>
          <p:spPr bwMode="auto">
            <a:xfrm rot="-5400000">
              <a:off x="81" y="3479"/>
              <a:ext cx="564" cy="533"/>
            </a:xfrm>
            <a:prstGeom prst="parallelogram">
              <a:avLst>
                <a:gd name="adj" fmla="val 56034"/>
              </a:avLst>
            </a:pr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3100" name="AutoShape 28"/>
            <p:cNvSpPr>
              <a:spLocks noChangeArrowheads="1"/>
            </p:cNvSpPr>
            <p:nvPr/>
          </p:nvSpPr>
          <p:spPr bwMode="auto">
            <a:xfrm rot="-5400000">
              <a:off x="81" y="508"/>
              <a:ext cx="565" cy="533"/>
            </a:xfrm>
            <a:prstGeom prst="parallelogram">
              <a:avLst>
                <a:gd name="adj" fmla="val 56133"/>
              </a:avLst>
            </a:pr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3101" name="AutoShape 29"/>
            <p:cNvSpPr>
              <a:spLocks noChangeArrowheads="1"/>
            </p:cNvSpPr>
            <p:nvPr/>
          </p:nvSpPr>
          <p:spPr bwMode="auto">
            <a:xfrm rot="-5400000">
              <a:off x="81" y="1101"/>
              <a:ext cx="564" cy="533"/>
            </a:xfrm>
            <a:prstGeom prst="parallelogram">
              <a:avLst>
                <a:gd name="adj" fmla="val 56034"/>
              </a:avLst>
            </a:pr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3102" name="AutoShape 30"/>
            <p:cNvSpPr>
              <a:spLocks noChangeArrowheads="1"/>
            </p:cNvSpPr>
            <p:nvPr/>
          </p:nvSpPr>
          <p:spPr bwMode="auto">
            <a:xfrm rot="-5400000">
              <a:off x="81" y="1697"/>
              <a:ext cx="564" cy="533"/>
            </a:xfrm>
            <a:prstGeom prst="parallelogram">
              <a:avLst>
                <a:gd name="adj" fmla="val 56034"/>
              </a:avLst>
            </a:pr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3103" name="Freeform 31"/>
            <p:cNvSpPr>
              <a:spLocks/>
            </p:cNvSpPr>
            <p:nvPr/>
          </p:nvSpPr>
          <p:spPr bwMode="auto">
            <a:xfrm>
              <a:off x="98" y="0"/>
              <a:ext cx="532" cy="465"/>
            </a:xfrm>
            <a:custGeom>
              <a:avLst/>
              <a:gdLst>
                <a:gd name="T0" fmla="*/ 1 w 532"/>
                <a:gd name="T1" fmla="*/ 0 h 465"/>
                <a:gd name="T2" fmla="*/ 0 w 532"/>
                <a:gd name="T3" fmla="*/ 166 h 465"/>
                <a:gd name="T4" fmla="*/ 532 w 532"/>
                <a:gd name="T5" fmla="*/ 465 h 465"/>
                <a:gd name="T6" fmla="*/ 532 w 532"/>
                <a:gd name="T7" fmla="*/ 201 h 465"/>
                <a:gd name="T8" fmla="*/ 172 w 532"/>
                <a:gd name="T9" fmla="*/ 0 h 465"/>
                <a:gd name="T10" fmla="*/ 1 w 532"/>
                <a:gd name="T11" fmla="*/ 0 h 465"/>
              </a:gdLst>
              <a:ahLst/>
              <a:cxnLst>
                <a:cxn ang="0">
                  <a:pos x="T0" y="T1"/>
                </a:cxn>
                <a:cxn ang="0">
                  <a:pos x="T2" y="T3"/>
                </a:cxn>
                <a:cxn ang="0">
                  <a:pos x="T4" y="T5"/>
                </a:cxn>
                <a:cxn ang="0">
                  <a:pos x="T6" y="T7"/>
                </a:cxn>
                <a:cxn ang="0">
                  <a:pos x="T8" y="T9"/>
                </a:cxn>
                <a:cxn ang="0">
                  <a:pos x="T10" y="T11"/>
                </a:cxn>
              </a:cxnLst>
              <a:rect l="0" t="0" r="r" b="b"/>
              <a:pathLst>
                <a:path w="532" h="465">
                  <a:moveTo>
                    <a:pt x="1" y="0"/>
                  </a:moveTo>
                  <a:lnTo>
                    <a:pt x="0" y="166"/>
                  </a:lnTo>
                  <a:lnTo>
                    <a:pt x="532" y="465"/>
                  </a:lnTo>
                  <a:lnTo>
                    <a:pt x="532" y="201"/>
                  </a:lnTo>
                  <a:lnTo>
                    <a:pt x="172" y="0"/>
                  </a:lnTo>
                  <a:lnTo>
                    <a:pt x="1" y="0"/>
                  </a:lnTo>
                  <a:close/>
                </a:path>
              </a:pathLst>
            </a:cu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3104" name="Freeform 32"/>
            <p:cNvSpPr>
              <a:spLocks/>
            </p:cNvSpPr>
            <p:nvPr/>
          </p:nvSpPr>
          <p:spPr bwMode="auto">
            <a:xfrm>
              <a:off x="95" y="4060"/>
              <a:ext cx="457" cy="260"/>
            </a:xfrm>
            <a:custGeom>
              <a:avLst/>
              <a:gdLst>
                <a:gd name="T0" fmla="*/ 457 w 457"/>
                <a:gd name="T1" fmla="*/ 260 h 264"/>
                <a:gd name="T2" fmla="*/ 1 w 457"/>
                <a:gd name="T3" fmla="*/ 0 h 264"/>
                <a:gd name="T4" fmla="*/ 0 w 457"/>
                <a:gd name="T5" fmla="*/ 264 h 264"/>
                <a:gd name="T6" fmla="*/ 457 w 457"/>
                <a:gd name="T7" fmla="*/ 260 h 264"/>
              </a:gdLst>
              <a:ahLst/>
              <a:cxnLst>
                <a:cxn ang="0">
                  <a:pos x="T0" y="T1"/>
                </a:cxn>
                <a:cxn ang="0">
                  <a:pos x="T2" y="T3"/>
                </a:cxn>
                <a:cxn ang="0">
                  <a:pos x="T4" y="T5"/>
                </a:cxn>
                <a:cxn ang="0">
                  <a:pos x="T6" y="T7"/>
                </a:cxn>
              </a:cxnLst>
              <a:rect l="0" t="0" r="r" b="b"/>
              <a:pathLst>
                <a:path w="457" h="264">
                  <a:moveTo>
                    <a:pt x="457" y="260"/>
                  </a:moveTo>
                  <a:lnTo>
                    <a:pt x="1" y="0"/>
                  </a:lnTo>
                  <a:lnTo>
                    <a:pt x="0" y="264"/>
                  </a:lnTo>
                  <a:lnTo>
                    <a:pt x="457" y="260"/>
                  </a:lnTo>
                  <a:close/>
                </a:path>
              </a:pathLst>
            </a:cu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grpSp>
      <p:sp>
        <p:nvSpPr>
          <p:cNvPr id="3107" name="Rectangle 35"/>
          <p:cNvSpPr>
            <a:spLocks noGrp="1" noChangeArrowheads="1"/>
          </p:cNvSpPr>
          <p:nvPr>
            <p:ph type="ctrTitle" sz="quarter"/>
          </p:nvPr>
        </p:nvSpPr>
        <p:spPr>
          <a:xfrm>
            <a:off x="1154113" y="1211263"/>
            <a:ext cx="7772400" cy="1431925"/>
          </a:xfrm>
        </p:spPr>
        <p:txBody>
          <a:bodyPr/>
          <a:lstStyle>
            <a:lvl1pPr>
              <a:defRPr/>
            </a:lvl1pPr>
          </a:lstStyle>
          <a:p>
            <a:pPr lvl="0"/>
            <a:r>
              <a:rPr lang="en-US" noProof="0" smtClean="0"/>
              <a:t>Click to edit Master title style</a:t>
            </a:r>
          </a:p>
        </p:txBody>
      </p:sp>
      <p:sp>
        <p:nvSpPr>
          <p:cNvPr id="3108" name="Rectangle 36"/>
          <p:cNvSpPr>
            <a:spLocks noGrp="1" noChangeArrowheads="1"/>
          </p:cNvSpPr>
          <p:nvPr>
            <p:ph type="subTitle" sz="quarter" idx="1"/>
          </p:nvPr>
        </p:nvSpPr>
        <p:spPr>
          <a:xfrm>
            <a:off x="1171575" y="3124200"/>
            <a:ext cx="6400800" cy="1752600"/>
          </a:xfrm>
        </p:spPr>
        <p:txBody>
          <a:bodyPr/>
          <a:lstStyle>
            <a:lvl1pPr marL="0" indent="0">
              <a:buFontTx/>
              <a:buNone/>
              <a:defRPr/>
            </a:lvl1pPr>
          </a:lstStyle>
          <a:p>
            <a:pPr lvl="0"/>
            <a:r>
              <a:rPr lang="en-US" noProof="0" smtClean="0"/>
              <a:t>Click to edit Master subtitle style</a:t>
            </a:r>
          </a:p>
        </p:txBody>
      </p:sp>
      <p:sp>
        <p:nvSpPr>
          <p:cNvPr id="3109" name="Rectangle 37"/>
          <p:cNvSpPr>
            <a:spLocks noGrp="1" noChangeArrowheads="1"/>
          </p:cNvSpPr>
          <p:nvPr>
            <p:ph type="dt" sz="quarter" idx="2"/>
          </p:nvPr>
        </p:nvSpPr>
        <p:spPr>
          <a:xfrm>
            <a:off x="1119188" y="6318250"/>
            <a:ext cx="1905000" cy="457200"/>
          </a:xfrm>
        </p:spPr>
        <p:txBody>
          <a:bodyPr/>
          <a:lstStyle>
            <a:lvl1pPr>
              <a:defRPr/>
            </a:lvl1pPr>
          </a:lstStyle>
          <a:p>
            <a:endParaRPr lang="en-US"/>
          </a:p>
        </p:txBody>
      </p:sp>
      <p:sp>
        <p:nvSpPr>
          <p:cNvPr id="3110" name="Rectangle 38"/>
          <p:cNvSpPr>
            <a:spLocks noGrp="1" noChangeArrowheads="1"/>
          </p:cNvSpPr>
          <p:nvPr>
            <p:ph type="ftr" sz="quarter" idx="3"/>
          </p:nvPr>
        </p:nvSpPr>
        <p:spPr>
          <a:xfrm>
            <a:off x="3557588" y="6318250"/>
            <a:ext cx="2895600" cy="457200"/>
          </a:xfrm>
        </p:spPr>
        <p:txBody>
          <a:bodyPr/>
          <a:lstStyle>
            <a:lvl1pPr>
              <a:defRPr/>
            </a:lvl1pPr>
          </a:lstStyle>
          <a:p>
            <a:endParaRPr lang="en-US"/>
          </a:p>
        </p:txBody>
      </p:sp>
      <p:sp>
        <p:nvSpPr>
          <p:cNvPr id="3111" name="Rectangle 39"/>
          <p:cNvSpPr>
            <a:spLocks noGrp="1" noChangeArrowheads="1"/>
          </p:cNvSpPr>
          <p:nvPr>
            <p:ph type="sldNum" sz="quarter" idx="4"/>
          </p:nvPr>
        </p:nvSpPr>
        <p:spPr>
          <a:xfrm>
            <a:off x="6986588" y="6318250"/>
            <a:ext cx="1905000" cy="457200"/>
          </a:xfrm>
        </p:spPr>
        <p:txBody>
          <a:bodyPr/>
          <a:lstStyle>
            <a:lvl1pPr>
              <a:defRPr/>
            </a:lvl1pPr>
          </a:lstStyle>
          <a:p>
            <a:fld id="{984FE2DF-0B36-40B3-879A-489621E16EEF}" type="slidenum">
              <a:rPr lang="ar-SA"/>
              <a:pPr/>
              <a:t>‹#›</a:t>
            </a:fld>
            <a:endParaRPr lang="en-US"/>
          </a:p>
        </p:txBody>
      </p:sp>
      <p:sp>
        <p:nvSpPr>
          <p:cNvPr id="2" name="TextBox 1"/>
          <p:cNvSpPr txBox="1"/>
          <p:nvPr userDrawn="1"/>
        </p:nvSpPr>
        <p:spPr>
          <a:xfrm>
            <a:off x="6839744" y="-31286"/>
            <a:ext cx="2304256" cy="584775"/>
          </a:xfrm>
          <a:prstGeom prst="rect">
            <a:avLst/>
          </a:prstGeom>
          <a:noFill/>
        </p:spPr>
        <p:txBody>
          <a:bodyPr wrap="square" rtlCol="0">
            <a:spAutoFit/>
          </a:bodyPr>
          <a:lstStyle/>
          <a:p>
            <a:pPr algn="ctr" rtl="1"/>
            <a:r>
              <a:rPr lang="fa-IR" sz="3200" dirty="0" smtClean="0">
                <a:solidFill>
                  <a:srgbClr val="FFFF00"/>
                </a:solidFill>
                <a:cs typeface="B Mitra" pitchFamily="2" charset="-78"/>
              </a:rPr>
              <a:t>نشر از فایلکده</a:t>
            </a:r>
            <a:endParaRPr lang="en-US" sz="3200" dirty="0">
              <a:solidFill>
                <a:srgbClr val="FFFF00"/>
              </a:solidFill>
              <a:cs typeface="B Mitra"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092"/>
                                        </p:tgtEl>
                                        <p:attrNameLst>
                                          <p:attrName>style.visibility</p:attrName>
                                        </p:attrNameLst>
                                      </p:cBhvr>
                                      <p:to>
                                        <p:strVal val="visible"/>
                                      </p:to>
                                    </p:set>
                                    <p:anim calcmode="lin" valueType="num">
                                      <p:cBhvr additive="base">
                                        <p:cTn id="7" dur="500" fill="hold"/>
                                        <p:tgtEl>
                                          <p:spTgt spid="3092"/>
                                        </p:tgtEl>
                                        <p:attrNameLst>
                                          <p:attrName>ppt_x</p:attrName>
                                        </p:attrNameLst>
                                      </p:cBhvr>
                                      <p:tavLst>
                                        <p:tav tm="0">
                                          <p:val>
                                            <p:strVal val="#ppt_x"/>
                                          </p:val>
                                        </p:tav>
                                        <p:tav tm="100000">
                                          <p:val>
                                            <p:strVal val="#ppt_x"/>
                                          </p:val>
                                        </p:tav>
                                      </p:tavLst>
                                    </p:anim>
                                    <p:anim calcmode="lin" valueType="num">
                                      <p:cBhvr additive="base">
                                        <p:cTn id="8" dur="500" fill="hold"/>
                                        <p:tgtEl>
                                          <p:spTgt spid="3092"/>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5"/>
                                            </p:cond>
                                          </p:stCondLst>
                                        </p:cTn>
                                        <p:tgtEl>
                                          <p:spTgt spid="3092"/>
                                        </p:tgtEl>
                                        <p:attrNameLst>
                                          <p:attrName>style.visibility</p:attrName>
                                        </p:attrNameLst>
                                      </p:cBhvr>
                                      <p:to>
                                        <p:strVal val="hidden"/>
                                      </p:to>
                                    </p:set>
                                  </p:subTnLst>
                                </p:cTn>
                              </p:par>
                            </p:childTnLst>
                          </p:cTn>
                        </p:par>
                        <p:par>
                          <p:cTn id="9" fill="hold" nodeType="afterGroup">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3094"/>
                                        </p:tgtEl>
                                        <p:attrNameLst>
                                          <p:attrName>style.visibility</p:attrName>
                                        </p:attrNameLst>
                                      </p:cBhvr>
                                      <p:to>
                                        <p:strVal val="visible"/>
                                      </p:to>
                                    </p:set>
                                    <p:anim calcmode="lin" valueType="num">
                                      <p:cBhvr additive="base">
                                        <p:cTn id="12" dur="500" fill="hold"/>
                                        <p:tgtEl>
                                          <p:spTgt spid="3094"/>
                                        </p:tgtEl>
                                        <p:attrNameLst>
                                          <p:attrName>ppt_x</p:attrName>
                                        </p:attrNameLst>
                                      </p:cBhvr>
                                      <p:tavLst>
                                        <p:tav tm="0">
                                          <p:val>
                                            <p:strVal val="0-#ppt_w/2"/>
                                          </p:val>
                                        </p:tav>
                                        <p:tav tm="100000">
                                          <p:val>
                                            <p:strVal val="#ppt_x"/>
                                          </p:val>
                                        </p:tav>
                                      </p:tavLst>
                                    </p:anim>
                                    <p:anim calcmode="lin" valueType="num">
                                      <p:cBhvr additive="base">
                                        <p:cTn id="13" dur="500" fill="hold"/>
                                        <p:tgtEl>
                                          <p:spTgt spid="309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2" grpId="0" animBg="1" autoUpdateAnimBg="0"/>
      <p:bldP spid="3094" grpId="0" animBg="1" autoUpdateAnimBg="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A7AB07B-58CF-4481-BF3C-DC47FD1947F1}" type="slidenum">
              <a:rPr lang="ar-SA"/>
              <a:pPr/>
              <a:t>‹#›</a:t>
            </a:fld>
            <a:endParaRPr lang="en-US"/>
          </a:p>
        </p:txBody>
      </p:sp>
    </p:spTree>
    <p:extLst>
      <p:ext uri="{BB962C8B-B14F-4D97-AF65-F5344CB8AC3E}">
        <p14:creationId xmlns:p14="http://schemas.microsoft.com/office/powerpoint/2010/main" val="1316169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FF81F30-45B9-4881-8BA2-4633104B5E00}" type="slidenum">
              <a:rPr lang="ar-SA"/>
              <a:pPr/>
              <a:t>‹#›</a:t>
            </a:fld>
            <a:endParaRPr lang="en-US"/>
          </a:p>
        </p:txBody>
      </p:sp>
    </p:spTree>
    <p:extLst>
      <p:ext uri="{BB962C8B-B14F-4D97-AF65-F5344CB8AC3E}">
        <p14:creationId xmlns:p14="http://schemas.microsoft.com/office/powerpoint/2010/main" val="4146080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66800" y="1981200"/>
            <a:ext cx="38481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67300" y="1981200"/>
            <a:ext cx="38481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63557255-E40E-48A5-A889-7BE56E8D1647}" type="slidenum">
              <a:rPr lang="ar-SA"/>
              <a:pPr/>
              <a:t>‹#›</a:t>
            </a:fld>
            <a:endParaRPr lang="en-US"/>
          </a:p>
        </p:txBody>
      </p:sp>
    </p:spTree>
    <p:extLst>
      <p:ext uri="{BB962C8B-B14F-4D97-AF65-F5344CB8AC3E}">
        <p14:creationId xmlns:p14="http://schemas.microsoft.com/office/powerpoint/2010/main" val="4831209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834334D-3F8B-4CB4-9762-874471039E7F}" type="slidenum">
              <a:rPr lang="ar-SA"/>
              <a:pPr/>
              <a:t>‹#›</a:t>
            </a:fld>
            <a:endParaRPr lang="en-US"/>
          </a:p>
        </p:txBody>
      </p:sp>
    </p:spTree>
    <p:extLst>
      <p:ext uri="{BB962C8B-B14F-4D97-AF65-F5344CB8AC3E}">
        <p14:creationId xmlns:p14="http://schemas.microsoft.com/office/powerpoint/2010/main" val="39284747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D937BBD7-9992-4867-BAA0-DB894F598428}" type="slidenum">
              <a:rPr lang="ar-SA"/>
              <a:pPr/>
              <a:t>‹#›</a:t>
            </a:fld>
            <a:endParaRPr lang="en-US"/>
          </a:p>
        </p:txBody>
      </p:sp>
    </p:spTree>
    <p:extLst>
      <p:ext uri="{BB962C8B-B14F-4D97-AF65-F5344CB8AC3E}">
        <p14:creationId xmlns:p14="http://schemas.microsoft.com/office/powerpoint/2010/main" val="1165844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95C10714-A6EB-4A34-B83E-518884B90FB3}" type="slidenum">
              <a:rPr lang="ar-SA"/>
              <a:pPr/>
              <a:t>‹#›</a:t>
            </a:fld>
            <a:endParaRPr lang="en-US"/>
          </a:p>
        </p:txBody>
      </p:sp>
    </p:spTree>
    <p:extLst>
      <p:ext uri="{BB962C8B-B14F-4D97-AF65-F5344CB8AC3E}">
        <p14:creationId xmlns:p14="http://schemas.microsoft.com/office/powerpoint/2010/main" val="1919396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C9D4CC0-8B89-4640-8ACF-3E22A4CDFCAF}" type="slidenum">
              <a:rPr lang="ar-SA"/>
              <a:pPr/>
              <a:t>‹#›</a:t>
            </a:fld>
            <a:endParaRPr lang="en-US"/>
          </a:p>
        </p:txBody>
      </p:sp>
    </p:spTree>
    <p:extLst>
      <p:ext uri="{BB962C8B-B14F-4D97-AF65-F5344CB8AC3E}">
        <p14:creationId xmlns:p14="http://schemas.microsoft.com/office/powerpoint/2010/main" val="2092898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15E4EE0-145A-42CB-B713-4C2E640C0F60}" type="slidenum">
              <a:rPr lang="ar-SA"/>
              <a:pPr/>
              <a:t>‹#›</a:t>
            </a:fld>
            <a:endParaRPr lang="en-US"/>
          </a:p>
        </p:txBody>
      </p:sp>
    </p:spTree>
    <p:extLst>
      <p:ext uri="{BB962C8B-B14F-4D97-AF65-F5344CB8AC3E}">
        <p14:creationId xmlns:p14="http://schemas.microsoft.com/office/powerpoint/2010/main" val="316527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178A6B7-DB40-4A5E-8004-5E8A546659EC}" type="slidenum">
              <a:rPr lang="ar-SA"/>
              <a:pPr/>
              <a:t>‹#›</a:t>
            </a:fld>
            <a:endParaRPr lang="en-US"/>
          </a:p>
        </p:txBody>
      </p:sp>
    </p:spTree>
    <p:extLst>
      <p:ext uri="{BB962C8B-B14F-4D97-AF65-F5344CB8AC3E}">
        <p14:creationId xmlns:p14="http://schemas.microsoft.com/office/powerpoint/2010/main" val="38816901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53250" y="144463"/>
            <a:ext cx="1962150" cy="59515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144463"/>
            <a:ext cx="5734050" cy="59515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83FC314-9670-49D8-A7BF-051AD485D715}" type="slidenum">
              <a:rPr lang="ar-SA"/>
              <a:pPr/>
              <a:t>‹#›</a:t>
            </a:fld>
            <a:endParaRPr lang="en-US"/>
          </a:p>
        </p:txBody>
      </p:sp>
    </p:spTree>
    <p:extLst>
      <p:ext uri="{BB962C8B-B14F-4D97-AF65-F5344CB8AC3E}">
        <p14:creationId xmlns:p14="http://schemas.microsoft.com/office/powerpoint/2010/main" val="4029787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5" name="Group 7"/>
          <p:cNvGrpSpPr>
            <a:grpSpLocks/>
          </p:cNvGrpSpPr>
          <p:nvPr/>
        </p:nvGrpSpPr>
        <p:grpSpPr bwMode="auto">
          <a:xfrm>
            <a:off x="152400" y="314325"/>
            <a:ext cx="847725" cy="6543675"/>
            <a:chOff x="96" y="198"/>
            <a:chExt cx="534" cy="4122"/>
          </a:xfrm>
        </p:grpSpPr>
        <p:sp>
          <p:nvSpPr>
            <p:cNvPr id="2056" name="AutoShape 8"/>
            <p:cNvSpPr>
              <a:spLocks noChangeArrowheads="1"/>
            </p:cNvSpPr>
            <p:nvPr/>
          </p:nvSpPr>
          <p:spPr bwMode="auto">
            <a:xfrm rot="5400000" flipH="1">
              <a:off x="82" y="1994"/>
              <a:ext cx="564" cy="533"/>
            </a:xfrm>
            <a:prstGeom prst="parallelogram">
              <a:avLst>
                <a:gd name="adj" fmla="val 56034"/>
              </a:avLst>
            </a:prstGeom>
            <a:gradFill rotWithShape="0">
              <a:gsLst>
                <a:gs pos="0">
                  <a:schemeClr val="accent1"/>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2057" name="AutoShape 9"/>
            <p:cNvSpPr>
              <a:spLocks noChangeArrowheads="1"/>
            </p:cNvSpPr>
            <p:nvPr/>
          </p:nvSpPr>
          <p:spPr bwMode="auto">
            <a:xfrm rot="5400000" flipH="1">
              <a:off x="82" y="2588"/>
              <a:ext cx="564" cy="533"/>
            </a:xfrm>
            <a:prstGeom prst="parallelogram">
              <a:avLst>
                <a:gd name="adj" fmla="val 56034"/>
              </a:avLst>
            </a:prstGeom>
            <a:gradFill rotWithShape="0">
              <a:gsLst>
                <a:gs pos="0">
                  <a:schemeClr val="accent1"/>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2058" name="AutoShape 10"/>
            <p:cNvSpPr>
              <a:spLocks noChangeArrowheads="1"/>
            </p:cNvSpPr>
            <p:nvPr/>
          </p:nvSpPr>
          <p:spPr bwMode="auto">
            <a:xfrm rot="5400000" flipH="1">
              <a:off x="81" y="3181"/>
              <a:ext cx="564" cy="533"/>
            </a:xfrm>
            <a:prstGeom prst="parallelogram">
              <a:avLst>
                <a:gd name="adj" fmla="val 56034"/>
              </a:avLst>
            </a:prstGeom>
            <a:gradFill rotWithShape="0">
              <a:gsLst>
                <a:gs pos="0">
                  <a:schemeClr val="accent1"/>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2059" name="AutoShape 11"/>
            <p:cNvSpPr>
              <a:spLocks noChangeArrowheads="1"/>
            </p:cNvSpPr>
            <p:nvPr/>
          </p:nvSpPr>
          <p:spPr bwMode="auto">
            <a:xfrm rot="5400000" flipH="1">
              <a:off x="84" y="3774"/>
              <a:ext cx="558" cy="533"/>
            </a:xfrm>
            <a:prstGeom prst="parallelogram">
              <a:avLst>
                <a:gd name="adj" fmla="val 55437"/>
              </a:avLst>
            </a:prstGeom>
            <a:gradFill rotWithShape="0">
              <a:gsLst>
                <a:gs pos="0">
                  <a:schemeClr val="accent1"/>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2060" name="AutoShape 12"/>
            <p:cNvSpPr>
              <a:spLocks noChangeArrowheads="1"/>
            </p:cNvSpPr>
            <p:nvPr/>
          </p:nvSpPr>
          <p:spPr bwMode="auto">
            <a:xfrm rot="5400000" flipH="1">
              <a:off x="82" y="213"/>
              <a:ext cx="564" cy="533"/>
            </a:xfrm>
            <a:prstGeom prst="parallelogram">
              <a:avLst>
                <a:gd name="adj" fmla="val 56034"/>
              </a:avLst>
            </a:prstGeom>
            <a:gradFill rotWithShape="0">
              <a:gsLst>
                <a:gs pos="0">
                  <a:schemeClr val="accent1"/>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2061" name="AutoShape 13"/>
            <p:cNvSpPr>
              <a:spLocks noChangeArrowheads="1"/>
            </p:cNvSpPr>
            <p:nvPr/>
          </p:nvSpPr>
          <p:spPr bwMode="auto">
            <a:xfrm rot="5400000" flipH="1">
              <a:off x="81" y="803"/>
              <a:ext cx="564" cy="533"/>
            </a:xfrm>
            <a:prstGeom prst="parallelogram">
              <a:avLst>
                <a:gd name="adj" fmla="val 56034"/>
              </a:avLst>
            </a:prstGeom>
            <a:gradFill rotWithShape="0">
              <a:gsLst>
                <a:gs pos="0">
                  <a:schemeClr val="accent1"/>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2062" name="AutoShape 14"/>
            <p:cNvSpPr>
              <a:spLocks noChangeArrowheads="1"/>
            </p:cNvSpPr>
            <p:nvPr/>
          </p:nvSpPr>
          <p:spPr bwMode="auto">
            <a:xfrm rot="5400000" flipH="1">
              <a:off x="81" y="1399"/>
              <a:ext cx="564" cy="533"/>
            </a:xfrm>
            <a:prstGeom prst="parallelogram">
              <a:avLst>
                <a:gd name="adj" fmla="val 56034"/>
              </a:avLst>
            </a:prstGeom>
            <a:gradFill rotWithShape="0">
              <a:gsLst>
                <a:gs pos="0">
                  <a:schemeClr val="accent1"/>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grpSp>
      <p:sp>
        <p:nvSpPr>
          <p:cNvPr id="2063" name="Rectangle 15"/>
          <p:cNvSpPr>
            <a:spLocks noChangeArrowheads="1"/>
          </p:cNvSpPr>
          <p:nvPr/>
        </p:nvSpPr>
        <p:spPr bwMode="auto">
          <a:xfrm>
            <a:off x="441325" y="0"/>
            <a:ext cx="276225" cy="6858000"/>
          </a:xfrm>
          <a:prstGeom prst="rect">
            <a:avLst/>
          </a:prstGeom>
          <a:gradFill rotWithShape="0">
            <a:gsLst>
              <a:gs pos="0">
                <a:schemeClr val="bg2"/>
              </a:gs>
              <a:gs pos="50000">
                <a:schemeClr val="folHlink"/>
              </a:gs>
              <a:gs pos="100000">
                <a:schemeClr val="bg2"/>
              </a:gs>
            </a:gsLst>
            <a:lin ang="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endParaRPr kumimoji="1" lang="en-US"/>
          </a:p>
        </p:txBody>
      </p:sp>
      <p:sp>
        <p:nvSpPr>
          <p:cNvPr id="2064" name="AutoShape 16"/>
          <p:cNvSpPr>
            <a:spLocks noChangeArrowheads="1"/>
          </p:cNvSpPr>
          <p:nvPr/>
        </p:nvSpPr>
        <p:spPr bwMode="auto">
          <a:xfrm flipH="1">
            <a:off x="547688" y="1703388"/>
            <a:ext cx="8596312" cy="254000"/>
          </a:xfrm>
          <a:prstGeom prst="homePlate">
            <a:avLst>
              <a:gd name="adj" fmla="val 58913"/>
            </a:avLst>
          </a:prstGeom>
          <a:gradFill rotWithShape="0">
            <a:gsLst>
              <a:gs pos="0">
                <a:schemeClr val="bg2"/>
              </a:gs>
              <a:gs pos="50000">
                <a:schemeClr val="folHlink"/>
              </a:gs>
              <a:gs pos="100000">
                <a:schemeClr val="bg2"/>
              </a:gs>
            </a:gsLst>
            <a:lin ang="5400000" scaled="1"/>
          </a:gra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endParaRPr kumimoji="1" lang="en-US"/>
          </a:p>
        </p:txBody>
      </p:sp>
      <p:sp>
        <p:nvSpPr>
          <p:cNvPr id="2065" name="Oval 17"/>
          <p:cNvSpPr>
            <a:spLocks noChangeArrowheads="1"/>
          </p:cNvSpPr>
          <p:nvPr/>
        </p:nvSpPr>
        <p:spPr bwMode="auto">
          <a:xfrm>
            <a:off x="460375" y="1706563"/>
            <a:ext cx="295275" cy="274637"/>
          </a:xfrm>
          <a:prstGeom prst="ellipse">
            <a:avLst/>
          </a:prstGeom>
          <a:gradFill rotWithShape="0">
            <a:gsLst>
              <a:gs pos="0">
                <a:srgbClr val="FEFFFF"/>
              </a:gs>
              <a:gs pos="100000">
                <a:schemeClr val="folHlink"/>
              </a:gs>
            </a:gsLst>
            <a:path path="shape">
              <a:fillToRect l="50000" t="50000" r="50000" b="50000"/>
            </a:path>
          </a:gra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algn="ctr"/>
            <a:endParaRPr kumimoji="1" lang="en-US"/>
          </a:p>
        </p:txBody>
      </p:sp>
      <p:sp>
        <p:nvSpPr>
          <p:cNvPr id="2066" name="Rectangle 18"/>
          <p:cNvSpPr>
            <a:spLocks noChangeArrowheads="1"/>
          </p:cNvSpPr>
          <p:nvPr/>
        </p:nvSpPr>
        <p:spPr bwMode="auto">
          <a:xfrm>
            <a:off x="463550" y="1912938"/>
            <a:ext cx="190500" cy="46783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endParaRPr kumimoji="1" lang="en-US"/>
          </a:p>
        </p:txBody>
      </p:sp>
      <p:sp>
        <p:nvSpPr>
          <p:cNvPr id="2067" name="Oval 19"/>
          <p:cNvSpPr>
            <a:spLocks noChangeArrowheads="1"/>
          </p:cNvSpPr>
          <p:nvPr/>
        </p:nvSpPr>
        <p:spPr bwMode="auto">
          <a:xfrm>
            <a:off x="9209088" y="1676400"/>
            <a:ext cx="304800" cy="274638"/>
          </a:xfrm>
          <a:prstGeom prst="ellipse">
            <a:avLst/>
          </a:prstGeom>
          <a:gradFill rotWithShape="0">
            <a:gsLst>
              <a:gs pos="0">
                <a:srgbClr val="FEFFFF"/>
              </a:gs>
              <a:gs pos="100000">
                <a:schemeClr val="folHlink"/>
              </a:gs>
            </a:gsLst>
            <a:path path="shape">
              <a:fillToRect l="50000" t="50000" r="50000" b="50000"/>
            </a:path>
          </a:gra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algn="ctr"/>
            <a:endParaRPr kumimoji="1" lang="en-US"/>
          </a:p>
        </p:txBody>
      </p:sp>
      <p:sp>
        <p:nvSpPr>
          <p:cNvPr id="2068" name="Rectangle 20"/>
          <p:cNvSpPr>
            <a:spLocks noChangeArrowheads="1"/>
          </p:cNvSpPr>
          <p:nvPr/>
        </p:nvSpPr>
        <p:spPr bwMode="auto">
          <a:xfrm>
            <a:off x="457200" y="1739900"/>
            <a:ext cx="8751888" cy="190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a:endParaRPr kumimoji="1" lang="en-US"/>
          </a:p>
        </p:txBody>
      </p:sp>
      <p:grpSp>
        <p:nvGrpSpPr>
          <p:cNvPr id="2069" name="Group 21"/>
          <p:cNvGrpSpPr>
            <a:grpSpLocks/>
          </p:cNvGrpSpPr>
          <p:nvPr/>
        </p:nvGrpSpPr>
        <p:grpSpPr bwMode="auto">
          <a:xfrm>
            <a:off x="150813" y="0"/>
            <a:ext cx="849312" cy="6858000"/>
            <a:chOff x="95" y="0"/>
            <a:chExt cx="535" cy="4320"/>
          </a:xfrm>
        </p:grpSpPr>
        <p:sp>
          <p:nvSpPr>
            <p:cNvPr id="2070" name="AutoShape 22"/>
            <p:cNvSpPr>
              <a:spLocks noChangeArrowheads="1"/>
            </p:cNvSpPr>
            <p:nvPr/>
          </p:nvSpPr>
          <p:spPr bwMode="auto">
            <a:xfrm rot="-5400000">
              <a:off x="82" y="2291"/>
              <a:ext cx="564" cy="533"/>
            </a:xfrm>
            <a:prstGeom prst="parallelogram">
              <a:avLst>
                <a:gd name="adj" fmla="val 56034"/>
              </a:avLst>
            </a:pr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2071" name="AutoShape 23"/>
            <p:cNvSpPr>
              <a:spLocks noChangeArrowheads="1"/>
            </p:cNvSpPr>
            <p:nvPr/>
          </p:nvSpPr>
          <p:spPr bwMode="auto">
            <a:xfrm rot="-5400000">
              <a:off x="81" y="2886"/>
              <a:ext cx="565" cy="533"/>
            </a:xfrm>
            <a:prstGeom prst="parallelogram">
              <a:avLst>
                <a:gd name="adj" fmla="val 56133"/>
              </a:avLst>
            </a:pr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2072" name="AutoShape 24"/>
            <p:cNvSpPr>
              <a:spLocks noChangeArrowheads="1"/>
            </p:cNvSpPr>
            <p:nvPr/>
          </p:nvSpPr>
          <p:spPr bwMode="auto">
            <a:xfrm rot="-5400000">
              <a:off x="81" y="3479"/>
              <a:ext cx="564" cy="533"/>
            </a:xfrm>
            <a:prstGeom prst="parallelogram">
              <a:avLst>
                <a:gd name="adj" fmla="val 56034"/>
              </a:avLst>
            </a:pr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2073" name="AutoShape 25"/>
            <p:cNvSpPr>
              <a:spLocks noChangeArrowheads="1"/>
            </p:cNvSpPr>
            <p:nvPr/>
          </p:nvSpPr>
          <p:spPr bwMode="auto">
            <a:xfrm rot="-5400000">
              <a:off x="81" y="508"/>
              <a:ext cx="565" cy="533"/>
            </a:xfrm>
            <a:prstGeom prst="parallelogram">
              <a:avLst>
                <a:gd name="adj" fmla="val 56133"/>
              </a:avLst>
            </a:pr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2074" name="AutoShape 26"/>
            <p:cNvSpPr>
              <a:spLocks noChangeArrowheads="1"/>
            </p:cNvSpPr>
            <p:nvPr/>
          </p:nvSpPr>
          <p:spPr bwMode="auto">
            <a:xfrm rot="-5400000">
              <a:off x="81" y="1101"/>
              <a:ext cx="564" cy="533"/>
            </a:xfrm>
            <a:prstGeom prst="parallelogram">
              <a:avLst>
                <a:gd name="adj" fmla="val 56034"/>
              </a:avLst>
            </a:pr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2075" name="AutoShape 27"/>
            <p:cNvSpPr>
              <a:spLocks noChangeArrowheads="1"/>
            </p:cNvSpPr>
            <p:nvPr/>
          </p:nvSpPr>
          <p:spPr bwMode="auto">
            <a:xfrm rot="-5400000">
              <a:off x="81" y="1697"/>
              <a:ext cx="564" cy="533"/>
            </a:xfrm>
            <a:prstGeom prst="parallelogram">
              <a:avLst>
                <a:gd name="adj" fmla="val 56034"/>
              </a:avLst>
            </a:pr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2076" name="Freeform 28"/>
            <p:cNvSpPr>
              <a:spLocks/>
            </p:cNvSpPr>
            <p:nvPr/>
          </p:nvSpPr>
          <p:spPr bwMode="auto">
            <a:xfrm>
              <a:off x="98" y="0"/>
              <a:ext cx="532" cy="465"/>
            </a:xfrm>
            <a:custGeom>
              <a:avLst/>
              <a:gdLst>
                <a:gd name="T0" fmla="*/ 1 w 532"/>
                <a:gd name="T1" fmla="*/ 0 h 465"/>
                <a:gd name="T2" fmla="*/ 0 w 532"/>
                <a:gd name="T3" fmla="*/ 166 h 465"/>
                <a:gd name="T4" fmla="*/ 532 w 532"/>
                <a:gd name="T5" fmla="*/ 465 h 465"/>
                <a:gd name="T6" fmla="*/ 532 w 532"/>
                <a:gd name="T7" fmla="*/ 201 h 465"/>
                <a:gd name="T8" fmla="*/ 172 w 532"/>
                <a:gd name="T9" fmla="*/ 0 h 465"/>
                <a:gd name="T10" fmla="*/ 1 w 532"/>
                <a:gd name="T11" fmla="*/ 0 h 465"/>
              </a:gdLst>
              <a:ahLst/>
              <a:cxnLst>
                <a:cxn ang="0">
                  <a:pos x="T0" y="T1"/>
                </a:cxn>
                <a:cxn ang="0">
                  <a:pos x="T2" y="T3"/>
                </a:cxn>
                <a:cxn ang="0">
                  <a:pos x="T4" y="T5"/>
                </a:cxn>
                <a:cxn ang="0">
                  <a:pos x="T6" y="T7"/>
                </a:cxn>
                <a:cxn ang="0">
                  <a:pos x="T8" y="T9"/>
                </a:cxn>
                <a:cxn ang="0">
                  <a:pos x="T10" y="T11"/>
                </a:cxn>
              </a:cxnLst>
              <a:rect l="0" t="0" r="r" b="b"/>
              <a:pathLst>
                <a:path w="532" h="465">
                  <a:moveTo>
                    <a:pt x="1" y="0"/>
                  </a:moveTo>
                  <a:lnTo>
                    <a:pt x="0" y="166"/>
                  </a:lnTo>
                  <a:lnTo>
                    <a:pt x="532" y="465"/>
                  </a:lnTo>
                  <a:lnTo>
                    <a:pt x="532" y="201"/>
                  </a:lnTo>
                  <a:lnTo>
                    <a:pt x="172" y="0"/>
                  </a:lnTo>
                  <a:lnTo>
                    <a:pt x="1" y="0"/>
                  </a:lnTo>
                  <a:close/>
                </a:path>
              </a:pathLst>
            </a:cu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sp>
          <p:nvSpPr>
            <p:cNvPr id="2077" name="Freeform 29"/>
            <p:cNvSpPr>
              <a:spLocks/>
            </p:cNvSpPr>
            <p:nvPr/>
          </p:nvSpPr>
          <p:spPr bwMode="auto">
            <a:xfrm>
              <a:off x="95" y="4060"/>
              <a:ext cx="457" cy="260"/>
            </a:xfrm>
            <a:custGeom>
              <a:avLst/>
              <a:gdLst>
                <a:gd name="T0" fmla="*/ 457 w 457"/>
                <a:gd name="T1" fmla="*/ 260 h 264"/>
                <a:gd name="T2" fmla="*/ 1 w 457"/>
                <a:gd name="T3" fmla="*/ 0 h 264"/>
                <a:gd name="T4" fmla="*/ 0 w 457"/>
                <a:gd name="T5" fmla="*/ 264 h 264"/>
                <a:gd name="T6" fmla="*/ 457 w 457"/>
                <a:gd name="T7" fmla="*/ 260 h 264"/>
              </a:gdLst>
              <a:ahLst/>
              <a:cxnLst>
                <a:cxn ang="0">
                  <a:pos x="T0" y="T1"/>
                </a:cxn>
                <a:cxn ang="0">
                  <a:pos x="T2" y="T3"/>
                </a:cxn>
                <a:cxn ang="0">
                  <a:pos x="T4" y="T5"/>
                </a:cxn>
                <a:cxn ang="0">
                  <a:pos x="T6" y="T7"/>
                </a:cxn>
              </a:cxnLst>
              <a:rect l="0" t="0" r="r" b="b"/>
              <a:pathLst>
                <a:path w="457" h="264">
                  <a:moveTo>
                    <a:pt x="457" y="260"/>
                  </a:moveTo>
                  <a:lnTo>
                    <a:pt x="1" y="0"/>
                  </a:lnTo>
                  <a:lnTo>
                    <a:pt x="0" y="264"/>
                  </a:lnTo>
                  <a:lnTo>
                    <a:pt x="457" y="260"/>
                  </a:lnTo>
                  <a:close/>
                </a:path>
              </a:pathLst>
            </a:custGeom>
            <a:gradFill rotWithShape="0">
              <a:gsLst>
                <a:gs pos="0">
                  <a:schemeClr val="accent2"/>
                </a:gs>
                <a:gs pos="100000">
                  <a:schemeClr val="accent1"/>
                </a:gs>
              </a:gsLst>
              <a:lin ang="0" scaled="1"/>
            </a:gra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alpha val="50000"/>
                      </a:srgbClr>
                    </a:outerShdw>
                  </a:effectLst>
                </a14:hiddenEffects>
              </a:ext>
            </a:extLst>
          </p:spPr>
          <p:txBody>
            <a:bodyPr wrap="none" anchor="ctr"/>
            <a:lstStyle/>
            <a:p>
              <a:endParaRPr lang="en-US"/>
            </a:p>
          </p:txBody>
        </p:sp>
      </p:grpSp>
      <p:sp>
        <p:nvSpPr>
          <p:cNvPr id="2080" name="Rectangle 32"/>
          <p:cNvSpPr>
            <a:spLocks noGrp="1" noChangeArrowheads="1"/>
          </p:cNvSpPr>
          <p:nvPr>
            <p:ph type="title"/>
          </p:nvPr>
        </p:nvSpPr>
        <p:spPr bwMode="auto">
          <a:xfrm>
            <a:off x="1143000" y="144463"/>
            <a:ext cx="7772400"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spAutoFit/>
          </a:bodyPr>
          <a:lstStyle/>
          <a:p>
            <a:pPr lvl="0"/>
            <a:r>
              <a:rPr lang="en-US" smtClean="0"/>
              <a:t>Click to edit Master title style</a:t>
            </a:r>
          </a:p>
        </p:txBody>
      </p:sp>
      <p:sp>
        <p:nvSpPr>
          <p:cNvPr id="2081" name="Rectangle 33"/>
          <p:cNvSpPr>
            <a:spLocks noGrp="1" noChangeArrowheads="1"/>
          </p:cNvSpPr>
          <p:nvPr>
            <p:ph type="body" idx="1"/>
          </p:nvPr>
        </p:nvSpPr>
        <p:spPr bwMode="auto">
          <a:xfrm>
            <a:off x="1066800" y="1981200"/>
            <a:ext cx="7848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82" name="Rectangle 34"/>
          <p:cNvSpPr>
            <a:spLocks noGrp="1" noChangeArrowheads="1"/>
          </p:cNvSpPr>
          <p:nvPr>
            <p:ph type="dt" sz="half" idx="2"/>
          </p:nvPr>
        </p:nvSpPr>
        <p:spPr bwMode="auto">
          <a:xfrm>
            <a:off x="1154113"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2083" name="Rectangle 35"/>
          <p:cNvSpPr>
            <a:spLocks noGrp="1" noChangeArrowheads="1"/>
          </p:cNvSpPr>
          <p:nvPr>
            <p:ph type="ftr" sz="quarter" idx="3"/>
          </p:nvPr>
        </p:nvSpPr>
        <p:spPr bwMode="auto">
          <a:xfrm>
            <a:off x="3592513"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2084" name="Rectangle 36"/>
          <p:cNvSpPr>
            <a:spLocks noGrp="1" noChangeArrowheads="1"/>
          </p:cNvSpPr>
          <p:nvPr>
            <p:ph type="sldNum" sz="quarter" idx="4"/>
          </p:nvPr>
        </p:nvSpPr>
        <p:spPr bwMode="auto">
          <a:xfrm>
            <a:off x="7021513"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cs typeface="Times New Roman" pitchFamily="18" charset="0"/>
              </a:defRPr>
            </a:lvl1pPr>
          </a:lstStyle>
          <a:p>
            <a:fld id="{4AEFE249-2607-4D3B-81FB-68E85092C159}" type="slidenum">
              <a:rPr lang="ar-SA"/>
              <a:pPr/>
              <a:t>‹#›</a:t>
            </a:fld>
            <a:endParaRPr lang="en-US">
              <a:cs typeface="+mn-cs"/>
            </a:endParaRPr>
          </a:p>
        </p:txBody>
      </p:sp>
      <p:sp>
        <p:nvSpPr>
          <p:cNvPr id="30" name="TextBox 29"/>
          <p:cNvSpPr txBox="1"/>
          <p:nvPr userDrawn="1"/>
        </p:nvSpPr>
        <p:spPr>
          <a:xfrm>
            <a:off x="6839744" y="-31286"/>
            <a:ext cx="2304256" cy="584775"/>
          </a:xfrm>
          <a:prstGeom prst="rect">
            <a:avLst/>
          </a:prstGeom>
          <a:noFill/>
        </p:spPr>
        <p:txBody>
          <a:bodyPr wrap="square" rtlCol="0">
            <a:spAutoFit/>
          </a:bodyPr>
          <a:lstStyle/>
          <a:p>
            <a:pPr algn="ctr" rtl="1"/>
            <a:r>
              <a:rPr lang="fa-IR" sz="3200" dirty="0" smtClean="0">
                <a:solidFill>
                  <a:srgbClr val="FFFF00"/>
                </a:solidFill>
                <a:cs typeface="B Mitra" pitchFamily="2" charset="-78"/>
              </a:rPr>
              <a:t>نشر از فایلکده</a:t>
            </a:r>
            <a:endParaRPr lang="en-US" sz="3200" dirty="0">
              <a:solidFill>
                <a:srgbClr val="FFFF00"/>
              </a:solidFill>
              <a:cs typeface="B Mitra" pitchFamily="2" charset="-78"/>
            </a:endParaRPr>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065"/>
                                        </p:tgtEl>
                                        <p:attrNameLst>
                                          <p:attrName>style.visibility</p:attrName>
                                        </p:attrNameLst>
                                      </p:cBhvr>
                                      <p:to>
                                        <p:strVal val="visible"/>
                                      </p:to>
                                    </p:set>
                                    <p:anim calcmode="lin" valueType="num">
                                      <p:cBhvr additive="base">
                                        <p:cTn id="7" dur="500" fill="hold"/>
                                        <p:tgtEl>
                                          <p:spTgt spid="2065"/>
                                        </p:tgtEl>
                                        <p:attrNameLst>
                                          <p:attrName>ppt_x</p:attrName>
                                        </p:attrNameLst>
                                      </p:cBhvr>
                                      <p:tavLst>
                                        <p:tav tm="0">
                                          <p:val>
                                            <p:strVal val="#ppt_x"/>
                                          </p:val>
                                        </p:tav>
                                        <p:tav tm="100000">
                                          <p:val>
                                            <p:strVal val="#ppt_x"/>
                                          </p:val>
                                        </p:tav>
                                      </p:tavLst>
                                    </p:anim>
                                    <p:anim calcmode="lin" valueType="num">
                                      <p:cBhvr additive="base">
                                        <p:cTn id="8" dur="500" fill="hold"/>
                                        <p:tgtEl>
                                          <p:spTgt spid="2065"/>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5"/>
                                            </p:cond>
                                          </p:stCondLst>
                                        </p:cTn>
                                        <p:tgtEl>
                                          <p:spTgt spid="2065"/>
                                        </p:tgtEl>
                                        <p:attrNameLst>
                                          <p:attrName>style.visibility</p:attrName>
                                        </p:attrNameLst>
                                      </p:cBhvr>
                                      <p:to>
                                        <p:strVal val="hidden"/>
                                      </p:to>
                                    </p:set>
                                  </p:subTnLst>
                                </p:cTn>
                              </p:par>
                            </p:childTnLst>
                          </p:cTn>
                        </p:par>
                        <p:par>
                          <p:cTn id="9" fill="hold" nodeType="afterGroup">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067"/>
                                        </p:tgtEl>
                                        <p:attrNameLst>
                                          <p:attrName>style.visibility</p:attrName>
                                        </p:attrNameLst>
                                      </p:cBhvr>
                                      <p:to>
                                        <p:strVal val="visible"/>
                                      </p:to>
                                    </p:set>
                                    <p:anim calcmode="lin" valueType="num">
                                      <p:cBhvr additive="base">
                                        <p:cTn id="12" dur="500" fill="hold"/>
                                        <p:tgtEl>
                                          <p:spTgt spid="2067"/>
                                        </p:tgtEl>
                                        <p:attrNameLst>
                                          <p:attrName>ppt_x</p:attrName>
                                        </p:attrNameLst>
                                      </p:cBhvr>
                                      <p:tavLst>
                                        <p:tav tm="0">
                                          <p:val>
                                            <p:strVal val="0-#ppt_w/2"/>
                                          </p:val>
                                        </p:tav>
                                        <p:tav tm="100000">
                                          <p:val>
                                            <p:strVal val="#ppt_x"/>
                                          </p:val>
                                        </p:tav>
                                      </p:tavLst>
                                    </p:anim>
                                    <p:anim calcmode="lin" valueType="num">
                                      <p:cBhvr additive="base">
                                        <p:cTn id="13" dur="500" fill="hold"/>
                                        <p:tgtEl>
                                          <p:spTgt spid="20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5" grpId="0" animBg="1" autoUpdateAnimBg="0"/>
      <p:bldP spid="2067" grpId="0" animBg="1" autoUpdateAnimBg="0"/>
    </p:bldLst>
  </p:timing>
  <p:hf hdr="0" ftr="0" dt="0"/>
  <p:txStyles>
    <p:titleStyle>
      <a:lvl1pPr algn="l"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2pPr>
      <a:lvl3pPr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3pPr>
      <a:lvl4pPr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4pPr>
      <a:lvl5pPr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9pPr>
    </p:titleStyle>
    <p:bodyStyle>
      <a:lvl1pPr marL="342900" indent="-342900" algn="l" rtl="0" fontAlgn="base">
        <a:spcBef>
          <a:spcPct val="20000"/>
        </a:spcBef>
        <a:spcAft>
          <a:spcPct val="0"/>
        </a:spcAft>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har char="•"/>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har char="»"/>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806947"/>
            <a:ext cx="7772400" cy="769441"/>
          </a:xfrm>
        </p:spPr>
        <p:txBody>
          <a:bodyPr/>
          <a:lstStyle/>
          <a:p>
            <a:pPr algn="ctr"/>
            <a:r>
              <a:rPr lang="fa-IR" dirty="0" smtClean="0"/>
              <a:t>بنام خدا</a:t>
            </a:r>
            <a:endParaRPr lang="fa-IR" dirty="0"/>
          </a:p>
        </p:txBody>
      </p:sp>
      <p:sp>
        <p:nvSpPr>
          <p:cNvPr id="3" name="Slide Number Placeholder 2"/>
          <p:cNvSpPr>
            <a:spLocks noGrp="1"/>
          </p:cNvSpPr>
          <p:nvPr>
            <p:ph type="sldNum" sz="quarter" idx="12"/>
          </p:nvPr>
        </p:nvSpPr>
        <p:spPr/>
        <p:txBody>
          <a:bodyPr/>
          <a:lstStyle/>
          <a:p>
            <a:fld id="{D937BBD7-9992-4867-BAA0-DB894F598428}" type="slidenum">
              <a:rPr lang="ar-SA" smtClean="0"/>
              <a:pPr/>
              <a:t>1</a:t>
            </a:fld>
            <a:endParaRPr lang="en-US"/>
          </a:p>
        </p:txBody>
      </p:sp>
    </p:spTree>
    <p:extLst>
      <p:ext uri="{BB962C8B-B14F-4D97-AF65-F5344CB8AC3E}">
        <p14:creationId xmlns:p14="http://schemas.microsoft.com/office/powerpoint/2010/main" val="39198807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39"/>
          <p:cNvSpPr>
            <a:spLocks noGrp="1" noChangeArrowheads="1"/>
          </p:cNvSpPr>
          <p:nvPr>
            <p:ph type="sldNum" sz="quarter" idx="4"/>
          </p:nvPr>
        </p:nvSpPr>
        <p:spPr/>
        <p:txBody>
          <a:bodyPr/>
          <a:lstStyle/>
          <a:p>
            <a:fld id="{CFE2E200-7BD9-4BF5-A43D-F1E464C7BF2A}" type="slidenum">
              <a:rPr lang="ar-SA"/>
              <a:pPr/>
              <a:t>2</a:t>
            </a:fld>
            <a:endParaRPr lang="en-US"/>
          </a:p>
        </p:txBody>
      </p:sp>
      <p:sp>
        <p:nvSpPr>
          <p:cNvPr id="27650" name="Rectangle 2"/>
          <p:cNvSpPr>
            <a:spLocks noGrp="1" noChangeArrowheads="1"/>
          </p:cNvSpPr>
          <p:nvPr>
            <p:ph type="ctrTitle"/>
          </p:nvPr>
        </p:nvSpPr>
        <p:spPr>
          <a:xfrm>
            <a:off x="900113" y="1773238"/>
            <a:ext cx="7772400" cy="762000"/>
          </a:xfrm>
        </p:spPr>
        <p:txBody>
          <a:bodyPr/>
          <a:lstStyle/>
          <a:p>
            <a:pPr algn="r" rtl="1"/>
            <a:r>
              <a:rPr lang="fa-IR" dirty="0">
                <a:cs typeface="B Mitra" pitchFamily="2" charset="-78"/>
              </a:rPr>
              <a:t>نظام تولید به هنگام</a:t>
            </a:r>
            <a:endParaRPr lang="en-US" dirty="0">
              <a:cs typeface="B Mitra" pitchFamily="2" charset="-78"/>
            </a:endParaRPr>
          </a:p>
        </p:txBody>
      </p:sp>
      <p:pic>
        <p:nvPicPr>
          <p:cNvPr id="276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888" y="549275"/>
            <a:ext cx="31686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2"/>
          <p:cNvSpPr txBox="1">
            <a:spLocks noChangeArrowheads="1"/>
          </p:cNvSpPr>
          <p:nvPr/>
        </p:nvSpPr>
        <p:spPr bwMode="auto">
          <a:xfrm>
            <a:off x="1052513" y="476672"/>
            <a:ext cx="77724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spAutoFit/>
          </a:bodyPr>
          <a:lstStyle>
            <a:lvl1pPr algn="l"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2pPr>
            <a:lvl3pPr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3pPr>
            <a:lvl4pPr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4pPr>
            <a:lvl5pPr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defRPr>
            </a:lvl9pPr>
          </a:lstStyle>
          <a:p>
            <a:pPr algn="r" rtl="1"/>
            <a:r>
              <a:rPr lang="fa-IR" b="1" dirty="0" smtClean="0">
                <a:solidFill>
                  <a:srgbClr val="FFFF00"/>
                </a:solidFill>
                <a:cs typeface="B Mitra" pitchFamily="2" charset="-78"/>
              </a:rPr>
              <a:t>مدیریت تولید و عملیات</a:t>
            </a:r>
            <a:endParaRPr lang="en-US" b="1" dirty="0">
              <a:solidFill>
                <a:srgbClr val="FFFF00"/>
              </a:solidFill>
              <a:cs typeface="B Mitra"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FFACD22C-0F1E-45E2-A975-80AA8FF7E14F}" type="slidenum">
              <a:rPr lang="ar-SA">
                <a:cs typeface="B Mitra" pitchFamily="2" charset="-78"/>
              </a:rPr>
              <a:pPr/>
              <a:t>3</a:t>
            </a:fld>
            <a:endParaRPr lang="en-US">
              <a:cs typeface="B Mitra" pitchFamily="2" charset="-78"/>
            </a:endParaRPr>
          </a:p>
        </p:txBody>
      </p:sp>
      <p:sp>
        <p:nvSpPr>
          <p:cNvPr id="31746" name="Rectangle 2"/>
          <p:cNvSpPr>
            <a:spLocks noGrp="1" noChangeArrowheads="1"/>
          </p:cNvSpPr>
          <p:nvPr>
            <p:ph type="title"/>
          </p:nvPr>
        </p:nvSpPr>
        <p:spPr>
          <a:xfrm>
            <a:off x="1143000" y="814388"/>
            <a:ext cx="7772400" cy="762000"/>
          </a:xfrm>
        </p:spPr>
        <p:txBody>
          <a:bodyPr/>
          <a:lstStyle/>
          <a:p>
            <a:pPr algn="ctr"/>
            <a:r>
              <a:rPr lang="ar-SA" dirty="0">
                <a:solidFill>
                  <a:srgbClr val="FFFF00"/>
                </a:solidFill>
                <a:cs typeface="B Titr" pitchFamily="2" charset="-78"/>
              </a:rPr>
              <a:t>چکیده</a:t>
            </a:r>
            <a:endParaRPr lang="en-US" dirty="0">
              <a:solidFill>
                <a:srgbClr val="FFFF00"/>
              </a:solidFill>
              <a:cs typeface="B Titr" pitchFamily="2" charset="-78"/>
            </a:endParaRPr>
          </a:p>
        </p:txBody>
      </p:sp>
      <p:sp>
        <p:nvSpPr>
          <p:cNvPr id="31747" name="Rectangle 3"/>
          <p:cNvSpPr>
            <a:spLocks noGrp="1" noChangeArrowheads="1"/>
          </p:cNvSpPr>
          <p:nvPr>
            <p:ph type="body" idx="1"/>
          </p:nvPr>
        </p:nvSpPr>
        <p:spPr>
          <a:xfrm>
            <a:off x="1331640" y="1988840"/>
            <a:ext cx="7200800" cy="4107160"/>
          </a:xfrm>
        </p:spPr>
        <p:txBody>
          <a:bodyPr/>
          <a:lstStyle/>
          <a:p>
            <a:pPr marL="0" indent="0" algn="justLow" rtl="1">
              <a:lnSpc>
                <a:spcPct val="150000"/>
              </a:lnSpc>
              <a:buNone/>
            </a:pPr>
            <a:r>
              <a:rPr lang="fa-IR" dirty="0">
                <a:cs typeface="B Mitra" pitchFamily="2" charset="-78"/>
              </a:rPr>
              <a:t>سیستم تولید به موقع (</a:t>
            </a:r>
            <a:r>
              <a:rPr lang="en-US" sz="2800" dirty="0" smtClean="0">
                <a:cs typeface="B Mitra" pitchFamily="2" charset="-78"/>
              </a:rPr>
              <a:t>Just-In-Time</a:t>
            </a:r>
            <a:r>
              <a:rPr lang="fa-IR" dirty="0" smtClean="0">
                <a:cs typeface="B Mitra" pitchFamily="2" charset="-78"/>
              </a:rPr>
              <a:t>)</a:t>
            </a:r>
            <a:r>
              <a:rPr lang="en-US" dirty="0" smtClean="0">
                <a:cs typeface="B Mitra" pitchFamily="2" charset="-78"/>
              </a:rPr>
              <a:t> </a:t>
            </a:r>
            <a:r>
              <a:rPr lang="fa-IR" dirty="0">
                <a:cs typeface="B Mitra" pitchFamily="2" charset="-78"/>
              </a:rPr>
              <a:t>یكی از پیشرفته ترین سیستمهای برنامه ریزی است كه در صدر هرم سیستمهای نوین برنامه ریزی و كنترل تولید قرار گرفته است .</a:t>
            </a:r>
            <a:endParaRPr lang="en-US" dirty="0">
              <a:cs typeface="B Mitra" pitchFamily="2" charset="-78"/>
            </a:endParaRPr>
          </a:p>
          <a:p>
            <a:pPr marL="0" indent="0" algn="r" rtl="1">
              <a:buNone/>
            </a:pPr>
            <a:endParaRPr lang="en-US" dirty="0">
              <a:cs typeface="B Mitra"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animEffect transition="in" filter="wipe(left)">
                                      <p:cBhvr>
                                        <p:cTn id="7" dur="500"/>
                                        <p:tgtEl>
                                          <p:spTgt spid="317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0BAB5EB4-695E-4B1E-AFF5-D07DAD690509}" type="slidenum">
              <a:rPr lang="ar-SA">
                <a:cs typeface="B Mitra" pitchFamily="2" charset="-78"/>
              </a:rPr>
              <a:pPr/>
              <a:t>4</a:t>
            </a:fld>
            <a:endParaRPr lang="en-US">
              <a:cs typeface="B Mitra" pitchFamily="2" charset="-78"/>
            </a:endParaRPr>
          </a:p>
        </p:txBody>
      </p:sp>
      <p:sp>
        <p:nvSpPr>
          <p:cNvPr id="32770" name="Rectangle 2"/>
          <p:cNvSpPr>
            <a:spLocks noGrp="1" noChangeArrowheads="1"/>
          </p:cNvSpPr>
          <p:nvPr>
            <p:ph type="title"/>
          </p:nvPr>
        </p:nvSpPr>
        <p:spPr>
          <a:xfrm>
            <a:off x="1143000" y="814388"/>
            <a:ext cx="7772400" cy="762000"/>
          </a:xfrm>
        </p:spPr>
        <p:txBody>
          <a:bodyPr/>
          <a:lstStyle/>
          <a:p>
            <a:pPr algn="ctr"/>
            <a:r>
              <a:rPr lang="fa-IR" dirty="0">
                <a:solidFill>
                  <a:srgbClr val="FFFF00"/>
                </a:solidFill>
                <a:cs typeface="B Titr" pitchFamily="2" charset="-78"/>
              </a:rPr>
              <a:t>مقدمه</a:t>
            </a:r>
            <a:endParaRPr lang="en-US" dirty="0">
              <a:solidFill>
                <a:srgbClr val="FFFF00"/>
              </a:solidFill>
              <a:cs typeface="B Titr" pitchFamily="2" charset="-78"/>
            </a:endParaRPr>
          </a:p>
        </p:txBody>
      </p:sp>
      <p:sp>
        <p:nvSpPr>
          <p:cNvPr id="32771" name="Rectangle 3"/>
          <p:cNvSpPr>
            <a:spLocks noGrp="1" noChangeArrowheads="1"/>
          </p:cNvSpPr>
          <p:nvPr>
            <p:ph type="body" idx="1"/>
          </p:nvPr>
        </p:nvSpPr>
        <p:spPr>
          <a:xfrm>
            <a:off x="1259632" y="1981200"/>
            <a:ext cx="7488832" cy="4114800"/>
          </a:xfrm>
        </p:spPr>
        <p:txBody>
          <a:bodyPr/>
          <a:lstStyle/>
          <a:p>
            <a:pPr algn="justLow" rtl="1">
              <a:buFont typeface="Wingdings" pitchFamily="2" charset="2"/>
              <a:buChar char="ü"/>
            </a:pPr>
            <a:r>
              <a:rPr lang="fa-IR" dirty="0">
                <a:cs typeface="B Mitra" pitchFamily="2" charset="-78"/>
              </a:rPr>
              <a:t>سیستم تولید به موقع نخستین بار توسط تائیچی اونو در شركت تویوتا به كار گرفته شد. </a:t>
            </a:r>
          </a:p>
          <a:p>
            <a:pPr algn="justLow" rtl="1">
              <a:buFont typeface="Wingdings" pitchFamily="2" charset="2"/>
              <a:buChar char="ü"/>
            </a:pPr>
            <a:r>
              <a:rPr lang="fa-IR" dirty="0">
                <a:cs typeface="B Mitra" pitchFamily="2" charset="-78"/>
              </a:rPr>
              <a:t>تویوتا روش تولید به هنگام خود را اینگونه توضیح داده است. تولید به هنگام یعنی “</a:t>
            </a:r>
            <a:r>
              <a:rPr lang="fa-IR" dirty="0">
                <a:solidFill>
                  <a:srgbClr val="FFFF00"/>
                </a:solidFill>
                <a:cs typeface="B Mitra" pitchFamily="2" charset="-78"/>
              </a:rPr>
              <a:t>فقط همان چیزی که لازم است، در همان زمانی که لازم است و به اندازه‌ای که لازم است، تولید شود.”</a:t>
            </a:r>
          </a:p>
          <a:p>
            <a:pPr algn="justLow" rtl="1">
              <a:buFont typeface="Wingdings" pitchFamily="2" charset="2"/>
              <a:buChar char="ü"/>
            </a:pPr>
            <a:r>
              <a:rPr lang="en-US" sz="2800" dirty="0">
                <a:cs typeface="B Mitra" pitchFamily="2" charset="-78"/>
              </a:rPr>
              <a:t>JIT</a:t>
            </a:r>
            <a:r>
              <a:rPr lang="fa-IR" dirty="0">
                <a:cs typeface="B Mitra" pitchFamily="2" charset="-78"/>
              </a:rPr>
              <a:t> امروز مفهومی بسیار ساده اما ضروری در یک زنجیره تأمین مدرن است. در این رویکرد، </a:t>
            </a:r>
            <a:r>
              <a:rPr lang="fa-IR" dirty="0">
                <a:solidFill>
                  <a:srgbClr val="FFFF00"/>
                </a:solidFill>
                <a:cs typeface="B Mitra" pitchFamily="2" charset="-78"/>
              </a:rPr>
              <a:t>اقلام دقیقاً منطبق با تقاضا تولید می‌شوند؛ نه بیش‌تر از مصرف و نه زودتر از سفارش.</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5616" y="836712"/>
            <a:ext cx="7776864" cy="4968552"/>
          </a:xfrm>
        </p:spPr>
        <p:txBody>
          <a:bodyPr/>
          <a:lstStyle/>
          <a:p>
            <a:pPr marL="0" indent="0" algn="justLow" rtl="1">
              <a:lnSpc>
                <a:spcPct val="150000"/>
              </a:lnSpc>
              <a:buNone/>
            </a:pPr>
            <a:r>
              <a:rPr lang="en-US" sz="2800" dirty="0">
                <a:cs typeface="B Mitra" pitchFamily="2" charset="-78"/>
              </a:rPr>
              <a:t>JIT</a:t>
            </a:r>
            <a:r>
              <a:rPr lang="en-US" dirty="0">
                <a:cs typeface="B Mitra" pitchFamily="2" charset="-78"/>
              </a:rPr>
              <a:t> </a:t>
            </a:r>
            <a:r>
              <a:rPr lang="fa-IR" dirty="0">
                <a:cs typeface="B Mitra" pitchFamily="2" charset="-78"/>
              </a:rPr>
              <a:t>عنصر کلیدی در مفهوم تولید ناب است و به شیوه‌ای از کار کردن اطلاق می‌شود که در آن هر نوع ضایعات (هر آن چه به زنجیره تأمین و فرایند تولید ارزشی نمی‌افزاید) می‌بایست حذف شود. ایده‌ تولید ناب از ژاپن آمده که مدیران زنجیره تأمین آن مدت‌ زیادی در جستجوی </a:t>
            </a:r>
            <a:r>
              <a:rPr lang="fa-IR" dirty="0" smtClean="0">
                <a:cs typeface="B Mitra" pitchFamily="2" charset="-78"/>
              </a:rPr>
              <a:t>حذف </a:t>
            </a:r>
            <a:r>
              <a:rPr lang="en-US" sz="2800" dirty="0" err="1" smtClean="0">
                <a:cs typeface="B Mitra" pitchFamily="2" charset="-78"/>
              </a:rPr>
              <a:t>muda</a:t>
            </a:r>
            <a:r>
              <a:rPr lang="fa-IR" sz="2800" dirty="0" smtClean="0">
                <a:cs typeface="B Mitra" pitchFamily="2" charset="-78"/>
              </a:rPr>
              <a:t> </a:t>
            </a:r>
            <a:r>
              <a:rPr lang="fa-IR" dirty="0" smtClean="0">
                <a:cs typeface="B Mitra" pitchFamily="2" charset="-78"/>
              </a:rPr>
              <a:t>بودند</a:t>
            </a:r>
            <a:r>
              <a:rPr lang="fa-IR" dirty="0">
                <a:cs typeface="B Mitra" pitchFamily="2" charset="-78"/>
              </a:rPr>
              <a:t>. این عبارت به هر فعالیتی گفته می‌شود که منجر به از بین بردن فعالیت‌های بیهوده، ضایعات مواد و زمان هدر رفته خواهد شد.</a:t>
            </a:r>
          </a:p>
          <a:p>
            <a:endParaRPr lang="en-US" dirty="0"/>
          </a:p>
        </p:txBody>
      </p:sp>
      <p:sp>
        <p:nvSpPr>
          <p:cNvPr id="4" name="Slide Number Placeholder 3"/>
          <p:cNvSpPr>
            <a:spLocks noGrp="1"/>
          </p:cNvSpPr>
          <p:nvPr>
            <p:ph type="sldNum" sz="quarter" idx="12"/>
          </p:nvPr>
        </p:nvSpPr>
        <p:spPr/>
        <p:txBody>
          <a:bodyPr/>
          <a:lstStyle/>
          <a:p>
            <a:fld id="{7A7AB07B-58CF-4481-BF3C-DC47FD1947F1}" type="slidenum">
              <a:rPr lang="ar-SA" smtClean="0"/>
              <a:pPr/>
              <a:t>5</a:t>
            </a:fld>
            <a:endParaRPr lang="en-US"/>
          </a:p>
        </p:txBody>
      </p:sp>
    </p:spTree>
    <p:extLst>
      <p:ext uri="{BB962C8B-B14F-4D97-AF65-F5344CB8AC3E}">
        <p14:creationId xmlns:p14="http://schemas.microsoft.com/office/powerpoint/2010/main" val="31820762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806947"/>
            <a:ext cx="7605464" cy="769441"/>
          </a:xfrm>
        </p:spPr>
        <p:txBody>
          <a:bodyPr/>
          <a:lstStyle/>
          <a:p>
            <a:pPr algn="ctr" rtl="1"/>
            <a:r>
              <a:rPr lang="fa-IR" dirty="0">
                <a:solidFill>
                  <a:srgbClr val="FFFF00"/>
                </a:solidFill>
                <a:cs typeface="B Titr" pitchFamily="2" charset="-78"/>
              </a:rPr>
              <a:t>فواید </a:t>
            </a:r>
            <a:r>
              <a:rPr lang="en-US" dirty="0">
                <a:solidFill>
                  <a:srgbClr val="FFFF00"/>
                </a:solidFill>
                <a:cs typeface="B Titr" pitchFamily="2" charset="-78"/>
              </a:rPr>
              <a:t>JIT</a:t>
            </a:r>
          </a:p>
        </p:txBody>
      </p:sp>
      <p:sp>
        <p:nvSpPr>
          <p:cNvPr id="3" name="Content Placeholder 2"/>
          <p:cNvSpPr>
            <a:spLocks noGrp="1"/>
          </p:cNvSpPr>
          <p:nvPr>
            <p:ph idx="1"/>
          </p:nvPr>
        </p:nvSpPr>
        <p:spPr>
          <a:xfrm>
            <a:off x="1259632" y="1981200"/>
            <a:ext cx="7655768" cy="4114800"/>
          </a:xfrm>
        </p:spPr>
        <p:txBody>
          <a:bodyPr/>
          <a:lstStyle/>
          <a:p>
            <a:pPr algn="justLow" rtl="1">
              <a:lnSpc>
                <a:spcPct val="150000"/>
              </a:lnSpc>
            </a:pPr>
            <a:r>
              <a:rPr lang="fa-IR" dirty="0">
                <a:cs typeface="B Mitra" pitchFamily="2" charset="-78"/>
              </a:rPr>
              <a:t>از فواید این سیستم می توان به كاهش قابل توجه كار درجریان ساخت ، زمان تحویل محصول به مشتری ، فضای مورد نیاز ، ضایعات ، ضایعات دورریز و دوباره كاری ، افزایش در بهره وری ، بهبود روابط با عرضه كنندگانی كه بهتر و موفق تر هستند و نیروی كار دارای انگیزه ، راضی و با نشاط تر اشاره كرد .</a:t>
            </a:r>
            <a:endParaRPr lang="en-US" dirty="0">
              <a:cs typeface="B Mitra" pitchFamily="2" charset="-78"/>
            </a:endParaRPr>
          </a:p>
          <a:p>
            <a:pPr algn="justLow" rtl="1">
              <a:lnSpc>
                <a:spcPct val="150000"/>
              </a:lnSpc>
            </a:pPr>
            <a:endParaRPr lang="en-US" dirty="0"/>
          </a:p>
        </p:txBody>
      </p:sp>
      <p:sp>
        <p:nvSpPr>
          <p:cNvPr id="4" name="Slide Number Placeholder 3"/>
          <p:cNvSpPr>
            <a:spLocks noGrp="1"/>
          </p:cNvSpPr>
          <p:nvPr>
            <p:ph type="sldNum" sz="quarter" idx="12"/>
          </p:nvPr>
        </p:nvSpPr>
        <p:spPr/>
        <p:txBody>
          <a:bodyPr/>
          <a:lstStyle/>
          <a:p>
            <a:fld id="{7A7AB07B-58CF-4481-BF3C-DC47FD1947F1}" type="slidenum">
              <a:rPr lang="ar-SA" smtClean="0"/>
              <a:pPr/>
              <a:t>6</a:t>
            </a:fld>
            <a:endParaRPr lang="en-US"/>
          </a:p>
        </p:txBody>
      </p:sp>
    </p:spTree>
    <p:extLst>
      <p:ext uri="{BB962C8B-B14F-4D97-AF65-F5344CB8AC3E}">
        <p14:creationId xmlns:p14="http://schemas.microsoft.com/office/powerpoint/2010/main" val="9007156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F7894E8F-9BA8-46C7-80B9-B98481A94376}" type="slidenum">
              <a:rPr lang="ar-SA">
                <a:cs typeface="B Mitra" pitchFamily="2" charset="-78"/>
              </a:rPr>
              <a:pPr/>
              <a:t>7</a:t>
            </a:fld>
            <a:endParaRPr lang="en-US">
              <a:cs typeface="B Mitra" pitchFamily="2" charset="-78"/>
            </a:endParaRPr>
          </a:p>
        </p:txBody>
      </p:sp>
      <p:sp>
        <p:nvSpPr>
          <p:cNvPr id="51202" name="Rectangle 2"/>
          <p:cNvSpPr>
            <a:spLocks noGrp="1" noChangeArrowheads="1"/>
          </p:cNvSpPr>
          <p:nvPr>
            <p:ph type="title"/>
          </p:nvPr>
        </p:nvSpPr>
        <p:spPr>
          <a:xfrm>
            <a:off x="1143000" y="814388"/>
            <a:ext cx="7772400" cy="762000"/>
          </a:xfrm>
        </p:spPr>
        <p:txBody>
          <a:bodyPr/>
          <a:lstStyle/>
          <a:p>
            <a:pPr algn="ctr"/>
            <a:r>
              <a:rPr lang="fa-IR" dirty="0" smtClean="0">
                <a:solidFill>
                  <a:srgbClr val="FFFF00"/>
                </a:solidFill>
                <a:cs typeface="B Titr" pitchFamily="2" charset="-78"/>
              </a:rPr>
              <a:t>هفت </a:t>
            </a:r>
            <a:r>
              <a:rPr lang="fa-IR" dirty="0">
                <a:solidFill>
                  <a:srgbClr val="FFFF00"/>
                </a:solidFill>
                <a:cs typeface="B Titr" pitchFamily="2" charset="-78"/>
              </a:rPr>
              <a:t>عامل اتلاف</a:t>
            </a:r>
            <a:endParaRPr lang="en-US" dirty="0">
              <a:solidFill>
                <a:srgbClr val="FFFF00"/>
              </a:solidFill>
              <a:cs typeface="B Titr" pitchFamily="2" charset="-78"/>
            </a:endParaRPr>
          </a:p>
        </p:txBody>
      </p:sp>
      <p:sp>
        <p:nvSpPr>
          <p:cNvPr id="51203" name="Rectangle 3"/>
          <p:cNvSpPr>
            <a:spLocks noGrp="1" noChangeArrowheads="1"/>
          </p:cNvSpPr>
          <p:nvPr>
            <p:ph type="body" idx="1"/>
          </p:nvPr>
        </p:nvSpPr>
        <p:spPr/>
        <p:txBody>
          <a:bodyPr/>
          <a:lstStyle/>
          <a:p>
            <a:pPr algn="r" rtl="1"/>
            <a:r>
              <a:rPr lang="fa-IR" sz="2800" dirty="0">
                <a:cs typeface="B Mitra" pitchFamily="2" charset="-78"/>
              </a:rPr>
              <a:t>اتلاف حاصل از</a:t>
            </a:r>
            <a:r>
              <a:rPr lang="en-US" sz="2800" dirty="0">
                <a:cs typeface="B Mitra" pitchFamily="2" charset="-78"/>
              </a:rPr>
              <a:t> </a:t>
            </a:r>
            <a:r>
              <a:rPr lang="fa-IR" sz="2800" dirty="0">
                <a:cs typeface="B Mitra" pitchFamily="2" charset="-78"/>
              </a:rPr>
              <a:t>تولید اضافی</a:t>
            </a:r>
          </a:p>
          <a:p>
            <a:pPr algn="r" rtl="1"/>
            <a:r>
              <a:rPr lang="fa-IR" sz="2800" dirty="0">
                <a:cs typeface="B Mitra" pitchFamily="2" charset="-78"/>
              </a:rPr>
              <a:t>اتلاف حاصل از طولانی بودن زمان انتظار (مشتری،ماشین،مواد و کارگر)</a:t>
            </a:r>
            <a:endParaRPr lang="en-US" sz="2800" dirty="0">
              <a:cs typeface="B Mitra" pitchFamily="2" charset="-78"/>
            </a:endParaRPr>
          </a:p>
          <a:p>
            <a:pPr algn="r" rtl="1"/>
            <a:r>
              <a:rPr lang="fa-IR" sz="2800" dirty="0">
                <a:cs typeface="B Mitra" pitchFamily="2" charset="-78"/>
              </a:rPr>
              <a:t>اتلاف حاصل از حمل و نقل</a:t>
            </a:r>
          </a:p>
          <a:p>
            <a:pPr algn="r" rtl="1"/>
            <a:r>
              <a:rPr lang="fa-IR" sz="2800" dirty="0">
                <a:cs typeface="B Mitra" pitchFamily="2" charset="-78"/>
              </a:rPr>
              <a:t>اتلاف حاصل از فرایند تولید</a:t>
            </a:r>
          </a:p>
          <a:p>
            <a:pPr algn="r" rtl="1"/>
            <a:r>
              <a:rPr lang="fa-IR" sz="2800" dirty="0">
                <a:cs typeface="B Mitra" pitchFamily="2" charset="-78"/>
              </a:rPr>
              <a:t>اتلاف حاصل از ذخیره و انبار غیر ضروری مواد</a:t>
            </a:r>
          </a:p>
          <a:p>
            <a:pPr algn="r" rtl="1"/>
            <a:r>
              <a:rPr lang="fa-IR" sz="2800" dirty="0">
                <a:cs typeface="B Mitra" pitchFamily="2" charset="-78"/>
              </a:rPr>
              <a:t>اتلاف حاصل از حرکت اضافی</a:t>
            </a:r>
          </a:p>
          <a:p>
            <a:pPr algn="r" rtl="1"/>
            <a:r>
              <a:rPr lang="fa-IR" sz="2800" dirty="0">
                <a:cs typeface="B Mitra" pitchFamily="2" charset="-78"/>
              </a:rPr>
              <a:t>اتلاف حاصل ازتولید کالای معیوب</a:t>
            </a:r>
            <a:endParaRPr lang="en-US" sz="2800" dirty="0">
              <a:cs typeface="B Mitra"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1203">
                                            <p:txEl>
                                              <p:pRg st="0" end="0"/>
                                            </p:txEl>
                                          </p:spTgt>
                                        </p:tgtEl>
                                        <p:attrNameLst>
                                          <p:attrName>style.visibility</p:attrName>
                                        </p:attrNameLst>
                                      </p:cBhvr>
                                      <p:to>
                                        <p:strVal val="visible"/>
                                      </p:to>
                                    </p:set>
                                    <p:animEffect transition="in" filter="wipe(left)">
                                      <p:cBhvr>
                                        <p:cTn id="7" dur="500"/>
                                        <p:tgtEl>
                                          <p:spTgt spid="5120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1203">
                                            <p:txEl>
                                              <p:pRg st="1" end="1"/>
                                            </p:txEl>
                                          </p:spTgt>
                                        </p:tgtEl>
                                        <p:attrNameLst>
                                          <p:attrName>style.visibility</p:attrName>
                                        </p:attrNameLst>
                                      </p:cBhvr>
                                      <p:to>
                                        <p:strVal val="visible"/>
                                      </p:to>
                                    </p:set>
                                    <p:animEffect transition="in" filter="wipe(left)">
                                      <p:cBhvr>
                                        <p:cTn id="12" dur="500"/>
                                        <p:tgtEl>
                                          <p:spTgt spid="5120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1203">
                                            <p:txEl>
                                              <p:pRg st="2" end="2"/>
                                            </p:txEl>
                                          </p:spTgt>
                                        </p:tgtEl>
                                        <p:attrNameLst>
                                          <p:attrName>style.visibility</p:attrName>
                                        </p:attrNameLst>
                                      </p:cBhvr>
                                      <p:to>
                                        <p:strVal val="visible"/>
                                      </p:to>
                                    </p:set>
                                    <p:animEffect transition="in" filter="wipe(left)">
                                      <p:cBhvr>
                                        <p:cTn id="17" dur="500"/>
                                        <p:tgtEl>
                                          <p:spTgt spid="5120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1203">
                                            <p:txEl>
                                              <p:pRg st="3" end="3"/>
                                            </p:txEl>
                                          </p:spTgt>
                                        </p:tgtEl>
                                        <p:attrNameLst>
                                          <p:attrName>style.visibility</p:attrName>
                                        </p:attrNameLst>
                                      </p:cBhvr>
                                      <p:to>
                                        <p:strVal val="visible"/>
                                      </p:to>
                                    </p:set>
                                    <p:animEffect transition="in" filter="wipe(left)">
                                      <p:cBhvr>
                                        <p:cTn id="22" dur="500"/>
                                        <p:tgtEl>
                                          <p:spTgt spid="5120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1203">
                                            <p:txEl>
                                              <p:pRg st="4" end="4"/>
                                            </p:txEl>
                                          </p:spTgt>
                                        </p:tgtEl>
                                        <p:attrNameLst>
                                          <p:attrName>style.visibility</p:attrName>
                                        </p:attrNameLst>
                                      </p:cBhvr>
                                      <p:to>
                                        <p:strVal val="visible"/>
                                      </p:to>
                                    </p:set>
                                    <p:animEffect transition="in" filter="wipe(left)">
                                      <p:cBhvr>
                                        <p:cTn id="27" dur="500"/>
                                        <p:tgtEl>
                                          <p:spTgt spid="5120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51203">
                                            <p:txEl>
                                              <p:pRg st="5" end="5"/>
                                            </p:txEl>
                                          </p:spTgt>
                                        </p:tgtEl>
                                        <p:attrNameLst>
                                          <p:attrName>style.visibility</p:attrName>
                                        </p:attrNameLst>
                                      </p:cBhvr>
                                      <p:to>
                                        <p:strVal val="visible"/>
                                      </p:to>
                                    </p:set>
                                    <p:animEffect transition="in" filter="wipe(left)">
                                      <p:cBhvr>
                                        <p:cTn id="32" dur="500"/>
                                        <p:tgtEl>
                                          <p:spTgt spid="5120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51203">
                                            <p:txEl>
                                              <p:pRg st="6" end="6"/>
                                            </p:txEl>
                                          </p:spTgt>
                                        </p:tgtEl>
                                        <p:attrNameLst>
                                          <p:attrName>style.visibility</p:attrName>
                                        </p:attrNameLst>
                                      </p:cBhvr>
                                      <p:to>
                                        <p:strVal val="visible"/>
                                      </p:to>
                                    </p:set>
                                    <p:animEffect transition="in" filter="wipe(left)">
                                      <p:cBhvr>
                                        <p:cTn id="37" dur="500"/>
                                        <p:tgtEl>
                                          <p:spTgt spid="5120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0B4A062C-F0DC-48FC-9EF3-03D9C78B1C12}" type="slidenum">
              <a:rPr lang="ar-SA">
                <a:cs typeface="B Mitra" pitchFamily="2" charset="-78"/>
              </a:rPr>
              <a:pPr/>
              <a:t>8</a:t>
            </a:fld>
            <a:endParaRPr lang="en-US">
              <a:cs typeface="B Mitra" pitchFamily="2" charset="-78"/>
            </a:endParaRPr>
          </a:p>
        </p:txBody>
      </p:sp>
      <p:sp>
        <p:nvSpPr>
          <p:cNvPr id="55298" name="Rectangle 2"/>
          <p:cNvSpPr>
            <a:spLocks noGrp="1" noChangeArrowheads="1"/>
          </p:cNvSpPr>
          <p:nvPr>
            <p:ph type="title"/>
          </p:nvPr>
        </p:nvSpPr>
        <p:spPr>
          <a:xfrm>
            <a:off x="1143000" y="814388"/>
            <a:ext cx="7772400" cy="762000"/>
          </a:xfrm>
        </p:spPr>
        <p:txBody>
          <a:bodyPr/>
          <a:lstStyle/>
          <a:p>
            <a:pPr algn="ctr"/>
            <a:r>
              <a:rPr lang="fa-IR" dirty="0">
                <a:solidFill>
                  <a:srgbClr val="FFFF00"/>
                </a:solidFill>
                <a:cs typeface="B Titr" pitchFamily="2" charset="-78"/>
              </a:rPr>
              <a:t>اهداف عمومی تولید به هنگام</a:t>
            </a:r>
            <a:endParaRPr lang="en-US" dirty="0">
              <a:solidFill>
                <a:srgbClr val="FFFF00"/>
              </a:solidFill>
              <a:cs typeface="B Titr" pitchFamily="2" charset="-78"/>
            </a:endParaRPr>
          </a:p>
        </p:txBody>
      </p:sp>
      <p:sp>
        <p:nvSpPr>
          <p:cNvPr id="55299" name="Rectangle 3"/>
          <p:cNvSpPr>
            <a:spLocks noGrp="1" noChangeArrowheads="1"/>
          </p:cNvSpPr>
          <p:nvPr>
            <p:ph type="body" idx="1"/>
          </p:nvPr>
        </p:nvSpPr>
        <p:spPr/>
        <p:txBody>
          <a:bodyPr/>
          <a:lstStyle/>
          <a:p>
            <a:pPr algn="r" rtl="1"/>
            <a:r>
              <a:rPr lang="ar-SA" dirty="0">
                <a:cs typeface="B Mitra" pitchFamily="2" charset="-78"/>
              </a:rPr>
              <a:t>افزايش ميزان بهره وري در فرايند توليد</a:t>
            </a:r>
            <a:r>
              <a:rPr lang="en-US" dirty="0">
                <a:cs typeface="B Mitra" pitchFamily="2" charset="-78"/>
              </a:rPr>
              <a:t> </a:t>
            </a:r>
            <a:endParaRPr lang="fa-IR" dirty="0">
              <a:cs typeface="B Mitra" pitchFamily="2" charset="-78"/>
            </a:endParaRPr>
          </a:p>
          <a:p>
            <a:pPr algn="r" rtl="1"/>
            <a:r>
              <a:rPr lang="ar-SA" dirty="0">
                <a:cs typeface="B Mitra" pitchFamily="2" charset="-78"/>
              </a:rPr>
              <a:t>افزايش توانايي سازمان براي رقابت با شركتهاي رقيب و حفظ قابليت رقابت در بلندمدت</a:t>
            </a:r>
            <a:r>
              <a:rPr lang="en-US" dirty="0">
                <a:cs typeface="B Mitra" pitchFamily="2" charset="-78"/>
              </a:rPr>
              <a:t> </a:t>
            </a:r>
          </a:p>
          <a:p>
            <a:pPr algn="r" rtl="1"/>
            <a:r>
              <a:rPr lang="ar-SA" dirty="0">
                <a:cs typeface="B Mitra" pitchFamily="2" charset="-78"/>
              </a:rPr>
              <a:t>كاهش سطح مواد ، زمان و كار در فرايند توليد</a:t>
            </a:r>
            <a:r>
              <a:rPr lang="en-US" dirty="0">
                <a:cs typeface="B Mitra" pitchFamily="2" charset="-78"/>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wipe(left)">
                                      <p:cBhvr>
                                        <p:cTn id="7" dur="500"/>
                                        <p:tgtEl>
                                          <p:spTgt spid="552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5299">
                                            <p:txEl>
                                              <p:pRg st="1" end="1"/>
                                            </p:txEl>
                                          </p:spTgt>
                                        </p:tgtEl>
                                        <p:attrNameLst>
                                          <p:attrName>style.visibility</p:attrName>
                                        </p:attrNameLst>
                                      </p:cBhvr>
                                      <p:to>
                                        <p:strVal val="visible"/>
                                      </p:to>
                                    </p:set>
                                    <p:animEffect transition="in" filter="wipe(left)">
                                      <p:cBhvr>
                                        <p:cTn id="12" dur="500"/>
                                        <p:tgtEl>
                                          <p:spTgt spid="552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Effect transition="in" filter="wipe(left)">
                                      <p:cBhvr>
                                        <p:cTn id="17" dur="500"/>
                                        <p:tgtEl>
                                          <p:spTgt spid="552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Slide Number Placeholder 6"/>
          <p:cNvSpPr>
            <a:spLocks noGrp="1"/>
          </p:cNvSpPr>
          <p:nvPr>
            <p:ph type="sldNum" sz="quarter" idx="12"/>
          </p:nvPr>
        </p:nvSpPr>
        <p:spPr/>
        <p:txBody>
          <a:bodyPr/>
          <a:lstStyle/>
          <a:p>
            <a:fld id="{B1CFE5CF-81E8-4B0C-A013-28FDECF77821}" type="slidenum">
              <a:rPr lang="ar-SA">
                <a:cs typeface="B Mitra" pitchFamily="2" charset="-78"/>
              </a:rPr>
              <a:pPr/>
              <a:t>9</a:t>
            </a:fld>
            <a:endParaRPr lang="en-US">
              <a:cs typeface="B Mitra" pitchFamily="2" charset="-78"/>
            </a:endParaRPr>
          </a:p>
        </p:txBody>
      </p:sp>
      <p:sp>
        <p:nvSpPr>
          <p:cNvPr id="35842" name="Rectangle 2"/>
          <p:cNvSpPr>
            <a:spLocks noGrp="1" noChangeArrowheads="1"/>
          </p:cNvSpPr>
          <p:nvPr>
            <p:ph type="title"/>
          </p:nvPr>
        </p:nvSpPr>
        <p:spPr>
          <a:xfrm>
            <a:off x="1143000" y="814388"/>
            <a:ext cx="7772400" cy="762000"/>
          </a:xfrm>
        </p:spPr>
        <p:txBody>
          <a:bodyPr/>
          <a:lstStyle/>
          <a:p>
            <a:pPr algn="ctr" rtl="1"/>
            <a:r>
              <a:rPr lang="ar-SA" dirty="0">
                <a:solidFill>
                  <a:srgbClr val="FFFF00"/>
                </a:solidFill>
                <a:cs typeface="B Titr" pitchFamily="2" charset="-78"/>
              </a:rPr>
              <a:t>پيش نيازهاي يك برنامه</a:t>
            </a:r>
            <a:r>
              <a:rPr lang="fa-IR" dirty="0">
                <a:solidFill>
                  <a:srgbClr val="FFFF00"/>
                </a:solidFill>
                <a:cs typeface="B Titr" pitchFamily="2" charset="-78"/>
              </a:rPr>
              <a:t> تولید به هنگام</a:t>
            </a:r>
            <a:endParaRPr lang="en-US" dirty="0">
              <a:solidFill>
                <a:srgbClr val="FFFF00"/>
              </a:solidFill>
              <a:cs typeface="B Titr" pitchFamily="2" charset="-78"/>
            </a:endParaRPr>
          </a:p>
        </p:txBody>
      </p:sp>
      <p:sp>
        <p:nvSpPr>
          <p:cNvPr id="35843" name="Rectangle 3"/>
          <p:cNvSpPr>
            <a:spLocks noGrp="1" noChangeArrowheads="1"/>
          </p:cNvSpPr>
          <p:nvPr>
            <p:ph type="body" sz="half" idx="1"/>
          </p:nvPr>
        </p:nvSpPr>
        <p:spPr>
          <a:xfrm>
            <a:off x="1042988" y="2743200"/>
            <a:ext cx="7897812" cy="4114800"/>
          </a:xfrm>
        </p:spPr>
        <p:txBody>
          <a:bodyPr/>
          <a:lstStyle/>
          <a:p>
            <a:pPr algn="r" rtl="1"/>
            <a:r>
              <a:rPr lang="ar-SA" sz="3200" dirty="0">
                <a:cs typeface="B Mitra" pitchFamily="2" charset="-78"/>
              </a:rPr>
              <a:t>ارزيابي كارخانه </a:t>
            </a:r>
            <a:endParaRPr lang="fa-IR" sz="3200" dirty="0">
              <a:cs typeface="B Mitra" pitchFamily="2" charset="-78"/>
            </a:endParaRPr>
          </a:p>
          <a:p>
            <a:pPr algn="r" rtl="1"/>
            <a:r>
              <a:rPr lang="ar-SA" sz="3200" dirty="0">
                <a:cs typeface="B Mitra" pitchFamily="2" charset="-78"/>
              </a:rPr>
              <a:t>نفوذ مديريت </a:t>
            </a:r>
            <a:endParaRPr lang="fa-IR" sz="3200" dirty="0">
              <a:cs typeface="B Mitra" pitchFamily="2" charset="-78"/>
            </a:endParaRPr>
          </a:p>
          <a:p>
            <a:pPr algn="r" rtl="1"/>
            <a:r>
              <a:rPr lang="ar-SA" sz="3200" dirty="0">
                <a:cs typeface="B Mitra" pitchFamily="2" charset="-78"/>
              </a:rPr>
              <a:t>فعاليت</a:t>
            </a:r>
            <a:r>
              <a:rPr lang="fa-IR" sz="3200" dirty="0">
                <a:cs typeface="B Mitra" pitchFamily="2" charset="-78"/>
              </a:rPr>
              <a:t> </a:t>
            </a:r>
            <a:r>
              <a:rPr lang="ar-SA" sz="3200" dirty="0">
                <a:cs typeface="B Mitra" pitchFamily="2" charset="-78"/>
              </a:rPr>
              <a:t>هاي بهسازي محيط كار </a:t>
            </a:r>
            <a:endParaRPr lang="fa-IR" sz="3200" dirty="0">
              <a:cs typeface="B Mitra" pitchFamily="2" charset="-78"/>
            </a:endParaRPr>
          </a:p>
          <a:p>
            <a:pPr algn="r" rtl="1"/>
            <a:r>
              <a:rPr lang="ar-SA" sz="3200" dirty="0">
                <a:cs typeface="B Mitra" pitchFamily="2" charset="-78"/>
              </a:rPr>
              <a:t>انعطاف پذيري سازماني </a:t>
            </a:r>
            <a:endParaRPr lang="en-US" sz="3200" dirty="0">
              <a:cs typeface="B Mitra"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CA5069EE-1515-40D1-A554-521AE03B42CF}" type="slidenum">
              <a:rPr lang="ar-SA">
                <a:cs typeface="B Mitra" pitchFamily="2" charset="-78"/>
              </a:rPr>
              <a:pPr/>
              <a:t>10</a:t>
            </a:fld>
            <a:endParaRPr lang="en-US">
              <a:cs typeface="B Mitra" pitchFamily="2" charset="-78"/>
            </a:endParaRPr>
          </a:p>
        </p:txBody>
      </p:sp>
      <p:sp>
        <p:nvSpPr>
          <p:cNvPr id="61442" name="Rectangle 2"/>
          <p:cNvSpPr>
            <a:spLocks noGrp="1" noChangeArrowheads="1"/>
          </p:cNvSpPr>
          <p:nvPr>
            <p:ph type="title"/>
          </p:nvPr>
        </p:nvSpPr>
        <p:spPr>
          <a:xfrm>
            <a:off x="1143000" y="814388"/>
            <a:ext cx="7772400" cy="762000"/>
          </a:xfrm>
        </p:spPr>
        <p:txBody>
          <a:bodyPr/>
          <a:lstStyle/>
          <a:p>
            <a:pPr algn="ctr" rtl="1"/>
            <a:r>
              <a:rPr lang="ar-SA" dirty="0">
                <a:solidFill>
                  <a:srgbClr val="FFFF00"/>
                </a:solidFill>
                <a:cs typeface="B Titr" pitchFamily="2" charset="-78"/>
              </a:rPr>
              <a:t>رويكردها و اصول </a:t>
            </a:r>
            <a:r>
              <a:rPr lang="fa-IR" dirty="0">
                <a:solidFill>
                  <a:srgbClr val="FFFF00"/>
                </a:solidFill>
                <a:cs typeface="B Titr" pitchFamily="2" charset="-78"/>
              </a:rPr>
              <a:t>نظام تولید به هنگام</a:t>
            </a:r>
            <a:endParaRPr lang="en-US" dirty="0">
              <a:solidFill>
                <a:srgbClr val="FFFF00"/>
              </a:solidFill>
              <a:cs typeface="B Titr" pitchFamily="2" charset="-78"/>
            </a:endParaRPr>
          </a:p>
        </p:txBody>
      </p:sp>
      <p:sp>
        <p:nvSpPr>
          <p:cNvPr id="61443" name="Rectangle 3"/>
          <p:cNvSpPr>
            <a:spLocks noGrp="1" noChangeArrowheads="1"/>
          </p:cNvSpPr>
          <p:nvPr>
            <p:ph type="body" idx="1"/>
          </p:nvPr>
        </p:nvSpPr>
        <p:spPr>
          <a:xfrm>
            <a:off x="1116013" y="2743200"/>
            <a:ext cx="7848600" cy="4114800"/>
          </a:xfrm>
        </p:spPr>
        <p:txBody>
          <a:bodyPr/>
          <a:lstStyle/>
          <a:p>
            <a:pPr algn="r" rtl="1"/>
            <a:r>
              <a:rPr lang="ar-SA" b="1" dirty="0">
                <a:cs typeface="B Mitra" pitchFamily="2" charset="-78"/>
              </a:rPr>
              <a:t>رويكرد مديريت توليدي</a:t>
            </a:r>
            <a:r>
              <a:rPr lang="ar-SA" dirty="0">
                <a:cs typeface="B Mitra" pitchFamily="2" charset="-78"/>
              </a:rPr>
              <a:t> </a:t>
            </a:r>
            <a:r>
              <a:rPr lang="en-US" dirty="0">
                <a:cs typeface="B Mitra" pitchFamily="2" charset="-78"/>
              </a:rPr>
              <a:t>JIT</a:t>
            </a:r>
          </a:p>
          <a:p>
            <a:pPr algn="r" rtl="1"/>
            <a:r>
              <a:rPr lang="ar-SA" b="1" dirty="0">
                <a:cs typeface="B Mitra" pitchFamily="2" charset="-78"/>
              </a:rPr>
              <a:t>رويكرد مديريت موجودي هاي</a:t>
            </a:r>
            <a:r>
              <a:rPr lang="ar-SA" dirty="0">
                <a:cs typeface="B Mitra" pitchFamily="2" charset="-78"/>
              </a:rPr>
              <a:t> </a:t>
            </a:r>
            <a:r>
              <a:rPr lang="en-US" dirty="0">
                <a:cs typeface="B Mitra" pitchFamily="2" charset="-78"/>
              </a:rPr>
              <a:t>JIT</a:t>
            </a:r>
          </a:p>
          <a:p>
            <a:pPr algn="r" rtl="1"/>
            <a:r>
              <a:rPr lang="ar-SA" b="1" dirty="0">
                <a:cs typeface="B Mitra" pitchFamily="2" charset="-78"/>
              </a:rPr>
              <a:t>رويكرد مديريت كيفيت سيستم</a:t>
            </a:r>
            <a:r>
              <a:rPr lang="ar-SA" dirty="0">
                <a:cs typeface="B Mitra" pitchFamily="2" charset="-78"/>
              </a:rPr>
              <a:t> </a:t>
            </a:r>
            <a:r>
              <a:rPr lang="en-US" dirty="0">
                <a:cs typeface="B Mitra" pitchFamily="2" charset="-78"/>
              </a:rPr>
              <a:t>JIT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1443">
                                            <p:txEl>
                                              <p:pRg st="0" end="0"/>
                                            </p:txEl>
                                          </p:spTgt>
                                        </p:tgtEl>
                                        <p:attrNameLst>
                                          <p:attrName>style.visibility</p:attrName>
                                        </p:attrNameLst>
                                      </p:cBhvr>
                                      <p:to>
                                        <p:strVal val="visible"/>
                                      </p:to>
                                    </p:set>
                                    <p:animEffect transition="in" filter="wipe(left)">
                                      <p:cBhvr>
                                        <p:cTn id="7" dur="500"/>
                                        <p:tgtEl>
                                          <p:spTgt spid="614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1443">
                                            <p:txEl>
                                              <p:pRg st="1" end="1"/>
                                            </p:txEl>
                                          </p:spTgt>
                                        </p:tgtEl>
                                        <p:attrNameLst>
                                          <p:attrName>style.visibility</p:attrName>
                                        </p:attrNameLst>
                                      </p:cBhvr>
                                      <p:to>
                                        <p:strVal val="visible"/>
                                      </p:to>
                                    </p:set>
                                    <p:animEffect transition="in" filter="wipe(left)">
                                      <p:cBhvr>
                                        <p:cTn id="12" dur="500"/>
                                        <p:tgtEl>
                                          <p:spTgt spid="614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1443">
                                            <p:txEl>
                                              <p:pRg st="2" end="2"/>
                                            </p:txEl>
                                          </p:spTgt>
                                        </p:tgtEl>
                                        <p:attrNameLst>
                                          <p:attrName>style.visibility</p:attrName>
                                        </p:attrNameLst>
                                      </p:cBhvr>
                                      <p:to>
                                        <p:strVal val="visible"/>
                                      </p:to>
                                    </p:set>
                                    <p:animEffect transition="in" filter="wipe(left)">
                                      <p:cBhvr>
                                        <p:cTn id="17" dur="500"/>
                                        <p:tgtEl>
                                          <p:spTgt spid="6144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7624FA13-B038-4BDF-A844-47D390E7EDF5}" type="slidenum">
              <a:rPr lang="ar-SA">
                <a:cs typeface="B Mitra" pitchFamily="2" charset="-78"/>
              </a:rPr>
              <a:pPr/>
              <a:t>11</a:t>
            </a:fld>
            <a:endParaRPr lang="en-US">
              <a:cs typeface="B Mitra" pitchFamily="2" charset="-78"/>
            </a:endParaRPr>
          </a:p>
        </p:txBody>
      </p:sp>
      <p:sp>
        <p:nvSpPr>
          <p:cNvPr id="70658" name="Rectangle 2"/>
          <p:cNvSpPr>
            <a:spLocks noGrp="1" noChangeArrowheads="1"/>
          </p:cNvSpPr>
          <p:nvPr>
            <p:ph type="title"/>
          </p:nvPr>
        </p:nvSpPr>
        <p:spPr>
          <a:xfrm>
            <a:off x="1143000" y="814388"/>
            <a:ext cx="7772400" cy="762000"/>
          </a:xfrm>
        </p:spPr>
        <p:txBody>
          <a:bodyPr/>
          <a:lstStyle/>
          <a:p>
            <a:pPr algn="ctr" rtl="1"/>
            <a:r>
              <a:rPr lang="ar-SA" dirty="0">
                <a:solidFill>
                  <a:srgbClr val="FFFF00"/>
                </a:solidFill>
                <a:cs typeface="B Titr" pitchFamily="2" charset="-78"/>
              </a:rPr>
              <a:t>رويكرد مديريت موجودي هاي</a:t>
            </a:r>
            <a:r>
              <a:rPr lang="en-US" dirty="0">
                <a:solidFill>
                  <a:srgbClr val="FFFF00"/>
                </a:solidFill>
                <a:cs typeface="B Titr" pitchFamily="2" charset="-78"/>
              </a:rPr>
              <a:t> JIT</a:t>
            </a:r>
          </a:p>
        </p:txBody>
      </p:sp>
      <p:sp>
        <p:nvSpPr>
          <p:cNvPr id="70659" name="Rectangle 3"/>
          <p:cNvSpPr>
            <a:spLocks noGrp="1" noChangeArrowheads="1"/>
          </p:cNvSpPr>
          <p:nvPr>
            <p:ph type="body" idx="1"/>
          </p:nvPr>
        </p:nvSpPr>
        <p:spPr>
          <a:xfrm>
            <a:off x="1187624" y="1981200"/>
            <a:ext cx="7727776" cy="4114800"/>
          </a:xfrm>
        </p:spPr>
        <p:txBody>
          <a:bodyPr/>
          <a:lstStyle/>
          <a:p>
            <a:pPr algn="justLow" rtl="1"/>
            <a:r>
              <a:rPr lang="ar-SA" dirty="0">
                <a:cs typeface="B Mitra" pitchFamily="2" charset="-78"/>
              </a:rPr>
              <a:t>مديريت موجودي ها در سيستم</a:t>
            </a:r>
            <a:r>
              <a:rPr lang="en-US" dirty="0">
                <a:cs typeface="B Mitra" pitchFamily="2" charset="-78"/>
              </a:rPr>
              <a:t> JIT </a:t>
            </a:r>
            <a:r>
              <a:rPr lang="ar-SA" dirty="0">
                <a:cs typeface="B Mitra" pitchFamily="2" charset="-78"/>
              </a:rPr>
              <a:t>براين اساس استوار گرديده است كه ميزان موجودي ها اعم از مواد، كار در جريان ساخت و كالاي ساخته شده تاحد ممكن در سطح بسيار پايين "حتي درحد صفر" نگه داشته شود. </a:t>
            </a:r>
            <a:endParaRPr lang="en-US" dirty="0">
              <a:cs typeface="B Mitra"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0659">
                                            <p:txEl>
                                              <p:pRg st="0" end="0"/>
                                            </p:txEl>
                                          </p:spTgt>
                                        </p:tgtEl>
                                        <p:attrNameLst>
                                          <p:attrName>style.visibility</p:attrName>
                                        </p:attrNameLst>
                                      </p:cBhvr>
                                      <p:to>
                                        <p:strVal val="visible"/>
                                      </p:to>
                                    </p:set>
                                    <p:animEffect transition="in" filter="wipe(left)">
                                      <p:cBhvr>
                                        <p:cTn id="7" dur="500"/>
                                        <p:tgtEl>
                                          <p:spTgt spid="706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CB52FFF1-FE80-4F68-B24D-221B4DA5379C}" type="slidenum">
              <a:rPr lang="ar-SA">
                <a:cs typeface="B Mitra" pitchFamily="2" charset="-78"/>
              </a:rPr>
              <a:pPr/>
              <a:t>12</a:t>
            </a:fld>
            <a:endParaRPr lang="en-US">
              <a:cs typeface="B Mitra" pitchFamily="2" charset="-78"/>
            </a:endParaRPr>
          </a:p>
        </p:txBody>
      </p:sp>
      <p:sp>
        <p:nvSpPr>
          <p:cNvPr id="84994" name="Rectangle 2"/>
          <p:cNvSpPr>
            <a:spLocks noGrp="1" noChangeArrowheads="1"/>
          </p:cNvSpPr>
          <p:nvPr>
            <p:ph type="title"/>
          </p:nvPr>
        </p:nvSpPr>
        <p:spPr>
          <a:xfrm>
            <a:off x="1143000" y="814388"/>
            <a:ext cx="7772400" cy="762000"/>
          </a:xfrm>
        </p:spPr>
        <p:txBody>
          <a:bodyPr/>
          <a:lstStyle/>
          <a:p>
            <a:pPr algn="ctr" rtl="1"/>
            <a:r>
              <a:rPr lang="fa-IR" dirty="0">
                <a:solidFill>
                  <a:srgbClr val="FFFF00"/>
                </a:solidFill>
                <a:cs typeface="B Titr" pitchFamily="2" charset="-78"/>
              </a:rPr>
              <a:t>مزاياي نظام تولید به هنگام</a:t>
            </a:r>
            <a:r>
              <a:rPr lang="en-US" dirty="0">
                <a:solidFill>
                  <a:srgbClr val="FFFF00"/>
                </a:solidFill>
                <a:cs typeface="B Titr" pitchFamily="2" charset="-78"/>
              </a:rPr>
              <a:t> </a:t>
            </a:r>
          </a:p>
        </p:txBody>
      </p:sp>
      <p:sp>
        <p:nvSpPr>
          <p:cNvPr id="84995" name="Rectangle 3"/>
          <p:cNvSpPr>
            <a:spLocks noGrp="1" noChangeArrowheads="1"/>
          </p:cNvSpPr>
          <p:nvPr>
            <p:ph type="body" idx="1"/>
          </p:nvPr>
        </p:nvSpPr>
        <p:spPr/>
        <p:txBody>
          <a:bodyPr/>
          <a:lstStyle/>
          <a:p>
            <a:pPr algn="r" rtl="1">
              <a:lnSpc>
                <a:spcPct val="90000"/>
              </a:lnSpc>
            </a:pPr>
            <a:r>
              <a:rPr lang="fa-IR" sz="2400">
                <a:cs typeface="B Mitra" pitchFamily="2" charset="-78"/>
              </a:rPr>
              <a:t>كاهش هزينه هاي توليد</a:t>
            </a:r>
            <a:r>
              <a:rPr lang="en-US" sz="2400">
                <a:cs typeface="B Mitra" pitchFamily="2" charset="-78"/>
              </a:rPr>
              <a:t> </a:t>
            </a:r>
          </a:p>
          <a:p>
            <a:pPr algn="r" rtl="1">
              <a:lnSpc>
                <a:spcPct val="90000"/>
              </a:lnSpc>
            </a:pPr>
            <a:r>
              <a:rPr lang="fa-IR" sz="2400">
                <a:cs typeface="B Mitra" pitchFamily="2" charset="-78"/>
              </a:rPr>
              <a:t>کاهش اتلاف ها</a:t>
            </a:r>
          </a:p>
          <a:p>
            <a:pPr algn="r" rtl="1">
              <a:lnSpc>
                <a:spcPct val="90000"/>
              </a:lnSpc>
            </a:pPr>
            <a:r>
              <a:rPr lang="fa-IR" sz="2400">
                <a:cs typeface="B Mitra" pitchFamily="2" charset="-78"/>
              </a:rPr>
              <a:t>عملكرد بالاتر وسريع تر</a:t>
            </a:r>
            <a:r>
              <a:rPr lang="en-US" sz="2400">
                <a:cs typeface="B Mitra" pitchFamily="2" charset="-78"/>
              </a:rPr>
              <a:t> </a:t>
            </a:r>
            <a:endParaRPr lang="fa-IR" sz="2400">
              <a:cs typeface="B Mitra" pitchFamily="2" charset="-78"/>
            </a:endParaRPr>
          </a:p>
          <a:p>
            <a:pPr algn="r" rtl="1">
              <a:lnSpc>
                <a:spcPct val="90000"/>
              </a:lnSpc>
            </a:pPr>
            <a:r>
              <a:rPr lang="fa-IR" sz="2400">
                <a:cs typeface="B Mitra" pitchFamily="2" charset="-78"/>
              </a:rPr>
              <a:t>كيفيت بالاتر</a:t>
            </a:r>
            <a:r>
              <a:rPr lang="en-US" sz="2400">
                <a:cs typeface="B Mitra" pitchFamily="2" charset="-78"/>
              </a:rPr>
              <a:t> </a:t>
            </a:r>
            <a:endParaRPr lang="fa-IR" sz="2400">
              <a:cs typeface="B Mitra" pitchFamily="2" charset="-78"/>
            </a:endParaRPr>
          </a:p>
          <a:p>
            <a:pPr algn="r" rtl="1">
              <a:lnSpc>
                <a:spcPct val="90000"/>
              </a:lnSpc>
            </a:pPr>
            <a:r>
              <a:rPr lang="fa-IR" sz="2400">
                <a:cs typeface="B Mitra" pitchFamily="2" charset="-78"/>
              </a:rPr>
              <a:t>بهبود سفارش كالا</a:t>
            </a:r>
          </a:p>
          <a:p>
            <a:pPr algn="r" rtl="1">
              <a:lnSpc>
                <a:spcPct val="90000"/>
              </a:lnSpc>
            </a:pPr>
            <a:r>
              <a:rPr lang="fa-IR" sz="2400">
                <a:cs typeface="B Mitra" pitchFamily="2" charset="-78"/>
              </a:rPr>
              <a:t>افزايش قابليت انعطاف و نوآوري</a:t>
            </a:r>
            <a:r>
              <a:rPr lang="en-US" sz="2400">
                <a:cs typeface="B Mitra" pitchFamily="2" charset="-78"/>
              </a:rPr>
              <a:t> </a:t>
            </a:r>
          </a:p>
          <a:p>
            <a:pPr algn="r" rtl="1">
              <a:lnSpc>
                <a:spcPct val="90000"/>
              </a:lnSpc>
            </a:pPr>
            <a:r>
              <a:rPr lang="fa-IR" sz="2400">
                <a:cs typeface="B Mitra" pitchFamily="2" charset="-78"/>
              </a:rPr>
              <a:t>افزایش توانایی برای باقی ماندن در صحنه ی رقابت</a:t>
            </a:r>
          </a:p>
          <a:p>
            <a:pPr algn="r" rtl="1">
              <a:lnSpc>
                <a:spcPct val="90000"/>
              </a:lnSpc>
            </a:pPr>
            <a:r>
              <a:rPr lang="fa-IR" sz="2400">
                <a:cs typeface="B Mitra" pitchFamily="2" charset="-78"/>
              </a:rPr>
              <a:t>بهبود روابط کار بین کارکنان</a:t>
            </a:r>
          </a:p>
          <a:p>
            <a:pPr algn="r" rtl="1">
              <a:lnSpc>
                <a:spcPct val="90000"/>
              </a:lnSpc>
            </a:pPr>
            <a:r>
              <a:rPr lang="fa-IR" sz="2400">
                <a:cs typeface="B Mitra" pitchFamily="2" charset="-78"/>
              </a:rPr>
              <a:t>رابطه ی محکم تر و قابل اطمینان تر با عرضه کنندگان</a:t>
            </a:r>
          </a:p>
          <a:p>
            <a:pPr algn="r" rtl="1">
              <a:lnSpc>
                <a:spcPct val="90000"/>
              </a:lnSpc>
            </a:pPr>
            <a:r>
              <a:rPr lang="fa-IR" sz="2400">
                <a:cs typeface="B Mitra" pitchFamily="2" charset="-78"/>
              </a:rPr>
              <a:t>بهبود رضایت مشتری و در نتیجه سود بیشتر</a:t>
            </a:r>
          </a:p>
          <a:p>
            <a:pPr algn="r" rtl="1">
              <a:lnSpc>
                <a:spcPct val="90000"/>
              </a:lnSpc>
            </a:pPr>
            <a:endParaRPr lang="fa-IR" sz="2400">
              <a:cs typeface="B Mitra" pitchFamily="2" charset="-78"/>
            </a:endParaRPr>
          </a:p>
          <a:p>
            <a:pPr algn="r" rtl="1">
              <a:lnSpc>
                <a:spcPct val="90000"/>
              </a:lnSpc>
            </a:pPr>
            <a:endParaRPr lang="en-US" sz="2400">
              <a:cs typeface="B Mitra"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FAC5E83-D817-489F-BAB0-67111A8A7C5D}" type="slidenum">
              <a:rPr lang="ar-SA">
                <a:cs typeface="B Mitra" pitchFamily="2" charset="-78"/>
              </a:rPr>
              <a:pPr/>
              <a:t>13</a:t>
            </a:fld>
            <a:endParaRPr lang="en-US">
              <a:cs typeface="B Mitra" pitchFamily="2" charset="-78"/>
            </a:endParaRPr>
          </a:p>
        </p:txBody>
      </p:sp>
      <p:sp>
        <p:nvSpPr>
          <p:cNvPr id="86018" name="Rectangle 2"/>
          <p:cNvSpPr>
            <a:spLocks noGrp="1" noChangeArrowheads="1"/>
          </p:cNvSpPr>
          <p:nvPr>
            <p:ph type="title"/>
          </p:nvPr>
        </p:nvSpPr>
        <p:spPr>
          <a:xfrm>
            <a:off x="1143000" y="814388"/>
            <a:ext cx="7772400" cy="762000"/>
          </a:xfrm>
        </p:spPr>
        <p:txBody>
          <a:bodyPr/>
          <a:lstStyle/>
          <a:p>
            <a:pPr algn="ctr"/>
            <a:r>
              <a:rPr lang="fa-IR" dirty="0">
                <a:solidFill>
                  <a:srgbClr val="FFFF00"/>
                </a:solidFill>
                <a:cs typeface="B Titr" pitchFamily="2" charset="-78"/>
              </a:rPr>
              <a:t>محدودیت های نظام تولید به هنگام</a:t>
            </a:r>
            <a:endParaRPr lang="en-US" dirty="0">
              <a:solidFill>
                <a:srgbClr val="FFFF00"/>
              </a:solidFill>
              <a:cs typeface="B Titr" pitchFamily="2" charset="-78"/>
            </a:endParaRPr>
          </a:p>
        </p:txBody>
      </p:sp>
      <p:sp>
        <p:nvSpPr>
          <p:cNvPr id="86019" name="Rectangle 3"/>
          <p:cNvSpPr>
            <a:spLocks noGrp="1" noChangeArrowheads="1"/>
          </p:cNvSpPr>
          <p:nvPr>
            <p:ph type="body" idx="1"/>
          </p:nvPr>
        </p:nvSpPr>
        <p:spPr/>
        <p:txBody>
          <a:bodyPr/>
          <a:lstStyle/>
          <a:p>
            <a:pPr algn="r" rtl="1">
              <a:lnSpc>
                <a:spcPct val="90000"/>
              </a:lnSpc>
            </a:pPr>
            <a:r>
              <a:rPr lang="ar-SA" sz="2400">
                <a:cs typeface="B Mitra" pitchFamily="2" charset="-78"/>
              </a:rPr>
              <a:t>حذف ذخيره هاي احتياطي كه در روش سنتي نقش يك موجودي ايمني را براي شركتها ايفا مي كردند </a:t>
            </a:r>
            <a:endParaRPr lang="fa-IR" sz="2400">
              <a:cs typeface="B Mitra" pitchFamily="2" charset="-78"/>
            </a:endParaRPr>
          </a:p>
          <a:p>
            <a:pPr algn="r" rtl="1">
              <a:lnSpc>
                <a:spcPct val="90000"/>
              </a:lnSpc>
            </a:pPr>
            <a:r>
              <a:rPr lang="fa-IR" sz="2400">
                <a:cs typeface="B Mitra" pitchFamily="2" charset="-78"/>
              </a:rPr>
              <a:t>تفاوت </a:t>
            </a:r>
            <a:r>
              <a:rPr lang="ar-SA" sz="2400">
                <a:cs typeface="B Mitra" pitchFamily="2" charset="-78"/>
              </a:rPr>
              <a:t>سطح مشاركت تعيين شده در سازمانهاي ژاپني </a:t>
            </a:r>
            <a:r>
              <a:rPr lang="fa-IR" sz="2400">
                <a:cs typeface="B Mitra" pitchFamily="2" charset="-78"/>
              </a:rPr>
              <a:t>با میزان مشارکت مورد نیاز برای ارضای کارگران در غرب.</a:t>
            </a:r>
          </a:p>
          <a:p>
            <a:pPr algn="r" rtl="1">
              <a:lnSpc>
                <a:spcPct val="90000"/>
              </a:lnSpc>
            </a:pPr>
            <a:r>
              <a:rPr lang="fa-IR" sz="2400">
                <a:cs typeface="B Mitra" pitchFamily="2" charset="-78"/>
              </a:rPr>
              <a:t> </a:t>
            </a:r>
            <a:r>
              <a:rPr lang="ar-SA" sz="2400">
                <a:cs typeface="B Mitra" pitchFamily="2" charset="-78"/>
              </a:rPr>
              <a:t>مقاومت در برابر تغيير ممكن است در دو سطح مقاومت منطقي و مقاومت احساسي صورت گيرد</a:t>
            </a:r>
            <a:r>
              <a:rPr lang="fa-IR" sz="2400">
                <a:cs typeface="B Mitra" pitchFamily="2" charset="-78"/>
              </a:rPr>
              <a:t>.</a:t>
            </a:r>
          </a:p>
          <a:p>
            <a:pPr algn="r" rtl="1">
              <a:lnSpc>
                <a:spcPct val="90000"/>
              </a:lnSpc>
            </a:pPr>
            <a:r>
              <a:rPr lang="fa-IR" sz="2400">
                <a:cs typeface="B Mitra" pitchFamily="2" charset="-78"/>
              </a:rPr>
              <a:t>کاهش زمان چرخه ی تولید کارگران را مجبور به تطبیق فوری با تغییرات در تقاضا مینماید بدون در نظر گرفتن نیازهای آنها.</a:t>
            </a:r>
          </a:p>
          <a:p>
            <a:pPr algn="r" rtl="1">
              <a:lnSpc>
                <a:spcPct val="90000"/>
              </a:lnSpc>
            </a:pPr>
            <a:r>
              <a:rPr lang="fa-IR" sz="2400">
                <a:cs typeface="B Mitra" pitchFamily="2" charset="-78"/>
              </a:rPr>
              <a:t>در نظام </a:t>
            </a:r>
            <a:r>
              <a:rPr lang="en-US" sz="2400">
                <a:cs typeface="B Mitra" pitchFamily="2" charset="-78"/>
              </a:rPr>
              <a:t>JIT</a:t>
            </a:r>
            <a:r>
              <a:rPr lang="fa-IR" sz="2400">
                <a:cs typeface="B Mitra" pitchFamily="2" charset="-78"/>
              </a:rPr>
              <a:t> زمان های بیکاری بطور قابل توجهی کاهش می یابد که این منجر به استرس و فشار بیشتر روی کارگر برای انجام کار می شود.</a:t>
            </a:r>
          </a:p>
          <a:p>
            <a:pPr algn="r" rtl="1">
              <a:lnSpc>
                <a:spcPct val="90000"/>
              </a:lnSpc>
            </a:pPr>
            <a:r>
              <a:rPr lang="fa-IR" sz="2400">
                <a:cs typeface="B Mitra" pitchFamily="2" charset="-78"/>
              </a:rPr>
              <a:t>عدم هماهنگی داخل و خارج سازمان</a:t>
            </a:r>
            <a:endParaRPr lang="en-US" sz="2400">
              <a:cs typeface="B Mitra"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6E634FDA-21C7-49A6-B7FC-A2E7AEE063C6}" type="slidenum">
              <a:rPr lang="ar-SA">
                <a:cs typeface="B Mitra" pitchFamily="2" charset="-78"/>
              </a:rPr>
              <a:pPr/>
              <a:t>14</a:t>
            </a:fld>
            <a:endParaRPr lang="en-US">
              <a:cs typeface="B Mitra" pitchFamily="2" charset="-78"/>
            </a:endParaRPr>
          </a:p>
        </p:txBody>
      </p:sp>
      <p:sp>
        <p:nvSpPr>
          <p:cNvPr id="90114" name="Rectangle 2"/>
          <p:cNvSpPr>
            <a:spLocks noGrp="1" noChangeArrowheads="1"/>
          </p:cNvSpPr>
          <p:nvPr>
            <p:ph type="title"/>
          </p:nvPr>
        </p:nvSpPr>
        <p:spPr>
          <a:xfrm>
            <a:off x="1143000" y="814388"/>
            <a:ext cx="7772400" cy="762000"/>
          </a:xfrm>
        </p:spPr>
        <p:txBody>
          <a:bodyPr/>
          <a:lstStyle/>
          <a:p>
            <a:pPr algn="ctr"/>
            <a:r>
              <a:rPr lang="fa-IR" dirty="0">
                <a:solidFill>
                  <a:srgbClr val="FFFF00"/>
                </a:solidFill>
                <a:cs typeface="B Titr" pitchFamily="2" charset="-78"/>
              </a:rPr>
              <a:t>نتیجه گیری</a:t>
            </a:r>
            <a:endParaRPr lang="en-US" dirty="0">
              <a:solidFill>
                <a:srgbClr val="FFFF00"/>
              </a:solidFill>
              <a:cs typeface="B Titr" pitchFamily="2" charset="-78"/>
            </a:endParaRPr>
          </a:p>
        </p:txBody>
      </p:sp>
      <p:sp>
        <p:nvSpPr>
          <p:cNvPr id="90115" name="Rectangle 3"/>
          <p:cNvSpPr>
            <a:spLocks noGrp="1" noChangeArrowheads="1"/>
          </p:cNvSpPr>
          <p:nvPr>
            <p:ph type="body" idx="1"/>
          </p:nvPr>
        </p:nvSpPr>
        <p:spPr>
          <a:xfrm>
            <a:off x="1187624" y="1981200"/>
            <a:ext cx="7727776" cy="4114800"/>
          </a:xfrm>
        </p:spPr>
        <p:txBody>
          <a:bodyPr/>
          <a:lstStyle/>
          <a:p>
            <a:pPr algn="justLow" rtl="1"/>
            <a:r>
              <a:rPr lang="fa-IR" dirty="0">
                <a:cs typeface="B Mitra" pitchFamily="2" charset="-78"/>
              </a:rPr>
              <a:t>در پایان باید گفت که تغییر دادن نظام های موجود در سیستم به هنگام، با مطالعه ی وضعیت فعلی و آماده کردن موقعیت و امکانات لازم انجام پذیرد و به هیچ وجه تقلید محض و تکرار عین تجربیات دیگران توصیه نمی شود.</a:t>
            </a:r>
            <a:endParaRPr lang="en-US" dirty="0">
              <a:cs typeface="B Mitra" pitchFamily="2" charset="-78"/>
            </a:endParaRPr>
          </a:p>
          <a:p>
            <a:pPr algn="r" rtl="1"/>
            <a:endParaRPr lang="en-US" dirty="0">
              <a:cs typeface="B Mitra"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806947"/>
            <a:ext cx="7772400" cy="769441"/>
          </a:xfrm>
        </p:spPr>
        <p:txBody>
          <a:bodyPr/>
          <a:lstStyle/>
          <a:p>
            <a:pPr algn="r" rtl="1"/>
            <a:endParaRPr lang="en-US" dirty="0"/>
          </a:p>
        </p:txBody>
      </p:sp>
      <p:sp>
        <p:nvSpPr>
          <p:cNvPr id="3" name="Content Placeholder 2"/>
          <p:cNvSpPr>
            <a:spLocks noGrp="1"/>
          </p:cNvSpPr>
          <p:nvPr>
            <p:ph idx="1"/>
          </p:nvPr>
        </p:nvSpPr>
        <p:spPr/>
        <p:txBody>
          <a:bodyPr/>
          <a:lstStyle/>
          <a:p>
            <a:pPr algn="r" rtl="1"/>
            <a:endParaRPr lang="en-US" dirty="0" smtClean="0"/>
          </a:p>
          <a:p>
            <a:pPr algn="r" rtl="1">
              <a:lnSpc>
                <a:spcPct val="200000"/>
              </a:lnSpc>
              <a:buFont typeface="Wingdings" pitchFamily="2" charset="2"/>
              <a:buChar char="ü"/>
            </a:pPr>
            <a:r>
              <a:rPr lang="fa-IR" dirty="0" smtClean="0">
                <a:solidFill>
                  <a:srgbClr val="FFFF00"/>
                </a:solidFill>
                <a:cs typeface="B Nazanin" pitchFamily="2" charset="-78"/>
              </a:rPr>
              <a:t>1- </a:t>
            </a:r>
            <a:r>
              <a:rPr lang="en-US" dirty="0" err="1" smtClean="0">
                <a:solidFill>
                  <a:srgbClr val="FFFF00"/>
                </a:solidFill>
                <a:cs typeface="B Nazanin" pitchFamily="2" charset="-78"/>
              </a:rPr>
              <a:t>git</a:t>
            </a:r>
            <a:r>
              <a:rPr lang="fa-IR" dirty="0" smtClean="0">
                <a:solidFill>
                  <a:srgbClr val="FFFF00"/>
                </a:solidFill>
                <a:cs typeface="B Nazanin" pitchFamily="2" charset="-78"/>
              </a:rPr>
              <a:t> </a:t>
            </a:r>
            <a:r>
              <a:rPr lang="fa-IR" sz="3600" b="1" dirty="0" smtClean="0">
                <a:solidFill>
                  <a:srgbClr val="FFFF00"/>
                </a:solidFill>
                <a:cs typeface="B Nazanin" pitchFamily="2" charset="-78"/>
              </a:rPr>
              <a:t>راتعریف کنید؟</a:t>
            </a:r>
          </a:p>
          <a:p>
            <a:pPr algn="r" rtl="1">
              <a:lnSpc>
                <a:spcPct val="200000"/>
              </a:lnSpc>
              <a:buFont typeface="Wingdings" pitchFamily="2" charset="2"/>
              <a:buChar char="ü"/>
            </a:pPr>
            <a:r>
              <a:rPr lang="fa-IR" dirty="0" smtClean="0">
                <a:solidFill>
                  <a:srgbClr val="FFFF00"/>
                </a:solidFill>
                <a:cs typeface="B Nazanin" pitchFamily="2" charset="-78"/>
              </a:rPr>
              <a:t>2- </a:t>
            </a:r>
            <a:r>
              <a:rPr lang="fa-IR" b="1" dirty="0" smtClean="0">
                <a:solidFill>
                  <a:srgbClr val="FFFF00"/>
                </a:solidFill>
                <a:cs typeface="B Nazanin" pitchFamily="2" charset="-78"/>
              </a:rPr>
              <a:t>چهار مورد از فواید </a:t>
            </a:r>
            <a:r>
              <a:rPr lang="en-US" dirty="0" err="1" smtClean="0">
                <a:solidFill>
                  <a:srgbClr val="FFFF00"/>
                </a:solidFill>
                <a:cs typeface="B Nazanin" pitchFamily="2" charset="-78"/>
              </a:rPr>
              <a:t>git</a:t>
            </a:r>
            <a:r>
              <a:rPr lang="fa-IR" dirty="0" smtClean="0">
                <a:solidFill>
                  <a:srgbClr val="FFFF00"/>
                </a:solidFill>
                <a:cs typeface="B Nazanin" pitchFamily="2" charset="-78"/>
              </a:rPr>
              <a:t> </a:t>
            </a:r>
            <a:r>
              <a:rPr lang="fa-IR" sz="3600" b="1" dirty="0" smtClean="0">
                <a:solidFill>
                  <a:srgbClr val="FFFF00"/>
                </a:solidFill>
                <a:cs typeface="B Nazanin" pitchFamily="2" charset="-78"/>
              </a:rPr>
              <a:t>را نام ببرید؟</a:t>
            </a:r>
            <a:endParaRPr lang="en-US" b="1" dirty="0">
              <a:solidFill>
                <a:srgbClr val="FFFF00"/>
              </a:solidFill>
              <a:cs typeface="B Nazanin" pitchFamily="2" charset="-78"/>
            </a:endParaRPr>
          </a:p>
        </p:txBody>
      </p:sp>
      <p:sp>
        <p:nvSpPr>
          <p:cNvPr id="4" name="Slide Number Placeholder 3"/>
          <p:cNvSpPr>
            <a:spLocks noGrp="1"/>
          </p:cNvSpPr>
          <p:nvPr>
            <p:ph type="sldNum" sz="quarter" idx="12"/>
          </p:nvPr>
        </p:nvSpPr>
        <p:spPr/>
        <p:txBody>
          <a:bodyPr/>
          <a:lstStyle/>
          <a:p>
            <a:fld id="{7A7AB07B-58CF-4481-BF3C-DC47FD1947F1}" type="slidenum">
              <a:rPr lang="ar-SA" smtClean="0"/>
              <a:pPr/>
              <a:t>15</a:t>
            </a:fld>
            <a:endParaRPr lang="en-US"/>
          </a:p>
        </p:txBody>
      </p:sp>
    </p:spTree>
    <p:extLst>
      <p:ext uri="{BB962C8B-B14F-4D97-AF65-F5344CB8AC3E}">
        <p14:creationId xmlns:p14="http://schemas.microsoft.com/office/powerpoint/2010/main" val="1794225978"/>
      </p:ext>
    </p:extLst>
  </p:cSld>
  <p:clrMapOvr>
    <a:masterClrMapping/>
  </p:clrMapOvr>
</p:sld>
</file>

<file path=ppt/theme/theme1.xml><?xml version="1.0" encoding="utf-8"?>
<a:theme xmlns:a="http://schemas.openxmlformats.org/drawingml/2006/main" name="High Voltage">
  <a:themeElements>
    <a:clrScheme name="High Voltage 1">
      <a:dk1>
        <a:srgbClr val="001932"/>
      </a:dk1>
      <a:lt1>
        <a:srgbClr val="FFFFFF"/>
      </a:lt1>
      <a:dk2>
        <a:srgbClr val="2181B7"/>
      </a:dk2>
      <a:lt2>
        <a:srgbClr val="CCFFFF"/>
      </a:lt2>
      <a:accent1>
        <a:srgbClr val="99FFCC"/>
      </a:accent1>
      <a:accent2>
        <a:srgbClr val="01B0FF"/>
      </a:accent2>
      <a:accent3>
        <a:srgbClr val="ABC1D8"/>
      </a:accent3>
      <a:accent4>
        <a:srgbClr val="DADADA"/>
      </a:accent4>
      <a:accent5>
        <a:srgbClr val="CAFFE2"/>
      </a:accent5>
      <a:accent6>
        <a:srgbClr val="019FE7"/>
      </a:accent6>
      <a:hlink>
        <a:srgbClr val="6666FF"/>
      </a:hlink>
      <a:folHlink>
        <a:srgbClr val="1C6D9A"/>
      </a:folHlink>
    </a:clrScheme>
    <a:fontScheme name="High Voltage">
      <a:majorFont>
        <a:latin typeface="Arial Black"/>
        <a:ea typeface=""/>
        <a:cs typeface=""/>
      </a:majorFont>
      <a:minorFont>
        <a:latin typeface="Arial Black"/>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6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6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High Voltage 1">
        <a:dk1>
          <a:srgbClr val="001932"/>
        </a:dk1>
        <a:lt1>
          <a:srgbClr val="FFFFFF"/>
        </a:lt1>
        <a:dk2>
          <a:srgbClr val="2181B7"/>
        </a:dk2>
        <a:lt2>
          <a:srgbClr val="CCFFFF"/>
        </a:lt2>
        <a:accent1>
          <a:srgbClr val="99FFCC"/>
        </a:accent1>
        <a:accent2>
          <a:srgbClr val="01B0FF"/>
        </a:accent2>
        <a:accent3>
          <a:srgbClr val="ABC1D8"/>
        </a:accent3>
        <a:accent4>
          <a:srgbClr val="DADADA"/>
        </a:accent4>
        <a:accent5>
          <a:srgbClr val="CAFFE2"/>
        </a:accent5>
        <a:accent6>
          <a:srgbClr val="019FE7"/>
        </a:accent6>
        <a:hlink>
          <a:srgbClr val="6666FF"/>
        </a:hlink>
        <a:folHlink>
          <a:srgbClr val="1C6D9A"/>
        </a:folHlink>
      </a:clrScheme>
      <a:clrMap bg1="dk2" tx1="lt1" bg2="dk1" tx2="lt2" accent1="accent1" accent2="accent2" accent3="accent3" accent4="accent4" accent5="accent5" accent6="accent6" hlink="hlink" folHlink="folHlink"/>
    </a:extraClrScheme>
    <a:extraClrScheme>
      <a:clrScheme name="High Voltage 2">
        <a:dk1>
          <a:srgbClr val="000000"/>
        </a:dk1>
        <a:lt1>
          <a:srgbClr val="FFFFFF"/>
        </a:lt1>
        <a:dk2>
          <a:srgbClr val="000066"/>
        </a:dk2>
        <a:lt2>
          <a:srgbClr val="969696"/>
        </a:lt2>
        <a:accent1>
          <a:srgbClr val="666699"/>
        </a:accent1>
        <a:accent2>
          <a:srgbClr val="CCCCFF"/>
        </a:accent2>
        <a:accent3>
          <a:srgbClr val="FFFFFF"/>
        </a:accent3>
        <a:accent4>
          <a:srgbClr val="000000"/>
        </a:accent4>
        <a:accent5>
          <a:srgbClr val="B8B8CA"/>
        </a:accent5>
        <a:accent6>
          <a:srgbClr val="B9B9E7"/>
        </a:accent6>
        <a:hlink>
          <a:srgbClr val="CC00CC"/>
        </a:hlink>
        <a:folHlink>
          <a:srgbClr val="EAEAEA"/>
        </a:folHlink>
      </a:clrScheme>
      <a:clrMap bg1="lt1" tx1="dk1" bg2="lt2" tx2="dk2" accent1="accent1" accent2="accent2" accent3="accent3" accent4="accent4" accent5="accent5" accent6="accent6" hlink="hlink" folHlink="folHlink"/>
    </a:extraClrScheme>
    <a:extraClrScheme>
      <a:clrScheme name="High Voltage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High Voltage 4">
        <a:dk1>
          <a:srgbClr val="000000"/>
        </a:dk1>
        <a:lt1>
          <a:srgbClr val="FFFFCC"/>
        </a:lt1>
        <a:dk2>
          <a:srgbClr val="FF6600"/>
        </a:dk2>
        <a:lt2>
          <a:srgbClr val="333300"/>
        </a:lt2>
        <a:accent1>
          <a:srgbClr val="800000"/>
        </a:accent1>
        <a:accent2>
          <a:srgbClr val="CC6600"/>
        </a:accent2>
        <a:accent3>
          <a:srgbClr val="FFFFE2"/>
        </a:accent3>
        <a:accent4>
          <a:srgbClr val="000000"/>
        </a:accent4>
        <a:accent5>
          <a:srgbClr val="C0AAAA"/>
        </a:accent5>
        <a:accent6>
          <a:srgbClr val="B95C00"/>
        </a:accent6>
        <a:hlink>
          <a:srgbClr val="808000"/>
        </a:hlink>
        <a:folHlink>
          <a:srgbClr val="FFCC66"/>
        </a:folHlink>
      </a:clrScheme>
      <a:clrMap bg1="lt1" tx1="dk1" bg2="lt2" tx2="dk2" accent1="accent1" accent2="accent2" accent3="accent3" accent4="accent4" accent5="accent5" accent6="accent6" hlink="hlink" folHlink="folHlink"/>
    </a:extraClrScheme>
    <a:extraClrScheme>
      <a:clrScheme name="High Voltage 5">
        <a:dk1>
          <a:srgbClr val="1C3956"/>
        </a:dk1>
        <a:lt1>
          <a:srgbClr val="FFFFFF"/>
        </a:lt1>
        <a:dk2>
          <a:srgbClr val="003366"/>
        </a:dk2>
        <a:lt2>
          <a:srgbClr val="DDDDDD"/>
        </a:lt2>
        <a:accent1>
          <a:srgbClr val="3D7CBB"/>
        </a:accent1>
        <a:accent2>
          <a:srgbClr val="00152A"/>
        </a:accent2>
        <a:accent3>
          <a:srgbClr val="AAADB8"/>
        </a:accent3>
        <a:accent4>
          <a:srgbClr val="DADADA"/>
        </a:accent4>
        <a:accent5>
          <a:srgbClr val="AFBFDA"/>
        </a:accent5>
        <a:accent6>
          <a:srgbClr val="001225"/>
        </a:accent6>
        <a:hlink>
          <a:srgbClr val="33CCCC"/>
        </a:hlink>
        <a:folHlink>
          <a:srgbClr val="96B9DC"/>
        </a:folHlink>
      </a:clrScheme>
      <a:clrMap bg1="dk2" tx1="lt1" bg2="dk1" tx2="lt2" accent1="accent1" accent2="accent2" accent3="accent3" accent4="accent4" accent5="accent5" accent6="accent6" hlink="hlink" folHlink="folHlink"/>
    </a:extraClrScheme>
    <a:extraClrScheme>
      <a:clrScheme name="High Voltage 6">
        <a:dk1>
          <a:srgbClr val="000000"/>
        </a:dk1>
        <a:lt1>
          <a:srgbClr val="FFFFFF"/>
        </a:lt1>
        <a:dk2>
          <a:srgbClr val="440044"/>
        </a:dk2>
        <a:lt2>
          <a:srgbClr val="491D49"/>
        </a:lt2>
        <a:accent1>
          <a:srgbClr val="9D9DBD"/>
        </a:accent1>
        <a:accent2>
          <a:srgbClr val="14213C"/>
        </a:accent2>
        <a:accent3>
          <a:srgbClr val="FFFFFF"/>
        </a:accent3>
        <a:accent4>
          <a:srgbClr val="000000"/>
        </a:accent4>
        <a:accent5>
          <a:srgbClr val="CCCCDB"/>
        </a:accent5>
        <a:accent6>
          <a:srgbClr val="111D35"/>
        </a:accent6>
        <a:hlink>
          <a:srgbClr val="666699"/>
        </a:hlink>
        <a:folHlink>
          <a:srgbClr val="DBDBF1"/>
        </a:folHlink>
      </a:clrScheme>
      <a:clrMap bg1="lt1" tx1="dk1" bg2="lt2" tx2="dk2" accent1="accent1" accent2="accent2" accent3="accent3" accent4="accent4" accent5="accent5" accent6="accent6" hlink="hlink" folHlink="folHlink"/>
    </a:extraClrScheme>
    <a:extraClrScheme>
      <a:clrScheme name="High Voltage 7">
        <a:dk1>
          <a:srgbClr val="000000"/>
        </a:dk1>
        <a:lt1>
          <a:srgbClr val="FFFFFF"/>
        </a:lt1>
        <a:dk2>
          <a:srgbClr val="000000"/>
        </a:dk2>
        <a:lt2>
          <a:srgbClr val="001A00"/>
        </a:lt2>
        <a:accent1>
          <a:srgbClr val="339966"/>
        </a:accent1>
        <a:accent2>
          <a:srgbClr val="003300"/>
        </a:accent2>
        <a:accent3>
          <a:srgbClr val="FFFFFF"/>
        </a:accent3>
        <a:accent4>
          <a:srgbClr val="000000"/>
        </a:accent4>
        <a:accent5>
          <a:srgbClr val="ADCAB8"/>
        </a:accent5>
        <a:accent6>
          <a:srgbClr val="002D00"/>
        </a:accent6>
        <a:hlink>
          <a:srgbClr val="FF9933"/>
        </a:hlink>
        <a:folHlink>
          <a:srgbClr val="AFE9C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Designs\High Voltage.pot</Template>
  <TotalTime>804</TotalTime>
  <Words>951</Words>
  <Application>Microsoft Office PowerPoint</Application>
  <PresentationFormat>On-screen Show (4:3)</PresentationFormat>
  <Paragraphs>87</Paragraphs>
  <Slides>15</Slides>
  <Notes>8</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High Voltage</vt:lpstr>
      <vt:lpstr>بنام خدا</vt:lpstr>
      <vt:lpstr>نظام تولید به هنگام</vt:lpstr>
      <vt:lpstr>چکیده</vt:lpstr>
      <vt:lpstr>مقدمه</vt:lpstr>
      <vt:lpstr>PowerPoint Presentation</vt:lpstr>
      <vt:lpstr>فواید JIT</vt:lpstr>
      <vt:lpstr>هفت عامل اتلاف</vt:lpstr>
      <vt:lpstr>اهداف عمومی تولید به هنگام</vt:lpstr>
      <vt:lpstr>پيش نيازهاي يك برنامه تولید به هنگام</vt:lpstr>
      <vt:lpstr>رويكردها و اصول نظام تولید به هنگام</vt:lpstr>
      <vt:lpstr>رويكرد مديريت موجودي هاي JIT</vt:lpstr>
      <vt:lpstr>مزاياي نظام تولید به هنگام </vt:lpstr>
      <vt:lpstr>محدودیت های نظام تولید به هنگام</vt:lpstr>
      <vt:lpstr>نتیجه گیری</vt:lpstr>
      <vt:lpstr>PowerPoint Presentation</vt:lpstr>
    </vt:vector>
  </TitlesOfParts>
  <Company>Pennsylvania State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Just-in-time Purchasing</dc:title>
  <dc:creator>F.Saeedi</dc:creator>
  <cp:lastModifiedBy>Windows User</cp:lastModifiedBy>
  <cp:revision>40</cp:revision>
  <cp:lastPrinted>1601-01-01T00:00:00Z</cp:lastPrinted>
  <dcterms:created xsi:type="dcterms:W3CDTF">2001-02-19T01:17:28Z</dcterms:created>
  <dcterms:modified xsi:type="dcterms:W3CDTF">2020-05-20T21:51:30Z</dcterms:modified>
</cp:coreProperties>
</file>