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319" r:id="rId2"/>
    <p:sldId id="256" r:id="rId3"/>
    <p:sldId id="306" r:id="rId4"/>
    <p:sldId id="307" r:id="rId5"/>
    <p:sldId id="308" r:id="rId6"/>
    <p:sldId id="309" r:id="rId7"/>
    <p:sldId id="310" r:id="rId8"/>
    <p:sldId id="311" r:id="rId9"/>
    <p:sldId id="312" r:id="rId10"/>
    <p:sldId id="313" r:id="rId11"/>
    <p:sldId id="314" r:id="rId12"/>
    <p:sldId id="315" r:id="rId13"/>
    <p:sldId id="316" r:id="rId14"/>
    <p:sldId id="317" r:id="rId15"/>
    <p:sldId id="318" r:id="rId16"/>
    <p:sldId id="265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E2A4E-3265-48B6-A12E-377F737C077D}" type="datetimeFigureOut">
              <a:rPr lang="en-US" smtClean="0"/>
              <a:t>3/4/2020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0B100-984A-4625-8783-5AF100E493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9169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E2A4E-3265-48B6-A12E-377F737C077D}" type="datetimeFigureOut">
              <a:rPr lang="en-US" smtClean="0"/>
              <a:t>3/4/2020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0B100-984A-4625-8783-5AF100E493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8330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E2A4E-3265-48B6-A12E-377F737C077D}" type="datetimeFigureOut">
              <a:rPr lang="en-US" smtClean="0"/>
              <a:t>3/4/2020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0B100-984A-4625-8783-5AF100E493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779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E2A4E-3265-48B6-A12E-377F737C077D}" type="datetimeFigureOut">
              <a:rPr lang="en-US" smtClean="0"/>
              <a:t>3/4/2020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0B100-984A-4625-8783-5AF100E493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2527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E2A4E-3265-48B6-A12E-377F737C077D}" type="datetimeFigureOut">
              <a:rPr lang="en-US" smtClean="0"/>
              <a:t>3/4/2020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0B100-984A-4625-8783-5AF100E493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7789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E2A4E-3265-48B6-A12E-377F737C077D}" type="datetimeFigureOut">
              <a:rPr lang="en-US" smtClean="0"/>
              <a:t>3/4/2020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0B100-984A-4625-8783-5AF100E493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7647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E2A4E-3265-48B6-A12E-377F737C077D}" type="datetimeFigureOut">
              <a:rPr lang="en-US" smtClean="0"/>
              <a:t>3/4/2020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0B100-984A-4625-8783-5AF100E493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1097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E2A4E-3265-48B6-A12E-377F737C077D}" type="datetimeFigureOut">
              <a:rPr lang="en-US" smtClean="0"/>
              <a:t>3/4/2020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0B100-984A-4625-8783-5AF100E493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0009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E2A4E-3265-48B6-A12E-377F737C077D}" type="datetimeFigureOut">
              <a:rPr lang="en-US" smtClean="0"/>
              <a:t>3/4/2020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0B100-984A-4625-8783-5AF100E493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950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E2A4E-3265-48B6-A12E-377F737C077D}" type="datetimeFigureOut">
              <a:rPr lang="en-US" smtClean="0"/>
              <a:t>3/4/2020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0B100-984A-4625-8783-5AF100E493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4236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E2A4E-3265-48B6-A12E-377F737C077D}" type="datetimeFigureOut">
              <a:rPr lang="en-US" smtClean="0"/>
              <a:t>3/4/2020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0B100-984A-4625-8783-5AF100E493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5978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AE2A4E-3265-48B6-A12E-377F737C077D}" type="datetimeFigureOut">
              <a:rPr lang="en-US" smtClean="0"/>
              <a:t>3/4/2020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10B100-984A-4625-8783-5AF100E493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74367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بنام خدا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60181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963928" y="1573306"/>
            <a:ext cx="10341294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a-IR" sz="6000" dirty="0" smtClean="0">
                <a:solidFill>
                  <a:srgbClr val="002060"/>
                </a:solidFill>
                <a:effectLst>
                  <a:reflection blurRad="6350" stA="55000" endA="300" endPos="45500" dir="5400000" sy="-100000" algn="bl" rotWithShape="0"/>
                </a:effectLst>
                <a:cs typeface="B Titr" panose="00000700000000000000" pitchFamily="2" charset="-78"/>
              </a:rPr>
              <a:t>درس </a:t>
            </a:r>
            <a:r>
              <a:rPr lang="fa-IR" sz="6000" dirty="0" smtClean="0">
                <a:solidFill>
                  <a:srgbClr val="002060"/>
                </a:solidFill>
                <a:effectLst>
                  <a:reflection blurRad="6350" stA="55000" endA="300" endPos="45500" dir="5400000" sy="-100000" algn="bl" rotWithShape="0"/>
                </a:effectLst>
                <a:cs typeface="B Titr" panose="00000700000000000000" pitchFamily="2" charset="-78"/>
              </a:rPr>
              <a:t>دوازدهم</a:t>
            </a:r>
          </a:p>
          <a:p>
            <a:pPr algn="ctr"/>
            <a:r>
              <a:rPr lang="fa-IR" sz="6000" dirty="0" smtClean="0">
                <a:solidFill>
                  <a:srgbClr val="002060"/>
                </a:solidFill>
                <a:effectLst>
                  <a:reflection blurRad="6350" stA="55000" endA="300" endPos="45500" dir="5400000" sy="-100000" algn="bl" rotWithShape="0"/>
                </a:effectLst>
                <a:cs typeface="B Titr" panose="00000700000000000000" pitchFamily="2" charset="-78"/>
              </a:rPr>
              <a:t>نشریه ها و تاریخ نویسی</a:t>
            </a:r>
          </a:p>
          <a:p>
            <a:pPr algn="ctr"/>
            <a:endParaRPr lang="fa-IR" sz="6000" dirty="0">
              <a:solidFill>
                <a:srgbClr val="002060"/>
              </a:solidFill>
              <a:effectLst>
                <a:reflection blurRad="6350" stA="55000" endA="300" endPos="45500" dir="5400000" sy="-100000" algn="bl" rotWithShape="0"/>
              </a:effectLst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751570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00138" y="2273855"/>
            <a:ext cx="10358437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نشریات (روزنامه و مجلات) از منابع شناخت بهتر تاریخ در عصر پیشرفت های تمدنی و فرهنگی هستند. </a:t>
            </a:r>
          </a:p>
        </p:txBody>
      </p:sp>
    </p:spTree>
    <p:extLst>
      <p:ext uri="{BB962C8B-B14F-4D97-AF65-F5344CB8AC3E}">
        <p14:creationId xmlns:p14="http://schemas.microsoft.com/office/powerpoint/2010/main" val="2950348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00138" y="2273855"/>
            <a:ext cx="10358437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تعریف نشریه: تمام رسانه های چاپی اعم از (مطبوعات)، روزنامه و مجله، در زمان های مشخص و با هدفی معین، به طور متناوب تولید و توزیع می شوند.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8091" y="972045"/>
            <a:ext cx="12168193" cy="6848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>
              <a:lnSpc>
                <a:spcPct val="150000"/>
              </a:lnSpc>
            </a:pPr>
            <a:r>
              <a:rPr lang="fa-IR" sz="2800" b="1" dirty="0" smtClean="0">
                <a:solidFill>
                  <a:srgbClr val="C00000"/>
                </a:solidFill>
                <a:cs typeface="B Nazanin" panose="00000400000000000000" pitchFamily="2" charset="-78"/>
              </a:rPr>
              <a:t>نشریات و اهمیت آن ها در زندگی</a:t>
            </a:r>
          </a:p>
        </p:txBody>
      </p:sp>
    </p:spTree>
    <p:extLst>
      <p:ext uri="{BB962C8B-B14F-4D97-AF65-F5344CB8AC3E}">
        <p14:creationId xmlns:p14="http://schemas.microsoft.com/office/powerpoint/2010/main" val="2105818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43754" y="2273855"/>
            <a:ext cx="11014822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1) نشریه ها رسانه های گروهی در قرون جدید و عامل مهمی در پیشرفت </a:t>
            </a:r>
          </a:p>
          <a:p>
            <a:pPr algn="r" rtl="1">
              <a:lnSpc>
                <a:spcPct val="150000"/>
              </a:lnSpc>
            </a:pPr>
            <a:endParaRPr lang="fa-IR" sz="2800" b="1" dirty="0" smtClean="0"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2) کم بودن محدودیت نشریه ها از نظر تنوع و حجم مطالب نسبت به رسانه ها</a:t>
            </a:r>
          </a:p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3) نشریه ها در هر زمان امکان مراجعه دارد و فرد فرصت مطالعه ی مکرر مطالب و اندیشه ها را می یابد.</a:t>
            </a:r>
          </a:p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4) مطالب نشریه مکتوب است. پس </a:t>
            </a:r>
            <a:r>
              <a:rPr lang="fa-IR" sz="2800" b="1" dirty="0">
                <a:cs typeface="B Nazanin" panose="00000400000000000000" pitchFamily="2" charset="-78"/>
              </a:rPr>
              <a:t>س</a:t>
            </a:r>
            <a:r>
              <a:rPr lang="fa-IR" sz="2800" b="1" dirty="0" smtClean="0">
                <a:cs typeface="B Nazanin" panose="00000400000000000000" pitchFamily="2" charset="-78"/>
              </a:rPr>
              <a:t>ندیت مطالب آن بیشتر از هر رسانه ی دیگری است/</a:t>
            </a:r>
            <a:endParaRPr lang="fa-IR" sz="2800" b="1" dirty="0">
              <a:cs typeface="B Nazanin" panose="00000400000000000000" pitchFamily="2" charset="-78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8091" y="972045"/>
            <a:ext cx="12168193" cy="6848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>
              <a:lnSpc>
                <a:spcPct val="150000"/>
              </a:lnSpc>
            </a:pPr>
            <a:r>
              <a:rPr lang="fa-IR" sz="2800" b="1" dirty="0" smtClean="0">
                <a:solidFill>
                  <a:srgbClr val="C00000"/>
                </a:solidFill>
                <a:cs typeface="B Nazanin" panose="00000400000000000000" pitchFamily="2" charset="-78"/>
              </a:rPr>
              <a:t>اهمیت نشریه</a:t>
            </a:r>
          </a:p>
        </p:txBody>
      </p:sp>
      <p:sp>
        <p:nvSpPr>
          <p:cNvPr id="4" name="Right Brace 3"/>
          <p:cNvSpPr/>
          <p:nvPr/>
        </p:nvSpPr>
        <p:spPr>
          <a:xfrm>
            <a:off x="2433918" y="1629954"/>
            <a:ext cx="215153" cy="2094881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1217518" y="1489571"/>
            <a:ext cx="1243294" cy="22621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400" b="1" dirty="0" smtClean="0">
                <a:cs typeface="B Nazanin" panose="00000400000000000000" pitchFamily="2" charset="-78"/>
              </a:rPr>
              <a:t>فکری</a:t>
            </a:r>
          </a:p>
          <a:p>
            <a:pPr algn="r" rtl="1">
              <a:lnSpc>
                <a:spcPct val="150000"/>
              </a:lnSpc>
            </a:pPr>
            <a:r>
              <a:rPr lang="fa-IR" sz="2400" b="1" dirty="0" smtClean="0">
                <a:cs typeface="B Nazanin" panose="00000400000000000000" pitchFamily="2" charset="-78"/>
              </a:rPr>
              <a:t>علمی</a:t>
            </a:r>
          </a:p>
          <a:p>
            <a:pPr algn="r" rtl="1">
              <a:lnSpc>
                <a:spcPct val="150000"/>
              </a:lnSpc>
            </a:pPr>
            <a:r>
              <a:rPr lang="fa-IR" sz="2400" b="1" dirty="0" smtClean="0">
                <a:cs typeface="B Nazanin" panose="00000400000000000000" pitchFamily="2" charset="-78"/>
              </a:rPr>
              <a:t>اقتصادی</a:t>
            </a:r>
          </a:p>
          <a:p>
            <a:pPr algn="r" rtl="1">
              <a:lnSpc>
                <a:spcPct val="150000"/>
              </a:lnSpc>
            </a:pPr>
            <a:r>
              <a:rPr lang="fa-IR" sz="2400" b="1" dirty="0" smtClean="0">
                <a:cs typeface="B Nazanin" panose="00000400000000000000" pitchFamily="2" charset="-78"/>
              </a:rPr>
              <a:t>سیاسی</a:t>
            </a:r>
            <a:endParaRPr lang="fa-IR" sz="2400" b="1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958751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490472" y="3597928"/>
            <a:ext cx="343068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400" b="1" dirty="0" smtClean="0">
                <a:cs typeface="B Nazanin" panose="00000400000000000000" pitchFamily="2" charset="-78"/>
              </a:rPr>
              <a:t>الف) از نظر محتوا و موضوع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8091" y="972045"/>
            <a:ext cx="1216819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>
              <a:lnSpc>
                <a:spcPct val="150000"/>
              </a:lnSpc>
            </a:pPr>
            <a:r>
              <a:rPr lang="fa-IR" sz="2400" b="1" dirty="0" smtClean="0">
                <a:solidFill>
                  <a:srgbClr val="C00000"/>
                </a:solidFill>
                <a:cs typeface="B Nazanin" panose="00000400000000000000" pitchFamily="2" charset="-78"/>
              </a:rPr>
              <a:t>انواع نشریات در حال و گذشته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887134" y="2549473"/>
            <a:ext cx="1874261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400" b="1" dirty="0" smtClean="0">
                <a:cs typeface="B Nazanin" panose="00000400000000000000" pitchFamily="2" charset="-78"/>
              </a:rPr>
              <a:t>1) از نظر موضوع</a:t>
            </a:r>
          </a:p>
          <a:p>
            <a:pPr algn="r" rtl="1">
              <a:lnSpc>
                <a:spcPct val="150000"/>
              </a:lnSpc>
            </a:pPr>
            <a:endParaRPr lang="fa-IR" sz="2400" b="1" dirty="0" smtClean="0"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</a:pPr>
            <a:endParaRPr lang="fa-IR" sz="2400" b="1" dirty="0" smtClean="0"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</a:pPr>
            <a:endParaRPr lang="fa-IR" sz="2400" b="1" dirty="0"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2400" b="1" dirty="0" smtClean="0">
                <a:cs typeface="B Nazanin" panose="00000400000000000000" pitchFamily="2" charset="-78"/>
              </a:rPr>
              <a:t>2) از نظر محتوا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246550" y="1826998"/>
            <a:ext cx="3430681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400" b="1" dirty="0" smtClean="0">
                <a:cs typeface="B Nazanin" panose="00000400000000000000" pitchFamily="2" charset="-78"/>
              </a:rPr>
              <a:t>الف)</a:t>
            </a:r>
          </a:p>
          <a:p>
            <a:pPr algn="r" rtl="1">
              <a:lnSpc>
                <a:spcPct val="150000"/>
              </a:lnSpc>
            </a:pPr>
            <a:endParaRPr lang="fa-IR" sz="2400" b="1" dirty="0" smtClean="0"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</a:pPr>
            <a:endParaRPr lang="fa-IR" sz="2000" b="1" dirty="0"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2400" b="1" dirty="0" smtClean="0">
                <a:cs typeface="B Nazanin" panose="00000400000000000000" pitchFamily="2" charset="-78"/>
              </a:rPr>
              <a:t>ب) ترکیبی از چند موضوع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291080" y="1295210"/>
            <a:ext cx="3430681" cy="21441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ts val="4000"/>
              </a:lnSpc>
            </a:pPr>
            <a:r>
              <a:rPr lang="fa-IR" sz="2400" b="1" dirty="0" smtClean="0">
                <a:cs typeface="B Nazanin" panose="00000400000000000000" pitchFamily="2" charset="-78"/>
              </a:rPr>
              <a:t>خبری		اجتماعی</a:t>
            </a:r>
          </a:p>
          <a:p>
            <a:pPr algn="r" rtl="1">
              <a:lnSpc>
                <a:spcPts val="4000"/>
              </a:lnSpc>
            </a:pPr>
            <a:r>
              <a:rPr lang="fa-IR" sz="2400" b="1" dirty="0" smtClean="0">
                <a:cs typeface="B Nazanin" panose="00000400000000000000" pitchFamily="2" charset="-78"/>
              </a:rPr>
              <a:t>سیاسی		اقتصادی</a:t>
            </a:r>
          </a:p>
          <a:p>
            <a:pPr algn="r" rtl="1">
              <a:lnSpc>
                <a:spcPts val="4000"/>
              </a:lnSpc>
            </a:pPr>
            <a:r>
              <a:rPr lang="fa-IR" sz="2400" b="1" dirty="0" smtClean="0">
                <a:cs typeface="B Nazanin" panose="00000400000000000000" pitchFamily="2" charset="-78"/>
              </a:rPr>
              <a:t>تاریخی		علمی</a:t>
            </a:r>
          </a:p>
          <a:p>
            <a:pPr algn="r" rtl="1">
              <a:lnSpc>
                <a:spcPts val="4000"/>
              </a:lnSpc>
            </a:pPr>
            <a:r>
              <a:rPr lang="fa-IR" sz="2400" b="1" dirty="0" smtClean="0">
                <a:cs typeface="B Nazanin" panose="00000400000000000000" pitchFamily="2" charset="-78"/>
              </a:rPr>
              <a:t>ادبی		طنز</a:t>
            </a:r>
          </a:p>
        </p:txBody>
      </p:sp>
      <p:sp>
        <p:nvSpPr>
          <p:cNvPr id="7" name="Right Brace 6"/>
          <p:cNvSpPr/>
          <p:nvPr/>
        </p:nvSpPr>
        <p:spPr>
          <a:xfrm>
            <a:off x="5750102" y="1687163"/>
            <a:ext cx="328528" cy="1571748"/>
          </a:xfrm>
          <a:prstGeom prst="rightBrace">
            <a:avLst>
              <a:gd name="adj1" fmla="val 8333"/>
              <a:gd name="adj2" fmla="val 32034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8" name="Right Brace 7"/>
          <p:cNvSpPr/>
          <p:nvPr/>
        </p:nvSpPr>
        <p:spPr>
          <a:xfrm>
            <a:off x="6602354" y="1906602"/>
            <a:ext cx="318807" cy="2056784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9" name="Right Brace 8"/>
          <p:cNvSpPr/>
          <p:nvPr/>
        </p:nvSpPr>
        <p:spPr>
          <a:xfrm>
            <a:off x="8648320" y="2536808"/>
            <a:ext cx="365398" cy="2876145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10" name="Right Brace 9"/>
          <p:cNvSpPr/>
          <p:nvPr/>
        </p:nvSpPr>
        <p:spPr>
          <a:xfrm>
            <a:off x="6736565" y="4176170"/>
            <a:ext cx="318807" cy="2056784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12" name="TextBox 11"/>
          <p:cNvSpPr txBox="1"/>
          <p:nvPr/>
        </p:nvSpPr>
        <p:spPr>
          <a:xfrm>
            <a:off x="-784824" y="4042989"/>
            <a:ext cx="7671958" cy="26571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ts val="4000"/>
              </a:lnSpc>
            </a:pPr>
            <a:r>
              <a:rPr lang="fa-IR" sz="2400" b="1" dirty="0" smtClean="0">
                <a:cs typeface="B Nazanin" panose="00000400000000000000" pitchFamily="2" charset="-78"/>
              </a:rPr>
              <a:t>تقسیم بر اساس کیفیت، اهمیت و کاربرد</a:t>
            </a:r>
          </a:p>
          <a:p>
            <a:pPr algn="r" rtl="1">
              <a:lnSpc>
                <a:spcPts val="4000"/>
              </a:lnSpc>
            </a:pPr>
            <a:endParaRPr lang="fa-IR" sz="2400" b="1" dirty="0">
              <a:cs typeface="B Nazanin" panose="00000400000000000000" pitchFamily="2" charset="-78"/>
            </a:endParaRPr>
          </a:p>
          <a:p>
            <a:pPr algn="r" rtl="1">
              <a:lnSpc>
                <a:spcPts val="4000"/>
              </a:lnSpc>
            </a:pPr>
            <a:r>
              <a:rPr lang="fa-IR" sz="2400" b="1" dirty="0" smtClean="0">
                <a:cs typeface="B Nazanin" panose="00000400000000000000" pitchFamily="2" charset="-78"/>
              </a:rPr>
              <a:t>الف) مانند: نشریه اقتصادی، سیاسی</a:t>
            </a:r>
          </a:p>
          <a:p>
            <a:pPr algn="r" rtl="1">
              <a:lnSpc>
                <a:spcPts val="4000"/>
              </a:lnSpc>
            </a:pPr>
            <a:r>
              <a:rPr lang="fa-IR" sz="2400" b="1" dirty="0" smtClean="0">
                <a:cs typeface="B Nazanin" panose="00000400000000000000" pitchFamily="2" charset="-78"/>
              </a:rPr>
              <a:t>ب)مطالب این نشریات با مطالب نشریات خبری یا عمومی</a:t>
            </a:r>
          </a:p>
          <a:p>
            <a:pPr algn="r" rtl="1">
              <a:lnSpc>
                <a:spcPts val="4000"/>
              </a:lnSpc>
            </a:pPr>
            <a:r>
              <a:rPr lang="fa-IR" sz="2400" b="1" dirty="0" smtClean="0">
                <a:cs typeface="B Nazanin" panose="00000400000000000000" pitchFamily="2" charset="-78"/>
              </a:rPr>
              <a:t> متفاوت است.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85808" y="3762552"/>
            <a:ext cx="2243192" cy="11182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ts val="4000"/>
              </a:lnSpc>
            </a:pPr>
            <a:r>
              <a:rPr lang="fa-IR" sz="2400" b="1" dirty="0" smtClean="0">
                <a:cs typeface="B Nazanin" panose="00000400000000000000" pitchFamily="2" charset="-78"/>
              </a:rPr>
              <a:t>علمی-پژوهشی</a:t>
            </a:r>
          </a:p>
          <a:p>
            <a:pPr algn="r" rtl="1">
              <a:lnSpc>
                <a:spcPts val="4000"/>
              </a:lnSpc>
            </a:pPr>
            <a:r>
              <a:rPr lang="fa-IR" sz="2400" b="1" smtClean="0">
                <a:cs typeface="B Nazanin" panose="00000400000000000000" pitchFamily="2" charset="-78"/>
              </a:rPr>
              <a:t>کاربردی-تحقیقی</a:t>
            </a:r>
            <a:endParaRPr lang="fa-IR" sz="2400" b="1" dirty="0" smtClean="0">
              <a:cs typeface="B Nazanin" panose="00000400000000000000" pitchFamily="2" charset="-78"/>
            </a:endParaRPr>
          </a:p>
        </p:txBody>
      </p:sp>
      <p:sp>
        <p:nvSpPr>
          <p:cNvPr id="14" name="Right Brace 13"/>
          <p:cNvSpPr/>
          <p:nvPr/>
        </p:nvSpPr>
        <p:spPr>
          <a:xfrm>
            <a:off x="2501153" y="3963386"/>
            <a:ext cx="95082" cy="743085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3373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17106" y="3443749"/>
            <a:ext cx="2354916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400" b="1" dirty="0" smtClean="0">
                <a:cs typeface="B Nazanin" panose="00000400000000000000" pitchFamily="2" charset="-78"/>
              </a:rPr>
              <a:t>ب) زمان انتشار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33718" y="2335753"/>
            <a:ext cx="8727141" cy="28161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400" b="1" dirty="0" smtClean="0">
                <a:cs typeface="B Nazanin" panose="00000400000000000000" pitchFamily="2" charset="-78"/>
              </a:rPr>
              <a:t>1) تعیین نوع و نام نشریه از نظر فاصله ی زمانی میان چاپ دو شماره؛ مانند: فصل نامه، روزنامه، هفته نامه، ماهنامه، </a:t>
            </a:r>
          </a:p>
          <a:p>
            <a:pPr algn="r" rtl="1">
              <a:lnSpc>
                <a:spcPct val="150000"/>
              </a:lnSpc>
            </a:pPr>
            <a:endParaRPr lang="fa-IR" sz="2400" b="1" dirty="0" smtClean="0"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</a:pPr>
            <a:endParaRPr lang="fa-IR" sz="2400" b="1" dirty="0"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2400" b="1" dirty="0" smtClean="0">
                <a:cs typeface="B Nazanin" panose="00000400000000000000" pitchFamily="2" charset="-78"/>
              </a:rPr>
              <a:t>2) به وجودآمدن عنوان خاص از ترکیب محتوا و زمان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-174813" y="4031013"/>
            <a:ext cx="397864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fa-IR" sz="2400" b="1" dirty="0" smtClean="0">
                <a:cs typeface="B Nazanin" panose="00000400000000000000" pitchFamily="2" charset="-78"/>
              </a:rPr>
              <a:t>روزنامه سیاسی، اقتصادی، اجتماعی صبح</a:t>
            </a:r>
          </a:p>
          <a:p>
            <a:pPr marL="342900" indent="-34290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fa-IR" sz="2400" b="1" dirty="0" smtClean="0">
                <a:cs typeface="B Nazanin" panose="00000400000000000000" pitchFamily="2" charset="-78"/>
              </a:rPr>
              <a:t>فصل نامه ی مطالعات تاریخی</a:t>
            </a:r>
          </a:p>
        </p:txBody>
      </p:sp>
      <p:sp>
        <p:nvSpPr>
          <p:cNvPr id="6" name="Right Brace 5"/>
          <p:cNvSpPr/>
          <p:nvPr/>
        </p:nvSpPr>
        <p:spPr>
          <a:xfrm>
            <a:off x="9493624" y="2514600"/>
            <a:ext cx="215152" cy="2528047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ight Brace 6"/>
          <p:cNvSpPr/>
          <p:nvPr/>
        </p:nvSpPr>
        <p:spPr>
          <a:xfrm>
            <a:off x="3736602" y="4249271"/>
            <a:ext cx="233978" cy="1371600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9684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00138" y="2273855"/>
            <a:ext cx="10358437" cy="6848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هدف اصلی ایجاد نشریات	آگاهی مردم هر عصری از اوضاع جهان پیرامون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8091" y="972045"/>
            <a:ext cx="12168193" cy="6848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>
              <a:lnSpc>
                <a:spcPct val="150000"/>
              </a:lnSpc>
            </a:pPr>
            <a:r>
              <a:rPr lang="fa-IR" sz="2800" b="1" dirty="0" smtClean="0">
                <a:solidFill>
                  <a:srgbClr val="C00000"/>
                </a:solidFill>
                <a:cs typeface="B Nazanin" panose="00000400000000000000" pitchFamily="2" charset="-78"/>
              </a:rPr>
              <a:t>آگاهی های تاریخی در نشریات</a:t>
            </a:r>
          </a:p>
        </p:txBody>
      </p:sp>
      <p:cxnSp>
        <p:nvCxnSpPr>
          <p:cNvPr id="5" name="Straight Arrow Connector 4"/>
          <p:cNvCxnSpPr/>
          <p:nvPr/>
        </p:nvCxnSpPr>
        <p:spPr>
          <a:xfrm flipH="1" flipV="1">
            <a:off x="7705165" y="2729753"/>
            <a:ext cx="564776" cy="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82621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00138" y="2273855"/>
            <a:ext cx="10358437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1) نشریات به دلیل فاصله ی زمانی کوتاه با وقوع اخبار منبع اصلی آگاهی هستند. </a:t>
            </a:r>
          </a:p>
          <a:p>
            <a:pPr algn="r" rtl="1">
              <a:lnSpc>
                <a:spcPct val="150000"/>
              </a:lnSpc>
            </a:pPr>
            <a:endParaRPr lang="fa-IR" sz="2800" b="1" dirty="0" smtClean="0"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2) آگاهی موجود در نشریات</a:t>
            </a:r>
          </a:p>
          <a:p>
            <a:pPr algn="r" rtl="1">
              <a:lnSpc>
                <a:spcPct val="150000"/>
              </a:lnSpc>
            </a:pPr>
            <a:endParaRPr lang="fa-IR" sz="2800" b="1" dirty="0">
              <a:cs typeface="B Nazanin" panose="00000400000000000000" pitchFamily="2" charset="-78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8091" y="972045"/>
            <a:ext cx="12168193" cy="6848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>
              <a:lnSpc>
                <a:spcPct val="150000"/>
              </a:lnSpc>
            </a:pPr>
            <a:r>
              <a:rPr lang="fa-IR" sz="2800" b="1" dirty="0" smtClean="0">
                <a:solidFill>
                  <a:srgbClr val="C00000"/>
                </a:solidFill>
                <a:cs typeface="B Nazanin" panose="00000400000000000000" pitchFamily="2" charset="-78"/>
              </a:rPr>
              <a:t>راه های افزایش آگاهی تاریخی در نشریات</a:t>
            </a:r>
          </a:p>
        </p:txBody>
      </p:sp>
      <p:sp>
        <p:nvSpPr>
          <p:cNvPr id="4" name="Rectangle 3"/>
          <p:cNvSpPr/>
          <p:nvPr/>
        </p:nvSpPr>
        <p:spPr>
          <a:xfrm>
            <a:off x="6010835" y="4609109"/>
            <a:ext cx="5447739" cy="13311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800" b="1" dirty="0">
                <a:cs typeface="B Nazanin" panose="00000400000000000000" pitchFamily="2" charset="-78"/>
              </a:rPr>
              <a:t>3) نادیده گرفتن مطبوعات موجب بروز نقص در شناخت </a:t>
            </a:r>
            <a:r>
              <a:rPr lang="fa-IR" sz="2800" b="1" dirty="0" smtClean="0">
                <a:cs typeface="B Nazanin" panose="00000400000000000000" pitchFamily="2" charset="-78"/>
              </a:rPr>
              <a:t>واقعیت تاریخی می شود زیرا </a:t>
            </a:r>
            <a:endParaRPr lang="fa-IR" sz="2800" b="1" dirty="0">
              <a:cs typeface="B Nazanin" panose="00000400000000000000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80138" y="3935848"/>
            <a:ext cx="5730696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fa-IR" sz="2800" b="1" dirty="0" smtClean="0">
                <a:cs typeface="B Nazanin" panose="00000400000000000000" pitchFamily="2" charset="-78"/>
              </a:rPr>
              <a:t>مطبوعات در شکل گیری بعضی رویدادهای تاریخی موثر هستند.</a:t>
            </a:r>
          </a:p>
          <a:p>
            <a:pPr marL="457200" indent="-45720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fa-IR" sz="2800" b="1" dirty="0" smtClean="0">
                <a:cs typeface="B Nazanin" panose="00000400000000000000" pitchFamily="2" charset="-78"/>
              </a:rPr>
              <a:t>علاوه بر در اختیار گذاشتن اخبار تاریخی، نقش یک عامل تاریخی را نیز دارند.</a:t>
            </a:r>
          </a:p>
        </p:txBody>
      </p:sp>
      <p:sp>
        <p:nvSpPr>
          <p:cNvPr id="6" name="Right Brace 5"/>
          <p:cNvSpPr/>
          <p:nvPr/>
        </p:nvSpPr>
        <p:spPr>
          <a:xfrm>
            <a:off x="5903259" y="4316504"/>
            <a:ext cx="193635" cy="2043953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9006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00138" y="2273855"/>
            <a:ext cx="10358437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4) نشریات به پیشرفت و گسترش علم تاریخ کمک می کنند زیرا « مطالب به صورت عمومی یا تحقیقی و تخصصی درباره ی تاریخ در نشریات چاپ می شود. »</a:t>
            </a:r>
          </a:p>
        </p:txBody>
      </p:sp>
    </p:spTree>
    <p:extLst>
      <p:ext uri="{BB962C8B-B14F-4D97-AF65-F5344CB8AC3E}">
        <p14:creationId xmlns:p14="http://schemas.microsoft.com/office/powerpoint/2010/main" val="1235442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15153" y="2273855"/>
            <a:ext cx="11672047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الف) دخالت نظرات شخصی: ممکن است افرادی بر اساس دیدگاه یا منفعت شخصی خود واقعیت را دستکاری کنند. </a:t>
            </a:r>
          </a:p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ب) ملاحظات سیاسی، اعتقادی، اقتصادی: ممکن است به دلیل این عوامل واقعیات منعکس نشود.</a:t>
            </a:r>
          </a:p>
          <a:p>
            <a:pPr algn="r" rtl="1">
              <a:lnSpc>
                <a:spcPct val="150000"/>
              </a:lnSpc>
            </a:pPr>
            <a:endParaRPr lang="fa-IR" sz="2800" b="1" dirty="0"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ج) شتابزدگی :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8091" y="972045"/>
            <a:ext cx="12168193" cy="6848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>
              <a:lnSpc>
                <a:spcPct val="150000"/>
              </a:lnSpc>
            </a:pPr>
            <a:r>
              <a:rPr lang="fa-IR" sz="2800" b="1" dirty="0" smtClean="0">
                <a:solidFill>
                  <a:srgbClr val="C00000"/>
                </a:solidFill>
                <a:cs typeface="B Nazanin" panose="00000400000000000000" pitchFamily="2" charset="-78"/>
              </a:rPr>
              <a:t>درجه ی اعتبار محتوای نشریات در مطالعات تاریخی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600200" y="4183524"/>
            <a:ext cx="8243048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بروز اشتباه در آن زیاد است.</a:t>
            </a:r>
          </a:p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فرصت تحقیق و بررسی در مورد درستی و نادرستی اخبار کم است.</a:t>
            </a:r>
          </a:p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وجود اشتباهات چاپی</a:t>
            </a:r>
          </a:p>
        </p:txBody>
      </p:sp>
      <p:sp>
        <p:nvSpPr>
          <p:cNvPr id="5" name="Right Brace 4"/>
          <p:cNvSpPr/>
          <p:nvPr/>
        </p:nvSpPr>
        <p:spPr>
          <a:xfrm>
            <a:off x="9776012" y="4424082"/>
            <a:ext cx="188259" cy="1586753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7115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00138" y="2273855"/>
            <a:ext cx="10358437" cy="6848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اخبار موجود در نشریات با وجود تازه و دست اول بودن، کامل نیستند.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8091" y="972045"/>
            <a:ext cx="12168193" cy="6848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>
              <a:lnSpc>
                <a:spcPct val="150000"/>
              </a:lnSpc>
            </a:pPr>
            <a:r>
              <a:rPr lang="fa-IR" sz="2800" b="1" dirty="0" smtClean="0">
                <a:solidFill>
                  <a:srgbClr val="C00000"/>
                </a:solidFill>
                <a:cs typeface="B Nazanin" panose="00000400000000000000" pitchFamily="2" charset="-78"/>
              </a:rPr>
              <a:t>نکته کلیدی</a:t>
            </a:r>
          </a:p>
        </p:txBody>
      </p:sp>
    </p:spTree>
    <p:extLst>
      <p:ext uri="{BB962C8B-B14F-4D97-AF65-F5344CB8AC3E}">
        <p14:creationId xmlns:p14="http://schemas.microsoft.com/office/powerpoint/2010/main" val="3516256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53036" y="2287302"/>
            <a:ext cx="1070554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1) نخستین روزنامه ی منتشره در ایران	    کاغذ اخبار              میرزا صالح شیرازی</a:t>
            </a:r>
          </a:p>
          <a:p>
            <a:pPr algn="r" rtl="1">
              <a:lnSpc>
                <a:spcPct val="150000"/>
              </a:lnSpc>
            </a:pPr>
            <a:r>
              <a:rPr lang="fa-IR" sz="2800" b="1" dirty="0">
                <a:cs typeface="B Nazanin" panose="00000400000000000000" pitchFamily="2" charset="-78"/>
              </a:rPr>
              <a:t>	</a:t>
            </a:r>
            <a:r>
              <a:rPr lang="fa-IR" sz="2800" b="1" dirty="0" smtClean="0">
                <a:cs typeface="B Nazanin" panose="00000400000000000000" pitchFamily="2" charset="-78"/>
              </a:rPr>
              <a:t>در زمان محمدشاه قاجار</a:t>
            </a:r>
          </a:p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2) میرزا تقی خان امیرکبیر	     روزنامه وقایع اتفاقیه با انگیزه ی	    اصلاح حکومت و پیشرفت کشور</a:t>
            </a:r>
          </a:p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3) در آغاز تعداد صفحات روزنامه محدود بود (2 تا 5 صفحه)</a:t>
            </a:r>
          </a:p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4) تعداد اندک		کنترل مطالب از سوی حکومت و شخص شاه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8091" y="972045"/>
            <a:ext cx="12168193" cy="6848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>
              <a:lnSpc>
                <a:spcPct val="150000"/>
              </a:lnSpc>
            </a:pPr>
            <a:r>
              <a:rPr lang="fa-IR" sz="2800" b="1" dirty="0" smtClean="0">
                <a:solidFill>
                  <a:srgbClr val="C00000"/>
                </a:solidFill>
                <a:cs typeface="B Nazanin" panose="00000400000000000000" pitchFamily="2" charset="-78"/>
              </a:rPr>
              <a:t>نقش نشریات در تحولات تاریخ معاصر ایران و شناخت آن ها</a:t>
            </a:r>
          </a:p>
        </p:txBody>
      </p:sp>
      <p:cxnSp>
        <p:nvCxnSpPr>
          <p:cNvPr id="5" name="Straight Arrow Connector 4"/>
          <p:cNvCxnSpPr/>
          <p:nvPr/>
        </p:nvCxnSpPr>
        <p:spPr>
          <a:xfrm flipH="1">
            <a:off x="5614988" y="2689412"/>
            <a:ext cx="981635" cy="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 flipH="1">
            <a:off x="3231776" y="2689412"/>
            <a:ext cx="981635" cy="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/>
          <p:nvPr/>
        </p:nvCxnSpPr>
        <p:spPr>
          <a:xfrm flipH="1">
            <a:off x="10476941" y="3312460"/>
            <a:ext cx="981635" cy="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 flipH="1">
            <a:off x="7382436" y="4034118"/>
            <a:ext cx="672353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 flipH="1">
            <a:off x="2877672" y="4007224"/>
            <a:ext cx="564775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 flipH="1">
            <a:off x="8771965" y="5907742"/>
            <a:ext cx="672353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74795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2287302"/>
            <a:ext cx="12062012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fa-IR" sz="2800" b="1" dirty="0" smtClean="0">
                <a:cs typeface="B Nazanin" panose="00000400000000000000" pitchFamily="2" charset="-78"/>
              </a:rPr>
              <a:t>بیان پیشرفت و دلایل آن در برخی کشورها و مقایسه با عقب ماندگی ایران و دلایل آن.</a:t>
            </a:r>
          </a:p>
          <a:p>
            <a:pPr marL="457200" indent="-45720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fa-IR" sz="2800" b="1" dirty="0" smtClean="0">
                <a:cs typeface="B Nazanin" panose="00000400000000000000" pitchFamily="2" charset="-78"/>
              </a:rPr>
              <a:t>انتشار و تحلیل اخبار داخلی، ( در ایران روزنامه های سیاسی و تحلیلی ممنوعیت چاپ داشتند.)</a:t>
            </a:r>
          </a:p>
          <a:p>
            <a:pPr marL="457200" indent="-45720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fa-IR" sz="2800" b="1" dirty="0" smtClean="0">
                <a:cs typeface="B Nazanin" panose="00000400000000000000" pitchFamily="2" charset="-78"/>
              </a:rPr>
              <a:t>چاپ مطالبی در استقرار قانون و عدالت در ایران و نفی استبداد و استعمار</a:t>
            </a:r>
          </a:p>
          <a:p>
            <a:pPr marL="457200" indent="-45720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fa-IR" sz="2800" b="1" dirty="0">
              <a:cs typeface="B Nazanin" panose="00000400000000000000" pitchFamily="2" charset="-78"/>
            </a:endParaRPr>
          </a:p>
          <a:p>
            <a:pPr marL="457200" indent="-45720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fa-IR" sz="2800" b="1" dirty="0" smtClean="0">
                <a:cs typeface="B Nazanin" panose="00000400000000000000" pitchFamily="2" charset="-78"/>
              </a:rPr>
              <a:t>بعد از مشروطیت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8091" y="972045"/>
            <a:ext cx="12168193" cy="6848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>
              <a:lnSpc>
                <a:spcPct val="150000"/>
              </a:lnSpc>
            </a:pPr>
            <a:r>
              <a:rPr lang="fa-IR" sz="2800" b="1" dirty="0" smtClean="0">
                <a:solidFill>
                  <a:srgbClr val="C00000"/>
                </a:solidFill>
                <a:cs typeface="B Nazanin" panose="00000400000000000000" pitchFamily="2" charset="-78"/>
              </a:rPr>
              <a:t>تاثیر نشریات در انقلاب مشروطیت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8091" y="4210418"/>
            <a:ext cx="9242612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روزنامه ها با وسعت بیشتری در صحنه ی سیاسی و اجتماعی نقش آفریدند.</a:t>
            </a:r>
          </a:p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روزنامه های دولتی و گروه های سیاسی سعی در همراه کردن مردم با نظرات و خواسته های خویش داشتند.</a:t>
            </a:r>
          </a:p>
        </p:txBody>
      </p:sp>
      <p:sp>
        <p:nvSpPr>
          <p:cNvPr id="5" name="Right Brace 4"/>
          <p:cNvSpPr/>
          <p:nvPr/>
        </p:nvSpPr>
        <p:spPr>
          <a:xfrm>
            <a:off x="9170894" y="4491317"/>
            <a:ext cx="268941" cy="1640542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5662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00138" y="2220067"/>
            <a:ext cx="10358437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ژورنالیسم : نشریات دارای سبک و اعتبار خاص</a:t>
            </a:r>
          </a:p>
          <a:p>
            <a:pPr algn="r" rtl="1">
              <a:lnSpc>
                <a:spcPct val="150000"/>
              </a:lnSpc>
            </a:pPr>
            <a:endParaRPr lang="fa-IR" sz="2800" b="1" dirty="0"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ژورنالیسم تاریخی: محتوای آن با				      نوشته می شود.</a:t>
            </a:r>
          </a:p>
          <a:p>
            <a:pPr algn="r" rtl="1">
              <a:lnSpc>
                <a:spcPct val="150000"/>
              </a:lnSpc>
            </a:pPr>
            <a:endParaRPr lang="fa-IR" sz="2800" b="1" dirty="0"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   ویژگی ژونالیسم تاریخی </a:t>
            </a:r>
          </a:p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(تاریخ نویسی ژورنالیستی)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8091" y="918257"/>
            <a:ext cx="12168193" cy="6848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>
              <a:lnSpc>
                <a:spcPct val="150000"/>
              </a:lnSpc>
            </a:pPr>
            <a:r>
              <a:rPr lang="fa-IR" sz="2800" b="1" dirty="0" smtClean="0">
                <a:solidFill>
                  <a:srgbClr val="C00000"/>
                </a:solidFill>
                <a:cs typeface="B Nazanin" panose="00000400000000000000" pitchFamily="2" charset="-78"/>
              </a:rPr>
              <a:t>بیشتر بدانیم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671047" y="3017926"/>
            <a:ext cx="3596528" cy="1708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400" b="1" dirty="0" smtClean="0">
                <a:cs typeface="B Nazanin" panose="00000400000000000000" pitchFamily="2" charset="-78"/>
              </a:rPr>
              <a:t>عجله</a:t>
            </a:r>
          </a:p>
          <a:p>
            <a:pPr algn="r" rtl="1">
              <a:lnSpc>
                <a:spcPct val="150000"/>
              </a:lnSpc>
            </a:pPr>
            <a:r>
              <a:rPr lang="fa-IR" sz="2400" b="1" dirty="0" smtClean="0">
                <a:cs typeface="B Nazanin" panose="00000400000000000000" pitchFamily="2" charset="-78"/>
              </a:rPr>
              <a:t>غرض ورزی</a:t>
            </a:r>
          </a:p>
          <a:p>
            <a:pPr algn="r" rtl="1">
              <a:lnSpc>
                <a:spcPct val="150000"/>
              </a:lnSpc>
            </a:pPr>
            <a:r>
              <a:rPr lang="fa-IR" sz="2400" b="1" dirty="0" smtClean="0">
                <a:cs typeface="B Nazanin" panose="00000400000000000000" pitchFamily="2" charset="-78"/>
              </a:rPr>
              <a:t>تحت تاثیر ملاحظات مختلف</a:t>
            </a:r>
          </a:p>
        </p:txBody>
      </p:sp>
      <p:sp>
        <p:nvSpPr>
          <p:cNvPr id="5" name="Right Brace 4"/>
          <p:cNvSpPr/>
          <p:nvPr/>
        </p:nvSpPr>
        <p:spPr>
          <a:xfrm>
            <a:off x="7194176" y="3240741"/>
            <a:ext cx="201706" cy="1317812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ight Brace 5"/>
          <p:cNvSpPr/>
          <p:nvPr/>
        </p:nvSpPr>
        <p:spPr>
          <a:xfrm flipH="1">
            <a:off x="4007223" y="3240741"/>
            <a:ext cx="219635" cy="1317812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1869141" y="4451448"/>
            <a:ext cx="589961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400" b="1" dirty="0" smtClean="0">
                <a:cs typeface="B Nazanin" panose="00000400000000000000" pitchFamily="2" charset="-78"/>
              </a:rPr>
              <a:t>کم یا زیادکردن اهمیت موضوع یا شخصیت تاریخی</a:t>
            </a:r>
          </a:p>
          <a:p>
            <a:pPr algn="r" rtl="1">
              <a:lnSpc>
                <a:spcPct val="150000"/>
              </a:lnSpc>
            </a:pPr>
            <a:r>
              <a:rPr lang="fa-IR" sz="2400" b="1" dirty="0" smtClean="0">
                <a:cs typeface="B Nazanin" panose="00000400000000000000" pitchFamily="2" charset="-78"/>
              </a:rPr>
              <a:t>تبلیغ یا جوسازی </a:t>
            </a:r>
          </a:p>
          <a:p>
            <a:pPr algn="r" rtl="1">
              <a:lnSpc>
                <a:spcPct val="150000"/>
              </a:lnSpc>
            </a:pPr>
            <a:r>
              <a:rPr lang="fa-IR" sz="2400" b="1" dirty="0" smtClean="0">
                <a:cs typeface="B Nazanin" panose="00000400000000000000" pitchFamily="2" charset="-78"/>
              </a:rPr>
              <a:t>دخالت نظرات شخصی یا حکومتی و گروهی</a:t>
            </a:r>
          </a:p>
          <a:p>
            <a:pPr algn="r" rtl="1">
              <a:lnSpc>
                <a:spcPct val="150000"/>
              </a:lnSpc>
            </a:pPr>
            <a:r>
              <a:rPr lang="fa-IR" sz="2400" b="1" dirty="0" smtClean="0">
                <a:cs typeface="B Nazanin" panose="00000400000000000000" pitchFamily="2" charset="-78"/>
              </a:rPr>
              <a:t>عجله در ثبت خبر</a:t>
            </a:r>
          </a:p>
        </p:txBody>
      </p:sp>
      <p:sp>
        <p:nvSpPr>
          <p:cNvPr id="8" name="Right Brace 7"/>
          <p:cNvSpPr/>
          <p:nvPr/>
        </p:nvSpPr>
        <p:spPr>
          <a:xfrm>
            <a:off x="7768758" y="4766427"/>
            <a:ext cx="191901" cy="1674714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3715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>
          <a:xfrm>
            <a:off x="3603812" y="2232212"/>
            <a:ext cx="5029200" cy="2218764"/>
          </a:xfrm>
          <a:prstGeom prst="roundRect">
            <a:avLst/>
          </a:prstGeom>
          <a:ln w="57150">
            <a:solidFill>
              <a:srgbClr val="C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/>
          <p:cNvSpPr txBox="1"/>
          <p:nvPr/>
        </p:nvSpPr>
        <p:spPr>
          <a:xfrm>
            <a:off x="5042637" y="2618319"/>
            <a:ext cx="2151550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a-IR" sz="8800" dirty="0" smtClean="0">
                <a:effectLst>
                  <a:reflection blurRad="6350" stA="55000" endA="300" endPos="45500" dir="5400000" sy="-100000" algn="bl" rotWithShape="0"/>
                </a:effectLst>
                <a:cs typeface="B Titr" panose="00000700000000000000" pitchFamily="2" charset="-78"/>
              </a:rPr>
              <a:t>پایان</a:t>
            </a:r>
            <a:endParaRPr lang="en-US" sz="8800" dirty="0">
              <a:effectLst>
                <a:reflection blurRad="6350" stA="55000" endA="300" endPos="45500" dir="5400000" sy="-100000" algn="bl" rotWithShape="0"/>
              </a:effectLst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087399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theme/theme1.xml><?xml version="1.0" encoding="utf-8"?>
<a:theme xmlns:a="http://schemas.openxmlformats.org/drawingml/2006/main" name="Theme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1" id="{29711592-03A5-4B42-A36B-AEA3D454CD0B}" vid="{BC50ED07-599E-4414-ABB3-82541E7BF84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Theme1</Template>
  <TotalTime>4101</TotalTime>
  <Words>735</Words>
  <Application>Microsoft Office PowerPoint</Application>
  <PresentationFormat>Widescreen</PresentationFormat>
  <Paragraphs>94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3" baseType="lpstr">
      <vt:lpstr>Arial</vt:lpstr>
      <vt:lpstr>B Nazanin</vt:lpstr>
      <vt:lpstr>B Titr</vt:lpstr>
      <vt:lpstr>Calibri</vt:lpstr>
      <vt:lpstr>Calibri Light</vt:lpstr>
      <vt:lpstr>Times New Roman</vt:lpstr>
      <vt:lpstr>Theme1</vt:lpstr>
      <vt:lpstr>بنام خدا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hanieh</dc:creator>
  <cp:lastModifiedBy>Windows User</cp:lastModifiedBy>
  <cp:revision>225</cp:revision>
  <dcterms:created xsi:type="dcterms:W3CDTF">2015-11-12T17:53:35Z</dcterms:created>
  <dcterms:modified xsi:type="dcterms:W3CDTF">2020-03-04T17:39:36Z</dcterms:modified>
</cp:coreProperties>
</file>