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2" r:id="rId12"/>
    <p:sldId id="273" r:id="rId13"/>
    <p:sldId id="266" r:id="rId14"/>
    <p:sldId id="268" r:id="rId15"/>
    <p:sldId id="269" r:id="rId16"/>
    <p:sldId id="274" r:id="rId17"/>
    <p:sldId id="270" r:id="rId18"/>
    <p:sldId id="267" r:id="rId19"/>
    <p:sldId id="27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4" d="100"/>
          <a:sy n="74" d="100"/>
        </p:scale>
        <p:origin x="29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0C88F9-3CAA-4193-9110-81423C7204DD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6D289C-0D16-4156-8804-62692F3FE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579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4E5ECC4-5589-4D9A-ADE3-00729CBFD0FE}" type="datetime1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967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56FD-613A-4B72-BF81-13CF9B29C10D}" type="datetime1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4757487"/>
            <a:ext cx="3962400" cy="2228850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78467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B516-B2C8-47E6-9540-6D9E4132916C}" type="datetime1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40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BA06-0927-4BE0-A413-0E21EC7D6691}" type="datetime1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70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3E82-11A2-43C4-AFB2-33FF90FF2849}" type="datetime1">
              <a:rPr lang="en-US" smtClean="0"/>
              <a:t>10/1/2015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812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95C6-973E-4F86-9E59-8978BDA3FBD6}" type="datetime1">
              <a:rPr lang="en-US" smtClean="0"/>
              <a:t>10/1/2015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31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71437-FC6A-4748-B832-87D73E03D26C}" type="datetime1">
              <a:rPr lang="en-US" smtClean="0"/>
              <a:t>10/1/2015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53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057D7-CE23-4740-A12A-53E52C9ADE86}" type="datetime1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484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40C8B-4B15-42F5-97B3-1E56B11B182A}" type="datetime1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002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7883F-E890-47C7-98A6-695B0D66EF45}" type="datetime1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78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2B601-9CA7-4244-8365-E13BC7E1F088}" type="datetime1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2889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10E4A-0A14-4AAD-8DC9-583384443BFD}" type="datetime1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8634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F92F3-BEBB-4DF5-AF88-805BC67EBD73}" type="datetime1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5052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AC62-CAC5-4885-87B8-570D27C8F9CD}" type="datetime1">
              <a:rPr lang="en-US" smtClean="0"/>
              <a:t>10/1/2015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564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832C-0E5F-4B60-9967-30BA5148087D}" type="datetime1">
              <a:rPr lang="en-US" smtClean="0"/>
              <a:t>10/1/2015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994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8B8D817C-3659-411F-B1A8-E7596F765BF2}" type="datetime1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5558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ADCC9-EB90-470B-9975-C1CF9FF8505E}" type="datetime1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609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7567062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3B759D07-4D92-47D3-B7C0-0558E266A08E}" type="datetime1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45F2DF0-5C21-4850-A89C-420D7B2EE1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002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hf hdr="0" ftr="0" dt="0"/>
  <p:txStyles>
    <p:titleStyle>
      <a:lvl1pPr algn="r" defTabSz="457200" rtl="1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83464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6012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3444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0876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394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توانمندی های شغلی دارویار تجربی داروخانه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292439"/>
            <a:ext cx="7567062" cy="4172755"/>
          </a:xfrm>
        </p:spPr>
        <p:txBody>
          <a:bodyPr>
            <a:normAutofit fontScale="85000" lnSpcReduction="20000"/>
          </a:bodyPr>
          <a:lstStyle/>
          <a:p>
            <a:r>
              <a:rPr lang="fa-IR" dirty="0"/>
              <a:t>•توانایی تشخیص عوامل موثر در کار</a:t>
            </a:r>
          </a:p>
          <a:p>
            <a:r>
              <a:rPr lang="fa-IR" dirty="0" smtClean="0"/>
              <a:t>•</a:t>
            </a:r>
            <a:r>
              <a:rPr lang="fa-IR" dirty="0"/>
              <a:t>توانایی آماده کردن محیط </a:t>
            </a:r>
            <a:r>
              <a:rPr lang="fa-IR" dirty="0" smtClean="0"/>
              <a:t>کار</a:t>
            </a:r>
            <a:endParaRPr lang="fa-IR" dirty="0"/>
          </a:p>
          <a:p>
            <a:r>
              <a:rPr lang="fa-IR" dirty="0"/>
              <a:t>•توانایی نسخه </a:t>
            </a:r>
            <a:r>
              <a:rPr lang="fa-IR" dirty="0" smtClean="0"/>
              <a:t>خوانی</a:t>
            </a:r>
            <a:endParaRPr lang="fa-IR" dirty="0"/>
          </a:p>
          <a:p>
            <a:r>
              <a:rPr lang="fa-IR" dirty="0"/>
              <a:t>•توانایی نسخه </a:t>
            </a:r>
            <a:r>
              <a:rPr lang="fa-IR" dirty="0" smtClean="0"/>
              <a:t>پیچی</a:t>
            </a:r>
            <a:endParaRPr lang="fa-IR" dirty="0"/>
          </a:p>
          <a:p>
            <a:r>
              <a:rPr lang="fa-IR" dirty="0"/>
              <a:t>•توانایی ساماندهی و نگهداری دارو در داروخانه و انبار </a:t>
            </a:r>
            <a:r>
              <a:rPr lang="fa-IR" dirty="0" smtClean="0"/>
              <a:t>دارویی</a:t>
            </a:r>
            <a:endParaRPr lang="fa-IR" dirty="0"/>
          </a:p>
          <a:p>
            <a:r>
              <a:rPr lang="fa-IR" dirty="0"/>
              <a:t>•توانایی به کارگیری اصول اخلاقی در </a:t>
            </a:r>
            <a:r>
              <a:rPr lang="fa-IR" dirty="0" smtClean="0"/>
              <a:t>داروخانه</a:t>
            </a:r>
            <a:endParaRPr lang="fa-IR" dirty="0"/>
          </a:p>
          <a:p>
            <a:r>
              <a:rPr lang="fa-IR" dirty="0"/>
              <a:t>•توانایی اجرای مقررات و قوانین و آئین نامه های </a:t>
            </a:r>
            <a:r>
              <a:rPr lang="fa-IR" dirty="0" smtClean="0"/>
              <a:t>شغلی</a:t>
            </a:r>
            <a:endParaRPr lang="fa-IR" dirty="0"/>
          </a:p>
          <a:p>
            <a:r>
              <a:rPr lang="fa-IR" dirty="0"/>
              <a:t>•توانایی معرفی و عرضه محصولات آرایشی و بهداشتی و ملزومات </a:t>
            </a:r>
            <a:r>
              <a:rPr lang="fa-IR" dirty="0" smtClean="0"/>
              <a:t>پزشکی</a:t>
            </a:r>
            <a:endParaRPr lang="fa-IR" dirty="0"/>
          </a:p>
          <a:p>
            <a:r>
              <a:rPr lang="fa-IR" dirty="0"/>
              <a:t>•توانایی ارائه گزارشهای کاری به مدیریت </a:t>
            </a:r>
            <a:r>
              <a:rPr lang="fa-IR" dirty="0" smtClean="0"/>
              <a:t>داروخانه</a:t>
            </a:r>
            <a:endParaRPr lang="fa-IR" dirty="0"/>
          </a:p>
          <a:p>
            <a:r>
              <a:rPr lang="fa-IR" dirty="0"/>
              <a:t>•توانایی انجام کمک های </a:t>
            </a:r>
            <a:r>
              <a:rPr lang="fa-IR" dirty="0" smtClean="0"/>
              <a:t>اولیه</a:t>
            </a:r>
            <a:endParaRPr lang="fa-IR" dirty="0"/>
          </a:p>
          <a:p>
            <a:r>
              <a:rPr lang="fa-IR" dirty="0"/>
              <a:t>•توانایی رعایت بهداشت فردی و </a:t>
            </a:r>
            <a:r>
              <a:rPr lang="fa-IR" dirty="0" smtClean="0"/>
              <a:t>عمومی</a:t>
            </a:r>
            <a:endParaRPr lang="fa-IR" dirty="0"/>
          </a:p>
          <a:p>
            <a:r>
              <a:rPr lang="fa-IR" dirty="0"/>
              <a:t>•توانایی پیشگیری از حوادث و صدمات احتمالی ناشی از کار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77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اصول نسخه پیچی در داروخانه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/>
              <a:t>نسخه يك توصيه كتبي دارويي است كه توسط پزشك ، دندانپزشك و ... داده شده است . در هر </a:t>
            </a:r>
            <a:r>
              <a:rPr lang="fa-IR" dirty="0" smtClean="0"/>
              <a:t>نسخه</a:t>
            </a:r>
            <a:endParaRPr lang="fa-IR" dirty="0"/>
          </a:p>
          <a:p>
            <a:r>
              <a:rPr lang="fa-IR" dirty="0"/>
              <a:t>بايد عوامل « داروي مشخص ، دوزاژ معلوم ، بيمار معين و زمان مشخص » به روشني بيان شده باشد</a:t>
            </a:r>
          </a:p>
          <a:p>
            <a:r>
              <a:rPr lang="fa-IR" dirty="0"/>
              <a:t>پس از ارائه نسخه به داروخانه بايد دقت نمود كه اين عوامل در نسخه موجود باشد و بعد از آن روند </a:t>
            </a:r>
            <a:r>
              <a:rPr lang="fa-IR" dirty="0" smtClean="0"/>
              <a:t>تحويل داروي </a:t>
            </a:r>
            <a:r>
              <a:rPr lang="fa-IR" dirty="0"/>
              <a:t>تجويزي به صورت سيستماتيك انجام مي شود اين روند شامل هفت مرحله است :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810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 smtClean="0"/>
              <a:t>1- دريافت </a:t>
            </a:r>
            <a:r>
              <a:rPr lang="fa-IR" dirty="0"/>
              <a:t>نسخه ( پذيرش</a:t>
            </a:r>
            <a:r>
              <a:rPr lang="fa-IR" dirty="0" smtClean="0"/>
              <a:t>)</a:t>
            </a:r>
            <a:endParaRPr lang="fa-IR" dirty="0"/>
          </a:p>
          <a:p>
            <a:r>
              <a:rPr lang="fa-IR" dirty="0"/>
              <a:t>2 - خواندن نسخه و تفسير </a:t>
            </a:r>
            <a:r>
              <a:rPr lang="fa-IR" dirty="0" smtClean="0"/>
              <a:t>آن</a:t>
            </a:r>
            <a:endParaRPr lang="fa-IR" dirty="0"/>
          </a:p>
          <a:p>
            <a:r>
              <a:rPr lang="fa-IR" dirty="0"/>
              <a:t>3 - آماده نمودن داروهاي </a:t>
            </a:r>
            <a:r>
              <a:rPr lang="fa-IR" dirty="0" smtClean="0"/>
              <a:t>نسخه</a:t>
            </a:r>
            <a:endParaRPr lang="fa-IR" dirty="0"/>
          </a:p>
          <a:p>
            <a:r>
              <a:rPr lang="fa-IR" dirty="0"/>
              <a:t>4 - ثبت داروي تحويلي در دفتر </a:t>
            </a:r>
            <a:r>
              <a:rPr lang="fa-IR" dirty="0" smtClean="0"/>
              <a:t>مخصوص</a:t>
            </a:r>
            <a:endParaRPr lang="fa-IR" dirty="0"/>
          </a:p>
          <a:p>
            <a:r>
              <a:rPr lang="fa-IR" dirty="0"/>
              <a:t>5 - الصاق برچسب ( نوشتن دستورات لازم</a:t>
            </a:r>
            <a:r>
              <a:rPr lang="fa-IR" dirty="0" smtClean="0"/>
              <a:t>)</a:t>
            </a:r>
            <a:endParaRPr lang="fa-IR" dirty="0"/>
          </a:p>
          <a:p>
            <a:r>
              <a:rPr lang="fa-IR" dirty="0"/>
              <a:t>6 - تحويل دارو به </a:t>
            </a:r>
            <a:r>
              <a:rPr lang="fa-IR" dirty="0" smtClean="0"/>
              <a:t>بيمار</a:t>
            </a:r>
            <a:endParaRPr lang="fa-IR" dirty="0"/>
          </a:p>
          <a:p>
            <a:r>
              <a:rPr lang="fa-IR" dirty="0"/>
              <a:t>7 - ارائه توصيه و دستور العملهاي خاص در رابطه با دارو و اطمينان از دريافت صحيح بيمار روند </a:t>
            </a:r>
            <a:r>
              <a:rPr lang="fa-IR" dirty="0" smtClean="0"/>
              <a:t>نسخه</a:t>
            </a:r>
            <a:endParaRPr lang="fa-IR" dirty="0"/>
          </a:p>
          <a:p>
            <a:r>
              <a:rPr lang="fa-IR" dirty="0"/>
              <a:t>پيچي هرچه كه باشد ، نتيجه مورد نظر آن تحويل داروي مناسب است كه در بسته بندي مناسب و </a:t>
            </a:r>
            <a:r>
              <a:rPr lang="fa-IR" dirty="0" smtClean="0"/>
              <a:t>به همراه </a:t>
            </a:r>
            <a:r>
              <a:rPr lang="fa-IR" dirty="0"/>
              <a:t>دستورات و توصيه هاي لازم به دست بيمار مي رسد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830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a-IR" dirty="0"/>
              <a:t>هر داروخانه از </a:t>
            </a:r>
            <a:r>
              <a:rPr lang="fa-IR" dirty="0" smtClean="0"/>
              <a:t>پنج قسمت </a:t>
            </a:r>
            <a:r>
              <a:rPr lang="fa-IR" dirty="0"/>
              <a:t>تشكيل شده است</a:t>
            </a:r>
          </a:p>
          <a:p>
            <a:endParaRPr lang="fa-IR" dirty="0"/>
          </a:p>
          <a:p>
            <a:r>
              <a:rPr lang="fa-IR" dirty="0"/>
              <a:t>1 - قسمت نسخه پيچي</a:t>
            </a:r>
          </a:p>
          <a:p>
            <a:endParaRPr lang="fa-IR" dirty="0"/>
          </a:p>
          <a:p>
            <a:r>
              <a:rPr lang="fa-IR" dirty="0"/>
              <a:t>2 - قسمت انبار</a:t>
            </a:r>
          </a:p>
          <a:p>
            <a:endParaRPr lang="fa-IR" dirty="0"/>
          </a:p>
          <a:p>
            <a:r>
              <a:rPr lang="fa-IR" dirty="0"/>
              <a:t>3 - لابراتوار ساخت</a:t>
            </a:r>
          </a:p>
          <a:p>
            <a:endParaRPr lang="fa-IR" dirty="0"/>
          </a:p>
          <a:p>
            <a:r>
              <a:rPr lang="fa-IR" dirty="0"/>
              <a:t>4 - قسمت دفتري</a:t>
            </a:r>
          </a:p>
          <a:p>
            <a:endParaRPr lang="fa-IR" dirty="0"/>
          </a:p>
          <a:p>
            <a:r>
              <a:rPr lang="fa-IR" dirty="0"/>
              <a:t>5 - قسمت پرسنلي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980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2800" dirty="0"/>
              <a:t>در هنگام طراحي قسمت نسخه پيچي همواره بايد نكات زير را مد نظر قرارداد </a:t>
            </a:r>
            <a:r>
              <a:rPr lang="fa-IR" sz="2800" dirty="0" smtClean="0"/>
              <a:t>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a-IR" dirty="0" smtClean="0"/>
              <a:t>تنظيم </a:t>
            </a:r>
            <a:r>
              <a:rPr lang="fa-IR" dirty="0"/>
              <a:t>قفسه ها و نيز داروهاي موجود در قفسه به صورتي باشد كه دسترسي به دارو راحت تر و </a:t>
            </a:r>
            <a:r>
              <a:rPr lang="fa-IR" dirty="0" smtClean="0"/>
              <a:t>بهتر انجام گيرد</a:t>
            </a:r>
            <a:endParaRPr lang="fa-IR" dirty="0"/>
          </a:p>
          <a:p>
            <a:r>
              <a:rPr lang="fa-IR" dirty="0"/>
              <a:t>داروهاي پرمصرف در دسترس نسخه پيچ ، يعني در واحد نسخه پيچي قرار </a:t>
            </a:r>
            <a:r>
              <a:rPr lang="fa-IR" dirty="0" smtClean="0"/>
              <a:t>گيرد</a:t>
            </a:r>
            <a:endParaRPr lang="fa-IR" dirty="0"/>
          </a:p>
          <a:p>
            <a:r>
              <a:rPr lang="fa-IR" dirty="0"/>
              <a:t>داروهاي </a:t>
            </a:r>
            <a:r>
              <a:rPr lang="en-US" dirty="0"/>
              <a:t>OTC </a:t>
            </a:r>
            <a:r>
              <a:rPr lang="fa-IR" dirty="0"/>
              <a:t>در محدوده تحويل دارو </a:t>
            </a:r>
            <a:r>
              <a:rPr lang="fa-IR" dirty="0" smtClean="0"/>
              <a:t>باشد</a:t>
            </a:r>
            <a:endParaRPr lang="fa-IR" dirty="0"/>
          </a:p>
          <a:p>
            <a:r>
              <a:rPr lang="fa-IR" dirty="0"/>
              <a:t>داروهاي سمي را در ويتريني با درب قفل دار و علامت « سمي است ! » از بقيه داروها مجزا قرار </a:t>
            </a:r>
            <a:r>
              <a:rPr lang="fa-IR" dirty="0" smtClean="0"/>
              <a:t>داد</a:t>
            </a:r>
            <a:endParaRPr lang="fa-IR" dirty="0"/>
          </a:p>
          <a:p>
            <a:r>
              <a:rPr lang="fa-IR" dirty="0"/>
              <a:t>داروهايي كه بايد دور از نور نگهداري و نيز داروهاي يخچالي را در محل مناسب قرار داد  </a:t>
            </a:r>
          </a:p>
          <a:p>
            <a:r>
              <a:rPr lang="fa-IR" dirty="0"/>
              <a:t>داروها بايد بر اساس خواص فارماكولوژيكي با فهرست الفبايي و يا محل اثر ( مثلاً داروهاي </a:t>
            </a:r>
            <a:r>
              <a:rPr lang="fa-IR" dirty="0" smtClean="0"/>
              <a:t>اعصاب،</a:t>
            </a:r>
            <a:endParaRPr lang="fa-IR" dirty="0"/>
          </a:p>
          <a:p>
            <a:r>
              <a:rPr lang="fa-IR" dirty="0"/>
              <a:t>داروهاي قلب و ... ) درقفسه چيده </a:t>
            </a:r>
            <a:r>
              <a:rPr lang="fa-IR" dirty="0" smtClean="0"/>
              <a:t>شود</a:t>
            </a:r>
            <a:endParaRPr lang="fa-IR" dirty="0"/>
          </a:p>
          <a:p>
            <a:r>
              <a:rPr lang="fa-IR" dirty="0"/>
              <a:t>قرارگيري دارو در قسمت فعال داروخانه به شکلی است که  دارويي كه زودتر وارد شده و يا تاريخ </a:t>
            </a:r>
            <a:r>
              <a:rPr lang="fa-IR" dirty="0" smtClean="0"/>
              <a:t>انقضاي نزديكتر </a:t>
            </a:r>
            <a:r>
              <a:rPr lang="fa-IR" dirty="0"/>
              <a:t>دارد ،زودتر به فروش برسد  باشد</a:t>
            </a:r>
          </a:p>
          <a:p>
            <a:r>
              <a:rPr lang="fa-IR" dirty="0" smtClean="0"/>
              <a:t>نور </a:t>
            </a:r>
            <a:r>
              <a:rPr lang="fa-IR" dirty="0"/>
              <a:t>و رطوبت در محل داروخانه در حد مطلوب </a:t>
            </a:r>
            <a:r>
              <a:rPr lang="fa-IR" dirty="0" smtClean="0"/>
              <a:t>باشد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11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محيط نسخه </a:t>
            </a:r>
            <a:r>
              <a:rPr lang="fa-IR" dirty="0" smtClean="0"/>
              <a:t>پيچي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ar-SA" dirty="0" smtClean="0"/>
              <a:t>با </a:t>
            </a:r>
            <a:r>
              <a:rPr lang="ar-SA" dirty="0"/>
              <a:t>توجه به آنكه داروها مصرف داخلي </a:t>
            </a:r>
            <a:r>
              <a:rPr lang="en-US" dirty="0"/>
              <a:t>Internal </a:t>
            </a:r>
            <a:r>
              <a:rPr lang="ar-SA" dirty="0"/>
              <a:t>دارند ، بايد در محيط نسخه پيچي يكسري اصول را </a:t>
            </a:r>
            <a:r>
              <a:rPr lang="ar-SA" dirty="0" smtClean="0"/>
              <a:t>رعايت</a:t>
            </a:r>
            <a:r>
              <a:rPr lang="fa-IR" dirty="0" smtClean="0"/>
              <a:t> </a:t>
            </a:r>
            <a:r>
              <a:rPr lang="ar-SA" dirty="0" smtClean="0"/>
              <a:t>نمود </a:t>
            </a:r>
            <a:r>
              <a:rPr lang="ar-SA" dirty="0"/>
              <a:t>تا دارو فاقدهر نوع آلودگي و به بهترين شكل ممكن به دست بيمار رسيده و انكان نگهداري آن </a:t>
            </a:r>
            <a:r>
              <a:rPr lang="ar-SA" dirty="0" smtClean="0"/>
              <a:t>براي</a:t>
            </a:r>
            <a:r>
              <a:rPr lang="fa-IR" dirty="0" smtClean="0"/>
              <a:t> </a:t>
            </a:r>
            <a:r>
              <a:rPr lang="ar-SA" dirty="0" smtClean="0"/>
              <a:t>بيمار </a:t>
            </a:r>
            <a:r>
              <a:rPr lang="ar-SA" dirty="0"/>
              <a:t>فراهم باشدلازم به ذكر است كه لفظ « محيط» در اينجا كليه افراد ، محيط فيزيكي ، قفسه بندي </a:t>
            </a:r>
            <a:r>
              <a:rPr lang="ar-SA" dirty="0" smtClean="0"/>
              <a:t>،</a:t>
            </a:r>
            <a:r>
              <a:rPr lang="fa-IR" dirty="0" smtClean="0"/>
              <a:t> </a:t>
            </a:r>
            <a:r>
              <a:rPr lang="ar-SA" dirty="0" smtClean="0"/>
              <a:t>انبار </a:t>
            </a:r>
            <a:r>
              <a:rPr lang="ar-SA" dirty="0"/>
              <a:t>دارويي و لوازم بسته بندي دارو را شامل مي </a:t>
            </a:r>
            <a:r>
              <a:rPr lang="ar-SA" dirty="0" smtClean="0"/>
              <a:t>شود</a:t>
            </a:r>
            <a:endParaRPr lang="ar-SA" dirty="0"/>
          </a:p>
          <a:p>
            <a:r>
              <a:rPr lang="ar-SA" dirty="0"/>
              <a:t>افرادي كه نسخه پيچي مي كنند بايستي خود تميز بوده ، بهداشت فردي را رعايت نموده و لباس </a:t>
            </a:r>
            <a:r>
              <a:rPr lang="ar-SA" dirty="0" smtClean="0"/>
              <a:t>تميز( </a:t>
            </a:r>
            <a:r>
              <a:rPr lang="ar-SA" dirty="0"/>
              <a:t>روپوش سفيد ) بپوشند</a:t>
            </a:r>
          </a:p>
          <a:p>
            <a:r>
              <a:rPr lang="fa-IR" dirty="0" smtClean="0"/>
              <a:t>گردگيري </a:t>
            </a:r>
            <a:r>
              <a:rPr lang="fa-IR" dirty="0"/>
              <a:t>و تميز كردن محيط نسخه پيچي با تميز كردن قفسه هاي دارويي به شكل دوره اي و تميز </a:t>
            </a:r>
            <a:r>
              <a:rPr lang="fa-IR" dirty="0" smtClean="0"/>
              <a:t>كردن</a:t>
            </a:r>
            <a:endParaRPr lang="fa-IR" dirty="0"/>
          </a:p>
          <a:p>
            <a:r>
              <a:rPr lang="fa-IR" dirty="0"/>
              <a:t>كف داروخانه به شكل روزانه ، چك كردن ، تميز كردن و در صورت لزوم ذوب كردن برفك يخچال طبق </a:t>
            </a:r>
            <a:r>
              <a:rPr lang="fa-IR" dirty="0" smtClean="0"/>
              <a:t>يك برنامه </a:t>
            </a:r>
            <a:r>
              <a:rPr lang="fa-IR" dirty="0"/>
              <a:t>معين به خوبي و به شكل مداوم انجام گيرد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886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567062" cy="4066146"/>
          </a:xfrm>
        </p:spPr>
        <p:txBody>
          <a:bodyPr>
            <a:normAutofit fontScale="77500" lnSpcReduction="20000"/>
          </a:bodyPr>
          <a:lstStyle/>
          <a:p>
            <a:r>
              <a:rPr lang="fa-IR" dirty="0"/>
              <a:t>از شمارش دستي داروهايي كه به صورت فله موجود هستند جدداً اجتناب گرديده و در صورت استفاده </a:t>
            </a:r>
            <a:r>
              <a:rPr lang="fa-IR" dirty="0" smtClean="0"/>
              <a:t>از وسايل </a:t>
            </a:r>
            <a:r>
              <a:rPr lang="fa-IR" dirty="0"/>
              <a:t>مخصوص شمارش ؛ مثلاً قرص شمار سه گوشه و يا سيني شمارش ؛ آن ظرف و سطوح </a:t>
            </a:r>
            <a:r>
              <a:rPr lang="fa-IR" dirty="0" smtClean="0"/>
              <a:t>را بلافاصله </a:t>
            </a:r>
            <a:r>
              <a:rPr lang="fa-IR" dirty="0"/>
              <a:t>بعد از هر بار استفاده تميز </a:t>
            </a:r>
            <a:r>
              <a:rPr lang="fa-IR" dirty="0" smtClean="0"/>
              <a:t>نمود</a:t>
            </a:r>
            <a:endParaRPr lang="fa-IR" dirty="0"/>
          </a:p>
          <a:p>
            <a:pPr lvl="1"/>
            <a:r>
              <a:rPr lang="fa-IR" dirty="0"/>
              <a:t>انجام اين كار براي اين توصيه مي شود كه معمولاًقرصها غير پوشش دار در تماس با سطوح مختلف </a:t>
            </a:r>
            <a:r>
              <a:rPr lang="fa-IR" dirty="0" smtClean="0"/>
              <a:t>از خود </a:t>
            </a:r>
            <a:r>
              <a:rPr lang="fa-IR" dirty="0"/>
              <a:t>يك لايه غير قابل رويت به جا مي گذارند كه به راحتي مي تواند با ساير قرص و كپسولهايي كه </a:t>
            </a:r>
            <a:r>
              <a:rPr lang="fa-IR" dirty="0" smtClean="0"/>
              <a:t>باهمان </a:t>
            </a:r>
            <a:r>
              <a:rPr lang="fa-IR" dirty="0"/>
              <a:t>وسيله شمارش شده اند منتقال گرديده و ايجاد </a:t>
            </a:r>
            <a:r>
              <a:rPr lang="en-US" dirty="0"/>
              <a:t>Cross-Contamination </a:t>
            </a:r>
            <a:r>
              <a:rPr lang="fa-IR" dirty="0" smtClean="0"/>
              <a:t>نمايد</a:t>
            </a:r>
            <a:endParaRPr lang="fa-IR" dirty="0"/>
          </a:p>
          <a:p>
            <a:pPr lvl="1"/>
            <a:r>
              <a:rPr lang="fa-IR" dirty="0"/>
              <a:t>فرض كنيم اين لايه به جا مانده آسپرين و يا پني سيلين باشد كه شخص به آن حساسيت </a:t>
            </a:r>
            <a:r>
              <a:rPr lang="fa-IR" dirty="0" smtClean="0"/>
              <a:t>دارد. در </a:t>
            </a:r>
            <a:r>
              <a:rPr lang="fa-IR" dirty="0"/>
              <a:t>آن صورت چه اتفاق خواهد افتاد ؟ شكي نيست جان بيمار به علت شوك آنافيلاكتيك در معرض </a:t>
            </a:r>
            <a:r>
              <a:rPr lang="fa-IR" dirty="0" smtClean="0"/>
              <a:t>خطر جدي </a:t>
            </a:r>
            <a:r>
              <a:rPr lang="fa-IR" dirty="0"/>
              <a:t>خواهد </a:t>
            </a:r>
            <a:r>
              <a:rPr lang="fa-IR" dirty="0" smtClean="0"/>
              <a:t>بود بنابراين </a:t>
            </a:r>
            <a:r>
              <a:rPr lang="fa-IR" dirty="0"/>
              <a:t>بازهم تأكيد مي كنيم در بنامه گردگيري و تميز كردن داروخانه ،‌تميز كردن اين قبيل سطوح </a:t>
            </a:r>
            <a:r>
              <a:rPr lang="fa-IR" dirty="0" smtClean="0"/>
              <a:t>يا وسايل </a:t>
            </a:r>
            <a:r>
              <a:rPr lang="fa-IR" dirty="0"/>
              <a:t>حتماً گنجانده </a:t>
            </a:r>
            <a:r>
              <a:rPr lang="fa-IR" dirty="0" smtClean="0"/>
              <a:t>شود</a:t>
            </a:r>
            <a:endParaRPr lang="fa-IR" dirty="0"/>
          </a:p>
          <a:p>
            <a:r>
              <a:rPr lang="fa-IR" dirty="0"/>
              <a:t> بر اساس دستورالعملهاي </a:t>
            </a:r>
            <a:r>
              <a:rPr lang="en-US" dirty="0"/>
              <a:t>WHO </a:t>
            </a:r>
            <a:r>
              <a:rPr lang="fa-IR" dirty="0"/>
              <a:t>براي شمارش قرص و كپسولهايي كه به صورت فله هستند يكي از روشهاي زير بايد به كار برده شود </a:t>
            </a:r>
            <a:r>
              <a:rPr lang="fa-IR" dirty="0" smtClean="0"/>
              <a:t>:</a:t>
            </a:r>
            <a:endParaRPr lang="fa-IR" dirty="0"/>
          </a:p>
          <a:p>
            <a:r>
              <a:rPr lang="fa-IR" dirty="0"/>
              <a:t>1 - استفاده از قرص شمار سه گوشه و يا سيني مخصوص شمارش </a:t>
            </a:r>
            <a:r>
              <a:rPr lang="fa-IR" dirty="0" smtClean="0"/>
              <a:t>قرص</a:t>
            </a:r>
            <a:endParaRPr lang="fa-IR" dirty="0"/>
          </a:p>
          <a:p>
            <a:r>
              <a:rPr lang="fa-IR" dirty="0"/>
              <a:t>2 - استفاده از يك تكه تميز و يا كارد </a:t>
            </a:r>
            <a:r>
              <a:rPr lang="fa-IR" dirty="0" smtClean="0"/>
              <a:t>تميز</a:t>
            </a:r>
            <a:endParaRPr lang="fa-IR" dirty="0"/>
          </a:p>
          <a:p>
            <a:r>
              <a:rPr lang="fa-IR" dirty="0"/>
              <a:t>3 - استفاده از </a:t>
            </a:r>
            <a:r>
              <a:rPr lang="fa-IR" b="1" dirty="0"/>
              <a:t>درب همان ظرف </a:t>
            </a:r>
            <a:r>
              <a:rPr lang="fa-IR" b="1" dirty="0" smtClean="0"/>
              <a:t>قرص</a:t>
            </a:r>
            <a:endParaRPr lang="fa-IR" b="1" dirty="0"/>
          </a:p>
          <a:p>
            <a:r>
              <a:rPr lang="fa-IR" dirty="0"/>
              <a:t>4 - استفاده از هر سطح تميز عاري از گرد و غباري</a:t>
            </a:r>
          </a:p>
          <a:p>
            <a:endParaRPr lang="fa-IR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526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فرد </a:t>
            </a:r>
            <a:r>
              <a:rPr lang="fa-IR" dirty="0"/>
              <a:t>نسخه پيچ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بايد داراي خصوصيات و مهارتهاي زير نيز باشد</a:t>
            </a:r>
          </a:p>
          <a:p>
            <a:endParaRPr lang="fa-IR" dirty="0"/>
          </a:p>
          <a:p>
            <a:r>
              <a:rPr lang="fa-IR" dirty="0"/>
              <a:t>داشتن اطلاعات كلي در مورد اقلام دارويي ( موارد معمول مصرف ، دوزاژ معمول تجويز ، روش </a:t>
            </a:r>
            <a:r>
              <a:rPr lang="fa-IR" dirty="0" smtClean="0"/>
              <a:t>صحيح مصرف </a:t>
            </a:r>
            <a:r>
              <a:rPr lang="fa-IR" dirty="0"/>
              <a:t>، شايعترين عوارض جانبي دارو ، مهمترين تداخلات دارو با ساير داروها و با غذا ، شرايط </a:t>
            </a:r>
            <a:r>
              <a:rPr lang="fa-IR" dirty="0" smtClean="0"/>
              <a:t>نگهداري و </a:t>
            </a:r>
            <a:r>
              <a:rPr lang="fa-IR" dirty="0"/>
              <a:t>... ) </a:t>
            </a:r>
            <a:endParaRPr lang="fa-IR" dirty="0" smtClean="0"/>
          </a:p>
          <a:p>
            <a:r>
              <a:rPr lang="fa-IR" dirty="0" smtClean="0"/>
              <a:t>دارا </a:t>
            </a:r>
            <a:r>
              <a:rPr lang="fa-IR" dirty="0"/>
              <a:t>بودن دانش رياضي و قدرت </a:t>
            </a:r>
            <a:r>
              <a:rPr lang="fa-IR" dirty="0" smtClean="0"/>
              <a:t>محاسبه</a:t>
            </a:r>
            <a:endParaRPr lang="fa-IR" dirty="0"/>
          </a:p>
          <a:p>
            <a:r>
              <a:rPr lang="fa-IR" dirty="0"/>
              <a:t>توانايي بر ارزيابي كيفيت </a:t>
            </a:r>
            <a:r>
              <a:rPr lang="fa-IR" dirty="0" smtClean="0"/>
              <a:t>داروها</a:t>
            </a:r>
            <a:endParaRPr lang="fa-IR" dirty="0"/>
          </a:p>
          <a:p>
            <a:r>
              <a:rPr lang="fa-IR" dirty="0"/>
              <a:t>داشتن اشتهار به پاكيزگي ، دقت و </a:t>
            </a:r>
            <a:r>
              <a:rPr lang="fa-IR" dirty="0" smtClean="0"/>
              <a:t>صداقت</a:t>
            </a:r>
            <a:endParaRPr lang="fa-IR" dirty="0"/>
          </a:p>
          <a:p>
            <a:r>
              <a:rPr lang="fa-IR" dirty="0"/>
              <a:t>توانايي برقراري ارتباط با بيمار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927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567062" cy="3975994"/>
          </a:xfrm>
        </p:spPr>
        <p:txBody>
          <a:bodyPr>
            <a:normAutofit fontScale="77500" lnSpcReduction="20000"/>
          </a:bodyPr>
          <a:lstStyle/>
          <a:p>
            <a:r>
              <a:rPr lang="fa-IR" dirty="0"/>
              <a:t>همانگونه كه قبلاً ذكر شد اين مراحل شامل هفت قسمت است كه در هر قسمت ، نكات و شرايط </a:t>
            </a:r>
            <a:r>
              <a:rPr lang="fa-IR" dirty="0" smtClean="0"/>
              <a:t>خاصي بايد </a:t>
            </a:r>
            <a:r>
              <a:rPr lang="fa-IR" dirty="0"/>
              <a:t>مراعات </a:t>
            </a:r>
            <a:r>
              <a:rPr lang="fa-IR" dirty="0" smtClean="0"/>
              <a:t>نمود</a:t>
            </a:r>
            <a:endParaRPr lang="fa-IR" dirty="0"/>
          </a:p>
          <a:p>
            <a:r>
              <a:rPr lang="fa-IR" dirty="0"/>
              <a:t>مرحله اول ( پذيرش نسخ ) : با توجه به آنكه مراجعه كنندگان به داروخانه اغلب دچار اضطراب ناشي </a:t>
            </a:r>
            <a:r>
              <a:rPr lang="fa-IR" dirty="0" smtClean="0"/>
              <a:t>از بيماري </a:t>
            </a:r>
            <a:r>
              <a:rPr lang="fa-IR" dirty="0"/>
              <a:t>خود يا نزديكانشان هستند بايد سعي نمود با گشاده رويي با آنها برخورد نمود و قبل از هر </a:t>
            </a:r>
            <a:r>
              <a:rPr lang="fa-IR" dirty="0" smtClean="0"/>
              <a:t>چيز  </a:t>
            </a:r>
            <a:r>
              <a:rPr lang="fa-IR" dirty="0"/>
              <a:t>نام توشته شده بر روي نسخه را به تأييد مراجعه كننده رساند . اين كار به منظور اطمينان از عدم </a:t>
            </a:r>
            <a:r>
              <a:rPr lang="fa-IR" dirty="0" smtClean="0"/>
              <a:t>اشتباه در </a:t>
            </a:r>
            <a:r>
              <a:rPr lang="fa-IR" dirty="0"/>
              <a:t>تحويل نسخه در محل مطب پزشك و يا ساير داروخانه ها صورت مي پذيرد . ساير مشخصات </a:t>
            </a:r>
            <a:r>
              <a:rPr lang="fa-IR" dirty="0" smtClean="0"/>
              <a:t>كلي نسخه </a:t>
            </a:r>
            <a:r>
              <a:rPr lang="fa-IR" dirty="0"/>
              <a:t>( شامل مشخصات سرنسخه، متن نسخه و مهر و امضاي پايان نسخه ) نيز بايد چك </a:t>
            </a:r>
            <a:r>
              <a:rPr lang="fa-IR" dirty="0" smtClean="0"/>
              <a:t>شود</a:t>
            </a:r>
            <a:endParaRPr lang="fa-IR" dirty="0"/>
          </a:p>
          <a:p>
            <a:r>
              <a:rPr lang="fa-IR" dirty="0"/>
              <a:t>مرحله دوم ( تفسير و فهم نسخه ) : در اين مرحله فهم و تفسير نسخه بايد توسط كسي صورت گيرد كه</a:t>
            </a:r>
          </a:p>
          <a:p>
            <a:pPr marL="0" indent="0">
              <a:buNone/>
            </a:pPr>
            <a:r>
              <a:rPr lang="fa-IR" dirty="0" smtClean="0"/>
              <a:t>داراي </a:t>
            </a:r>
            <a:r>
              <a:rPr lang="fa-IR" dirty="0"/>
              <a:t>تواناييهاي زير باشد.</a:t>
            </a:r>
          </a:p>
          <a:p>
            <a:r>
              <a:rPr lang="fa-IR" dirty="0" smtClean="0"/>
              <a:t>بتواند </a:t>
            </a:r>
            <a:r>
              <a:rPr lang="fa-IR" dirty="0"/>
              <a:t>خط پزشك را بخواند</a:t>
            </a:r>
          </a:p>
          <a:p>
            <a:r>
              <a:rPr lang="fa-IR" dirty="0" smtClean="0"/>
              <a:t>بتواند </a:t>
            </a:r>
            <a:r>
              <a:rPr lang="fa-IR" dirty="0"/>
              <a:t>هر نوع اختصار نويسي تجويزكنندگان را تفسير </a:t>
            </a:r>
            <a:r>
              <a:rPr lang="fa-IR" dirty="0" smtClean="0"/>
              <a:t>كند</a:t>
            </a:r>
            <a:endParaRPr lang="fa-IR" dirty="0"/>
          </a:p>
          <a:p>
            <a:r>
              <a:rPr lang="fa-IR" dirty="0"/>
              <a:t>بتواند تشخيص دهد دوز تجويزي براساس شرايط سن و جنس بيمار مناسب </a:t>
            </a:r>
            <a:r>
              <a:rPr lang="fa-IR" dirty="0" smtClean="0"/>
              <a:t>است</a:t>
            </a:r>
            <a:endParaRPr lang="fa-IR" dirty="0"/>
          </a:p>
          <a:p>
            <a:r>
              <a:rPr lang="fa-IR" dirty="0"/>
              <a:t>بتواند دوز صحيح مصرفي را محاسبه </a:t>
            </a:r>
            <a:r>
              <a:rPr lang="fa-IR" dirty="0" smtClean="0"/>
              <a:t>كند</a:t>
            </a:r>
            <a:endParaRPr lang="fa-IR" dirty="0"/>
          </a:p>
          <a:p>
            <a:r>
              <a:rPr lang="fa-IR" dirty="0"/>
              <a:t>بتواند تداخلات احتمالي دارو – دارو را تعيين </a:t>
            </a:r>
            <a:r>
              <a:rPr lang="fa-IR" dirty="0" smtClean="0"/>
              <a:t>كند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415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567062" cy="3937358"/>
          </a:xfrm>
        </p:spPr>
        <p:txBody>
          <a:bodyPr>
            <a:normAutofit lnSpcReduction="10000"/>
          </a:bodyPr>
          <a:lstStyle/>
          <a:p>
            <a:r>
              <a:rPr lang="fa-IR" dirty="0"/>
              <a:t>در مواردي كه نسخه خوانا نبوده و يا داروي تجويزي با معيارهاي معمول نمي خواند ، اين مساله اول به مسئول فني داروخانه گزارش شود </a:t>
            </a:r>
            <a:r>
              <a:rPr lang="fa-IR" dirty="0" smtClean="0"/>
              <a:t>.</a:t>
            </a:r>
          </a:p>
          <a:p>
            <a:pPr lvl="1"/>
            <a:r>
              <a:rPr lang="fa-IR" dirty="0" smtClean="0"/>
              <a:t> </a:t>
            </a:r>
            <a:r>
              <a:rPr lang="fa-IR" dirty="0"/>
              <a:t>زيرا گاه بر اساس نياز ، مثلاً داروي هورموني زنانه براي مرد </a:t>
            </a:r>
            <a:r>
              <a:rPr lang="fa-IR" dirty="0" smtClean="0"/>
              <a:t>تجويز شده </a:t>
            </a:r>
            <a:r>
              <a:rPr lang="fa-IR" dirty="0"/>
              <a:t>يا همزمان دو داروي كم كاري و پركاري تيروئيد تجويز مي شود و يا قرص لواميزول را به منظور </a:t>
            </a:r>
            <a:r>
              <a:rPr lang="fa-IR" dirty="0" smtClean="0"/>
              <a:t>افزايش مقاومت </a:t>
            </a:r>
            <a:r>
              <a:rPr lang="fa-IR" dirty="0"/>
              <a:t>بدن در برابر عفونتهاي ويروسي به كار مي برد. بازگو كردن تفسير اشتباه بر روي نسخه </a:t>
            </a:r>
            <a:r>
              <a:rPr lang="fa-IR" dirty="0" smtClean="0"/>
              <a:t>مي تواند </a:t>
            </a:r>
            <a:r>
              <a:rPr lang="fa-IR" dirty="0"/>
              <a:t>باعث سلب اعتماد بيمار از پزشك و ايجاد مسائل قضايي و حقوقي براي داروخانه گردد. </a:t>
            </a:r>
            <a:endParaRPr lang="fa-IR" dirty="0" smtClean="0"/>
          </a:p>
          <a:p>
            <a:pPr lvl="1"/>
            <a:r>
              <a:rPr lang="fa-IR" dirty="0" smtClean="0"/>
              <a:t>در چنين مواردي </a:t>
            </a:r>
            <a:r>
              <a:rPr lang="fa-IR" dirty="0"/>
              <a:t>بهتر است توسط مسئول فني با پزشك معالج تماس گرفته شده و رفع ابهام </a:t>
            </a:r>
            <a:r>
              <a:rPr lang="fa-IR" dirty="0" smtClean="0"/>
              <a:t>گردد بيماري </a:t>
            </a:r>
            <a:r>
              <a:rPr lang="fa-IR" dirty="0"/>
              <a:t>با نسخه پزشك متخصص غدد مراجعه كرده ، به علت خوانا نبودن نسخه و با توجه به توضيحي </a:t>
            </a:r>
            <a:r>
              <a:rPr lang="fa-IR" dirty="0" smtClean="0"/>
              <a:t>كه بيمار </a:t>
            </a:r>
            <a:r>
              <a:rPr lang="fa-IR" dirty="0"/>
              <a:t>مي دهد( ناراحتي معده و لاغر شدن ) كمك نسخه پيچ 300 عدد قرص مترونيدازول را براي تحويل </a:t>
            </a:r>
            <a:r>
              <a:rPr lang="fa-IR" dirty="0" smtClean="0"/>
              <a:t>به بيمار </a:t>
            </a:r>
            <a:r>
              <a:rPr lang="fa-IR" dirty="0"/>
              <a:t>آمده مي كند . مسئول فني در زمان ارائه توصيه متوجه موضوع شده و پس از تماس با </a:t>
            </a:r>
            <a:r>
              <a:rPr lang="fa-IR" dirty="0" smtClean="0"/>
              <a:t>پزشك معالج </a:t>
            </a:r>
            <a:r>
              <a:rPr lang="fa-IR" dirty="0"/>
              <a:t>، داروي متي مازول تحويل مي شود</a:t>
            </a:r>
          </a:p>
          <a:p>
            <a:endParaRPr lang="fa-IR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466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مرحله سوم ( آماده سازي داروهاي تجويز شده ) :</a:t>
            </a:r>
          </a:p>
          <a:p>
            <a:pPr lvl="1"/>
            <a:r>
              <a:rPr lang="fa-IR" dirty="0"/>
              <a:t> اين مرحله مهمترين بخش در روند نسخه پيچي هر داروخانه است . در اين مرحله در صورت ناخوانا بودن نسخه ، اسامي مشابه دارويي ( مثل </a:t>
            </a:r>
            <a:r>
              <a:rPr lang="en-US" dirty="0" err="1"/>
              <a:t>Acculate</a:t>
            </a:r>
            <a:r>
              <a:rPr lang="en-US" dirty="0"/>
              <a:t> &amp;</a:t>
            </a:r>
            <a:r>
              <a:rPr lang="en-US" dirty="0" err="1"/>
              <a:t>Accutan</a:t>
            </a:r>
            <a:r>
              <a:rPr lang="en-US" dirty="0"/>
              <a:t> </a:t>
            </a:r>
            <a:r>
              <a:rPr lang="fa-IR" dirty="0"/>
              <a:t>ويا </a:t>
            </a:r>
            <a:r>
              <a:rPr lang="en-US" dirty="0" err="1"/>
              <a:t>Ritodrine</a:t>
            </a:r>
            <a:r>
              <a:rPr lang="en-US" dirty="0"/>
              <a:t> &amp; Ritalin ) </a:t>
            </a:r>
            <a:r>
              <a:rPr lang="fa-IR" dirty="0"/>
              <a:t>مد نظر داشته و دارويي تجويزي را در شكل ، قدرت واحد و تعداد درخواستي به بيمار تحويل نماييد . صحت انجام اين مرحله ، هم در زمان برداشتن دارو از قفسه و هم در زمان تحويل دارو به بيمار بايد چك گردد و اين امر تنها در صورت درك صحيح از مفاد نسخه و محاسبه دقيق كميت مورد نظر امكانپذير است . در اين مرحله تهيه برچسب ، حتي قبل از آماده سازي </a:t>
            </a:r>
            <a:r>
              <a:rPr lang="fa-IR" dirty="0" smtClean="0"/>
              <a:t>داروي</a:t>
            </a:r>
            <a:r>
              <a:rPr lang="en-US" dirty="0" smtClean="0"/>
              <a:t> </a:t>
            </a:r>
            <a:r>
              <a:rPr lang="fa-IR" dirty="0"/>
              <a:t>درخواستي ، مي تواند كمك زيادي به انجام صحيح روند تحويل دارو نمايد . بيشتر نسخه پيچهاي خوب ،دارو را حداقل سه بار با مشخصات نسخه چك مي كنند . يكبار زمان برداشتن دارو از قفسه ، يكبار زمان</a:t>
            </a:r>
            <a:r>
              <a:rPr lang="en-US" dirty="0"/>
              <a:t> </a:t>
            </a:r>
            <a:r>
              <a:rPr lang="fa-IR" dirty="0"/>
              <a:t>برچسب زدن و يكبار زماني كه دارو به بيمار تحويل مي شود . انتخاب دارو بر اساس شكل ، رنگ</a:t>
            </a:r>
            <a:r>
              <a:rPr lang="en-US" dirty="0"/>
              <a:t> </a:t>
            </a:r>
            <a:r>
              <a:rPr lang="fa-IR" dirty="0"/>
              <a:t>و محل قرار گرفتن دارو در قفسه مي تواند به شدت جان بيمار را تهديد نمايد </a:t>
            </a:r>
            <a:r>
              <a:rPr lang="en-US" dirty="0" smtClean="0"/>
              <a:t>.</a:t>
            </a:r>
            <a:endParaRPr lang="fa-IR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232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a-IR" dirty="0" smtClean="0"/>
              <a:t>به اين مثال توجه كنيد :</a:t>
            </a:r>
          </a:p>
          <a:p>
            <a:pPr marL="342900" lvl="1" indent="0">
              <a:buNone/>
            </a:pPr>
            <a:r>
              <a:rPr lang="fa-IR" dirty="0" smtClean="0"/>
              <a:t>براي </a:t>
            </a:r>
            <a:r>
              <a:rPr lang="fa-IR" dirty="0"/>
              <a:t>كودك 10 ساله آمپول جنتامايسين </a:t>
            </a:r>
            <a:r>
              <a:rPr lang="en-US" dirty="0"/>
              <a:t>mg40 </a:t>
            </a:r>
            <a:r>
              <a:rPr lang="fa-IR" dirty="0"/>
              <a:t>با دستور مصرف هر 12 ساعت تجويز شده اما كمك </a:t>
            </a:r>
            <a:r>
              <a:rPr lang="fa-IR" dirty="0" smtClean="0"/>
              <a:t>نسخه</a:t>
            </a:r>
            <a:r>
              <a:rPr lang="en-US" dirty="0" smtClean="0"/>
              <a:t> </a:t>
            </a:r>
            <a:r>
              <a:rPr lang="fa-IR" dirty="0" smtClean="0"/>
              <a:t>پيچ </a:t>
            </a:r>
            <a:r>
              <a:rPr lang="fa-IR" dirty="0"/>
              <a:t>بر اساس شباهت ظاهري ، آمپول آتروپين تحويل نموده است </a:t>
            </a:r>
            <a:r>
              <a:rPr lang="fa-IR" dirty="0" smtClean="0"/>
              <a:t>!</a:t>
            </a:r>
            <a:r>
              <a:rPr lang="en-US" dirty="0" smtClean="0"/>
              <a:t> </a:t>
            </a:r>
            <a:r>
              <a:rPr lang="fa-IR" dirty="0" smtClean="0"/>
              <a:t>نكته </a:t>
            </a:r>
            <a:r>
              <a:rPr lang="fa-IR" dirty="0"/>
              <a:t>حايز اهميت ديگر ، الزام بر نداشتن </a:t>
            </a:r>
            <a:r>
              <a:rPr lang="en-US" dirty="0"/>
              <a:t>Stock </a:t>
            </a:r>
            <a:r>
              <a:rPr lang="fa-IR" dirty="0"/>
              <a:t>هاي مصرفي متعدد از يك داروست . قوطي دوم را </a:t>
            </a:r>
            <a:r>
              <a:rPr lang="fa-IR" dirty="0" smtClean="0"/>
              <a:t>تا</a:t>
            </a:r>
            <a:r>
              <a:rPr lang="en-US" dirty="0" smtClean="0"/>
              <a:t> </a:t>
            </a:r>
            <a:r>
              <a:rPr lang="fa-IR" dirty="0" smtClean="0"/>
              <a:t>ماني </a:t>
            </a:r>
            <a:r>
              <a:rPr lang="fa-IR" dirty="0"/>
              <a:t>كه داروي موجود در قوطي اول به اتمام نرسيده ، باز نكنيد . شكي نيست كه در غير اين </a:t>
            </a:r>
            <a:r>
              <a:rPr lang="fa-IR" dirty="0" smtClean="0"/>
              <a:t>صورت</a:t>
            </a:r>
            <a:r>
              <a:rPr lang="en-US" dirty="0" smtClean="0"/>
              <a:t> </a:t>
            </a:r>
            <a:r>
              <a:rPr lang="fa-IR" dirty="0" smtClean="0"/>
              <a:t>هم </a:t>
            </a:r>
            <a:r>
              <a:rPr lang="fa-IR" dirty="0"/>
              <a:t>احتمال افت كيفيت دارو ناشي از تغييرات دمايي هست و هم امكان انبارگرداني سريع را از </a:t>
            </a:r>
            <a:r>
              <a:rPr lang="fa-IR" dirty="0" smtClean="0"/>
              <a:t>شما</a:t>
            </a:r>
            <a:r>
              <a:rPr lang="en-US" dirty="0" smtClean="0"/>
              <a:t> </a:t>
            </a:r>
            <a:r>
              <a:rPr lang="fa-IR" dirty="0" smtClean="0"/>
              <a:t>ميگيرد </a:t>
            </a:r>
            <a:r>
              <a:rPr lang="fa-IR" dirty="0"/>
              <a:t>. نكات مربوط به شمارش قرص و كپسولهاي فله را قبلاً </a:t>
            </a:r>
            <a:r>
              <a:rPr lang="fa-IR" dirty="0" smtClean="0"/>
              <a:t>ذكركرديم</a:t>
            </a:r>
            <a:r>
              <a:rPr lang="en-US" dirty="0" smtClean="0"/>
              <a:t> </a:t>
            </a:r>
            <a:r>
              <a:rPr lang="fa-IR" dirty="0" smtClean="0"/>
              <a:t>اما </a:t>
            </a:r>
            <a:r>
              <a:rPr lang="fa-IR" dirty="0"/>
              <a:t>بازهم يادآور مي شويم اصل بر«عدم تماس مستقيم دارو با دست است » . بعد از جدا كردن </a:t>
            </a:r>
            <a:r>
              <a:rPr lang="fa-IR" dirty="0" smtClean="0"/>
              <a:t>داروي</a:t>
            </a:r>
            <a:r>
              <a:rPr lang="en-US" dirty="0" smtClean="0"/>
              <a:t> </a:t>
            </a:r>
            <a:r>
              <a:rPr lang="fa-IR" dirty="0" smtClean="0"/>
              <a:t>تحويلي </a:t>
            </a:r>
            <a:r>
              <a:rPr lang="fa-IR" dirty="0"/>
              <a:t>بايستي بلافاصله </a:t>
            </a:r>
            <a:r>
              <a:rPr lang="fa-IR" b="1" dirty="0"/>
              <a:t>سرپوش ظرف اصلي را بسته </a:t>
            </a:r>
            <a:r>
              <a:rPr lang="fa-IR" dirty="0"/>
              <a:t>و دارو را از نظر نام و قدرت با نوع </a:t>
            </a:r>
            <a:r>
              <a:rPr lang="fa-IR" dirty="0" smtClean="0"/>
              <a:t>تجويزي</a:t>
            </a:r>
            <a:r>
              <a:rPr lang="en-US" dirty="0" smtClean="0"/>
              <a:t> </a:t>
            </a:r>
            <a:r>
              <a:rPr lang="fa-IR" dirty="0" smtClean="0"/>
              <a:t>مطابقت نمود </a:t>
            </a:r>
            <a:r>
              <a:rPr lang="fa-IR" dirty="0"/>
              <a:t>. چنانچه قرص و كپسول را از يك بليستر جدا مي كنيد ، سعي شود </a:t>
            </a:r>
            <a:r>
              <a:rPr lang="fa-IR" b="1" dirty="0"/>
              <a:t>هنگام چيدن بليستر </a:t>
            </a:r>
            <a:r>
              <a:rPr lang="fa-IR" dirty="0" smtClean="0"/>
              <a:t>،</a:t>
            </a:r>
            <a:r>
              <a:rPr lang="en-US" dirty="0" smtClean="0"/>
              <a:t> </a:t>
            </a:r>
            <a:r>
              <a:rPr lang="fa-IR" dirty="0" smtClean="0"/>
              <a:t>برش را از محلي انجام دهيد كه قسمت داراي </a:t>
            </a:r>
            <a:r>
              <a:rPr lang="fa-IR" b="1" dirty="0" smtClean="0"/>
              <a:t>تاريخ انقضاء </a:t>
            </a:r>
            <a:r>
              <a:rPr lang="fa-IR" dirty="0" smtClean="0"/>
              <a:t>نزد خودتان باقي بماند . چنانچه تعداد داروي</a:t>
            </a:r>
            <a:r>
              <a:rPr lang="en-US" dirty="0" smtClean="0"/>
              <a:t> </a:t>
            </a:r>
            <a:r>
              <a:rPr lang="fa-IR" dirty="0" smtClean="0"/>
              <a:t>تحويلي </a:t>
            </a:r>
            <a:r>
              <a:rPr lang="fa-IR" dirty="0"/>
              <a:t>بيشتر از مقدار باقيمانده است ، بازهم داروي تحويلي را شمارش و بسته بندي كرده و </a:t>
            </a:r>
            <a:r>
              <a:rPr lang="fa-IR" dirty="0" smtClean="0"/>
              <a:t>قوطي</a:t>
            </a:r>
            <a:r>
              <a:rPr lang="en-US" dirty="0" smtClean="0"/>
              <a:t> </a:t>
            </a:r>
            <a:r>
              <a:rPr lang="fa-IR" dirty="0"/>
              <a:t>دارو را به همراه مابقي داروي قوطي نزد خود نگهداريد </a:t>
            </a:r>
            <a:r>
              <a:rPr lang="fa-IR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223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 smtClean="0"/>
              <a:t>براي </a:t>
            </a:r>
            <a:r>
              <a:rPr lang="fa-IR" dirty="0"/>
              <a:t>مثال در يك نسخه 70 عدد قرص </a:t>
            </a:r>
            <a:r>
              <a:rPr lang="fa-IR" dirty="0" smtClean="0"/>
              <a:t>فروس</a:t>
            </a:r>
            <a:r>
              <a:rPr lang="en-US" dirty="0" smtClean="0"/>
              <a:t> </a:t>
            </a:r>
            <a:r>
              <a:rPr lang="fa-IR" dirty="0" smtClean="0"/>
              <a:t>سولفات </a:t>
            </a:r>
            <a:r>
              <a:rPr lang="fa-IR" dirty="0"/>
              <a:t>تجويز شده كه در داروخانه اين دارو به صورت فله و در بسته هاي يكصد عددي موجود است . </a:t>
            </a:r>
            <a:r>
              <a:rPr lang="fa-IR" dirty="0" smtClean="0"/>
              <a:t>در</a:t>
            </a:r>
            <a:r>
              <a:rPr lang="en-US" dirty="0" smtClean="0"/>
              <a:t> </a:t>
            </a:r>
            <a:r>
              <a:rPr lang="fa-IR" dirty="0" smtClean="0"/>
              <a:t>اين </a:t>
            </a:r>
            <a:r>
              <a:rPr lang="fa-IR" dirty="0"/>
              <a:t>حالت بهتر است 70 قرص را شمرده و در بسته مخصوص ريخته و به بيمار تحويل شود . بقيه دارو را </a:t>
            </a:r>
            <a:r>
              <a:rPr lang="fa-IR" dirty="0" smtClean="0"/>
              <a:t>در</a:t>
            </a:r>
            <a:r>
              <a:rPr lang="en-US" dirty="0" smtClean="0"/>
              <a:t> </a:t>
            </a:r>
            <a:r>
              <a:rPr lang="fa-IR" dirty="0" smtClean="0"/>
              <a:t>قوطي </a:t>
            </a:r>
            <a:r>
              <a:rPr lang="fa-IR" dirty="0"/>
              <a:t>اصلي در محل داروخانه نگهداريد . هنگام اندازه گيري داروهاي مايعي كه به صورت مالك </a:t>
            </a:r>
            <a:r>
              <a:rPr lang="fa-IR" dirty="0" smtClean="0"/>
              <a:t>موجودند</a:t>
            </a:r>
            <a:r>
              <a:rPr lang="en-US" dirty="0" smtClean="0"/>
              <a:t> </a:t>
            </a:r>
            <a:r>
              <a:rPr lang="fa-IR" dirty="0" smtClean="0"/>
              <a:t>دقت </a:t>
            </a:r>
            <a:r>
              <a:rPr lang="fa-IR" dirty="0"/>
              <a:t>نماييد دارو در وضعيتي از ظرف اصلي به ظرف مندرج ريخته شود كه برچسب ظرف رو به بالا باشد </a:t>
            </a:r>
            <a:r>
              <a:rPr lang="fa-IR" dirty="0" smtClean="0"/>
              <a:t>.</a:t>
            </a:r>
            <a:r>
              <a:rPr lang="en-US" dirty="0" smtClean="0"/>
              <a:t> </a:t>
            </a:r>
            <a:r>
              <a:rPr lang="fa-IR" dirty="0" smtClean="0"/>
              <a:t>در </a:t>
            </a:r>
            <a:r>
              <a:rPr lang="fa-IR" dirty="0"/>
              <a:t>اين حالت دارو به روي برچسب نريخته و باعث مخدوش شدن اطلاعات آن نمي شود . قرص و </a:t>
            </a:r>
            <a:r>
              <a:rPr lang="fa-IR" dirty="0" smtClean="0"/>
              <a:t>كپسول</a:t>
            </a:r>
            <a:r>
              <a:rPr lang="en-US" dirty="0" smtClean="0"/>
              <a:t> </a:t>
            </a:r>
            <a:r>
              <a:rPr lang="fa-IR" dirty="0" smtClean="0"/>
              <a:t>شمارش </a:t>
            </a:r>
            <a:r>
              <a:rPr lang="fa-IR" dirty="0"/>
              <a:t>شده را براي تحويل به بيمار بايد در ظرف تميز و خشكي ريخت . پاكت كاغذي يا پلاستيكي </a:t>
            </a:r>
            <a:r>
              <a:rPr lang="fa-IR" dirty="0" smtClean="0"/>
              <a:t>و</a:t>
            </a:r>
            <a:r>
              <a:rPr lang="en-US" dirty="0" smtClean="0"/>
              <a:t> </a:t>
            </a:r>
            <a:r>
              <a:rPr lang="fa-IR" dirty="0" smtClean="0"/>
              <a:t>حتي </a:t>
            </a:r>
            <a:r>
              <a:rPr lang="fa-IR" dirty="0"/>
              <a:t>قوطي مقوايي در صورتي كه هوا خشك و فاقد رطوبت باشد براي مدت كوتاه مناسب است </a:t>
            </a:r>
            <a:r>
              <a:rPr lang="fa-IR" dirty="0" smtClean="0"/>
              <a:t>اما</a:t>
            </a:r>
            <a:r>
              <a:rPr lang="en-US" dirty="0" smtClean="0"/>
              <a:t> </a:t>
            </a:r>
            <a:r>
              <a:rPr lang="fa-IR" dirty="0" smtClean="0"/>
              <a:t>كافي </a:t>
            </a:r>
            <a:r>
              <a:rPr lang="fa-IR" dirty="0"/>
              <a:t>نيست. در فصول باراني و يا زماني كه هوا ابري و پر رطوبت است ،‌پاكت كاغذي نمي تواند دارورا </a:t>
            </a:r>
            <a:r>
              <a:rPr lang="fa-IR" dirty="0" smtClean="0"/>
              <a:t>در</a:t>
            </a:r>
            <a:r>
              <a:rPr lang="en-US" dirty="0" smtClean="0"/>
              <a:t> </a:t>
            </a:r>
            <a:r>
              <a:rPr lang="fa-IR" dirty="0" smtClean="0"/>
              <a:t>مقابل </a:t>
            </a:r>
            <a:r>
              <a:rPr lang="fa-IR" dirty="0"/>
              <a:t>اثرات عوامل محيطي حفظ كند .</a:t>
            </a:r>
          </a:p>
          <a:p>
            <a:r>
              <a:rPr lang="fa-IR" dirty="0"/>
              <a:t>اين وضعيت بخصوص در مورد قرصهاي پوشش داده شده با قند </a:t>
            </a:r>
            <a:r>
              <a:rPr lang="en-US" dirty="0"/>
              <a:t>Sugar-Coated </a:t>
            </a:r>
            <a:r>
              <a:rPr lang="fa-IR" dirty="0"/>
              <a:t>از شدت بيشتري برخورداراست </a:t>
            </a:r>
            <a:r>
              <a:rPr lang="fa-IR" dirty="0" smtClean="0"/>
              <a:t>.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505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567062" cy="3847206"/>
          </a:xfrm>
        </p:spPr>
        <p:txBody>
          <a:bodyPr>
            <a:normAutofit/>
          </a:bodyPr>
          <a:lstStyle/>
          <a:p>
            <a:r>
              <a:rPr lang="fa-IR" dirty="0"/>
              <a:t>مرحله چهارم ( ثبت داروهاي تحويلي در دفتر مخصوص ) : عليرغم اهميت اين مرحله ، متأسفانه </a:t>
            </a:r>
            <a:r>
              <a:rPr lang="fa-IR" dirty="0" smtClean="0"/>
              <a:t>اكثر داروخانه </a:t>
            </a:r>
            <a:r>
              <a:rPr lang="fa-IR" dirty="0"/>
              <a:t>ها اين كار را انجام نمي دهند مهمترين مزاياي اين كار عبارتند از :</a:t>
            </a:r>
          </a:p>
          <a:p>
            <a:pPr lvl="1"/>
            <a:r>
              <a:rPr lang="fa-IR" dirty="0"/>
              <a:t>در هر لحظه اطلاعات لازم را در مورد </a:t>
            </a:r>
            <a:r>
              <a:rPr lang="en-US" dirty="0"/>
              <a:t>Stock </a:t>
            </a:r>
            <a:r>
              <a:rPr lang="fa-IR" dirty="0"/>
              <a:t>دارويي و ميزان مصرفي به دست مي </a:t>
            </a:r>
            <a:r>
              <a:rPr lang="fa-IR" dirty="0" smtClean="0"/>
              <a:t>دهد در </a:t>
            </a:r>
            <a:r>
              <a:rPr lang="fa-IR" dirty="0"/>
              <a:t>صورتيكه هر نوع مشكلي در قبال تحويل دارو به بيمار روي داد مي توان به آن رجوع </a:t>
            </a:r>
            <a:r>
              <a:rPr lang="fa-IR" dirty="0" smtClean="0"/>
              <a:t>كرد لازم </a:t>
            </a:r>
            <a:r>
              <a:rPr lang="fa-IR" dirty="0"/>
              <a:t>ذكر است كه در صورت كامپيوتري شدن سيستمهاي داروخانه ، كليه اين نيازها بر طرف مي </a:t>
            </a:r>
            <a:r>
              <a:rPr lang="fa-IR" dirty="0" smtClean="0"/>
              <a:t>شود البته </a:t>
            </a:r>
            <a:r>
              <a:rPr lang="fa-IR" dirty="0"/>
              <a:t>نرم افزار داروخانه بايد به صورتي طراحي شود كه امكان ورود ريز اطلاعات نسخه فراهم </a:t>
            </a:r>
            <a:r>
              <a:rPr lang="fa-IR" dirty="0" smtClean="0"/>
              <a:t>باشد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6085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مرحله پنجم ( الصاق برچسب بر داروهاي تحويلي ) : نكات قابل ذكر براي اين مرحله عبارتند از :</a:t>
            </a:r>
          </a:p>
          <a:p>
            <a:r>
              <a:rPr lang="fa-IR" dirty="0"/>
              <a:t>1 - بهتر است برچسب را حتي قبل از آماده نمودن و بسته بندي داروي تحويلي تهيه نمود . مزيت اين كار آن است كه به نوعي داروي تجويزي را بر اساس نسخه دوباره چك مي كنيد</a:t>
            </a:r>
          </a:p>
          <a:p>
            <a:r>
              <a:rPr lang="fa-IR" dirty="0"/>
              <a:t>2 - در برچسب بايد نام دارو و قدرت آن ، دوز مصرفي ، فواصل مصرف ،‌ تعداد داروي تحويل شده به بيمار ، نام بيمار و نام داروخانه قيد شود</a:t>
            </a:r>
          </a:p>
          <a:p>
            <a:r>
              <a:rPr lang="fa-IR" dirty="0"/>
              <a:t>3 - برخي دستورات دارويي ممكن است بطور كامل توسط بيمار مطالعه نشده يا بيمار از نوع دستور</a:t>
            </a:r>
          </a:p>
          <a:p>
            <a:r>
              <a:rPr lang="fa-IR" dirty="0"/>
              <a:t>،‌تصور اشتباهي بكند به مثالهاي زير توجه كنيد </a:t>
            </a:r>
            <a:r>
              <a:rPr lang="fa-IR" dirty="0" smtClean="0"/>
              <a:t>: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3466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1"/>
            <a:r>
              <a:rPr lang="fa-IR" dirty="0"/>
              <a:t># - دستور مصرف قرص ديگوكسين چنانچه ذكر شود « روزي يك عدد بجز دوشنبه و چهارشنبه » ممكن است بيمار جمله را كامل نخوانده و در تمام هفته آن را مصرف كند . بهتر است اين دستور به صورت « بجزدوشنبه و چهارشنبه روزي يكعدد » قيد گردد</a:t>
            </a:r>
          </a:p>
          <a:p>
            <a:pPr lvl="1"/>
            <a:r>
              <a:rPr lang="fa-IR" dirty="0"/>
              <a:t># - استفاده از اعداد كسري و اعشار مي تواند با درك اشتباه بيمار همراه باشد . مثلا دستور مصرف</a:t>
            </a:r>
          </a:p>
          <a:p>
            <a:pPr lvl="1"/>
            <a:r>
              <a:rPr lang="fa-IR" dirty="0" smtClean="0"/>
              <a:t>« </a:t>
            </a:r>
            <a:r>
              <a:rPr lang="fa-IR" dirty="0"/>
              <a:t>قرص سه بار در روز » را ممكن است بيمار به صورت « روزي يك عدد سه بار در روز» و يا « روزي دو </a:t>
            </a:r>
            <a:r>
              <a:rPr lang="fa-IR" dirty="0" smtClean="0"/>
              <a:t>عدد سه </a:t>
            </a:r>
            <a:r>
              <a:rPr lang="fa-IR" dirty="0"/>
              <a:t>بار در روز » دريافت شود . يا آنكه دستورمصرف وارفارين را كه « قرص در روز» را به علت بد </a:t>
            </a:r>
            <a:r>
              <a:rPr lang="fa-IR" dirty="0" smtClean="0"/>
              <a:t>خط بودن  </a:t>
            </a:r>
            <a:r>
              <a:rPr lang="fa-IR" dirty="0"/>
              <a:t>دريافت كند . در چنين مواردي ذكر دستور مصرف به صورت « روزي نصف قرص» بهتر خواهد </a:t>
            </a:r>
            <a:r>
              <a:rPr lang="fa-IR" dirty="0" smtClean="0"/>
              <a:t>بود</a:t>
            </a:r>
            <a:endParaRPr lang="fa-IR" dirty="0"/>
          </a:p>
          <a:p>
            <a:r>
              <a:rPr lang="fa-IR" dirty="0"/>
              <a:t>4 - در جوامعي كه نرخ بيسوادي بالاست مي توان از برچسبهاي تصويري استفاده نمود . البته قبل </a:t>
            </a:r>
            <a:r>
              <a:rPr lang="fa-IR" dirty="0" smtClean="0"/>
              <a:t>از صرف </a:t>
            </a:r>
            <a:r>
              <a:rPr lang="fa-IR" dirty="0"/>
              <a:t>هزينه هاي گزاف براي چاپ اين قبيل برچسبهايي بايد ابتدا به صورت </a:t>
            </a:r>
            <a:r>
              <a:rPr lang="en-US" dirty="0"/>
              <a:t>Pretest </a:t>
            </a:r>
            <a:r>
              <a:rPr lang="fa-IR" dirty="0"/>
              <a:t>از انتقال يافتن </a:t>
            </a:r>
            <a:r>
              <a:rPr lang="fa-IR" dirty="0" smtClean="0"/>
              <a:t>صحيح اطلاعات </a:t>
            </a:r>
            <a:r>
              <a:rPr lang="fa-IR" dirty="0"/>
              <a:t>مندرج در آن اطمينان حاصل </a:t>
            </a:r>
            <a:r>
              <a:rPr lang="fa-IR" dirty="0" smtClean="0"/>
              <a:t>نمود</a:t>
            </a:r>
            <a:endParaRPr lang="fa-IR" dirty="0"/>
          </a:p>
          <a:p>
            <a:r>
              <a:rPr lang="fa-IR" dirty="0"/>
              <a:t>5- بهتر است رنگ برچسب بسته به نوع مصرف دارو متفاوت باشد</a:t>
            </a:r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166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fa-IR" dirty="0"/>
              <a:t># - سفيد : مصرف </a:t>
            </a:r>
            <a:r>
              <a:rPr lang="fa-IR" dirty="0" smtClean="0"/>
              <a:t>خوراكي</a:t>
            </a:r>
            <a:endParaRPr lang="fa-IR" dirty="0"/>
          </a:p>
          <a:p>
            <a:pPr lvl="1"/>
            <a:r>
              <a:rPr lang="fa-IR" dirty="0"/>
              <a:t># - قرمز : مصرف </a:t>
            </a:r>
            <a:r>
              <a:rPr lang="fa-IR" dirty="0" smtClean="0"/>
              <a:t>موضعي</a:t>
            </a:r>
            <a:endParaRPr lang="fa-IR" dirty="0"/>
          </a:p>
          <a:p>
            <a:pPr lvl="1"/>
            <a:r>
              <a:rPr lang="fa-IR" dirty="0"/>
              <a:t># - سبز : مصرف </a:t>
            </a:r>
            <a:r>
              <a:rPr lang="fa-IR" dirty="0" smtClean="0"/>
              <a:t>تزريقي</a:t>
            </a:r>
            <a:endParaRPr lang="fa-IR" dirty="0"/>
          </a:p>
          <a:p>
            <a:pPr lvl="1"/>
            <a:r>
              <a:rPr lang="fa-IR" dirty="0"/>
              <a:t># - آبي : توصيه هاي تكميلي ( مثل دور نگه داشتن از نور و ... </a:t>
            </a:r>
            <a:r>
              <a:rPr lang="fa-IR" dirty="0" smtClean="0"/>
              <a:t>)</a:t>
            </a:r>
            <a:endParaRPr lang="fa-IR" dirty="0"/>
          </a:p>
          <a:p>
            <a:pPr lvl="1"/>
            <a:r>
              <a:rPr lang="fa-IR" dirty="0"/>
              <a:t># - برچسب آن دسته از داروهاي تركيبي كه توسط داروخانه ساخته مي شود ، علاوه بر توصيه </a:t>
            </a:r>
            <a:r>
              <a:rPr lang="fa-IR" dirty="0" smtClean="0"/>
              <a:t>هاي فوق </a:t>
            </a:r>
            <a:r>
              <a:rPr lang="fa-IR" dirty="0"/>
              <a:t>بايد محتوي نام،‌نشاني ، شماره تلفن داروخانه ، نام پزشك معالج ، تاريخ ساخت ، فرمول تركيب </a:t>
            </a:r>
            <a:r>
              <a:rPr lang="fa-IR" dirty="0" smtClean="0"/>
              <a:t>و نام </a:t>
            </a:r>
            <a:r>
              <a:rPr lang="fa-IR" dirty="0"/>
              <a:t>بيمار </a:t>
            </a:r>
            <a:r>
              <a:rPr lang="fa-IR" dirty="0" smtClean="0"/>
              <a:t>باشد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484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fa-IR" dirty="0"/>
          </a:p>
          <a:p>
            <a:r>
              <a:rPr lang="fa-IR" dirty="0"/>
              <a:t>مرحله ششم ( تحويل دارو و ارائه توصيه هاي لازم ) :</a:t>
            </a:r>
          </a:p>
          <a:p>
            <a:pPr lvl="1"/>
            <a:r>
              <a:rPr lang="fa-IR" dirty="0"/>
              <a:t>بعد از آماده سازي ، الصاق برچسب و بسته بندي دارو ، با صدا كردن نام بيمار ، نام وي با نام </a:t>
            </a:r>
            <a:r>
              <a:rPr lang="fa-IR" dirty="0" smtClean="0"/>
              <a:t>نوشته</a:t>
            </a:r>
            <a:r>
              <a:rPr lang="en-US" dirty="0" smtClean="0"/>
              <a:t> </a:t>
            </a:r>
            <a:r>
              <a:rPr lang="fa-IR" dirty="0" smtClean="0"/>
              <a:t>شده </a:t>
            </a:r>
            <a:r>
              <a:rPr lang="fa-IR" dirty="0"/>
              <a:t>روي نسخه تطبيق داده مي شود . با توجه به مقتضيات فرهنگي جامعه ، بهتر است بيماران </a:t>
            </a:r>
            <a:r>
              <a:rPr lang="fa-IR" dirty="0" smtClean="0"/>
              <a:t>خانم</a:t>
            </a:r>
            <a:r>
              <a:rPr lang="en-US" dirty="0" smtClean="0"/>
              <a:t> </a:t>
            </a:r>
            <a:r>
              <a:rPr lang="fa-IR" dirty="0" smtClean="0"/>
              <a:t>را </a:t>
            </a:r>
            <a:r>
              <a:rPr lang="fa-IR" dirty="0"/>
              <a:t>با نام كوچك صدا نكرد . در مواردي كه تنها نام كوچك بيمار نوشته شده با چند سوال ، نظير نام </a:t>
            </a:r>
            <a:r>
              <a:rPr lang="fa-IR" dirty="0" smtClean="0"/>
              <a:t>پزشك و </a:t>
            </a:r>
            <a:r>
              <a:rPr lang="fa-IR" dirty="0"/>
              <a:t>نوع بيماري ؛ تعلق نسخه به وي مسلم گرديده و سپس نام خانوادگي را براي مرحله تحويل دارو </a:t>
            </a:r>
            <a:r>
              <a:rPr lang="fa-IR" dirty="0" smtClean="0"/>
              <a:t>به نسخه </a:t>
            </a:r>
            <a:r>
              <a:rPr lang="fa-IR" dirty="0"/>
              <a:t>اضافه كنيد . البته در برخي داروخانه ها يك ژتون شماره دار به بيمار داده شده وسپس با صدا </a:t>
            </a:r>
            <a:r>
              <a:rPr lang="fa-IR" dirty="0" smtClean="0"/>
              <a:t>زدن شماره </a:t>
            </a:r>
            <a:r>
              <a:rPr lang="fa-IR" dirty="0"/>
              <a:t>ژتون ،‌آن را از بيمار تحويل گرفته و دارو را تحويل مي نمايند . در اين مرحله نسخه پيچ بايد </a:t>
            </a:r>
            <a:r>
              <a:rPr lang="fa-IR" dirty="0" smtClean="0"/>
              <a:t>دقت نمايد </a:t>
            </a:r>
            <a:r>
              <a:rPr lang="fa-IR" dirty="0"/>
              <a:t>شماره بسته دارويي با شماره ژتون تحويلي يكسان باشد . در اين صورت مشكلي بوجود </a:t>
            </a:r>
            <a:r>
              <a:rPr lang="fa-IR" dirty="0" smtClean="0"/>
              <a:t>نخواهد آمد </a:t>
            </a:r>
            <a:r>
              <a:rPr lang="fa-IR" dirty="0"/>
              <a:t>. بيمار يا همراه وي بايد به شكلخصوصي و محرمانه مورد مشورت قرار گرفته و اطلاعات لازم به </a:t>
            </a:r>
            <a:r>
              <a:rPr lang="fa-IR" dirty="0" smtClean="0"/>
              <a:t>شكل شفاهي </a:t>
            </a:r>
            <a:r>
              <a:rPr lang="fa-IR" dirty="0"/>
              <a:t>به وي گوشزد شود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F2DF0-5C21-4850-A89C-420D7B2EE1E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88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108</TotalTime>
  <Words>2602</Words>
  <Application>Microsoft Office PowerPoint</Application>
  <PresentationFormat>On-screen Show (4:3)</PresentationFormat>
  <Paragraphs>128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Century Gothic</vt:lpstr>
      <vt:lpstr>Times New Roman</vt:lpstr>
      <vt:lpstr>Wingdings 3</vt:lpstr>
      <vt:lpstr>Ion Boardroom</vt:lpstr>
      <vt:lpstr>PowerPoint Presentation</vt:lpstr>
      <vt:lpstr>توانمندی های شغلی دارویار تجربی داروخانه</vt:lpstr>
      <vt:lpstr>اصول نسخه پیچی در داروخانه</vt:lpstr>
      <vt:lpstr>PowerPoint Presentation</vt:lpstr>
      <vt:lpstr>PowerPoint Presentation</vt:lpstr>
      <vt:lpstr>در هنگام طراحي قسمت نسخه پيچي همواره بايد نكات زير را مد نظر قرارداد :</vt:lpstr>
      <vt:lpstr>محيط نسخه پيچي</vt:lpstr>
      <vt:lpstr>PowerPoint Presentation</vt:lpstr>
      <vt:lpstr>فرد نسخه پيچ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PC</cp:lastModifiedBy>
  <cp:revision>13</cp:revision>
  <dcterms:created xsi:type="dcterms:W3CDTF">2015-10-01T10:08:25Z</dcterms:created>
  <dcterms:modified xsi:type="dcterms:W3CDTF">2015-10-01T11:56:44Z</dcterms:modified>
</cp:coreProperties>
</file>