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984" r:id="rId1"/>
  </p:sldMasterIdLst>
  <p:notesMasterIdLst>
    <p:notesMasterId r:id="rId23"/>
  </p:notesMasterIdLst>
  <p:sldIdLst>
    <p:sldId id="287" r:id="rId2"/>
    <p:sldId id="286" r:id="rId3"/>
    <p:sldId id="263" r:id="rId4"/>
    <p:sldId id="264" r:id="rId5"/>
    <p:sldId id="270" r:id="rId6"/>
    <p:sldId id="266" r:id="rId7"/>
    <p:sldId id="271" r:id="rId8"/>
    <p:sldId id="272" r:id="rId9"/>
    <p:sldId id="273" r:id="rId10"/>
    <p:sldId id="274" r:id="rId11"/>
    <p:sldId id="275" r:id="rId12"/>
    <p:sldId id="276" r:id="rId13"/>
    <p:sldId id="278" r:id="rId14"/>
    <p:sldId id="277" r:id="rId15"/>
    <p:sldId id="279" r:id="rId16"/>
    <p:sldId id="280" r:id="rId17"/>
    <p:sldId id="281" r:id="rId18"/>
    <p:sldId id="282" r:id="rId19"/>
    <p:sldId id="283" r:id="rId20"/>
    <p:sldId id="284" r:id="rId21"/>
    <p:sldId id="285" r:id="rId22"/>
  </p:sldIdLst>
  <p:sldSz cx="9144000" cy="6858000" type="screen4x3"/>
  <p:notesSz cx="6858000" cy="9144000"/>
  <p:defaultTextStyle>
    <a:defPPr>
      <a:defRPr lang="fa-IR"/>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542BCB87-2616-4E7D-8DD0-C555491A51A6}">
          <p14:sldIdLst>
            <p14:sldId id="287"/>
            <p14:sldId id="286"/>
            <p14:sldId id="263"/>
            <p14:sldId id="264"/>
            <p14:sldId id="270"/>
            <p14:sldId id="266"/>
            <p14:sldId id="271"/>
            <p14:sldId id="272"/>
            <p14:sldId id="273"/>
            <p14:sldId id="274"/>
            <p14:sldId id="275"/>
            <p14:sldId id="276"/>
            <p14:sldId id="278"/>
            <p14:sldId id="277"/>
            <p14:sldId id="279"/>
            <p14:sldId id="280"/>
            <p14:sldId id="281"/>
            <p14:sldId id="282"/>
            <p14:sldId id="283"/>
            <p14:sldId id="284"/>
            <p14:sldId id="285"/>
          </p14:sldIdLst>
        </p14:section>
      </p14:section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84412" autoAdjust="0"/>
    <p:restoredTop sz="94671" autoAdjust="0"/>
  </p:normalViewPr>
  <p:slideViewPr>
    <p:cSldViewPr>
      <p:cViewPr varScale="1">
        <p:scale>
          <a:sx n="70" d="100"/>
          <a:sy n="70" d="100"/>
        </p:scale>
        <p:origin x="-1386" y="-90"/>
      </p:cViewPr>
      <p:guideLst>
        <p:guide orient="horz" pos="2160"/>
        <p:guide pos="2880"/>
      </p:guideLst>
    </p:cSldViewPr>
  </p:slideViewPr>
  <p:outlineViewPr>
    <p:cViewPr>
      <p:scale>
        <a:sx n="33" d="100"/>
        <a:sy n="33" d="100"/>
      </p:scale>
      <p:origin x="0" y="16662"/>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3886200" y="0"/>
            <a:ext cx="2971800" cy="457200"/>
          </a:xfrm>
          <a:prstGeom prst="rect">
            <a:avLst/>
          </a:prstGeom>
        </p:spPr>
        <p:txBody>
          <a:bodyPr vert="horz" lIns="91440" tIns="45720" rIns="91440" bIns="45720" rtlCol="1"/>
          <a:lstStyle>
            <a:lvl1pPr algn="r">
              <a:defRPr sz="1200"/>
            </a:lvl1pPr>
          </a:lstStyle>
          <a:p>
            <a:endParaRPr lang="fa-IR"/>
          </a:p>
        </p:txBody>
      </p:sp>
      <p:sp>
        <p:nvSpPr>
          <p:cNvPr id="3" name="Date Placeholder 2"/>
          <p:cNvSpPr>
            <a:spLocks noGrp="1"/>
          </p:cNvSpPr>
          <p:nvPr>
            <p:ph type="dt" idx="1"/>
          </p:nvPr>
        </p:nvSpPr>
        <p:spPr>
          <a:xfrm>
            <a:off x="1588" y="0"/>
            <a:ext cx="2971800" cy="457200"/>
          </a:xfrm>
          <a:prstGeom prst="rect">
            <a:avLst/>
          </a:prstGeom>
        </p:spPr>
        <p:txBody>
          <a:bodyPr vert="horz" lIns="91440" tIns="45720" rIns="91440" bIns="45720" rtlCol="1"/>
          <a:lstStyle>
            <a:lvl1pPr algn="l">
              <a:defRPr sz="1200"/>
            </a:lvl1pPr>
          </a:lstStyle>
          <a:p>
            <a:fld id="{2522AA84-6A7C-48C3-AEDF-0D084CC1C08A}" type="datetimeFigureOut">
              <a:rPr lang="fa-IR" smtClean="0"/>
              <a:t>17/09/1441</a:t>
            </a:fld>
            <a:endParaRPr lang="fa-IR"/>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1" anchor="ctr"/>
          <a:lstStyle/>
          <a:p>
            <a:endParaRPr lang="fa-IR"/>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1"/>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6" name="Footer Placeholder 5"/>
          <p:cNvSpPr>
            <a:spLocks noGrp="1"/>
          </p:cNvSpPr>
          <p:nvPr>
            <p:ph type="ftr" sz="quarter" idx="4"/>
          </p:nvPr>
        </p:nvSpPr>
        <p:spPr>
          <a:xfrm>
            <a:off x="3886200" y="8685213"/>
            <a:ext cx="2971800" cy="457200"/>
          </a:xfrm>
          <a:prstGeom prst="rect">
            <a:avLst/>
          </a:prstGeom>
        </p:spPr>
        <p:txBody>
          <a:bodyPr vert="horz" lIns="91440" tIns="45720" rIns="91440" bIns="45720" rtlCol="1" anchor="b"/>
          <a:lstStyle>
            <a:lvl1pPr algn="r">
              <a:defRPr sz="1200"/>
            </a:lvl1pPr>
          </a:lstStyle>
          <a:p>
            <a:endParaRPr lang="fa-IR"/>
          </a:p>
        </p:txBody>
      </p:sp>
      <p:sp>
        <p:nvSpPr>
          <p:cNvPr id="7" name="Slide Number Placeholder 6"/>
          <p:cNvSpPr>
            <a:spLocks noGrp="1"/>
          </p:cNvSpPr>
          <p:nvPr>
            <p:ph type="sldNum" sz="quarter" idx="5"/>
          </p:nvPr>
        </p:nvSpPr>
        <p:spPr>
          <a:xfrm>
            <a:off x="1588" y="8685213"/>
            <a:ext cx="2971800" cy="457200"/>
          </a:xfrm>
          <a:prstGeom prst="rect">
            <a:avLst/>
          </a:prstGeom>
        </p:spPr>
        <p:txBody>
          <a:bodyPr vert="horz" lIns="91440" tIns="45720" rIns="91440" bIns="45720" rtlCol="1" anchor="b"/>
          <a:lstStyle>
            <a:lvl1pPr algn="l">
              <a:defRPr sz="1200"/>
            </a:lvl1pPr>
          </a:lstStyle>
          <a:p>
            <a:fld id="{E55B0F3C-AC36-4970-A1CD-77FEC20C75D9}" type="slidenum">
              <a:rPr lang="fa-IR" smtClean="0"/>
              <a:t>‹#›</a:t>
            </a:fld>
            <a:endParaRPr lang="fa-IR"/>
          </a:p>
        </p:txBody>
      </p:sp>
    </p:spTree>
    <p:extLst>
      <p:ext uri="{BB962C8B-B14F-4D97-AF65-F5344CB8AC3E}">
        <p14:creationId xmlns:p14="http://schemas.microsoft.com/office/powerpoint/2010/main" val="1158225875"/>
      </p:ext>
    </p:extLst>
  </p:cSld>
  <p:clrMap bg1="lt1" tx1="dk1" bg2="lt2" tx2="dk2" accent1="accent1" accent2="accent2" accent3="accent3" accent4="accent4" accent5="accent5" accent6="accent6" hlink="hlink" folHlink="folHlink"/>
  <p:notesStyle>
    <a:lvl1pPr marL="0" algn="r" defTabSz="914400" rtl="1" eaLnBrk="1" latinLnBrk="0" hangingPunct="1">
      <a:defRPr sz="1200" kern="1200">
        <a:solidFill>
          <a:schemeClr val="tx1"/>
        </a:solidFill>
        <a:latin typeface="+mn-lt"/>
        <a:ea typeface="+mn-ea"/>
        <a:cs typeface="+mn-cs"/>
      </a:defRPr>
    </a:lvl1pPr>
    <a:lvl2pPr marL="457200" algn="r" defTabSz="914400" rtl="1" eaLnBrk="1" latinLnBrk="0" hangingPunct="1">
      <a:defRPr sz="1200" kern="1200">
        <a:solidFill>
          <a:schemeClr val="tx1"/>
        </a:solidFill>
        <a:latin typeface="+mn-lt"/>
        <a:ea typeface="+mn-ea"/>
        <a:cs typeface="+mn-cs"/>
      </a:defRPr>
    </a:lvl2pPr>
    <a:lvl3pPr marL="914400" algn="r" defTabSz="914400" rtl="1" eaLnBrk="1" latinLnBrk="0" hangingPunct="1">
      <a:defRPr sz="1200" kern="1200">
        <a:solidFill>
          <a:schemeClr val="tx1"/>
        </a:solidFill>
        <a:latin typeface="+mn-lt"/>
        <a:ea typeface="+mn-ea"/>
        <a:cs typeface="+mn-cs"/>
      </a:defRPr>
    </a:lvl3pPr>
    <a:lvl4pPr marL="1371600" algn="r" defTabSz="914400" rtl="1" eaLnBrk="1" latinLnBrk="0" hangingPunct="1">
      <a:defRPr sz="1200" kern="1200">
        <a:solidFill>
          <a:schemeClr val="tx1"/>
        </a:solidFill>
        <a:latin typeface="+mn-lt"/>
        <a:ea typeface="+mn-ea"/>
        <a:cs typeface="+mn-cs"/>
      </a:defRPr>
    </a:lvl4pPr>
    <a:lvl5pPr marL="1828800" algn="r" defTabSz="914400" rtl="1" eaLnBrk="1" latinLnBrk="0" hangingPunct="1">
      <a:defRPr sz="1200" kern="1200">
        <a:solidFill>
          <a:schemeClr val="tx1"/>
        </a:solidFill>
        <a:latin typeface="+mn-lt"/>
        <a:ea typeface="+mn-ea"/>
        <a:cs typeface="+mn-cs"/>
      </a:defRPr>
    </a:lvl5pPr>
    <a:lvl6pPr marL="2286000" algn="r" defTabSz="914400" rtl="1" eaLnBrk="1" latinLnBrk="0" hangingPunct="1">
      <a:defRPr sz="1200" kern="1200">
        <a:solidFill>
          <a:schemeClr val="tx1"/>
        </a:solidFill>
        <a:latin typeface="+mn-lt"/>
        <a:ea typeface="+mn-ea"/>
        <a:cs typeface="+mn-cs"/>
      </a:defRPr>
    </a:lvl6pPr>
    <a:lvl7pPr marL="2743200" algn="r" defTabSz="914400" rtl="1" eaLnBrk="1" latinLnBrk="0" hangingPunct="1">
      <a:defRPr sz="1200" kern="1200">
        <a:solidFill>
          <a:schemeClr val="tx1"/>
        </a:solidFill>
        <a:latin typeface="+mn-lt"/>
        <a:ea typeface="+mn-ea"/>
        <a:cs typeface="+mn-cs"/>
      </a:defRPr>
    </a:lvl7pPr>
    <a:lvl8pPr marL="3200400" algn="r" defTabSz="914400" rtl="1" eaLnBrk="1" latinLnBrk="0" hangingPunct="1">
      <a:defRPr sz="1200" kern="1200">
        <a:solidFill>
          <a:schemeClr val="tx1"/>
        </a:solidFill>
        <a:latin typeface="+mn-lt"/>
        <a:ea typeface="+mn-ea"/>
        <a:cs typeface="+mn-cs"/>
      </a:defRPr>
    </a:lvl8pPr>
    <a:lvl9pPr marL="3657600" algn="r" defTabSz="914400" rtl="1"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fa-I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fa-IR"/>
          </a:p>
        </p:txBody>
      </p:sp>
      <p:sp>
        <p:nvSpPr>
          <p:cNvPr id="4" name="Date Placeholder 3"/>
          <p:cNvSpPr>
            <a:spLocks noGrp="1"/>
          </p:cNvSpPr>
          <p:nvPr>
            <p:ph type="dt" sz="half" idx="10"/>
          </p:nvPr>
        </p:nvSpPr>
        <p:spPr/>
        <p:txBody>
          <a:bodyPr/>
          <a:lstStyle/>
          <a:p>
            <a:fld id="{0FF7A5A6-4B57-4BD7-BC6E-87512D8E5E29}" type="datetimeFigureOut">
              <a:rPr lang="fa-IR" smtClean="0"/>
              <a:t>17/09/1441</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8D95766A-71EC-4451-9CED-B2FB8648EF69}" type="slidenum">
              <a:rPr lang="fa-IR" smtClean="0"/>
              <a:t>‹#›</a:t>
            </a:fld>
            <a:endParaRPr lang="fa-IR"/>
          </a:p>
        </p:txBody>
      </p:sp>
    </p:spTree>
    <p:extLst>
      <p:ext uri="{BB962C8B-B14F-4D97-AF65-F5344CB8AC3E}">
        <p14:creationId xmlns:p14="http://schemas.microsoft.com/office/powerpoint/2010/main" val="358024993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Date Placeholder 3"/>
          <p:cNvSpPr>
            <a:spLocks noGrp="1"/>
          </p:cNvSpPr>
          <p:nvPr>
            <p:ph type="dt" sz="half" idx="10"/>
          </p:nvPr>
        </p:nvSpPr>
        <p:spPr/>
        <p:txBody>
          <a:bodyPr/>
          <a:lstStyle/>
          <a:p>
            <a:fld id="{0FF7A5A6-4B57-4BD7-BC6E-87512D8E5E29}" type="datetimeFigureOut">
              <a:rPr lang="fa-IR" smtClean="0"/>
              <a:t>17/09/1441</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8D95766A-71EC-4451-9CED-B2FB8648EF69}" type="slidenum">
              <a:rPr lang="fa-IR" smtClean="0"/>
              <a:t>‹#›</a:t>
            </a:fld>
            <a:endParaRPr lang="fa-IR"/>
          </a:p>
        </p:txBody>
      </p:sp>
    </p:spTree>
    <p:extLst>
      <p:ext uri="{BB962C8B-B14F-4D97-AF65-F5344CB8AC3E}">
        <p14:creationId xmlns:p14="http://schemas.microsoft.com/office/powerpoint/2010/main" val="11876296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r">
              <a:defRPr sz="4000" b="1" cap="all"/>
            </a:lvl1pPr>
          </a:lstStyle>
          <a:p>
            <a:r>
              <a:rPr lang="en-US" smtClean="0"/>
              <a:t>Click to edit Master title style</a:t>
            </a:r>
            <a:endParaRPr lang="fa-I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0FF7A5A6-4B57-4BD7-BC6E-87512D8E5E29}" type="datetimeFigureOut">
              <a:rPr lang="fa-IR" smtClean="0"/>
              <a:t>17/09/1441</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8D95766A-71EC-4451-9CED-B2FB8648EF69}" type="slidenum">
              <a:rPr lang="fa-IR" smtClean="0"/>
              <a:t>‹#›</a:t>
            </a:fld>
            <a:endParaRPr lang="fa-IR"/>
          </a:p>
        </p:txBody>
      </p:sp>
    </p:spTree>
    <p:extLst>
      <p:ext uri="{BB962C8B-B14F-4D97-AF65-F5344CB8AC3E}">
        <p14:creationId xmlns:p14="http://schemas.microsoft.com/office/powerpoint/2010/main" val="69461577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5" name="Date Placeholder 4"/>
          <p:cNvSpPr>
            <a:spLocks noGrp="1"/>
          </p:cNvSpPr>
          <p:nvPr>
            <p:ph type="dt" sz="half" idx="10"/>
          </p:nvPr>
        </p:nvSpPr>
        <p:spPr/>
        <p:txBody>
          <a:bodyPr/>
          <a:lstStyle/>
          <a:p>
            <a:fld id="{0FF7A5A6-4B57-4BD7-BC6E-87512D8E5E29}" type="datetimeFigureOut">
              <a:rPr lang="fa-IR" smtClean="0"/>
              <a:t>17/09/1441</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8D95766A-71EC-4451-9CED-B2FB8648EF69}" type="slidenum">
              <a:rPr lang="fa-IR" smtClean="0"/>
              <a:t>‹#›</a:t>
            </a:fld>
            <a:endParaRPr lang="fa-IR"/>
          </a:p>
        </p:txBody>
      </p:sp>
    </p:spTree>
    <p:extLst>
      <p:ext uri="{BB962C8B-B14F-4D97-AF65-F5344CB8AC3E}">
        <p14:creationId xmlns:p14="http://schemas.microsoft.com/office/powerpoint/2010/main" val="354315876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fa-I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7" name="Date Placeholder 6"/>
          <p:cNvSpPr>
            <a:spLocks noGrp="1"/>
          </p:cNvSpPr>
          <p:nvPr>
            <p:ph type="dt" sz="half" idx="10"/>
          </p:nvPr>
        </p:nvSpPr>
        <p:spPr/>
        <p:txBody>
          <a:bodyPr/>
          <a:lstStyle/>
          <a:p>
            <a:fld id="{0FF7A5A6-4B57-4BD7-BC6E-87512D8E5E29}" type="datetimeFigureOut">
              <a:rPr lang="fa-IR" smtClean="0"/>
              <a:t>17/09/1441</a:t>
            </a:fld>
            <a:endParaRPr lang="fa-IR"/>
          </a:p>
        </p:txBody>
      </p:sp>
      <p:sp>
        <p:nvSpPr>
          <p:cNvPr id="8" name="Footer Placeholder 7"/>
          <p:cNvSpPr>
            <a:spLocks noGrp="1"/>
          </p:cNvSpPr>
          <p:nvPr>
            <p:ph type="ftr" sz="quarter" idx="11"/>
          </p:nvPr>
        </p:nvSpPr>
        <p:spPr/>
        <p:txBody>
          <a:bodyPr/>
          <a:lstStyle/>
          <a:p>
            <a:endParaRPr lang="fa-IR"/>
          </a:p>
        </p:txBody>
      </p:sp>
      <p:sp>
        <p:nvSpPr>
          <p:cNvPr id="9" name="Slide Number Placeholder 8"/>
          <p:cNvSpPr>
            <a:spLocks noGrp="1"/>
          </p:cNvSpPr>
          <p:nvPr>
            <p:ph type="sldNum" sz="quarter" idx="12"/>
          </p:nvPr>
        </p:nvSpPr>
        <p:spPr/>
        <p:txBody>
          <a:bodyPr/>
          <a:lstStyle/>
          <a:p>
            <a:fld id="{8D95766A-71EC-4451-9CED-B2FB8648EF69}" type="slidenum">
              <a:rPr lang="fa-IR" smtClean="0"/>
              <a:t>‹#›</a:t>
            </a:fld>
            <a:endParaRPr lang="fa-IR"/>
          </a:p>
        </p:txBody>
      </p:sp>
    </p:spTree>
    <p:extLst>
      <p:ext uri="{BB962C8B-B14F-4D97-AF65-F5344CB8AC3E}">
        <p14:creationId xmlns:p14="http://schemas.microsoft.com/office/powerpoint/2010/main" val="188626149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Date Placeholder 2"/>
          <p:cNvSpPr>
            <a:spLocks noGrp="1"/>
          </p:cNvSpPr>
          <p:nvPr>
            <p:ph type="dt" sz="half" idx="10"/>
          </p:nvPr>
        </p:nvSpPr>
        <p:spPr/>
        <p:txBody>
          <a:bodyPr/>
          <a:lstStyle/>
          <a:p>
            <a:fld id="{0FF7A5A6-4B57-4BD7-BC6E-87512D8E5E29}" type="datetimeFigureOut">
              <a:rPr lang="fa-IR" smtClean="0"/>
              <a:t>17/09/1441</a:t>
            </a:fld>
            <a:endParaRPr lang="fa-IR"/>
          </a:p>
        </p:txBody>
      </p:sp>
      <p:sp>
        <p:nvSpPr>
          <p:cNvPr id="4" name="Footer Placeholder 3"/>
          <p:cNvSpPr>
            <a:spLocks noGrp="1"/>
          </p:cNvSpPr>
          <p:nvPr>
            <p:ph type="ftr" sz="quarter" idx="11"/>
          </p:nvPr>
        </p:nvSpPr>
        <p:spPr/>
        <p:txBody>
          <a:bodyPr/>
          <a:lstStyle/>
          <a:p>
            <a:endParaRPr lang="fa-IR"/>
          </a:p>
        </p:txBody>
      </p:sp>
      <p:sp>
        <p:nvSpPr>
          <p:cNvPr id="5" name="Slide Number Placeholder 4"/>
          <p:cNvSpPr>
            <a:spLocks noGrp="1"/>
          </p:cNvSpPr>
          <p:nvPr>
            <p:ph type="sldNum" sz="quarter" idx="12"/>
          </p:nvPr>
        </p:nvSpPr>
        <p:spPr/>
        <p:txBody>
          <a:bodyPr/>
          <a:lstStyle/>
          <a:p>
            <a:fld id="{8D95766A-71EC-4451-9CED-B2FB8648EF69}" type="slidenum">
              <a:rPr lang="fa-IR" smtClean="0"/>
              <a:t>‹#›</a:t>
            </a:fld>
            <a:endParaRPr lang="fa-IR"/>
          </a:p>
        </p:txBody>
      </p:sp>
    </p:spTree>
    <p:extLst>
      <p:ext uri="{BB962C8B-B14F-4D97-AF65-F5344CB8AC3E}">
        <p14:creationId xmlns:p14="http://schemas.microsoft.com/office/powerpoint/2010/main" val="333228818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FF7A5A6-4B57-4BD7-BC6E-87512D8E5E29}" type="datetimeFigureOut">
              <a:rPr lang="fa-IR" smtClean="0"/>
              <a:t>17/09/1441</a:t>
            </a:fld>
            <a:endParaRPr lang="fa-IR"/>
          </a:p>
        </p:txBody>
      </p:sp>
      <p:sp>
        <p:nvSpPr>
          <p:cNvPr id="3" name="Footer Placeholder 2"/>
          <p:cNvSpPr>
            <a:spLocks noGrp="1"/>
          </p:cNvSpPr>
          <p:nvPr>
            <p:ph type="ftr" sz="quarter" idx="11"/>
          </p:nvPr>
        </p:nvSpPr>
        <p:spPr/>
        <p:txBody>
          <a:bodyPr/>
          <a:lstStyle/>
          <a:p>
            <a:endParaRPr lang="fa-IR"/>
          </a:p>
        </p:txBody>
      </p:sp>
      <p:sp>
        <p:nvSpPr>
          <p:cNvPr id="4" name="Slide Number Placeholder 3"/>
          <p:cNvSpPr>
            <a:spLocks noGrp="1"/>
          </p:cNvSpPr>
          <p:nvPr>
            <p:ph type="sldNum" sz="quarter" idx="12"/>
          </p:nvPr>
        </p:nvSpPr>
        <p:spPr/>
        <p:txBody>
          <a:bodyPr/>
          <a:lstStyle/>
          <a:p>
            <a:fld id="{8D95766A-71EC-4451-9CED-B2FB8648EF69}" type="slidenum">
              <a:rPr lang="fa-IR" smtClean="0"/>
              <a:t>‹#›</a:t>
            </a:fld>
            <a:endParaRPr lang="fa-IR"/>
          </a:p>
        </p:txBody>
      </p:sp>
    </p:spTree>
    <p:extLst>
      <p:ext uri="{BB962C8B-B14F-4D97-AF65-F5344CB8AC3E}">
        <p14:creationId xmlns:p14="http://schemas.microsoft.com/office/powerpoint/2010/main" val="220890314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r">
              <a:defRPr sz="2000" b="1"/>
            </a:lvl1pPr>
          </a:lstStyle>
          <a:p>
            <a:r>
              <a:rPr lang="en-US" smtClean="0"/>
              <a:t>Click to edit Master title style</a:t>
            </a:r>
            <a:endParaRPr lang="fa-I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0FF7A5A6-4B57-4BD7-BC6E-87512D8E5E29}" type="datetimeFigureOut">
              <a:rPr lang="fa-IR" smtClean="0"/>
              <a:t>17/09/1441</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8D95766A-71EC-4451-9CED-B2FB8648EF69}" type="slidenum">
              <a:rPr lang="fa-IR" smtClean="0"/>
              <a:t>‹#›</a:t>
            </a:fld>
            <a:endParaRPr lang="fa-IR"/>
          </a:p>
        </p:txBody>
      </p:sp>
    </p:spTree>
    <p:extLst>
      <p:ext uri="{BB962C8B-B14F-4D97-AF65-F5344CB8AC3E}">
        <p14:creationId xmlns:p14="http://schemas.microsoft.com/office/powerpoint/2010/main" val="150343751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r">
              <a:defRPr sz="2000" b="1"/>
            </a:lvl1pPr>
          </a:lstStyle>
          <a:p>
            <a:r>
              <a:rPr lang="en-US" smtClean="0"/>
              <a:t>Click to edit Master title style</a:t>
            </a:r>
            <a:endParaRPr lang="fa-I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a-IR"/>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0FF7A5A6-4B57-4BD7-BC6E-87512D8E5E29}" type="datetimeFigureOut">
              <a:rPr lang="fa-IR" smtClean="0"/>
              <a:t>17/09/1441</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8D95766A-71EC-4451-9CED-B2FB8648EF69}" type="slidenum">
              <a:rPr lang="fa-IR" smtClean="0"/>
              <a:t>‹#›</a:t>
            </a:fld>
            <a:endParaRPr lang="fa-IR"/>
          </a:p>
        </p:txBody>
      </p:sp>
    </p:spTree>
    <p:extLst>
      <p:ext uri="{BB962C8B-B14F-4D97-AF65-F5344CB8AC3E}">
        <p14:creationId xmlns:p14="http://schemas.microsoft.com/office/powerpoint/2010/main" val="178556019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Date Placeholder 3"/>
          <p:cNvSpPr>
            <a:spLocks noGrp="1"/>
          </p:cNvSpPr>
          <p:nvPr>
            <p:ph type="dt" sz="half" idx="10"/>
          </p:nvPr>
        </p:nvSpPr>
        <p:spPr/>
        <p:txBody>
          <a:bodyPr/>
          <a:lstStyle/>
          <a:p>
            <a:fld id="{0FF7A5A6-4B57-4BD7-BC6E-87512D8E5E29}" type="datetimeFigureOut">
              <a:rPr lang="fa-IR" smtClean="0"/>
              <a:t>17/09/1441</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8D95766A-71EC-4451-9CED-B2FB8648EF69}" type="slidenum">
              <a:rPr lang="fa-IR" smtClean="0"/>
              <a:t>‹#›</a:t>
            </a:fld>
            <a:endParaRPr lang="fa-IR"/>
          </a:p>
        </p:txBody>
      </p:sp>
    </p:spTree>
    <p:extLst>
      <p:ext uri="{BB962C8B-B14F-4D97-AF65-F5344CB8AC3E}">
        <p14:creationId xmlns:p14="http://schemas.microsoft.com/office/powerpoint/2010/main" val="378064757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fa-I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Date Placeholder 3"/>
          <p:cNvSpPr>
            <a:spLocks noGrp="1"/>
          </p:cNvSpPr>
          <p:nvPr>
            <p:ph type="dt" sz="half" idx="10"/>
          </p:nvPr>
        </p:nvSpPr>
        <p:spPr/>
        <p:txBody>
          <a:bodyPr/>
          <a:lstStyle/>
          <a:p>
            <a:fld id="{0FF7A5A6-4B57-4BD7-BC6E-87512D8E5E29}" type="datetimeFigureOut">
              <a:rPr lang="fa-IR" smtClean="0"/>
              <a:t>17/09/1441</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8D95766A-71EC-4451-9CED-B2FB8648EF69}" type="slidenum">
              <a:rPr lang="fa-IR" smtClean="0"/>
              <a:t>‹#›</a:t>
            </a:fld>
            <a:endParaRPr lang="fa-IR"/>
          </a:p>
        </p:txBody>
      </p:sp>
    </p:spTree>
    <p:extLst>
      <p:ext uri="{BB962C8B-B14F-4D97-AF65-F5344CB8AC3E}">
        <p14:creationId xmlns:p14="http://schemas.microsoft.com/office/powerpoint/2010/main" val="129657989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1">
                <a:tint val="66000"/>
                <a:satMod val="160000"/>
              </a:schemeClr>
            </a:gs>
            <a:gs pos="19000">
              <a:schemeClr val="accent1">
                <a:tint val="44500"/>
                <a:satMod val="160000"/>
              </a:schemeClr>
            </a:gs>
            <a:gs pos="100000">
              <a:schemeClr val="accent1">
                <a:tint val="23500"/>
                <a:satMod val="160000"/>
              </a:schemeClr>
            </a:gs>
          </a:gsLst>
          <a:lin ang="5400000" scaled="0"/>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1" anchor="ctr">
            <a:normAutofit/>
          </a:bodyPr>
          <a:lstStyle/>
          <a:p>
            <a:r>
              <a:rPr lang="en-US" smtClean="0"/>
              <a:t>Click to edit Master title style</a:t>
            </a:r>
            <a:endParaRPr lang="fa-I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1">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Date Placeholder 3"/>
          <p:cNvSpPr>
            <a:spLocks noGrp="1"/>
          </p:cNvSpPr>
          <p:nvPr>
            <p:ph type="dt" sz="half" idx="2"/>
          </p:nvPr>
        </p:nvSpPr>
        <p:spPr>
          <a:xfrm>
            <a:off x="6553200" y="6356350"/>
            <a:ext cx="2133600" cy="365125"/>
          </a:xfrm>
          <a:prstGeom prst="rect">
            <a:avLst/>
          </a:prstGeom>
        </p:spPr>
        <p:txBody>
          <a:bodyPr vert="horz" lIns="91440" tIns="45720" rIns="91440" bIns="45720" rtlCol="1" anchor="ctr"/>
          <a:lstStyle>
            <a:lvl1pPr algn="r">
              <a:defRPr sz="1200">
                <a:solidFill>
                  <a:schemeClr val="tx1">
                    <a:tint val="75000"/>
                  </a:schemeClr>
                </a:solidFill>
              </a:defRPr>
            </a:lvl1pPr>
          </a:lstStyle>
          <a:p>
            <a:fld id="{0FF7A5A6-4B57-4BD7-BC6E-87512D8E5E29}" type="datetimeFigureOut">
              <a:rPr lang="fa-IR" smtClean="0"/>
              <a:t>17/09/1441</a:t>
            </a:fld>
            <a:endParaRPr lang="fa-I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1" anchor="ctr"/>
          <a:lstStyle>
            <a:lvl1pPr algn="ctr">
              <a:defRPr sz="1200">
                <a:solidFill>
                  <a:schemeClr val="tx1">
                    <a:tint val="75000"/>
                  </a:schemeClr>
                </a:solidFill>
              </a:defRPr>
            </a:lvl1pPr>
          </a:lstStyle>
          <a:p>
            <a:endParaRPr lang="fa-IR"/>
          </a:p>
        </p:txBody>
      </p:sp>
      <p:sp>
        <p:nvSpPr>
          <p:cNvPr id="6" name="Slide Number Placeholder 5"/>
          <p:cNvSpPr>
            <a:spLocks noGrp="1"/>
          </p:cNvSpPr>
          <p:nvPr>
            <p:ph type="sldNum" sz="quarter" idx="4"/>
          </p:nvPr>
        </p:nvSpPr>
        <p:spPr>
          <a:xfrm>
            <a:off x="457200" y="6356350"/>
            <a:ext cx="2133600" cy="365125"/>
          </a:xfrm>
          <a:prstGeom prst="rect">
            <a:avLst/>
          </a:prstGeom>
        </p:spPr>
        <p:txBody>
          <a:bodyPr vert="horz" lIns="91440" tIns="45720" rIns="91440" bIns="45720" rtlCol="1" anchor="ctr"/>
          <a:lstStyle>
            <a:lvl1pPr algn="l">
              <a:defRPr sz="1200">
                <a:solidFill>
                  <a:schemeClr val="tx1">
                    <a:tint val="75000"/>
                  </a:schemeClr>
                </a:solidFill>
              </a:defRPr>
            </a:lvl1pPr>
          </a:lstStyle>
          <a:p>
            <a:fld id="{8D95766A-71EC-4451-9CED-B2FB8648EF69}" type="slidenum">
              <a:rPr lang="fa-IR" smtClean="0"/>
              <a:t>‹#›</a:t>
            </a:fld>
            <a:endParaRPr lang="fa-IR"/>
          </a:p>
        </p:txBody>
      </p:sp>
    </p:spTree>
    <p:extLst>
      <p:ext uri="{BB962C8B-B14F-4D97-AF65-F5344CB8AC3E}">
        <p14:creationId xmlns:p14="http://schemas.microsoft.com/office/powerpoint/2010/main" val="3466000093"/>
      </p:ext>
    </p:extLst>
  </p:cSld>
  <p:clrMap bg1="lt1" tx1="dk1" bg2="lt2" tx2="dk2" accent1="accent1" accent2="accent2" accent3="accent3" accent4="accent4" accent5="accent5" accent6="accent6" hlink="hlink" folHlink="folHlink"/>
  <p:sldLayoutIdLst>
    <p:sldLayoutId id="2147483985" r:id="rId1"/>
    <p:sldLayoutId id="2147483986" r:id="rId2"/>
    <p:sldLayoutId id="2147483987" r:id="rId3"/>
    <p:sldLayoutId id="2147483988" r:id="rId4"/>
    <p:sldLayoutId id="2147483989" r:id="rId5"/>
    <p:sldLayoutId id="2147483990" r:id="rId6"/>
    <p:sldLayoutId id="2147483991" r:id="rId7"/>
    <p:sldLayoutId id="2147483992" r:id="rId8"/>
    <p:sldLayoutId id="2147483993" r:id="rId9"/>
    <p:sldLayoutId id="2147483994" r:id="rId10"/>
    <p:sldLayoutId id="2147483995" r:id="rId11"/>
  </p:sldLayoutIdLst>
  <p:txStyles>
    <p:titleStyle>
      <a:lvl1pPr algn="ctr" defTabSz="914400" rtl="1" eaLnBrk="1" latinLnBrk="0" hangingPunct="1">
        <a:spcBef>
          <a:spcPct val="0"/>
        </a:spcBef>
        <a:buNone/>
        <a:defRPr sz="4400" kern="1200">
          <a:solidFill>
            <a:schemeClr val="tx1"/>
          </a:solidFill>
          <a:latin typeface="+mj-lt"/>
          <a:ea typeface="+mj-ea"/>
          <a:cs typeface="+mj-cs"/>
        </a:defRPr>
      </a:lvl1pPr>
    </p:titleStyle>
    <p:bodyStyle>
      <a:lvl1pPr marL="342900" indent="-342900" algn="r" defTabSz="914400" rtl="1"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r" defTabSz="914400" rtl="1"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r" defTabSz="914400" rtl="1"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fa-IR"/>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hyperlink" Target="http://www.cics.uvic.ca/scenarios/index.cgi?Scenarios" TargetMode="External"/><Relationship Id="rId2" Type="http://schemas.openxmlformats.org/officeDocument/2006/relationships/hyperlink" Target="http://www.sdsm.org.uk/" TargetMode="Externa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بنام خدا</a:t>
            </a:r>
            <a:endParaRPr lang="fa-IR" dirty="0"/>
          </a:p>
        </p:txBody>
      </p:sp>
    </p:spTree>
    <p:extLst>
      <p:ext uri="{BB962C8B-B14F-4D97-AF65-F5344CB8AC3E}">
        <p14:creationId xmlns:p14="http://schemas.microsoft.com/office/powerpoint/2010/main" val="204166909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fa-IR" dirty="0"/>
              <a:t>نرم افزار </a:t>
            </a:r>
            <a:r>
              <a:rPr lang="en-US" dirty="0"/>
              <a:t>SDSM</a:t>
            </a:r>
            <a:br>
              <a:rPr lang="en-US" dirty="0"/>
            </a:br>
            <a:r>
              <a:rPr lang="en-US" dirty="0"/>
              <a:t>Version 4.2.8</a:t>
            </a:r>
            <a:endParaRPr lang="fa-IR" dirty="0"/>
          </a:p>
        </p:txBody>
      </p:sp>
    </p:spTree>
    <p:extLst>
      <p:ext uri="{BB962C8B-B14F-4D97-AF65-F5344CB8AC3E}">
        <p14:creationId xmlns:p14="http://schemas.microsoft.com/office/powerpoint/2010/main" val="379676467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randombar(horizont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3568" y="332656"/>
            <a:ext cx="7772400" cy="1470025"/>
          </a:xfrm>
        </p:spPr>
        <p:txBody>
          <a:bodyPr>
            <a:normAutofit/>
          </a:bodyPr>
          <a:lstStyle/>
          <a:p>
            <a:pPr algn="r"/>
            <a:r>
              <a:rPr lang="fa-IR" dirty="0" smtClean="0">
                <a:cs typeface="B Nazanin" pitchFamily="2" charset="-78"/>
              </a:rPr>
              <a:t>مدل های اقلیم جهانی</a:t>
            </a:r>
            <a:br>
              <a:rPr lang="fa-IR" dirty="0" smtClean="0">
                <a:cs typeface="B Nazanin" pitchFamily="2" charset="-78"/>
              </a:rPr>
            </a:br>
            <a:endParaRPr lang="fa-IR" dirty="0">
              <a:cs typeface="B Nazanin" pitchFamily="2" charset="-78"/>
            </a:endParaRPr>
          </a:p>
        </p:txBody>
      </p:sp>
      <p:sp>
        <p:nvSpPr>
          <p:cNvPr id="3" name="Subtitle 2"/>
          <p:cNvSpPr>
            <a:spLocks noGrp="1"/>
          </p:cNvSpPr>
          <p:nvPr>
            <p:ph type="subTitle" idx="1"/>
          </p:nvPr>
        </p:nvSpPr>
        <p:spPr>
          <a:xfrm>
            <a:off x="251520" y="1628800"/>
            <a:ext cx="8784976" cy="5040560"/>
          </a:xfrm>
        </p:spPr>
        <p:txBody>
          <a:bodyPr>
            <a:normAutofit/>
          </a:bodyPr>
          <a:lstStyle/>
          <a:p>
            <a:pPr algn="r"/>
            <a:r>
              <a:rPr lang="fa-IR" sz="2800" dirty="0" smtClean="0">
                <a:solidFill>
                  <a:schemeClr val="tx1"/>
                </a:solidFill>
                <a:cs typeface="B Nazanin" pitchFamily="2" charset="-78"/>
              </a:rPr>
              <a:t>مدل های اقلیم جهانی برای ارزیابی تغییرات اقلیمی طراحی شده اند. این مدل ها خصوصیات فیزیکی، چرخش ها و حرکات اتمسفری را تحلیل می نمایند. مدل های مذکور اثرات اقلیمی افزایش گازهای گلخانه ای را بطور مکانیکی برای همه ی کره ی زمین ارزیابی می کنند. این مدل ها به مدل های گردش عمومی جو مشهورند و رفتار سیستم اقلیمی را شبیه سازی می کنند. ساختار این مدل </a:t>
            </a:r>
            <a:r>
              <a:rPr lang="en-US" sz="2800" dirty="0" smtClean="0">
                <a:solidFill>
                  <a:schemeClr val="tx1"/>
                </a:solidFill>
                <a:cs typeface="B Nazanin" pitchFamily="2" charset="-78"/>
              </a:rPr>
              <a:t>GCM</a:t>
            </a:r>
            <a:r>
              <a:rPr lang="fa-IR" sz="2800" dirty="0" smtClean="0">
                <a:solidFill>
                  <a:schemeClr val="tx1"/>
                </a:solidFill>
                <a:cs typeface="B Nazanin" pitchFamily="2" charset="-78"/>
              </a:rPr>
              <a:t> دارای چهار بخش اصلی است که شامل خشکی ها، اقیانوس ها، اتمسفر و یخ های دریایی است. مدل های </a:t>
            </a:r>
            <a:r>
              <a:rPr lang="en-US" sz="2800" dirty="0" smtClean="0">
                <a:solidFill>
                  <a:schemeClr val="tx1"/>
                </a:solidFill>
                <a:cs typeface="B Nazanin" pitchFamily="2" charset="-78"/>
              </a:rPr>
              <a:t>GCM</a:t>
            </a:r>
            <a:r>
              <a:rPr lang="fa-IR" sz="2800" dirty="0" smtClean="0">
                <a:solidFill>
                  <a:schemeClr val="tx1"/>
                </a:solidFill>
                <a:cs typeface="B Nazanin" pitchFamily="2" charset="-78"/>
              </a:rPr>
              <a:t> ، سه بعدی می باشند و دارای زمان هستند که به علت گستردگی ابعاد مکانی و زمانی پیچیدگی خاصی دارند. دو مورد از معروفترین انها در سطح جهانی </a:t>
            </a:r>
            <a:r>
              <a:rPr lang="en-US" sz="2800" dirty="0" smtClean="0">
                <a:solidFill>
                  <a:schemeClr val="tx1"/>
                </a:solidFill>
                <a:cs typeface="B Nazanin" pitchFamily="2" charset="-78"/>
              </a:rPr>
              <a:t>NASA</a:t>
            </a:r>
            <a:r>
              <a:rPr lang="fa-IR" sz="2800" dirty="0" smtClean="0">
                <a:solidFill>
                  <a:schemeClr val="tx1"/>
                </a:solidFill>
                <a:cs typeface="B Nazanin" pitchFamily="2" charset="-78"/>
              </a:rPr>
              <a:t> و </a:t>
            </a:r>
            <a:r>
              <a:rPr lang="en-US" sz="2800" dirty="0" smtClean="0">
                <a:solidFill>
                  <a:schemeClr val="tx1"/>
                </a:solidFill>
                <a:cs typeface="B Nazanin" pitchFamily="2" charset="-78"/>
              </a:rPr>
              <a:t>NCAR</a:t>
            </a:r>
            <a:r>
              <a:rPr lang="fa-IR" sz="2800" dirty="0" smtClean="0">
                <a:solidFill>
                  <a:schemeClr val="tx1"/>
                </a:solidFill>
                <a:cs typeface="B Nazanin" pitchFamily="2" charset="-78"/>
              </a:rPr>
              <a:t> می باشند.</a:t>
            </a:r>
            <a:endParaRPr lang="fa-IR" sz="2800" dirty="0">
              <a:solidFill>
                <a:schemeClr val="tx1"/>
              </a:solidFill>
              <a:cs typeface="B Nazanin" pitchFamily="2" charset="-78"/>
            </a:endParaRPr>
          </a:p>
        </p:txBody>
      </p:sp>
    </p:spTree>
    <p:extLst>
      <p:ext uri="{BB962C8B-B14F-4D97-AF65-F5344CB8AC3E}">
        <p14:creationId xmlns:p14="http://schemas.microsoft.com/office/powerpoint/2010/main" val="305747692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755576" y="0"/>
            <a:ext cx="7772400" cy="1470025"/>
          </a:xfrm>
        </p:spPr>
        <p:txBody>
          <a:bodyPr/>
          <a:lstStyle/>
          <a:p>
            <a:pPr algn="r"/>
            <a:r>
              <a:rPr lang="fa-IR" dirty="0">
                <a:cs typeface="B Nazanin" pitchFamily="2" charset="-78"/>
              </a:rPr>
              <a:t>مدل های اقلیم جهانی</a:t>
            </a:r>
          </a:p>
        </p:txBody>
      </p:sp>
      <p:sp>
        <p:nvSpPr>
          <p:cNvPr id="3" name="Subtitle 2"/>
          <p:cNvSpPr>
            <a:spLocks noGrp="1"/>
          </p:cNvSpPr>
          <p:nvPr>
            <p:ph type="subTitle" idx="1"/>
          </p:nvPr>
        </p:nvSpPr>
        <p:spPr>
          <a:xfrm>
            <a:off x="179512" y="1412776"/>
            <a:ext cx="8784976" cy="5112568"/>
          </a:xfrm>
        </p:spPr>
        <p:txBody>
          <a:bodyPr>
            <a:normAutofit/>
          </a:bodyPr>
          <a:lstStyle/>
          <a:p>
            <a:endParaRPr lang="fa-IR" sz="2800" dirty="0" smtClean="0">
              <a:solidFill>
                <a:schemeClr val="tx1"/>
              </a:solidFill>
              <a:cs typeface="B Nazanin" pitchFamily="2" charset="-78"/>
            </a:endParaRPr>
          </a:p>
          <a:p>
            <a:pPr algn="r"/>
            <a:r>
              <a:rPr lang="fa-IR" sz="2800" dirty="0" smtClean="0">
                <a:solidFill>
                  <a:schemeClr val="tx1"/>
                </a:solidFill>
                <a:cs typeface="B Nazanin" pitchFamily="2" charset="-78"/>
              </a:rPr>
              <a:t>مدل های آب و هوای جهانی فقط جریان های جوی را با وضوح فضایی چند صد کیلومتر محاسبه می کنند. این مدل ها نمی توانند ویژگی های مقیاس خرد شبکه بندی محلی را نشان دهند و خروجی های این مدل ها با مقیاس شبکه بندی بزرگ نمی توانند تاثیرات تغییر آب و هوا را در سطح محلی و ناحیه ای شناسایی کنند. این موضوع بخصوص در مناطقی با ناهمواری پیچیده، سواحل، جزایر و در نواحی که دارای پوشش گیاهی غیر همگن است، اهمیت می یابد. تکنیک های مختلفی برای تبدیل شبکه بندی های بزرگ مقیاس مدل های اب و هوای جهانی به سطوح محلی و ناحیه ای توسعه یافته است که به این عمل ریزگردانی می گویند. </a:t>
            </a:r>
            <a:endParaRPr lang="fa-IR" sz="2800" dirty="0">
              <a:solidFill>
                <a:schemeClr val="tx1"/>
              </a:solidFill>
              <a:cs typeface="B Nazanin" pitchFamily="2" charset="-78"/>
            </a:endParaRPr>
          </a:p>
        </p:txBody>
      </p:sp>
    </p:spTree>
    <p:extLst>
      <p:ext uri="{BB962C8B-B14F-4D97-AF65-F5344CB8AC3E}">
        <p14:creationId xmlns:p14="http://schemas.microsoft.com/office/powerpoint/2010/main" val="321131560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043608" y="260648"/>
            <a:ext cx="7772400" cy="1470025"/>
          </a:xfrm>
        </p:spPr>
        <p:txBody>
          <a:bodyPr>
            <a:normAutofit/>
          </a:bodyPr>
          <a:lstStyle/>
          <a:p>
            <a:pPr algn="r"/>
            <a:r>
              <a:rPr lang="fa-IR" dirty="0" smtClean="0">
                <a:cs typeface="B Nazanin" pitchFamily="2" charset="-78"/>
              </a:rPr>
              <a:t>ریز گردانی</a:t>
            </a:r>
            <a:br>
              <a:rPr lang="fa-IR" dirty="0" smtClean="0">
                <a:cs typeface="B Nazanin" pitchFamily="2" charset="-78"/>
              </a:rPr>
            </a:br>
            <a:endParaRPr lang="fa-IR" dirty="0">
              <a:cs typeface="B Nazanin" pitchFamily="2" charset="-78"/>
            </a:endParaRPr>
          </a:p>
        </p:txBody>
      </p:sp>
      <p:sp>
        <p:nvSpPr>
          <p:cNvPr id="3" name="Subtitle 2"/>
          <p:cNvSpPr>
            <a:spLocks noGrp="1"/>
          </p:cNvSpPr>
          <p:nvPr>
            <p:ph type="subTitle" idx="1"/>
          </p:nvPr>
        </p:nvSpPr>
        <p:spPr>
          <a:xfrm>
            <a:off x="179512" y="1484784"/>
            <a:ext cx="8640960" cy="5256584"/>
          </a:xfrm>
        </p:spPr>
        <p:txBody>
          <a:bodyPr>
            <a:normAutofit/>
          </a:bodyPr>
          <a:lstStyle/>
          <a:p>
            <a:pPr algn="r"/>
            <a:r>
              <a:rPr lang="fa-IR" sz="2800" dirty="0">
                <a:solidFill>
                  <a:schemeClr val="tx1"/>
                </a:solidFill>
                <a:cs typeface="B Nazanin" pitchFamily="2" charset="-78"/>
              </a:rPr>
              <a:t>همانطور که مشاهده می شود با ریز گردانی، جزئیات بیشتری از مدل نمایان می شود. در کل تکنیک های ریز گردانی که به واسطه ی مدل های آب و هوای جهانی و در مقیاس ناحیه ای توسعه یافته اند به دو دسته ی کلی تقسیم می شوند. </a:t>
            </a:r>
          </a:p>
          <a:p>
            <a:endParaRPr lang="fa-IR" dirty="0" smtClean="0">
              <a:solidFill>
                <a:schemeClr val="tx1"/>
              </a:solidFill>
              <a:cs typeface="B Nazanin" pitchFamily="2" charset="-78"/>
            </a:endParaRPr>
          </a:p>
          <a:p>
            <a:pPr algn="r"/>
            <a:r>
              <a:rPr lang="fa-IR" dirty="0" smtClean="0">
                <a:solidFill>
                  <a:schemeClr val="tx1"/>
                </a:solidFill>
                <a:cs typeface="B Nazanin" pitchFamily="2" charset="-78"/>
              </a:rPr>
              <a:t>1- </a:t>
            </a:r>
            <a:r>
              <a:rPr lang="fa-IR" sz="2800" dirty="0">
                <a:solidFill>
                  <a:schemeClr val="tx1"/>
                </a:solidFill>
                <a:cs typeface="B Nazanin" pitchFamily="2" charset="-78"/>
              </a:rPr>
              <a:t>روش های ریز گردانی دینامیکی</a:t>
            </a:r>
          </a:p>
          <a:p>
            <a:pPr algn="r"/>
            <a:r>
              <a:rPr lang="fa-IR" dirty="0">
                <a:solidFill>
                  <a:schemeClr val="tx1"/>
                </a:solidFill>
                <a:cs typeface="B Nazanin" pitchFamily="2" charset="-78"/>
              </a:rPr>
              <a:t>2- </a:t>
            </a:r>
            <a:r>
              <a:rPr lang="fa-IR" sz="2800" dirty="0">
                <a:solidFill>
                  <a:schemeClr val="tx1"/>
                </a:solidFill>
                <a:cs typeface="B Nazanin" pitchFamily="2" charset="-78"/>
              </a:rPr>
              <a:t>روش های ریز گردانی آماری </a:t>
            </a:r>
          </a:p>
        </p:txBody>
      </p:sp>
    </p:spTree>
    <p:extLst>
      <p:ext uri="{BB962C8B-B14F-4D97-AF65-F5344CB8AC3E}">
        <p14:creationId xmlns:p14="http://schemas.microsoft.com/office/powerpoint/2010/main" val="988151145"/>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fa-IR" dirty="0"/>
          </a:p>
        </p:txBody>
      </p:sp>
      <p:sp>
        <p:nvSpPr>
          <p:cNvPr id="3" name="Subtitle 2"/>
          <p:cNvSpPr>
            <a:spLocks noGrp="1"/>
          </p:cNvSpPr>
          <p:nvPr>
            <p:ph type="subTitle" idx="1"/>
          </p:nvPr>
        </p:nvSpPr>
        <p:spPr/>
        <p:txBody>
          <a:bodyPr/>
          <a:lstStyle/>
          <a:p>
            <a:endParaRPr lang="fa-IR"/>
          </a:p>
        </p:txBody>
      </p:sp>
      <p:pic>
        <p:nvPicPr>
          <p:cNvPr id="4098" name="Picture 2" descr="C:\Users\masood\Desktop\yjyjyjed.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91047" y="909952"/>
            <a:ext cx="8561905" cy="503809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11298032"/>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11560" y="188640"/>
            <a:ext cx="7772400" cy="1470025"/>
          </a:xfrm>
        </p:spPr>
        <p:txBody>
          <a:bodyPr>
            <a:normAutofit/>
          </a:bodyPr>
          <a:lstStyle/>
          <a:p>
            <a:pPr algn="r"/>
            <a:r>
              <a:rPr lang="fa-IR" dirty="0" smtClean="0">
                <a:cs typeface="B Nazanin" pitchFamily="2" charset="-78"/>
              </a:rPr>
              <a:t>روش های ریز گردانی دینامیک</a:t>
            </a:r>
            <a:br>
              <a:rPr lang="fa-IR" dirty="0" smtClean="0">
                <a:cs typeface="B Nazanin" pitchFamily="2" charset="-78"/>
              </a:rPr>
            </a:br>
            <a:endParaRPr lang="fa-IR" dirty="0">
              <a:cs typeface="B Nazanin" pitchFamily="2" charset="-78"/>
            </a:endParaRPr>
          </a:p>
        </p:txBody>
      </p:sp>
      <p:sp>
        <p:nvSpPr>
          <p:cNvPr id="3" name="Subtitle 2"/>
          <p:cNvSpPr>
            <a:spLocks noGrp="1"/>
          </p:cNvSpPr>
          <p:nvPr>
            <p:ph type="subTitle" idx="1"/>
          </p:nvPr>
        </p:nvSpPr>
        <p:spPr>
          <a:xfrm>
            <a:off x="323528" y="1700808"/>
            <a:ext cx="8240960" cy="4824536"/>
          </a:xfrm>
        </p:spPr>
        <p:txBody>
          <a:bodyPr>
            <a:normAutofit/>
          </a:bodyPr>
          <a:lstStyle/>
          <a:p>
            <a:pPr algn="r"/>
            <a:r>
              <a:rPr lang="fa-IR" sz="2800" dirty="0" smtClean="0">
                <a:solidFill>
                  <a:schemeClr val="tx1"/>
                </a:solidFill>
              </a:rPr>
              <a:t>ریز گردانی دینامیک شامل شبکه ای از مدل های آب و هوای جهانی با وضوح درشت تر است. عمده ترین محدودیت مدل های آب و هوایی منطقه ای نیاز به محاسبات زیاد و گران بودن آن ها است. همچنین برآورد تغییرات آب و هوا و کاربرد آن ها محدود است. عمده ترین مزیت این مدل ها استفاده آن ها در بررسی ویژگی های جوی کوچک مقیاس همانند بارش کوهستانی یا رودبادها در سطوح پایین است.</a:t>
            </a:r>
          </a:p>
        </p:txBody>
      </p:sp>
    </p:spTree>
    <p:extLst>
      <p:ext uri="{BB962C8B-B14F-4D97-AF65-F5344CB8AC3E}">
        <p14:creationId xmlns:p14="http://schemas.microsoft.com/office/powerpoint/2010/main" val="555244853"/>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971600" y="188640"/>
            <a:ext cx="7772400" cy="1470025"/>
          </a:xfrm>
        </p:spPr>
        <p:txBody>
          <a:bodyPr>
            <a:normAutofit/>
          </a:bodyPr>
          <a:lstStyle/>
          <a:p>
            <a:pPr algn="r"/>
            <a:r>
              <a:rPr lang="fa-IR" dirty="0" smtClean="0">
                <a:cs typeface="B Nazanin" pitchFamily="2" charset="-78"/>
              </a:rPr>
              <a:t>روش های ریز گردانی آماری </a:t>
            </a:r>
            <a:br>
              <a:rPr lang="fa-IR" dirty="0" smtClean="0">
                <a:cs typeface="B Nazanin" pitchFamily="2" charset="-78"/>
              </a:rPr>
            </a:br>
            <a:endParaRPr lang="fa-IR" dirty="0">
              <a:cs typeface="B Nazanin" pitchFamily="2" charset="-78"/>
            </a:endParaRPr>
          </a:p>
        </p:txBody>
      </p:sp>
      <p:sp>
        <p:nvSpPr>
          <p:cNvPr id="3" name="Subtitle 2"/>
          <p:cNvSpPr>
            <a:spLocks noGrp="1"/>
          </p:cNvSpPr>
          <p:nvPr>
            <p:ph type="subTitle" idx="1"/>
          </p:nvPr>
        </p:nvSpPr>
        <p:spPr>
          <a:xfrm>
            <a:off x="179512" y="1268760"/>
            <a:ext cx="8784976" cy="5328592"/>
          </a:xfrm>
        </p:spPr>
        <p:txBody>
          <a:bodyPr>
            <a:normAutofit/>
          </a:bodyPr>
          <a:lstStyle/>
          <a:p>
            <a:endParaRPr lang="fa-IR" sz="2800" dirty="0" smtClean="0">
              <a:solidFill>
                <a:schemeClr val="tx1"/>
              </a:solidFill>
              <a:cs typeface="B Nazanin" pitchFamily="2" charset="-78"/>
            </a:endParaRPr>
          </a:p>
          <a:p>
            <a:endParaRPr lang="fa-IR" sz="2800" dirty="0">
              <a:solidFill>
                <a:schemeClr val="tx1"/>
              </a:solidFill>
              <a:cs typeface="B Nazanin" pitchFamily="2" charset="-78"/>
            </a:endParaRPr>
          </a:p>
          <a:p>
            <a:pPr algn="r"/>
            <a:r>
              <a:rPr lang="fa-IR" sz="2800" dirty="0" smtClean="0">
                <a:solidFill>
                  <a:schemeClr val="tx1"/>
                </a:solidFill>
                <a:cs typeface="B Nazanin" pitchFamily="2" charset="-78"/>
              </a:rPr>
              <a:t>روش های آماری برای بوجود آوردن پیوند بین مشاهدات سطحی و متغیرهای جوی همانند ارتفاع ژئوپتانسیل، چرخندگی و رطوبت در دوره پایه است. این ارتباطات در ریز گردانی سناریوهای آب و هوایی آینده که از مدل های آب و هوایی جهانی بدست می آیند، استفاده می شوند.</a:t>
            </a:r>
          </a:p>
        </p:txBody>
      </p:sp>
    </p:spTree>
    <p:extLst>
      <p:ext uri="{BB962C8B-B14F-4D97-AF65-F5344CB8AC3E}">
        <p14:creationId xmlns:p14="http://schemas.microsoft.com/office/powerpoint/2010/main" val="4294340409"/>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11560" y="908720"/>
            <a:ext cx="7772400" cy="1470025"/>
          </a:xfrm>
        </p:spPr>
        <p:txBody>
          <a:bodyPr>
            <a:normAutofit fontScale="90000"/>
          </a:bodyPr>
          <a:lstStyle/>
          <a:p>
            <a:pPr algn="r"/>
            <a:r>
              <a:rPr lang="fa-IR" dirty="0" smtClean="0">
                <a:cs typeface="B Nazanin" pitchFamily="2" charset="-78"/>
              </a:rPr>
              <a:t>ریز گردانی آماری زمانی موفق است که دارای سه شرط زیر باشد:</a:t>
            </a:r>
            <a:br>
              <a:rPr lang="fa-IR" dirty="0" smtClean="0">
                <a:cs typeface="B Nazanin" pitchFamily="2" charset="-78"/>
              </a:rPr>
            </a:br>
            <a:r>
              <a:rPr lang="fa-IR" dirty="0" smtClean="0">
                <a:cs typeface="B Nazanin" pitchFamily="2" charset="-78"/>
              </a:rPr>
              <a:t/>
            </a:r>
            <a:br>
              <a:rPr lang="fa-IR" dirty="0" smtClean="0">
                <a:cs typeface="B Nazanin" pitchFamily="2" charset="-78"/>
              </a:rPr>
            </a:br>
            <a:endParaRPr lang="fa-IR" dirty="0">
              <a:cs typeface="B Nazanin" pitchFamily="2" charset="-78"/>
            </a:endParaRPr>
          </a:p>
        </p:txBody>
      </p:sp>
      <p:sp>
        <p:nvSpPr>
          <p:cNvPr id="3" name="Subtitle 2"/>
          <p:cNvSpPr>
            <a:spLocks noGrp="1"/>
          </p:cNvSpPr>
          <p:nvPr>
            <p:ph type="subTitle" idx="1"/>
          </p:nvPr>
        </p:nvSpPr>
        <p:spPr>
          <a:xfrm>
            <a:off x="179512" y="1772816"/>
            <a:ext cx="8784976" cy="4896544"/>
          </a:xfrm>
        </p:spPr>
        <p:txBody>
          <a:bodyPr>
            <a:normAutofit/>
          </a:bodyPr>
          <a:lstStyle/>
          <a:p>
            <a:pPr algn="r"/>
            <a:r>
              <a:rPr lang="fa-IR" sz="2800" dirty="0" smtClean="0">
                <a:solidFill>
                  <a:schemeClr val="tx1"/>
                </a:solidFill>
                <a:cs typeface="B Nazanin" pitchFamily="2" charset="-78"/>
              </a:rPr>
              <a:t>1- پیوند بین متغیرهای بزرگ مقیاس و متغیرهای سطحی و نوسانات آب و هوای محلی باید قوی باشد.</a:t>
            </a:r>
          </a:p>
          <a:p>
            <a:pPr algn="r"/>
            <a:endParaRPr lang="fa-IR" sz="2800" dirty="0" smtClean="0">
              <a:solidFill>
                <a:schemeClr val="tx1"/>
              </a:solidFill>
              <a:cs typeface="B Nazanin" pitchFamily="2" charset="-78"/>
            </a:endParaRPr>
          </a:p>
          <a:p>
            <a:pPr algn="r"/>
            <a:r>
              <a:rPr lang="fa-IR" sz="2800" dirty="0" smtClean="0">
                <a:solidFill>
                  <a:schemeClr val="tx1"/>
                </a:solidFill>
                <a:cs typeface="B Nazanin" pitchFamily="2" charset="-78"/>
              </a:rPr>
              <a:t>2- متغیرهای بزرگ مقیاس باید بوسیله ی مدل های </a:t>
            </a:r>
          </a:p>
          <a:p>
            <a:pPr algn="r"/>
            <a:r>
              <a:rPr lang="fa-IR" sz="2800" dirty="0" smtClean="0">
                <a:solidFill>
                  <a:schemeClr val="tx1"/>
                </a:solidFill>
                <a:cs typeface="B Nazanin" pitchFamily="2" charset="-78"/>
              </a:rPr>
              <a:t>آب و هوای جهانی به خوبی شبیه سازی شوند.</a:t>
            </a:r>
          </a:p>
          <a:p>
            <a:pPr algn="r"/>
            <a:endParaRPr lang="fa-IR" sz="2800" dirty="0" smtClean="0">
              <a:solidFill>
                <a:schemeClr val="tx1"/>
              </a:solidFill>
              <a:cs typeface="B Nazanin" pitchFamily="2" charset="-78"/>
            </a:endParaRPr>
          </a:p>
          <a:p>
            <a:pPr algn="r"/>
            <a:r>
              <a:rPr lang="fa-IR" sz="2800" dirty="0" smtClean="0">
                <a:solidFill>
                  <a:schemeClr val="tx1"/>
                </a:solidFill>
                <a:cs typeface="B Nazanin" pitchFamily="2" charset="-78"/>
              </a:rPr>
              <a:t>3- ارتباط بین متغیرهای سطحی محلی و بزرگ مقیاس، در طول زمان به صورت یکنواخت و ثابت در تغییرات آب و هوای آینده باقی بماند.</a:t>
            </a:r>
          </a:p>
          <a:p>
            <a:pPr algn="r"/>
            <a:endParaRPr lang="fa-IR" sz="2800" dirty="0">
              <a:solidFill>
                <a:schemeClr val="tx1"/>
              </a:solidFill>
              <a:cs typeface="B Nazanin" pitchFamily="2" charset="-78"/>
            </a:endParaRPr>
          </a:p>
        </p:txBody>
      </p:sp>
    </p:spTree>
    <p:extLst>
      <p:ext uri="{BB962C8B-B14F-4D97-AF65-F5344CB8AC3E}">
        <p14:creationId xmlns:p14="http://schemas.microsoft.com/office/powerpoint/2010/main" val="118483663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187624" y="332656"/>
            <a:ext cx="7772400" cy="1470025"/>
          </a:xfrm>
        </p:spPr>
        <p:txBody>
          <a:bodyPr/>
          <a:lstStyle/>
          <a:p>
            <a:pPr algn="r"/>
            <a:r>
              <a:rPr lang="fa-IR" dirty="0" smtClean="0">
                <a:cs typeface="B Nazanin" pitchFamily="2" charset="-78"/>
              </a:rPr>
              <a:t>ریز گردانی آماری </a:t>
            </a:r>
            <a:endParaRPr lang="fa-IR" dirty="0">
              <a:cs typeface="B Nazanin" pitchFamily="2" charset="-78"/>
            </a:endParaRPr>
          </a:p>
        </p:txBody>
      </p:sp>
      <p:sp>
        <p:nvSpPr>
          <p:cNvPr id="3" name="Subtitle 2"/>
          <p:cNvSpPr>
            <a:spLocks noGrp="1"/>
          </p:cNvSpPr>
          <p:nvPr>
            <p:ph type="subTitle" idx="1"/>
          </p:nvPr>
        </p:nvSpPr>
        <p:spPr>
          <a:xfrm>
            <a:off x="107504" y="1556792"/>
            <a:ext cx="8856984" cy="5040560"/>
          </a:xfrm>
        </p:spPr>
        <p:txBody>
          <a:bodyPr>
            <a:normAutofit/>
          </a:bodyPr>
          <a:lstStyle/>
          <a:p>
            <a:endParaRPr lang="fa-IR" sz="2800" dirty="0" smtClean="0">
              <a:solidFill>
                <a:schemeClr val="tx1"/>
              </a:solidFill>
              <a:cs typeface="B Nazanin" pitchFamily="2" charset="-78"/>
            </a:endParaRPr>
          </a:p>
          <a:p>
            <a:pPr algn="r"/>
            <a:r>
              <a:rPr lang="fa-IR" sz="2800" dirty="0" smtClean="0">
                <a:solidFill>
                  <a:schemeClr val="tx1"/>
                </a:solidFill>
                <a:cs typeface="B Nazanin" pitchFamily="2" charset="-78"/>
              </a:rPr>
              <a:t>با برقراری ارتباط آماری مناسب بین متغیرهای پیش بینی کننده (</a:t>
            </a:r>
            <a:r>
              <a:rPr lang="en-US" sz="2800" dirty="0" smtClean="0">
                <a:solidFill>
                  <a:schemeClr val="tx1"/>
                </a:solidFill>
                <a:cs typeface="B Nazanin" pitchFamily="2" charset="-78"/>
              </a:rPr>
              <a:t>Predictor</a:t>
            </a:r>
            <a:r>
              <a:rPr lang="fa-IR" sz="2800" dirty="0" smtClean="0">
                <a:solidFill>
                  <a:schemeClr val="tx1"/>
                </a:solidFill>
                <a:cs typeface="B Nazanin" pitchFamily="2" charset="-78"/>
              </a:rPr>
              <a:t>)، داده های </a:t>
            </a:r>
            <a:r>
              <a:rPr lang="en-US" sz="2800" dirty="0" smtClean="0">
                <a:solidFill>
                  <a:schemeClr val="tx1"/>
                </a:solidFill>
                <a:cs typeface="B Nazanin" pitchFamily="2" charset="-78"/>
              </a:rPr>
              <a:t>GCM</a:t>
            </a:r>
            <a:r>
              <a:rPr lang="fa-IR" sz="2800" dirty="0" smtClean="0">
                <a:solidFill>
                  <a:schemeClr val="tx1"/>
                </a:solidFill>
                <a:cs typeface="B Nazanin" pitchFamily="2" charset="-78"/>
              </a:rPr>
              <a:t> و متغیرهای پیش بینی شونده (</a:t>
            </a:r>
            <a:r>
              <a:rPr lang="en-US" sz="2800" dirty="0" err="1" smtClean="0">
                <a:solidFill>
                  <a:schemeClr val="tx1"/>
                </a:solidFill>
                <a:cs typeface="B Nazanin" pitchFamily="2" charset="-78"/>
              </a:rPr>
              <a:t>Predictant</a:t>
            </a:r>
            <a:r>
              <a:rPr lang="fa-IR" sz="2800" dirty="0" smtClean="0">
                <a:solidFill>
                  <a:schemeClr val="tx1"/>
                </a:solidFill>
                <a:cs typeface="B Nazanin" pitchFamily="2" charset="-78"/>
              </a:rPr>
              <a:t>) ، داده های ایستگاهی، می توان به روابط مناسب جهت پیش بینی متغیرهای آب و هوایی در دوره های آتی تحت تاثیر پدیده تغییر آب و هوا دست یافت. برای این کار ابتدا همبستگی آماری بین خروجی مدل های گردش عمومی جو در گذشته با داده های دوره ی آماری ایستگاه هواشناسی واقع در شبکه ی مدل اقلیمی بدست امده و سپس این همبستگی به دوره ی مورد مطالعه در آینده تعمیم داده می شود. در صورتیکه نتایج قابل قبول باشند برای سناریوهای آینده نیز مورد استفاده قارا می گیرند.</a:t>
            </a:r>
          </a:p>
          <a:p>
            <a:endParaRPr lang="fa-IR" sz="2800" dirty="0">
              <a:solidFill>
                <a:schemeClr val="tx1"/>
              </a:solidFill>
              <a:cs typeface="B Nazanin" pitchFamily="2" charset="-78"/>
            </a:endParaRPr>
          </a:p>
        </p:txBody>
      </p:sp>
    </p:spTree>
    <p:extLst>
      <p:ext uri="{BB962C8B-B14F-4D97-AF65-F5344CB8AC3E}">
        <p14:creationId xmlns:p14="http://schemas.microsoft.com/office/powerpoint/2010/main" val="1661818584"/>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187624" y="692696"/>
            <a:ext cx="7772400" cy="1470025"/>
          </a:xfrm>
        </p:spPr>
        <p:txBody>
          <a:bodyPr>
            <a:normAutofit/>
          </a:bodyPr>
          <a:lstStyle/>
          <a:p>
            <a:pPr algn="r"/>
            <a:r>
              <a:rPr lang="fa-IR" dirty="0" smtClean="0">
                <a:cs typeface="B Nazanin" pitchFamily="2" charset="-78"/>
              </a:rPr>
              <a:t>ریز گردانی آماری </a:t>
            </a:r>
            <a:br>
              <a:rPr lang="fa-IR" dirty="0" smtClean="0">
                <a:cs typeface="B Nazanin" pitchFamily="2" charset="-78"/>
              </a:rPr>
            </a:br>
            <a:endParaRPr lang="fa-IR" dirty="0">
              <a:cs typeface="B Nazanin" pitchFamily="2" charset="-78"/>
            </a:endParaRPr>
          </a:p>
        </p:txBody>
      </p:sp>
      <p:sp>
        <p:nvSpPr>
          <p:cNvPr id="3" name="Subtitle 2"/>
          <p:cNvSpPr>
            <a:spLocks noGrp="1"/>
          </p:cNvSpPr>
          <p:nvPr>
            <p:ph type="subTitle" idx="1"/>
          </p:nvPr>
        </p:nvSpPr>
        <p:spPr>
          <a:xfrm>
            <a:off x="179512" y="2420888"/>
            <a:ext cx="8640960" cy="4824536"/>
          </a:xfrm>
        </p:spPr>
        <p:txBody>
          <a:bodyPr>
            <a:normAutofit/>
          </a:bodyPr>
          <a:lstStyle/>
          <a:p>
            <a:pPr algn="r"/>
            <a:r>
              <a:rPr lang="fa-IR" sz="2800" dirty="0" smtClean="0">
                <a:solidFill>
                  <a:schemeClr val="tx1"/>
                </a:solidFill>
                <a:cs typeface="B Nazanin" pitchFamily="2" charset="-78"/>
              </a:rPr>
              <a:t>از مزایای ریز گردانی آماری، محاسبات کم توانایی تولید سری های طولانی متغیرهای آب و هوایی، کاربرد آسان آن نسبت به مدل های آب و هوای جهانی و منطقه ای و استفاده در شبیه سازی های متغیرهایی همانند دمای حداکثر و حداقل است که بوسیله ی مدل های آب و هوای جهانی صورت نمی گیرد. معروفترین این مدل ها عبارتند از:</a:t>
            </a:r>
          </a:p>
          <a:p>
            <a:pPr algn="r"/>
            <a:r>
              <a:rPr lang="fa-IR" sz="2800" dirty="0" smtClean="0">
                <a:solidFill>
                  <a:schemeClr val="tx1"/>
                </a:solidFill>
                <a:cs typeface="B Nazanin" pitchFamily="2" charset="-78"/>
              </a:rPr>
              <a:t> </a:t>
            </a:r>
            <a:r>
              <a:rPr lang="en-US" sz="2800" dirty="0" smtClean="0">
                <a:solidFill>
                  <a:schemeClr val="tx1"/>
                </a:solidFill>
                <a:cs typeface="B Nazanin" pitchFamily="2" charset="-78"/>
              </a:rPr>
              <a:t>WGEN</a:t>
            </a:r>
            <a:r>
              <a:rPr lang="fa-IR" sz="2800" dirty="0" smtClean="0">
                <a:solidFill>
                  <a:schemeClr val="tx1"/>
                </a:solidFill>
                <a:cs typeface="B Nazanin" pitchFamily="2" charset="-78"/>
              </a:rPr>
              <a:t>، </a:t>
            </a:r>
            <a:r>
              <a:rPr lang="en-US" sz="2800" dirty="0" smtClean="0">
                <a:solidFill>
                  <a:schemeClr val="tx1"/>
                </a:solidFill>
                <a:cs typeface="B Nazanin" pitchFamily="2" charset="-78"/>
              </a:rPr>
              <a:t>LARS-WGT</a:t>
            </a:r>
            <a:r>
              <a:rPr lang="fa-IR" sz="2800" dirty="0" smtClean="0">
                <a:solidFill>
                  <a:schemeClr val="tx1"/>
                </a:solidFill>
                <a:cs typeface="B Nazanin" pitchFamily="2" charset="-78"/>
              </a:rPr>
              <a:t>، </a:t>
            </a:r>
            <a:r>
              <a:rPr lang="en-US" sz="2800" dirty="0" smtClean="0">
                <a:solidFill>
                  <a:schemeClr val="tx1"/>
                </a:solidFill>
                <a:cs typeface="B Nazanin" pitchFamily="2" charset="-78"/>
              </a:rPr>
              <a:t>MET&amp;ROLL</a:t>
            </a:r>
            <a:r>
              <a:rPr lang="fa-IR" sz="2800" dirty="0" smtClean="0">
                <a:solidFill>
                  <a:schemeClr val="tx1"/>
                </a:solidFill>
                <a:cs typeface="B Nazanin" pitchFamily="2" charset="-78"/>
              </a:rPr>
              <a:t>، </a:t>
            </a:r>
            <a:r>
              <a:rPr lang="en-US" sz="2800" dirty="0" smtClean="0">
                <a:solidFill>
                  <a:schemeClr val="tx1"/>
                </a:solidFill>
                <a:cs typeface="B Nazanin" pitchFamily="2" charset="-78"/>
              </a:rPr>
              <a:t>GEN</a:t>
            </a:r>
            <a:r>
              <a:rPr lang="fa-IR" sz="2800" dirty="0" smtClean="0">
                <a:solidFill>
                  <a:schemeClr val="tx1"/>
                </a:solidFill>
                <a:cs typeface="B Nazanin" pitchFamily="2" charset="-78"/>
              </a:rPr>
              <a:t>، </a:t>
            </a:r>
            <a:r>
              <a:rPr lang="en-US" sz="2800" dirty="0" smtClean="0">
                <a:solidFill>
                  <a:schemeClr val="tx1"/>
                </a:solidFill>
                <a:cs typeface="B Nazanin" pitchFamily="2" charset="-78"/>
              </a:rPr>
              <a:t>USCLIMATE</a:t>
            </a:r>
            <a:r>
              <a:rPr lang="fa-IR" sz="2800" dirty="0" smtClean="0">
                <a:solidFill>
                  <a:schemeClr val="tx1"/>
                </a:solidFill>
                <a:cs typeface="B Nazanin" pitchFamily="2" charset="-78"/>
              </a:rPr>
              <a:t>، </a:t>
            </a:r>
            <a:r>
              <a:rPr lang="en-US" sz="2800" dirty="0" smtClean="0">
                <a:solidFill>
                  <a:schemeClr val="tx1"/>
                </a:solidFill>
                <a:cs typeface="B Nazanin" pitchFamily="2" charset="-78"/>
              </a:rPr>
              <a:t>CLIGEN</a:t>
            </a:r>
            <a:r>
              <a:rPr lang="fa-IR" sz="2800" dirty="0" smtClean="0">
                <a:solidFill>
                  <a:schemeClr val="tx1"/>
                </a:solidFill>
                <a:cs typeface="B Nazanin" pitchFamily="2" charset="-78"/>
              </a:rPr>
              <a:t>، </a:t>
            </a:r>
            <a:r>
              <a:rPr lang="en-US" sz="2800" dirty="0" smtClean="0">
                <a:solidFill>
                  <a:schemeClr val="tx1"/>
                </a:solidFill>
                <a:cs typeface="B Nazanin" pitchFamily="2" charset="-78"/>
              </a:rPr>
              <a:t>SDSM</a:t>
            </a:r>
            <a:endParaRPr lang="fa-IR" sz="2800" dirty="0">
              <a:solidFill>
                <a:schemeClr val="tx1"/>
              </a:solidFill>
              <a:cs typeface="B Nazanin" pitchFamily="2" charset="-78"/>
            </a:endParaRPr>
          </a:p>
        </p:txBody>
      </p:sp>
    </p:spTree>
    <p:extLst>
      <p:ext uri="{BB962C8B-B14F-4D97-AF65-F5344CB8AC3E}">
        <p14:creationId xmlns:p14="http://schemas.microsoft.com/office/powerpoint/2010/main" val="248573412"/>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187624" y="692696"/>
            <a:ext cx="7772400" cy="1470025"/>
          </a:xfrm>
        </p:spPr>
        <p:txBody>
          <a:bodyPr>
            <a:normAutofit/>
          </a:bodyPr>
          <a:lstStyle/>
          <a:p>
            <a:pPr algn="r"/>
            <a:r>
              <a:rPr lang="fa-IR" dirty="0" smtClean="0">
                <a:cs typeface="B Nazanin" pitchFamily="2" charset="-78"/>
              </a:rPr>
              <a:t>روش آماری ریز گردانی </a:t>
            </a:r>
            <a:r>
              <a:rPr lang="en-US" dirty="0" smtClean="0">
                <a:cs typeface="B Nazanin" pitchFamily="2" charset="-78"/>
              </a:rPr>
              <a:t>SDSM</a:t>
            </a:r>
            <a:r>
              <a:rPr lang="fa-IR" dirty="0" smtClean="0">
                <a:cs typeface="B Nazanin" pitchFamily="2" charset="-78"/>
              </a:rPr>
              <a:t/>
            </a:r>
            <a:br>
              <a:rPr lang="fa-IR" dirty="0" smtClean="0">
                <a:cs typeface="B Nazanin" pitchFamily="2" charset="-78"/>
              </a:rPr>
            </a:br>
            <a:endParaRPr lang="fa-IR" dirty="0">
              <a:cs typeface="B Nazanin" pitchFamily="2" charset="-78"/>
            </a:endParaRPr>
          </a:p>
        </p:txBody>
      </p:sp>
      <p:sp>
        <p:nvSpPr>
          <p:cNvPr id="3" name="Subtitle 2"/>
          <p:cNvSpPr>
            <a:spLocks noGrp="1"/>
          </p:cNvSpPr>
          <p:nvPr>
            <p:ph type="subTitle" idx="1"/>
          </p:nvPr>
        </p:nvSpPr>
        <p:spPr>
          <a:xfrm>
            <a:off x="4018" y="1844824"/>
            <a:ext cx="8784976" cy="4824536"/>
          </a:xfrm>
        </p:spPr>
        <p:txBody>
          <a:bodyPr>
            <a:noAutofit/>
          </a:bodyPr>
          <a:lstStyle/>
          <a:p>
            <a:pPr algn="r"/>
            <a:r>
              <a:rPr lang="fa-IR" sz="2800" dirty="0">
                <a:solidFill>
                  <a:schemeClr val="tx1"/>
                </a:solidFill>
                <a:cs typeface="B Nazanin" pitchFamily="2" charset="-78"/>
              </a:rPr>
              <a:t>یک ابزار پشتیبانی تصمیم گیری برای ارزیابی اثرات تغییرات </a:t>
            </a:r>
            <a:r>
              <a:rPr lang="fa-IR" sz="2800" dirty="0" smtClean="0">
                <a:solidFill>
                  <a:schemeClr val="tx1"/>
                </a:solidFill>
                <a:cs typeface="B Nazanin" pitchFamily="2" charset="-78"/>
              </a:rPr>
              <a:t>اقلیم منطقه </a:t>
            </a:r>
            <a:r>
              <a:rPr lang="fa-IR" sz="2800" dirty="0">
                <a:solidFill>
                  <a:schemeClr val="tx1"/>
                </a:solidFill>
                <a:cs typeface="B Nazanin" pitchFamily="2" charset="-78"/>
              </a:rPr>
              <a:t>ای  می باشد. </a:t>
            </a:r>
            <a:endParaRPr lang="fa-IR" sz="2800" dirty="0" smtClean="0">
              <a:solidFill>
                <a:schemeClr val="tx1"/>
              </a:solidFill>
              <a:cs typeface="B Nazanin" pitchFamily="2" charset="-78"/>
            </a:endParaRPr>
          </a:p>
          <a:p>
            <a:pPr algn="r"/>
            <a:r>
              <a:rPr lang="fa-IR" sz="2800" dirty="0" smtClean="0">
                <a:solidFill>
                  <a:schemeClr val="tx1"/>
                </a:solidFill>
                <a:cs typeface="B Nazanin" pitchFamily="2" charset="-78"/>
              </a:rPr>
              <a:t>این نرم افزار موجب تسهیل توسعه ی سریع سناریوهای چندگانه، کم هزینه تک سایت از متغیرهای هواشناسی روزانه سطحی می شود. علاوه بر این، نرم افزار وظایف فرعی کنترل کیفی و تبدیل داده ها، غربال پیشاپیش متغیرهای پیش بینی، واسنجی خودکار مدل، تست تشخیصی اولیه، تجزیه و تحلیل های آماری و نموداری داده های اقلیمی را نیز انجام می دهد.</a:t>
            </a:r>
          </a:p>
          <a:p>
            <a:pPr algn="r"/>
            <a:r>
              <a:rPr lang="fa-IR" sz="2800" dirty="0" smtClean="0">
                <a:solidFill>
                  <a:schemeClr val="tx1"/>
                </a:solidFill>
                <a:cs typeface="B Nazanin" pitchFamily="2" charset="-78"/>
              </a:rPr>
              <a:t>نرم افزار </a:t>
            </a:r>
            <a:r>
              <a:rPr lang="en-US" sz="2800" dirty="0" smtClean="0">
                <a:solidFill>
                  <a:schemeClr val="tx1"/>
                </a:solidFill>
                <a:cs typeface="B Nazanin" pitchFamily="2" charset="-78"/>
              </a:rPr>
              <a:t>SDSM</a:t>
            </a:r>
            <a:r>
              <a:rPr lang="fa-IR" sz="2800" dirty="0" smtClean="0">
                <a:solidFill>
                  <a:schemeClr val="tx1"/>
                </a:solidFill>
                <a:cs typeface="B Nazanin" pitchFamily="2" charset="-78"/>
              </a:rPr>
              <a:t>، جهت تولید سری های هواشناسی روزانه، هفت مرحله ی مجزا را پشت سر می گذارد، که عبارتند از: کنترل کیفی داده ها و تبدیل داده ها، غربال متغیرهای پیش بین، واسنجی مدل، تولید داده های هواشناسی، تجزیه تحلیل های آماری، نمودار خروجی مدل، تولید سناریو</a:t>
            </a:r>
          </a:p>
          <a:p>
            <a:pPr algn="r"/>
            <a:r>
              <a:rPr lang="fa-IR" sz="2800" dirty="0" smtClean="0">
                <a:solidFill>
                  <a:schemeClr val="tx1"/>
                </a:solidFill>
                <a:cs typeface="B Nazanin" pitchFamily="2" charset="-78"/>
              </a:rPr>
              <a:t> </a:t>
            </a:r>
            <a:endParaRPr lang="fa-IR" sz="2800" dirty="0">
              <a:solidFill>
                <a:schemeClr val="tx1"/>
              </a:solidFill>
              <a:cs typeface="B Nazanin" pitchFamily="2" charset="-78"/>
            </a:endParaRPr>
          </a:p>
          <a:p>
            <a:pPr algn="r"/>
            <a:endParaRPr lang="fa-IR" sz="2800" dirty="0">
              <a:solidFill>
                <a:schemeClr val="tx1"/>
              </a:solidFill>
              <a:cs typeface="B Nazanin" pitchFamily="2" charset="-78"/>
            </a:endParaRPr>
          </a:p>
        </p:txBody>
      </p:sp>
    </p:spTree>
    <p:extLst>
      <p:ext uri="{BB962C8B-B14F-4D97-AF65-F5344CB8AC3E}">
        <p14:creationId xmlns:p14="http://schemas.microsoft.com/office/powerpoint/2010/main" val="3157141791"/>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979712" y="116632"/>
            <a:ext cx="7772400" cy="1470025"/>
          </a:xfrm>
        </p:spPr>
        <p:txBody>
          <a:bodyPr>
            <a:normAutofit/>
          </a:bodyPr>
          <a:lstStyle/>
          <a:p>
            <a:r>
              <a:rPr lang="fa-IR" dirty="0" smtClean="0">
                <a:cs typeface="B Nazanin" pitchFamily="2" charset="-78"/>
              </a:rPr>
              <a:t>ویژگی های نرم افزار </a:t>
            </a:r>
            <a:r>
              <a:rPr lang="en-US" dirty="0" smtClean="0">
                <a:cs typeface="B Nazanin" pitchFamily="2" charset="-78"/>
              </a:rPr>
              <a:t>SDSM</a:t>
            </a:r>
            <a:endParaRPr lang="fa-IR" dirty="0">
              <a:cs typeface="B Nazanin" pitchFamily="2" charset="-78"/>
            </a:endParaRPr>
          </a:p>
        </p:txBody>
      </p:sp>
      <p:sp>
        <p:nvSpPr>
          <p:cNvPr id="3" name="Subtitle 2"/>
          <p:cNvSpPr>
            <a:spLocks noGrp="1"/>
          </p:cNvSpPr>
          <p:nvPr>
            <p:ph type="subTitle" idx="1"/>
          </p:nvPr>
        </p:nvSpPr>
        <p:spPr>
          <a:xfrm>
            <a:off x="251520" y="1484784"/>
            <a:ext cx="8568952" cy="4896544"/>
          </a:xfrm>
        </p:spPr>
        <p:txBody>
          <a:bodyPr>
            <a:noAutofit/>
          </a:bodyPr>
          <a:lstStyle/>
          <a:p>
            <a:pPr algn="r"/>
            <a:r>
              <a:rPr lang="fa-IR" sz="2400" dirty="0" smtClean="0">
                <a:solidFill>
                  <a:schemeClr val="tx1"/>
                </a:solidFill>
                <a:cs typeface="B Nazanin" pitchFamily="2" charset="-78"/>
              </a:rPr>
              <a:t>1- این نرم افزار و راهنمای آن را به راحتی و به صورت رایگان می توان از آدرس </a:t>
            </a:r>
            <a:r>
              <a:rPr lang="en-US" sz="2400" dirty="0" smtClean="0">
                <a:solidFill>
                  <a:schemeClr val="tx1"/>
                </a:solidFill>
                <a:cs typeface="B Nazanin" pitchFamily="2" charset="-78"/>
                <a:hlinkClick r:id="rId2"/>
              </a:rPr>
              <a:t>www.sdsm.org.uk</a:t>
            </a:r>
            <a:r>
              <a:rPr lang="fa-IR" sz="2400" dirty="0" smtClean="0">
                <a:solidFill>
                  <a:schemeClr val="tx1"/>
                </a:solidFill>
                <a:cs typeface="B Nazanin" pitchFamily="2" charset="-78"/>
              </a:rPr>
              <a:t> تهیه کرد.</a:t>
            </a:r>
          </a:p>
          <a:p>
            <a:pPr algn="r"/>
            <a:r>
              <a:rPr lang="fa-IR" sz="2400" dirty="0" smtClean="0">
                <a:solidFill>
                  <a:schemeClr val="tx1"/>
                </a:solidFill>
                <a:cs typeface="B Nazanin" pitchFamily="2" charset="-78"/>
              </a:rPr>
              <a:t>2- داده های متغیرهای پیش بین مورد نیاز این نرم افزار را بصورت آماده (با پسوند </a:t>
            </a:r>
            <a:r>
              <a:rPr lang="en-US" sz="2400" dirty="0" err="1" smtClean="0">
                <a:solidFill>
                  <a:schemeClr val="tx1"/>
                </a:solidFill>
                <a:cs typeface="B Nazanin" pitchFamily="2" charset="-78"/>
              </a:rPr>
              <a:t>dat</a:t>
            </a:r>
            <a:r>
              <a:rPr lang="fa-IR" sz="2400" dirty="0" smtClean="0">
                <a:solidFill>
                  <a:schemeClr val="tx1"/>
                </a:solidFill>
                <a:cs typeface="B Nazanin" pitchFamily="2" charset="-78"/>
              </a:rPr>
              <a:t>) می توان از آدرس </a:t>
            </a:r>
            <a:r>
              <a:rPr lang="en-US" sz="2400" dirty="0">
                <a:solidFill>
                  <a:schemeClr val="tx1"/>
                </a:solidFill>
                <a:cs typeface="B Nazanin" pitchFamily="2" charset="-78"/>
                <a:hlinkClick r:id="rId3"/>
              </a:rPr>
              <a:t>http://</a:t>
            </a:r>
            <a:r>
              <a:rPr lang="en-US" sz="2400" dirty="0" smtClean="0">
                <a:solidFill>
                  <a:schemeClr val="tx1"/>
                </a:solidFill>
                <a:cs typeface="B Nazanin" pitchFamily="2" charset="-78"/>
                <a:hlinkClick r:id="rId3"/>
              </a:rPr>
              <a:t>www.cics.uvic.ca/scenarios/index.cgi?Scenarios</a:t>
            </a:r>
            <a:r>
              <a:rPr lang="fa-IR" sz="2400" dirty="0">
                <a:solidFill>
                  <a:schemeClr val="tx1"/>
                </a:solidFill>
                <a:cs typeface="B Nazanin" pitchFamily="2" charset="-78"/>
              </a:rPr>
              <a:t> </a:t>
            </a:r>
            <a:r>
              <a:rPr lang="fa-IR" sz="2400" dirty="0" smtClean="0">
                <a:solidFill>
                  <a:schemeClr val="tx1"/>
                </a:solidFill>
                <a:cs typeface="B Nazanin" pitchFamily="2" charset="-78"/>
              </a:rPr>
              <a:t> بدست آورد.</a:t>
            </a:r>
          </a:p>
          <a:p>
            <a:pPr algn="r"/>
            <a:r>
              <a:rPr lang="fa-IR" sz="2400" dirty="0" smtClean="0">
                <a:solidFill>
                  <a:schemeClr val="tx1"/>
                </a:solidFill>
                <a:cs typeface="B Nazanin" pitchFamily="2" charset="-78"/>
              </a:rPr>
              <a:t>3- خروجی  </a:t>
            </a:r>
            <a:r>
              <a:rPr lang="en-US" sz="2400" dirty="0" smtClean="0">
                <a:solidFill>
                  <a:schemeClr val="tx1"/>
                </a:solidFill>
                <a:cs typeface="B Nazanin" pitchFamily="2" charset="-78"/>
              </a:rPr>
              <a:t>GCM</a:t>
            </a:r>
            <a:r>
              <a:rPr lang="fa-IR" sz="2400" dirty="0" smtClean="0">
                <a:solidFill>
                  <a:schemeClr val="tx1"/>
                </a:solidFill>
                <a:cs typeface="B Nazanin" pitchFamily="2" charset="-78"/>
              </a:rPr>
              <a:t> ها را در حد ابعاد ایستگاهی ریز مقیاس می کند.</a:t>
            </a:r>
          </a:p>
          <a:p>
            <a:pPr algn="r"/>
            <a:r>
              <a:rPr lang="fa-IR" sz="2400" dirty="0" smtClean="0">
                <a:solidFill>
                  <a:schemeClr val="tx1"/>
                </a:solidFill>
                <a:cs typeface="B Nazanin" pitchFamily="2" charset="-78"/>
              </a:rPr>
              <a:t>4- نسبت به روش های ریز مقیاس نمایی دینامیکی با سرعت بیشتر و هزینه ی کمتر عمل می کند.</a:t>
            </a:r>
          </a:p>
          <a:p>
            <a:pPr algn="r"/>
            <a:r>
              <a:rPr lang="fa-IR" sz="2400" dirty="0" smtClean="0">
                <a:solidFill>
                  <a:schemeClr val="tx1"/>
                </a:solidFill>
                <a:cs typeface="B Nazanin" pitchFamily="2" charset="-78"/>
              </a:rPr>
              <a:t>5- در این نرم افزار کاربر جهت انتخاب متغیرهای پیش بین از 26 پارامتر اقلیمی کمک می گیرد.</a:t>
            </a:r>
          </a:p>
          <a:p>
            <a:pPr algn="r"/>
            <a:r>
              <a:rPr lang="fa-IR" sz="2400" dirty="0" smtClean="0">
                <a:solidFill>
                  <a:schemeClr val="tx1"/>
                </a:solidFill>
                <a:cs typeface="B Nazanin" pitchFamily="2" charset="-78"/>
              </a:rPr>
              <a:t>6- نسبت به سایر روش های آماری مانند </a:t>
            </a:r>
            <a:r>
              <a:rPr lang="en-US" sz="2400" dirty="0" smtClean="0">
                <a:solidFill>
                  <a:schemeClr val="tx1"/>
                </a:solidFill>
                <a:cs typeface="B Nazanin" pitchFamily="2" charset="-78"/>
              </a:rPr>
              <a:t>LARS_WG </a:t>
            </a:r>
            <a:r>
              <a:rPr lang="fa-IR" sz="2400" dirty="0" smtClean="0">
                <a:solidFill>
                  <a:schemeClr val="tx1"/>
                </a:solidFill>
                <a:cs typeface="B Nazanin" pitchFamily="2" charset="-78"/>
              </a:rPr>
              <a:t> و </a:t>
            </a:r>
            <a:r>
              <a:rPr lang="en-US" sz="2400" dirty="0" smtClean="0">
                <a:solidFill>
                  <a:schemeClr val="tx1"/>
                </a:solidFill>
                <a:cs typeface="B Nazanin" pitchFamily="2" charset="-78"/>
              </a:rPr>
              <a:t>ANN</a:t>
            </a:r>
            <a:r>
              <a:rPr lang="fa-IR" sz="2400" dirty="0" smtClean="0">
                <a:solidFill>
                  <a:schemeClr val="tx1"/>
                </a:solidFill>
                <a:cs typeface="B Nazanin" pitchFamily="2" charset="-78"/>
              </a:rPr>
              <a:t> کمتر مورد توجه قرار گرفته و جدیدتر می باشد.</a:t>
            </a:r>
          </a:p>
          <a:p>
            <a:pPr algn="r"/>
            <a:endParaRPr lang="fa-IR" sz="2400" dirty="0" smtClean="0">
              <a:solidFill>
                <a:schemeClr val="tx1"/>
              </a:solidFill>
              <a:cs typeface="B Nazanin" pitchFamily="2" charset="-78"/>
            </a:endParaRPr>
          </a:p>
          <a:p>
            <a:pPr algn="r"/>
            <a:endParaRPr lang="fa-IR" sz="2400" dirty="0">
              <a:solidFill>
                <a:schemeClr val="tx1"/>
              </a:solidFill>
              <a:cs typeface="B Nazanin" pitchFamily="2" charset="-78"/>
            </a:endParaRPr>
          </a:p>
        </p:txBody>
      </p:sp>
    </p:spTree>
    <p:extLst>
      <p:ext uri="{BB962C8B-B14F-4D97-AF65-F5344CB8AC3E}">
        <p14:creationId xmlns:p14="http://schemas.microsoft.com/office/powerpoint/2010/main" val="346762664"/>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203848" y="404664"/>
            <a:ext cx="6624736" cy="1224136"/>
          </a:xfrm>
        </p:spPr>
        <p:txBody>
          <a:bodyPr>
            <a:noAutofit/>
          </a:bodyPr>
          <a:lstStyle/>
          <a:p>
            <a:r>
              <a:rPr lang="fa-IR" dirty="0" smtClean="0">
                <a:cs typeface="B Nazanin" pitchFamily="2" charset="-78"/>
              </a:rPr>
              <a:t>هفت گام اصلی </a:t>
            </a:r>
            <a:r>
              <a:rPr lang="en-US" dirty="0" smtClean="0">
                <a:cs typeface="B Nazanin" pitchFamily="2" charset="-78"/>
              </a:rPr>
              <a:t>SDSM</a:t>
            </a:r>
            <a:br>
              <a:rPr lang="en-US" dirty="0" smtClean="0">
                <a:cs typeface="B Nazanin" pitchFamily="2" charset="-78"/>
              </a:rPr>
            </a:br>
            <a:endParaRPr lang="fa-IR" dirty="0">
              <a:cs typeface="B Nazanin" pitchFamily="2" charset="-78"/>
            </a:endParaRPr>
          </a:p>
        </p:txBody>
      </p:sp>
      <p:sp>
        <p:nvSpPr>
          <p:cNvPr id="3" name="Subtitle 2"/>
          <p:cNvSpPr>
            <a:spLocks noGrp="1"/>
          </p:cNvSpPr>
          <p:nvPr>
            <p:ph type="subTitle" idx="1"/>
          </p:nvPr>
        </p:nvSpPr>
        <p:spPr>
          <a:xfrm>
            <a:off x="179512" y="1484784"/>
            <a:ext cx="8496944" cy="5184576"/>
          </a:xfrm>
        </p:spPr>
        <p:txBody>
          <a:bodyPr>
            <a:normAutofit/>
          </a:bodyPr>
          <a:lstStyle/>
          <a:p>
            <a:pPr algn="r"/>
            <a:endParaRPr lang="fa-IR" sz="2800" dirty="0" smtClean="0">
              <a:solidFill>
                <a:schemeClr val="tx1"/>
              </a:solidFill>
              <a:cs typeface="B Nazanin" pitchFamily="2" charset="-78"/>
            </a:endParaRPr>
          </a:p>
          <a:p>
            <a:pPr algn="r"/>
            <a:r>
              <a:rPr lang="fa-IR" sz="2800" dirty="0" smtClean="0">
                <a:solidFill>
                  <a:schemeClr val="tx1"/>
                </a:solidFill>
                <a:cs typeface="B Nazanin" pitchFamily="2" charset="-78"/>
              </a:rPr>
              <a:t>اولین گام در استفاده نرم افزار، کنترل کیفی داده ها می باشد. این کار به منظور شناسایی داده های پرت و یا مفقود صورت می گیرد.</a:t>
            </a:r>
          </a:p>
          <a:p>
            <a:pPr algn="l"/>
            <a:endParaRPr lang="fa-IR" sz="2800" dirty="0" smtClean="0">
              <a:solidFill>
                <a:schemeClr val="tx1"/>
              </a:solidFill>
              <a:cs typeface="B Nazanin" pitchFamily="2" charset="-78"/>
            </a:endParaRPr>
          </a:p>
          <a:p>
            <a:pPr algn="l"/>
            <a:endParaRPr lang="fa-IR" sz="2800" dirty="0" smtClean="0">
              <a:solidFill>
                <a:srgbClr val="C00000"/>
              </a:solidFill>
              <a:cs typeface="B Nazanin" pitchFamily="2" charset="-78"/>
            </a:endParaRPr>
          </a:p>
          <a:p>
            <a:pPr algn="l"/>
            <a:endParaRPr lang="fa-IR" sz="2800" dirty="0">
              <a:solidFill>
                <a:srgbClr val="C00000"/>
              </a:solidFill>
              <a:cs typeface="B Nazanin" pitchFamily="2" charset="-78"/>
            </a:endParaRPr>
          </a:p>
          <a:p>
            <a:pPr algn="l"/>
            <a:r>
              <a:rPr lang="en-US" sz="2800" dirty="0" smtClean="0">
                <a:solidFill>
                  <a:srgbClr val="C00000"/>
                </a:solidFill>
                <a:cs typeface="B Nazanin" pitchFamily="2" charset="-78"/>
              </a:rPr>
              <a:t> Quality Control</a:t>
            </a:r>
          </a:p>
          <a:p>
            <a:pPr algn="r"/>
            <a:endParaRPr lang="fa-IR" sz="2800" dirty="0">
              <a:solidFill>
                <a:schemeClr val="tx1"/>
              </a:solidFill>
              <a:cs typeface="B Nazanin" pitchFamily="2" charset="-78"/>
            </a:endParaRPr>
          </a:p>
        </p:txBody>
      </p:sp>
    </p:spTree>
    <p:extLst>
      <p:ext uri="{BB962C8B-B14F-4D97-AF65-F5344CB8AC3E}">
        <p14:creationId xmlns:p14="http://schemas.microsoft.com/office/powerpoint/2010/main" val="2767546295"/>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fa-IR" dirty="0"/>
          </a:p>
        </p:txBody>
      </p:sp>
      <p:sp>
        <p:nvSpPr>
          <p:cNvPr id="3" name="Subtitle 2"/>
          <p:cNvSpPr>
            <a:spLocks noGrp="1"/>
          </p:cNvSpPr>
          <p:nvPr>
            <p:ph type="subTitle" idx="1"/>
          </p:nvPr>
        </p:nvSpPr>
        <p:spPr>
          <a:xfrm>
            <a:off x="0" y="1124744"/>
            <a:ext cx="8964488" cy="4536504"/>
          </a:xfrm>
        </p:spPr>
        <p:txBody>
          <a:bodyPr>
            <a:normAutofit/>
          </a:bodyPr>
          <a:lstStyle/>
          <a:p>
            <a:pPr algn="r"/>
            <a:r>
              <a:rPr lang="fa-IR" sz="2800" dirty="0" smtClean="0">
                <a:solidFill>
                  <a:schemeClr val="tx1"/>
                </a:solidFill>
                <a:cs typeface="B Nazanin" pitchFamily="2" charset="-78"/>
              </a:rPr>
              <a:t>گام دوم، انتخاب متغیرهای پیش بین خردمقیاس سازی است، که قسمت اصلی و حساس کار می باشد و صد در صد روی خروجی تاثیر می گذارد. این کار به کمک دو گزینه ی همبستگی و آنالیز صورت می گیرد و در آخر، این کاربر یا محقق است که با توجه به خروجی نرم افزار، و به کمک شناختش از محیط و عوامل اقلیمی درونی و بیرونی تاثیر گذار در آن منطقه، تصمیم به انتخاب متغیر(ها) می گیرد. در حالت مطلوب، انتخاب متغیرهای پیش بین منتخب، بایستی به لحاظ فیزیکی و مفهومی، با توجه به متغیر وابسته ، قابل درک بوده و همبستگی قوی با متغیر وابسته داشته باشند.</a:t>
            </a:r>
            <a:endParaRPr lang="fa-IR" sz="2800" dirty="0">
              <a:solidFill>
                <a:schemeClr val="tx1"/>
              </a:solidFill>
              <a:cs typeface="B Nazanin" pitchFamily="2" charset="-78"/>
            </a:endParaRPr>
          </a:p>
          <a:p>
            <a:pPr algn="l"/>
            <a:endParaRPr lang="fa-IR" sz="2800" dirty="0" smtClean="0">
              <a:solidFill>
                <a:srgbClr val="C00000"/>
              </a:solidFill>
              <a:cs typeface="B Nazanin" pitchFamily="2" charset="-78"/>
            </a:endParaRPr>
          </a:p>
          <a:p>
            <a:pPr algn="l"/>
            <a:r>
              <a:rPr lang="en-US" sz="2800" dirty="0" smtClean="0">
                <a:solidFill>
                  <a:srgbClr val="C00000"/>
                </a:solidFill>
                <a:cs typeface="B Nazanin" pitchFamily="2" charset="-78"/>
              </a:rPr>
              <a:t>Screen Variables</a:t>
            </a:r>
            <a:endParaRPr lang="fa-IR" sz="2800" dirty="0" smtClean="0">
              <a:solidFill>
                <a:srgbClr val="C00000"/>
              </a:solidFill>
              <a:cs typeface="B Nazanin" pitchFamily="2" charset="-78"/>
            </a:endParaRPr>
          </a:p>
        </p:txBody>
      </p:sp>
    </p:spTree>
    <p:extLst>
      <p:ext uri="{BB962C8B-B14F-4D97-AF65-F5344CB8AC3E}">
        <p14:creationId xmlns:p14="http://schemas.microsoft.com/office/powerpoint/2010/main" val="1783350209"/>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fa-IR" dirty="0"/>
          </a:p>
        </p:txBody>
      </p:sp>
      <p:sp>
        <p:nvSpPr>
          <p:cNvPr id="3" name="Subtitle 2"/>
          <p:cNvSpPr>
            <a:spLocks noGrp="1"/>
          </p:cNvSpPr>
          <p:nvPr>
            <p:ph type="subTitle" idx="1"/>
          </p:nvPr>
        </p:nvSpPr>
        <p:spPr>
          <a:xfrm>
            <a:off x="340431" y="908720"/>
            <a:ext cx="8784976" cy="6480720"/>
          </a:xfrm>
        </p:spPr>
        <p:txBody>
          <a:bodyPr>
            <a:normAutofit/>
          </a:bodyPr>
          <a:lstStyle/>
          <a:p>
            <a:pPr algn="r"/>
            <a:r>
              <a:rPr lang="fa-IR" sz="2800" dirty="0" smtClean="0">
                <a:solidFill>
                  <a:schemeClr val="tx1"/>
                </a:solidFill>
                <a:cs typeface="B Nazanin" pitchFamily="2" charset="-78"/>
              </a:rPr>
              <a:t>بعد از عملیات غربال متغیرها، جهت تنظیم مدل(واسنجی مدل) هر یک از دو متغیر وابسته (داده های مشاهده ای) به همراه متغیرهای پیش بین انتخاب شده اش، به مدل معرفی شدند. یکی از تنظیمات مهم این مرحله مشخص کردن مشروط یا غیر مشروط بودن فرآیند متغیر وابسته می باشد، از آنجاییکه بارش به سایر متغیرهای منطقه ای مانند رطوبت وابسته می باشد، به عنوان یک فرایند مشروط در نظر گرفته می شود ، اما متغیر مشاهده ای دما به عنوان یک فرآیند غیر مشروط انتخاب می شود . بدین معنی که بین دما و متغیرهای پیش بین رابطه ی مستقیمی وجود دارد.</a:t>
            </a:r>
          </a:p>
          <a:p>
            <a:pPr algn="l"/>
            <a:endParaRPr lang="fa-IR" sz="2800" dirty="0" smtClean="0">
              <a:solidFill>
                <a:srgbClr val="C00000"/>
              </a:solidFill>
              <a:cs typeface="B Nazanin" pitchFamily="2" charset="-78"/>
            </a:endParaRPr>
          </a:p>
          <a:p>
            <a:pPr algn="l"/>
            <a:r>
              <a:rPr lang="en-US" sz="2800" dirty="0" smtClean="0">
                <a:solidFill>
                  <a:srgbClr val="C00000"/>
                </a:solidFill>
                <a:cs typeface="B Nazanin" pitchFamily="2" charset="-78"/>
              </a:rPr>
              <a:t>Calibrate Model</a:t>
            </a:r>
            <a:endParaRPr lang="fa-IR" sz="2800" dirty="0">
              <a:solidFill>
                <a:srgbClr val="C00000"/>
              </a:solidFill>
              <a:cs typeface="B Nazanin" pitchFamily="2" charset="-78"/>
            </a:endParaRPr>
          </a:p>
        </p:txBody>
      </p:sp>
    </p:spTree>
    <p:extLst>
      <p:ext uri="{BB962C8B-B14F-4D97-AF65-F5344CB8AC3E}">
        <p14:creationId xmlns:p14="http://schemas.microsoft.com/office/powerpoint/2010/main" val="3038699464"/>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fa-IR" dirty="0"/>
          </a:p>
        </p:txBody>
      </p:sp>
      <p:sp>
        <p:nvSpPr>
          <p:cNvPr id="3" name="Subtitle 2"/>
          <p:cNvSpPr>
            <a:spLocks noGrp="1"/>
          </p:cNvSpPr>
          <p:nvPr>
            <p:ph type="subTitle" idx="1"/>
          </p:nvPr>
        </p:nvSpPr>
        <p:spPr>
          <a:xfrm>
            <a:off x="323528" y="1268760"/>
            <a:ext cx="8712968" cy="5976664"/>
          </a:xfrm>
        </p:spPr>
        <p:txBody>
          <a:bodyPr>
            <a:normAutofit/>
          </a:bodyPr>
          <a:lstStyle/>
          <a:p>
            <a:pPr algn="r"/>
            <a:r>
              <a:rPr lang="fa-IR" sz="2800" dirty="0" smtClean="0">
                <a:solidFill>
                  <a:schemeClr val="tx1"/>
                </a:solidFill>
                <a:cs typeface="B Nazanin" pitchFamily="2" charset="-78"/>
              </a:rPr>
              <a:t>در مرحله ی تولید داده های هواشناسی (گام چهارم)، داده های مصنوعی هواشناسی، توسط داده های باز تحلیل شده </a:t>
            </a:r>
            <a:r>
              <a:rPr lang="en-US" sz="2800" dirty="0" smtClean="0">
                <a:solidFill>
                  <a:schemeClr val="tx1"/>
                </a:solidFill>
                <a:cs typeface="B Nazanin" pitchFamily="2" charset="-78"/>
              </a:rPr>
              <a:t>NCEP</a:t>
            </a:r>
            <a:r>
              <a:rPr lang="fa-IR" sz="2800" dirty="0" smtClean="0">
                <a:solidFill>
                  <a:schemeClr val="tx1"/>
                </a:solidFill>
                <a:cs typeface="B Nazanin" pitchFamily="2" charset="-78"/>
              </a:rPr>
              <a:t> تولید می شود.</a:t>
            </a:r>
          </a:p>
          <a:p>
            <a:endParaRPr lang="fa-IR" sz="2800" dirty="0">
              <a:cs typeface="B Nazanin" pitchFamily="2" charset="-78"/>
            </a:endParaRPr>
          </a:p>
          <a:p>
            <a:endParaRPr lang="fa-IR" sz="2800" dirty="0" smtClean="0">
              <a:cs typeface="B Nazanin" pitchFamily="2" charset="-78"/>
            </a:endParaRPr>
          </a:p>
          <a:p>
            <a:endParaRPr lang="fa-IR" sz="2800" dirty="0">
              <a:cs typeface="B Nazanin" pitchFamily="2" charset="-78"/>
            </a:endParaRPr>
          </a:p>
          <a:p>
            <a:endParaRPr lang="fa-IR" sz="2800" dirty="0" smtClean="0">
              <a:cs typeface="B Nazanin" pitchFamily="2" charset="-78"/>
            </a:endParaRPr>
          </a:p>
          <a:p>
            <a:endParaRPr lang="fa-IR" sz="2800" dirty="0">
              <a:cs typeface="B Nazanin" pitchFamily="2" charset="-78"/>
            </a:endParaRPr>
          </a:p>
          <a:p>
            <a:pPr algn="l"/>
            <a:r>
              <a:rPr lang="en-US" sz="2800" dirty="0" smtClean="0">
                <a:solidFill>
                  <a:srgbClr val="C00000"/>
                </a:solidFill>
                <a:cs typeface="B Nazanin" pitchFamily="2" charset="-78"/>
              </a:rPr>
              <a:t>Weather Generator</a:t>
            </a:r>
            <a:endParaRPr lang="fa-IR" sz="2800" dirty="0" smtClean="0">
              <a:solidFill>
                <a:srgbClr val="C00000"/>
              </a:solidFill>
              <a:cs typeface="B Nazanin" pitchFamily="2" charset="-78"/>
            </a:endParaRPr>
          </a:p>
          <a:p>
            <a:endParaRPr lang="fa-IR" sz="2800" dirty="0">
              <a:cs typeface="B Nazanin" pitchFamily="2" charset="-78"/>
            </a:endParaRPr>
          </a:p>
        </p:txBody>
      </p:sp>
    </p:spTree>
    <p:extLst>
      <p:ext uri="{BB962C8B-B14F-4D97-AF65-F5344CB8AC3E}">
        <p14:creationId xmlns:p14="http://schemas.microsoft.com/office/powerpoint/2010/main" val="3730526513"/>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fa-IR" dirty="0"/>
          </a:p>
        </p:txBody>
      </p:sp>
      <p:sp>
        <p:nvSpPr>
          <p:cNvPr id="3" name="Subtitle 2"/>
          <p:cNvSpPr>
            <a:spLocks noGrp="1"/>
          </p:cNvSpPr>
          <p:nvPr>
            <p:ph type="subTitle" idx="1"/>
          </p:nvPr>
        </p:nvSpPr>
        <p:spPr>
          <a:xfrm>
            <a:off x="179512" y="1052736"/>
            <a:ext cx="8712968" cy="6192688"/>
          </a:xfrm>
        </p:spPr>
        <p:txBody>
          <a:bodyPr>
            <a:normAutofit/>
          </a:bodyPr>
          <a:lstStyle/>
          <a:p>
            <a:pPr algn="r"/>
            <a:r>
              <a:rPr lang="fa-IR" sz="2800" dirty="0" smtClean="0">
                <a:solidFill>
                  <a:schemeClr val="tx1"/>
                </a:solidFill>
                <a:cs typeface="B Nazanin" pitchFamily="2" charset="-78"/>
              </a:rPr>
              <a:t>برای تشخیص اینکه داده های تولید شده، چقدر به واقعیت (داده های مشاهده ای) نزدیک هستند، از قسمت خلاصه ی آماری و شاخص های آماری آن کمک گرفته می شود. این شاخص ها در حالت پیش فرض عبارتند از: میانگین، بیشینه، کمینه، جمع و واریانس. پس در این بخش دو گروه از داده ها (مشاهده ای – مدل شده) با یکدیگر مقایسه می شوند.</a:t>
            </a:r>
          </a:p>
          <a:p>
            <a:pPr algn="r"/>
            <a:endParaRPr lang="fa-IR" sz="2800" dirty="0">
              <a:solidFill>
                <a:schemeClr val="tx1"/>
              </a:solidFill>
              <a:cs typeface="B Nazanin" pitchFamily="2" charset="-78"/>
            </a:endParaRPr>
          </a:p>
          <a:p>
            <a:pPr algn="r"/>
            <a:endParaRPr lang="fa-IR" sz="2800" dirty="0">
              <a:solidFill>
                <a:schemeClr val="tx1"/>
              </a:solidFill>
              <a:cs typeface="B Nazanin" pitchFamily="2" charset="-78"/>
            </a:endParaRPr>
          </a:p>
          <a:p>
            <a:pPr algn="ctr"/>
            <a:endParaRPr lang="fa-IR" sz="2800" dirty="0" smtClean="0">
              <a:solidFill>
                <a:schemeClr val="tx1"/>
              </a:solidFill>
              <a:cs typeface="B Nazanin" pitchFamily="2" charset="-78"/>
            </a:endParaRPr>
          </a:p>
          <a:p>
            <a:pPr algn="l"/>
            <a:r>
              <a:rPr lang="en-US" sz="2800" dirty="0" smtClean="0">
                <a:solidFill>
                  <a:srgbClr val="C00000"/>
                </a:solidFill>
                <a:cs typeface="B Nazanin" pitchFamily="2" charset="-78"/>
              </a:rPr>
              <a:t>Summary Statistics</a:t>
            </a:r>
            <a:endParaRPr lang="fa-IR" sz="2800" dirty="0">
              <a:solidFill>
                <a:srgbClr val="C00000"/>
              </a:solidFill>
              <a:cs typeface="B Nazanin" pitchFamily="2" charset="-78"/>
            </a:endParaRPr>
          </a:p>
        </p:txBody>
      </p:sp>
    </p:spTree>
    <p:extLst>
      <p:ext uri="{BB962C8B-B14F-4D97-AF65-F5344CB8AC3E}">
        <p14:creationId xmlns:p14="http://schemas.microsoft.com/office/powerpoint/2010/main" val="3859158843"/>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fa-IR" dirty="0"/>
          </a:p>
        </p:txBody>
      </p:sp>
      <p:sp>
        <p:nvSpPr>
          <p:cNvPr id="3" name="Subtitle 2"/>
          <p:cNvSpPr>
            <a:spLocks noGrp="1"/>
          </p:cNvSpPr>
          <p:nvPr>
            <p:ph type="subTitle" idx="1"/>
          </p:nvPr>
        </p:nvSpPr>
        <p:spPr>
          <a:xfrm>
            <a:off x="323528" y="1268760"/>
            <a:ext cx="8280920" cy="4968552"/>
          </a:xfrm>
        </p:spPr>
        <p:txBody>
          <a:bodyPr>
            <a:normAutofit/>
          </a:bodyPr>
          <a:lstStyle/>
          <a:p>
            <a:pPr algn="r"/>
            <a:r>
              <a:rPr lang="fa-IR" sz="2800" dirty="0" smtClean="0">
                <a:solidFill>
                  <a:schemeClr val="tx1"/>
                </a:solidFill>
                <a:cs typeface="B Nazanin" pitchFamily="2" charset="-78"/>
              </a:rPr>
              <a:t>جهت حصول اطمینان از نتیجه ی مقایسه و تشخیص خود، از نمودار ستونی نیز استفاده می شود برای این کار از مرحله ی مقایسه ی نتایج کمک گرفته می شود. بدین صورت که برای هر متغیر (داده های مشاهده ای) از دو فایل با پسوند </a:t>
            </a:r>
            <a:r>
              <a:rPr lang="en-US" sz="2800" dirty="0" smtClean="0">
                <a:solidFill>
                  <a:schemeClr val="tx1"/>
                </a:solidFill>
                <a:cs typeface="B Nazanin" pitchFamily="2" charset="-78"/>
              </a:rPr>
              <a:t>.txt</a:t>
            </a:r>
            <a:r>
              <a:rPr lang="fa-IR" sz="2800" dirty="0" smtClean="0">
                <a:solidFill>
                  <a:schemeClr val="tx1"/>
                </a:solidFill>
                <a:cs typeface="B Nazanin" pitchFamily="2" charset="-78"/>
              </a:rPr>
              <a:t> که در مرحله ی قبل ایجاد کرده بودیم، استفاده می شود.</a:t>
            </a:r>
          </a:p>
          <a:p>
            <a:endParaRPr lang="fa-IR" sz="2800" dirty="0">
              <a:solidFill>
                <a:schemeClr val="tx1"/>
              </a:solidFill>
              <a:cs typeface="B Nazanin" pitchFamily="2" charset="-78"/>
            </a:endParaRPr>
          </a:p>
          <a:p>
            <a:endParaRPr lang="fa-IR" sz="2800" dirty="0" smtClean="0">
              <a:solidFill>
                <a:schemeClr val="tx1"/>
              </a:solidFill>
              <a:cs typeface="B Nazanin" pitchFamily="2" charset="-78"/>
            </a:endParaRPr>
          </a:p>
          <a:p>
            <a:endParaRPr lang="fa-IR" sz="2800" dirty="0" smtClean="0">
              <a:solidFill>
                <a:schemeClr val="tx1"/>
              </a:solidFill>
              <a:cs typeface="B Nazanin" pitchFamily="2" charset="-78"/>
            </a:endParaRPr>
          </a:p>
          <a:p>
            <a:pPr algn="l"/>
            <a:r>
              <a:rPr lang="fa-IR" sz="2800" dirty="0" smtClean="0">
                <a:solidFill>
                  <a:srgbClr val="C00000"/>
                </a:solidFill>
                <a:cs typeface="B Nazanin" pitchFamily="2" charset="-78"/>
              </a:rPr>
              <a:t> </a:t>
            </a:r>
            <a:r>
              <a:rPr lang="en-US" sz="2800" dirty="0" smtClean="0">
                <a:solidFill>
                  <a:srgbClr val="C00000"/>
                </a:solidFill>
                <a:cs typeface="B Nazanin" pitchFamily="2" charset="-78"/>
              </a:rPr>
              <a:t>Compare Results</a:t>
            </a:r>
          </a:p>
          <a:p>
            <a:endParaRPr lang="fa-IR" sz="2800" dirty="0">
              <a:solidFill>
                <a:schemeClr val="tx1"/>
              </a:solidFill>
              <a:cs typeface="B Nazanin" pitchFamily="2" charset="-78"/>
            </a:endParaRPr>
          </a:p>
        </p:txBody>
      </p:sp>
    </p:spTree>
    <p:extLst>
      <p:ext uri="{BB962C8B-B14F-4D97-AF65-F5344CB8AC3E}">
        <p14:creationId xmlns:p14="http://schemas.microsoft.com/office/powerpoint/2010/main" val="741070805"/>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fa-IR" dirty="0"/>
          </a:p>
        </p:txBody>
      </p:sp>
      <p:sp>
        <p:nvSpPr>
          <p:cNvPr id="3" name="Subtitle 2"/>
          <p:cNvSpPr>
            <a:spLocks noGrp="1"/>
          </p:cNvSpPr>
          <p:nvPr>
            <p:ph type="subTitle" idx="1"/>
          </p:nvPr>
        </p:nvSpPr>
        <p:spPr>
          <a:xfrm>
            <a:off x="611560" y="1628800"/>
            <a:ext cx="7448872" cy="5306144"/>
          </a:xfrm>
        </p:spPr>
        <p:txBody>
          <a:bodyPr>
            <a:normAutofit/>
          </a:bodyPr>
          <a:lstStyle/>
          <a:p>
            <a:pPr algn="r"/>
            <a:r>
              <a:rPr lang="fa-IR" sz="2800" dirty="0" smtClean="0">
                <a:solidFill>
                  <a:schemeClr val="tx1"/>
                </a:solidFill>
                <a:cs typeface="B Nazanin" pitchFamily="2" charset="-78"/>
              </a:rPr>
              <a:t>با تایید نتیجه ی تولید داده های هواشناسی، به بخش تولید سناریو میرسیم. با عملیات تولید سناریو، سری های مصنوعی هواشناسی در مقیاس روزانه تولید می شود.</a:t>
            </a:r>
          </a:p>
          <a:p>
            <a:endParaRPr lang="fa-IR" sz="2800" dirty="0" smtClean="0">
              <a:solidFill>
                <a:schemeClr val="tx1"/>
              </a:solidFill>
              <a:cs typeface="B Nazanin" pitchFamily="2" charset="-78"/>
            </a:endParaRPr>
          </a:p>
          <a:p>
            <a:pPr algn="l"/>
            <a:endParaRPr lang="fa-IR" sz="2800" dirty="0" smtClean="0">
              <a:solidFill>
                <a:srgbClr val="C00000"/>
              </a:solidFill>
              <a:cs typeface="B Nazanin" pitchFamily="2" charset="-78"/>
            </a:endParaRPr>
          </a:p>
          <a:p>
            <a:pPr algn="l"/>
            <a:r>
              <a:rPr lang="en-US" sz="2800" dirty="0" smtClean="0">
                <a:solidFill>
                  <a:srgbClr val="C00000"/>
                </a:solidFill>
                <a:cs typeface="B Nazanin" pitchFamily="2" charset="-78"/>
              </a:rPr>
              <a:t>Scenario Generator</a:t>
            </a:r>
            <a:endParaRPr lang="fa-IR" sz="2800" dirty="0">
              <a:solidFill>
                <a:srgbClr val="C00000"/>
              </a:solidFill>
              <a:cs typeface="B Nazanin" pitchFamily="2" charset="-78"/>
            </a:endParaRPr>
          </a:p>
        </p:txBody>
      </p:sp>
    </p:spTree>
    <p:extLst>
      <p:ext uri="{BB962C8B-B14F-4D97-AF65-F5344CB8AC3E}">
        <p14:creationId xmlns:p14="http://schemas.microsoft.com/office/powerpoint/2010/main" val="1546453591"/>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r>
              <a:rPr lang="fa-IR" sz="6600" dirty="0" smtClean="0">
                <a:cs typeface="B Nazanin" pitchFamily="2" charset="-78"/>
              </a:rPr>
              <a:t>با تشکر </a:t>
            </a:r>
            <a:endParaRPr lang="fa-IR" sz="6600" dirty="0">
              <a:cs typeface="B Nazanin" pitchFamily="2" charset="-78"/>
            </a:endParaRPr>
          </a:p>
        </p:txBody>
      </p:sp>
    </p:spTree>
    <p:extLst>
      <p:ext uri="{BB962C8B-B14F-4D97-AF65-F5344CB8AC3E}">
        <p14:creationId xmlns:p14="http://schemas.microsoft.com/office/powerpoint/2010/main" val="1074063097"/>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Technic">
      <a:dk1>
        <a:sysClr val="windowText" lastClr="000000"/>
      </a:dk1>
      <a:lt1>
        <a:sysClr val="window" lastClr="FFFFFF"/>
      </a:lt1>
      <a:dk2>
        <a:srgbClr val="3B3B3B"/>
      </a:dk2>
      <a:lt2>
        <a:srgbClr val="D4D2D0"/>
      </a:lt2>
      <a:accent1>
        <a:srgbClr val="6EA0B0"/>
      </a:accent1>
      <a:accent2>
        <a:srgbClr val="CCAF0A"/>
      </a:accent2>
      <a:accent3>
        <a:srgbClr val="8D89A4"/>
      </a:accent3>
      <a:accent4>
        <a:srgbClr val="748560"/>
      </a:accent4>
      <a:accent5>
        <a:srgbClr val="9E9273"/>
      </a:accent5>
      <a:accent6>
        <a:srgbClr val="7E848D"/>
      </a:accent6>
      <a:hlink>
        <a:srgbClr val="00C8C3"/>
      </a:hlink>
      <a:folHlink>
        <a:srgbClr val="A116E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3867</TotalTime>
  <Words>1512</Words>
  <Application>Microsoft Office PowerPoint</Application>
  <PresentationFormat>On-screen Show (4:3)</PresentationFormat>
  <Paragraphs>78</Paragraphs>
  <Slides>21</Slides>
  <Notes>0</Notes>
  <HiddenSlides>0</HiddenSlides>
  <MMClips>0</MMClips>
  <ScaleCrop>false</ScaleCrop>
  <HeadingPairs>
    <vt:vector size="4" baseType="variant">
      <vt:variant>
        <vt:lpstr>Theme</vt:lpstr>
      </vt:variant>
      <vt:variant>
        <vt:i4>1</vt:i4>
      </vt:variant>
      <vt:variant>
        <vt:lpstr>Slide Titles</vt:lpstr>
      </vt:variant>
      <vt:variant>
        <vt:i4>21</vt:i4>
      </vt:variant>
    </vt:vector>
  </HeadingPairs>
  <TitlesOfParts>
    <vt:vector size="22" baseType="lpstr">
      <vt:lpstr>Office Theme</vt:lpstr>
      <vt:lpstr>بنام خدا</vt:lpstr>
      <vt:lpstr>نرم افزار SDSM Version 4.2.8</vt:lpstr>
      <vt:lpstr>مدل های اقلیم جهانی </vt:lpstr>
      <vt:lpstr>مدل های اقلیم جهانی</vt:lpstr>
      <vt:lpstr>ریز گردانی </vt:lpstr>
      <vt:lpstr>PowerPoint Presentation</vt:lpstr>
      <vt:lpstr>روش های ریز گردانی دینامیک </vt:lpstr>
      <vt:lpstr>روش های ریز گردانی آماری  </vt:lpstr>
      <vt:lpstr>ریز گردانی آماری زمانی موفق است که دارای سه شرط زیر باشد:  </vt:lpstr>
      <vt:lpstr>ریز گردانی آماری </vt:lpstr>
      <vt:lpstr>ریز گردانی آماری  </vt:lpstr>
      <vt:lpstr>روش آماری ریز گردانی SDSM </vt:lpstr>
      <vt:lpstr>ویژگی های نرم افزار SDSM</vt:lpstr>
      <vt:lpstr>هفت گام اصلی SDSM </vt:lpstr>
      <vt:lpstr>PowerPoint Presentation</vt:lpstr>
      <vt:lpstr>PowerPoint Presentation</vt:lpstr>
      <vt:lpstr>PowerPoint Presentation</vt:lpstr>
      <vt:lpstr>PowerPoint Presentation</vt:lpstr>
      <vt:lpstr>PowerPoint Presentation</vt:lpstr>
      <vt:lpstr>PowerPoint Presentation</vt:lpstr>
      <vt:lpstr>با تشکر </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نرم افزار SDSM Version 4.2.8</dc:title>
  <dc:creator>masood</dc:creator>
  <cp:lastModifiedBy>Windows User</cp:lastModifiedBy>
  <cp:revision>51</cp:revision>
  <dcterms:created xsi:type="dcterms:W3CDTF">2012-05-10T18:18:34Z</dcterms:created>
  <dcterms:modified xsi:type="dcterms:W3CDTF">2020-05-09T14:13:38Z</dcterms:modified>
</cp:coreProperties>
</file>