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21" r:id="rId4"/>
    <p:sldId id="279" r:id="rId5"/>
    <p:sldId id="331" r:id="rId6"/>
    <p:sldId id="280" r:id="rId7"/>
    <p:sldId id="281" r:id="rId8"/>
    <p:sldId id="282" r:id="rId9"/>
    <p:sldId id="329" r:id="rId10"/>
    <p:sldId id="283" r:id="rId11"/>
    <p:sldId id="284" r:id="rId12"/>
    <p:sldId id="285" r:id="rId13"/>
    <p:sldId id="286" r:id="rId14"/>
    <p:sldId id="287" r:id="rId15"/>
    <p:sldId id="288" r:id="rId16"/>
    <p:sldId id="289" r:id="rId17"/>
    <p:sldId id="290" r:id="rId18"/>
    <p:sldId id="330" r:id="rId19"/>
    <p:sldId id="291" r:id="rId20"/>
    <p:sldId id="292" r:id="rId21"/>
    <p:sldId id="293" r:id="rId22"/>
    <p:sldId id="294" r:id="rId23"/>
    <p:sldId id="295" r:id="rId24"/>
    <p:sldId id="296" r:id="rId25"/>
    <p:sldId id="297" r:id="rId26"/>
    <p:sldId id="298" r:id="rId27"/>
    <p:sldId id="299" r:id="rId28"/>
    <p:sldId id="300" r:id="rId29"/>
    <p:sldId id="301" r:id="rId30"/>
    <p:sldId id="302" r:id="rId31"/>
    <p:sldId id="303" r:id="rId32"/>
    <p:sldId id="304" r:id="rId33"/>
    <p:sldId id="328" r:id="rId3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4600"/>
  </p:normalViewPr>
  <p:slideViewPr>
    <p:cSldViewPr>
      <p:cViewPr>
        <p:scale>
          <a:sx n="66" d="100"/>
          <a:sy n="66" d="100"/>
        </p:scale>
        <p:origin x="-148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xml"/><Relationship Id="rId1" Type="http://schemas.openxmlformats.org/officeDocument/2006/relationships/tags" Target="../tags/tag3.xml"/><Relationship Id="rId4"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ctrTitle"/>
            <p:custDataLst>
              <p:tags r:id="rId1"/>
            </p:custDataLst>
          </p:nvPr>
        </p:nvSpPr>
        <p:spPr>
          <a:xfrm>
            <a:off x="2701925" y="2130425"/>
            <a:ext cx="4800600" cy="1470025"/>
          </a:xfrm>
        </p:spPr>
        <p:txBody>
          <a:bodyPr anchor="ctr"/>
          <a:lstStyle>
            <a:lvl1pPr>
              <a:defRPr/>
            </a:lvl1pPr>
          </a:lstStyle>
          <a:p>
            <a:r>
              <a:rPr lang="en-US" smtClean="0"/>
              <a:t>Click to edit Master title style</a:t>
            </a:r>
            <a:endParaRPr lang="en-US"/>
          </a:p>
        </p:txBody>
      </p:sp>
      <p:sp>
        <p:nvSpPr>
          <p:cNvPr id="22531" name="Rectangle 3"/>
          <p:cNvSpPr>
            <a:spLocks noGrp="1" noChangeArrowheads="1"/>
          </p:cNvSpPr>
          <p:nvPr>
            <p:ph type="subTitle" idx="1"/>
            <p:custDataLst>
              <p:tags r:id="rId2"/>
            </p:custDataLst>
          </p:nvPr>
        </p:nvSpPr>
        <p:spPr>
          <a:xfrm>
            <a:off x="2701925" y="3886200"/>
            <a:ext cx="4114800" cy="1752600"/>
          </a:xfrm>
        </p:spPr>
        <p:txBody>
          <a:bodyPr/>
          <a:lstStyle>
            <a:lvl1pPr marL="0" indent="0">
              <a:buClr>
                <a:srgbClr val="FFFFFF"/>
              </a:buClr>
              <a:buFontTx/>
              <a:buNone/>
              <a:defRPr/>
            </a:lvl1pPr>
          </a:lstStyle>
          <a:p>
            <a:r>
              <a:rPr lang="en-US" smtClean="0"/>
              <a:t>Click to edit Master subtitle style</a:t>
            </a:r>
            <a:endParaRPr lang="en-US"/>
          </a:p>
        </p:txBody>
      </p:sp>
      <p:sp>
        <p:nvSpPr>
          <p:cNvPr id="22532" name="Rectangle 4"/>
          <p:cNvSpPr>
            <a:spLocks noGrp="1" noChangeArrowheads="1"/>
          </p:cNvSpPr>
          <p:nvPr>
            <p:ph type="dt" sz="half" idx="2"/>
          </p:nvPr>
        </p:nvSpPr>
        <p:spPr/>
        <p:txBody>
          <a:bodyPr/>
          <a:lstStyle>
            <a:lvl1pPr>
              <a:defRPr/>
            </a:lvl1pPr>
          </a:lstStyle>
          <a:p>
            <a:endParaRPr lang="en-US"/>
          </a:p>
        </p:txBody>
      </p:sp>
      <p:sp>
        <p:nvSpPr>
          <p:cNvPr id="22533" name="Rectangle 5"/>
          <p:cNvSpPr>
            <a:spLocks noGrp="1" noChangeArrowheads="1"/>
          </p:cNvSpPr>
          <p:nvPr>
            <p:ph type="ftr" sz="quarter" idx="3"/>
          </p:nvPr>
        </p:nvSpPr>
        <p:spPr/>
        <p:txBody>
          <a:bodyPr/>
          <a:lstStyle>
            <a:lvl1pPr>
              <a:defRPr/>
            </a:lvl1pPr>
          </a:lstStyle>
          <a:p>
            <a:endParaRPr lang="en-US"/>
          </a:p>
        </p:txBody>
      </p:sp>
      <p:sp>
        <p:nvSpPr>
          <p:cNvPr id="22534" name="Rectangle 6"/>
          <p:cNvSpPr>
            <a:spLocks noGrp="1" noChangeArrowheads="1"/>
          </p:cNvSpPr>
          <p:nvPr>
            <p:ph type="sldNum" sz="quarter" idx="4"/>
          </p:nvPr>
        </p:nvSpPr>
        <p:spPr/>
        <p:txBody>
          <a:bodyPr/>
          <a:lstStyle>
            <a:lvl1pPr>
              <a:defRPr/>
            </a:lvl1pPr>
          </a:lstStyle>
          <a:p>
            <a:fld id="{3384BE02-D466-47E5-95EF-5158AA0B2A56}"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8B8BDE8-34D1-4AF6-9546-ED3DC28A4C0C}"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676E4A8-B63F-4A21-B63C-AD82C79338F5}"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693988" y="1600200"/>
            <a:ext cx="30861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32488" y="1600200"/>
            <a:ext cx="308768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8DFA70C-7B32-46B2-9206-5D973D11D10F}"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CE653AF6-04F0-4DE4-8754-795B81FF6D07}"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225DBB7-2D68-45C0-AEC5-85BE0D9ABA49}"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20DE1DE2-528B-4189-88C4-F14D7C7CABBD}"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3EF943B-D901-4440-B4E7-4D284C06E349}"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042F7CF-1C55-42B2-82AF-973541E80AE0}"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81695CC-6964-4527-85EC-32C877628532}"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39025" y="274638"/>
            <a:ext cx="158115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693988" y="274638"/>
            <a:ext cx="4592637"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A6811E2-FFE4-4DBF-B136-083332A04228}"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custDataLst>
              <p:tags r:id="rId13"/>
            </p:custDataLst>
          </p:nvPr>
        </p:nvSpPr>
        <p:spPr bwMode="auto">
          <a:xfrm>
            <a:off x="2703513" y="274638"/>
            <a:ext cx="6316662"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custDataLst>
              <p:tags r:id="rId14"/>
            </p:custDataLst>
          </p:nvPr>
        </p:nvSpPr>
        <p:spPr bwMode="auto">
          <a:xfrm>
            <a:off x="2693988" y="1600200"/>
            <a:ext cx="6326187"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96A03B6-F3DE-4DA7-8107-98F2060DA2D0}"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buClr>
          <a:srgbClr val="000000"/>
        </a:buClr>
        <a:buSzPct val="100000"/>
        <a:defRPr sz="3200">
          <a:solidFill>
            <a:srgbClr val="000000"/>
          </a:solidFill>
          <a:latin typeface="+mj-lt"/>
          <a:ea typeface="+mj-ea"/>
          <a:cs typeface="+mj-cs"/>
        </a:defRPr>
      </a:lvl1pPr>
      <a:lvl2pPr algn="l" rtl="0" eaLnBrk="1" fontAlgn="base" hangingPunct="1">
        <a:spcBef>
          <a:spcPct val="0"/>
        </a:spcBef>
        <a:spcAft>
          <a:spcPct val="0"/>
        </a:spcAft>
        <a:buClr>
          <a:srgbClr val="000000"/>
        </a:buClr>
        <a:buSzPct val="100000"/>
        <a:defRPr sz="3200">
          <a:solidFill>
            <a:srgbClr val="000000"/>
          </a:solidFill>
          <a:latin typeface="Arial" charset="0"/>
        </a:defRPr>
      </a:lvl2pPr>
      <a:lvl3pPr algn="l" rtl="0" eaLnBrk="1" fontAlgn="base" hangingPunct="1">
        <a:spcBef>
          <a:spcPct val="0"/>
        </a:spcBef>
        <a:spcAft>
          <a:spcPct val="0"/>
        </a:spcAft>
        <a:buClr>
          <a:srgbClr val="000000"/>
        </a:buClr>
        <a:buSzPct val="100000"/>
        <a:defRPr sz="3200">
          <a:solidFill>
            <a:srgbClr val="000000"/>
          </a:solidFill>
          <a:latin typeface="Arial" charset="0"/>
        </a:defRPr>
      </a:lvl3pPr>
      <a:lvl4pPr algn="l" rtl="0" eaLnBrk="1" fontAlgn="base" hangingPunct="1">
        <a:spcBef>
          <a:spcPct val="0"/>
        </a:spcBef>
        <a:spcAft>
          <a:spcPct val="0"/>
        </a:spcAft>
        <a:buClr>
          <a:srgbClr val="000000"/>
        </a:buClr>
        <a:buSzPct val="100000"/>
        <a:defRPr sz="3200">
          <a:solidFill>
            <a:srgbClr val="000000"/>
          </a:solidFill>
          <a:latin typeface="Arial" charset="0"/>
        </a:defRPr>
      </a:lvl4pPr>
      <a:lvl5pPr algn="l" rtl="0" eaLnBrk="1" fontAlgn="base" hangingPunct="1">
        <a:spcBef>
          <a:spcPct val="0"/>
        </a:spcBef>
        <a:spcAft>
          <a:spcPct val="0"/>
        </a:spcAft>
        <a:buClr>
          <a:srgbClr val="000000"/>
        </a:buClr>
        <a:buSzPct val="100000"/>
        <a:defRPr sz="3200">
          <a:solidFill>
            <a:srgbClr val="000000"/>
          </a:solidFill>
          <a:latin typeface="Arial" charset="0"/>
        </a:defRPr>
      </a:lvl5pPr>
      <a:lvl6pPr marL="457200" algn="l" rtl="0" eaLnBrk="1" fontAlgn="base" hangingPunct="1">
        <a:spcBef>
          <a:spcPct val="0"/>
        </a:spcBef>
        <a:spcAft>
          <a:spcPct val="0"/>
        </a:spcAft>
        <a:buClr>
          <a:srgbClr val="000000"/>
        </a:buClr>
        <a:buSzPct val="100000"/>
        <a:defRPr sz="3200">
          <a:solidFill>
            <a:srgbClr val="000000"/>
          </a:solidFill>
          <a:latin typeface="Arial" charset="0"/>
        </a:defRPr>
      </a:lvl6pPr>
      <a:lvl7pPr marL="914400" algn="l" rtl="0" eaLnBrk="1" fontAlgn="base" hangingPunct="1">
        <a:spcBef>
          <a:spcPct val="0"/>
        </a:spcBef>
        <a:spcAft>
          <a:spcPct val="0"/>
        </a:spcAft>
        <a:buClr>
          <a:srgbClr val="000000"/>
        </a:buClr>
        <a:buSzPct val="100000"/>
        <a:defRPr sz="3200">
          <a:solidFill>
            <a:srgbClr val="000000"/>
          </a:solidFill>
          <a:latin typeface="Arial" charset="0"/>
        </a:defRPr>
      </a:lvl7pPr>
      <a:lvl8pPr marL="1371600" algn="l" rtl="0" eaLnBrk="1" fontAlgn="base" hangingPunct="1">
        <a:spcBef>
          <a:spcPct val="0"/>
        </a:spcBef>
        <a:spcAft>
          <a:spcPct val="0"/>
        </a:spcAft>
        <a:buClr>
          <a:srgbClr val="000000"/>
        </a:buClr>
        <a:buSzPct val="100000"/>
        <a:defRPr sz="3200">
          <a:solidFill>
            <a:srgbClr val="000000"/>
          </a:solidFill>
          <a:latin typeface="Arial" charset="0"/>
        </a:defRPr>
      </a:lvl8pPr>
      <a:lvl9pPr marL="1828800" algn="l" rtl="0" eaLnBrk="1" fontAlgn="base" hangingPunct="1">
        <a:spcBef>
          <a:spcPct val="0"/>
        </a:spcBef>
        <a:spcAft>
          <a:spcPct val="0"/>
        </a:spcAft>
        <a:buClr>
          <a:srgbClr val="000000"/>
        </a:buClr>
        <a:buSzPct val="100000"/>
        <a:defRPr sz="3200">
          <a:solidFill>
            <a:srgbClr val="000000"/>
          </a:solidFill>
          <a:latin typeface="Arial" charset="0"/>
        </a:defRPr>
      </a:lvl9pPr>
    </p:titleStyle>
    <p:bodyStyle>
      <a:lvl1pPr marL="342900" indent="-342900" algn="l" rtl="0" eaLnBrk="1" fontAlgn="base" hangingPunct="1">
        <a:spcBef>
          <a:spcPct val="20000"/>
        </a:spcBef>
        <a:spcAft>
          <a:spcPct val="0"/>
        </a:spcAft>
        <a:buClr>
          <a:schemeClr val="tx1"/>
        </a:buClr>
        <a:buSzPct val="100000"/>
        <a:buChar char="•"/>
        <a:defRPr sz="2400">
          <a:solidFill>
            <a:srgbClr val="000000"/>
          </a:solidFill>
          <a:latin typeface="+mn-lt"/>
          <a:ea typeface="+mn-ea"/>
          <a:cs typeface="+mn-cs"/>
        </a:defRPr>
      </a:lvl1pPr>
      <a:lvl2pPr marL="742950" indent="-285750" algn="l" rtl="0" eaLnBrk="1" fontAlgn="base" hangingPunct="1">
        <a:spcBef>
          <a:spcPct val="20000"/>
        </a:spcBef>
        <a:spcAft>
          <a:spcPct val="0"/>
        </a:spcAft>
        <a:buClr>
          <a:schemeClr val="tx1"/>
        </a:buClr>
        <a:buSzPct val="100000"/>
        <a:buChar char="–"/>
        <a:defRPr sz="2000">
          <a:solidFill>
            <a:srgbClr val="000000"/>
          </a:solidFill>
          <a:latin typeface="+mn-lt"/>
        </a:defRPr>
      </a:lvl2pPr>
      <a:lvl3pPr marL="1143000" indent="-228600" algn="l" rtl="0" eaLnBrk="1" fontAlgn="base" hangingPunct="1">
        <a:spcBef>
          <a:spcPct val="20000"/>
        </a:spcBef>
        <a:spcAft>
          <a:spcPct val="0"/>
        </a:spcAft>
        <a:buClr>
          <a:schemeClr val="tx1"/>
        </a:buClr>
        <a:buSzPct val="100000"/>
        <a:buChar char="•"/>
        <a:defRPr sz="2000">
          <a:solidFill>
            <a:srgbClr val="000000"/>
          </a:solidFill>
          <a:latin typeface="+mn-lt"/>
        </a:defRPr>
      </a:lvl3pPr>
      <a:lvl4pPr marL="1600200" indent="-228600" algn="l" rtl="0" eaLnBrk="1" fontAlgn="base" hangingPunct="1">
        <a:spcBef>
          <a:spcPct val="20000"/>
        </a:spcBef>
        <a:spcAft>
          <a:spcPct val="0"/>
        </a:spcAft>
        <a:buClr>
          <a:schemeClr val="tx1"/>
        </a:buClr>
        <a:buSzPct val="100000"/>
        <a:buChar char="–"/>
        <a:defRPr sz="2000">
          <a:solidFill>
            <a:srgbClr val="000000"/>
          </a:solidFill>
          <a:latin typeface="+mn-lt"/>
        </a:defRPr>
      </a:lvl4pPr>
      <a:lvl5pPr marL="2057400" indent="-228600" algn="l" rtl="0" eaLnBrk="1" fontAlgn="base" hangingPunct="1">
        <a:spcBef>
          <a:spcPct val="20000"/>
        </a:spcBef>
        <a:spcAft>
          <a:spcPct val="0"/>
        </a:spcAft>
        <a:buClr>
          <a:schemeClr val="tx1"/>
        </a:buClr>
        <a:buSzPct val="100000"/>
        <a:buChar char="»"/>
        <a:defRPr sz="2000">
          <a:solidFill>
            <a:srgbClr val="000000"/>
          </a:solidFill>
          <a:latin typeface="+mn-lt"/>
        </a:defRPr>
      </a:lvl5pPr>
      <a:lvl6pPr marL="2514600" indent="-228600" algn="l" rtl="0" eaLnBrk="1" fontAlgn="base" hangingPunct="1">
        <a:spcBef>
          <a:spcPct val="20000"/>
        </a:spcBef>
        <a:spcAft>
          <a:spcPct val="0"/>
        </a:spcAft>
        <a:buClr>
          <a:schemeClr val="tx1"/>
        </a:buClr>
        <a:buSzPct val="100000"/>
        <a:buChar char="»"/>
        <a:defRPr sz="2000">
          <a:solidFill>
            <a:srgbClr val="000000"/>
          </a:solidFill>
          <a:latin typeface="+mn-lt"/>
        </a:defRPr>
      </a:lvl6pPr>
      <a:lvl7pPr marL="2971800" indent="-228600" algn="l" rtl="0" eaLnBrk="1" fontAlgn="base" hangingPunct="1">
        <a:spcBef>
          <a:spcPct val="20000"/>
        </a:spcBef>
        <a:spcAft>
          <a:spcPct val="0"/>
        </a:spcAft>
        <a:buClr>
          <a:schemeClr val="tx1"/>
        </a:buClr>
        <a:buSzPct val="100000"/>
        <a:buChar char="»"/>
        <a:defRPr sz="2000">
          <a:solidFill>
            <a:srgbClr val="000000"/>
          </a:solidFill>
          <a:latin typeface="+mn-lt"/>
        </a:defRPr>
      </a:lvl7pPr>
      <a:lvl8pPr marL="3429000" indent="-228600" algn="l" rtl="0" eaLnBrk="1" fontAlgn="base" hangingPunct="1">
        <a:spcBef>
          <a:spcPct val="20000"/>
        </a:spcBef>
        <a:spcAft>
          <a:spcPct val="0"/>
        </a:spcAft>
        <a:buClr>
          <a:schemeClr val="tx1"/>
        </a:buClr>
        <a:buSzPct val="100000"/>
        <a:buChar char="»"/>
        <a:defRPr sz="2000">
          <a:solidFill>
            <a:srgbClr val="000000"/>
          </a:solidFill>
          <a:latin typeface="+mn-lt"/>
        </a:defRPr>
      </a:lvl8pPr>
      <a:lvl9pPr marL="3886200" indent="-228600" algn="l" rtl="0" eaLnBrk="1" fontAlgn="base" hangingPunct="1">
        <a:spcBef>
          <a:spcPct val="20000"/>
        </a:spcBef>
        <a:spcAft>
          <a:spcPct val="0"/>
        </a:spcAft>
        <a:buClr>
          <a:schemeClr val="tx1"/>
        </a:buClr>
        <a:buSzPct val="100000"/>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285852" y="2143116"/>
            <a:ext cx="7591447" cy="1143000"/>
          </a:xfrm>
        </p:spPr>
        <p:txBody>
          <a:bodyPr/>
          <a:lstStyle/>
          <a:p>
            <a:pPr algn="ctr" rtl="1"/>
            <a:r>
              <a:rPr lang="fa-IR" sz="6000" b="1" dirty="0" smtClean="0">
                <a:solidFill>
                  <a:srgbClr val="FF0000"/>
                </a:solidFill>
                <a:cs typeface="B Morvarid" pitchFamily="2" charset="-78"/>
              </a:rPr>
              <a:t>بسم الله الرحمن الرحیم</a:t>
            </a:r>
            <a:endParaRPr lang="en-US" sz="6000" b="1" dirty="0">
              <a:solidFill>
                <a:srgbClr val="FF0000"/>
              </a:solidFill>
              <a:cs typeface="B Morvarid"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ctrTitle"/>
          </p:nvPr>
        </p:nvSpPr>
        <p:spPr>
          <a:xfrm>
            <a:off x="2000232" y="1071546"/>
            <a:ext cx="5715040" cy="2528905"/>
          </a:xfrm>
        </p:spPr>
        <p:txBody>
          <a:bodyPr/>
          <a:lstStyle/>
          <a:p>
            <a:pPr algn="ctr" rtl="1"/>
            <a:r>
              <a:rPr lang="fa-IR" sz="5400" b="1" dirty="0" smtClean="0">
                <a:solidFill>
                  <a:srgbClr val="002060"/>
                </a:solidFill>
                <a:cs typeface="B Morvarid" pitchFamily="2" charset="-78"/>
              </a:rPr>
              <a:t>نحوه </a:t>
            </a:r>
            <a:r>
              <a:rPr lang="fa-IR" sz="5400" b="1" dirty="0">
                <a:solidFill>
                  <a:srgbClr val="002060"/>
                </a:solidFill>
                <a:cs typeface="B Morvarid" pitchFamily="2" charset="-78"/>
              </a:rPr>
              <a:t>نگارش</a:t>
            </a:r>
            <a:r>
              <a:rPr lang="en-US" sz="5400" b="1" dirty="0">
                <a:solidFill>
                  <a:srgbClr val="002060"/>
                </a:solidFill>
                <a:cs typeface="B Morvarid" pitchFamily="2" charset="-78"/>
              </a:rPr>
              <a:t> </a:t>
            </a:r>
            <a:r>
              <a:rPr lang="fa-IR" sz="5400" b="1" dirty="0">
                <a:solidFill>
                  <a:srgbClr val="002060"/>
                </a:solidFill>
                <a:cs typeface="B Morvarid" pitchFamily="2" charset="-78"/>
              </a:rPr>
              <a:t>انواع مقاله </a:t>
            </a:r>
            <a:endParaRPr lang="en-US" sz="5400" b="1" dirty="0">
              <a:solidFill>
                <a:srgbClr val="002060"/>
              </a:solidFill>
              <a:cs typeface="B Morvarid"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00042"/>
            <a:ext cx="6377001" cy="6357958"/>
          </a:xfrm>
        </p:spPr>
        <p:txBody>
          <a:bodyPr/>
          <a:lstStyle/>
          <a:p>
            <a:pPr marL="0" indent="0" algn="just" rtl="1">
              <a:buNone/>
            </a:pPr>
            <a:r>
              <a:rPr lang="ar-SA" sz="2500" dirty="0" smtClean="0">
                <a:cs typeface="B Mitra" pitchFamily="2" charset="-78"/>
              </a:rPr>
              <a:t>نکات قابل توجه: </a:t>
            </a:r>
            <a:endParaRPr lang="en-US" sz="2500" dirty="0" smtClean="0">
              <a:cs typeface="B Mitra" pitchFamily="2" charset="-78"/>
            </a:endParaRPr>
          </a:p>
          <a:p>
            <a:pPr algn="just" rtl="1">
              <a:buFont typeface="Wingdings" pitchFamily="2" charset="2"/>
              <a:buChar char="ü"/>
            </a:pPr>
            <a:r>
              <a:rPr lang="ar-SA" sz="2500" dirty="0" smtClean="0">
                <a:cs typeface="B Mitra" pitchFamily="2" charset="-78"/>
              </a:rPr>
              <a:t>رعايت </a:t>
            </a:r>
            <a:r>
              <a:rPr lang="ar-SA" sz="2500" u="sng" dirty="0" smtClean="0">
                <a:cs typeface="B Mitra" pitchFamily="2" charset="-78"/>
              </a:rPr>
              <a:t>موازين اخلاق پزشکي، اخلاق پژوهشی و شرایط نویسندگی</a:t>
            </a:r>
            <a:endParaRPr lang="fa-IR" sz="2500" u="sng" dirty="0" smtClean="0">
              <a:cs typeface="B Mitra" pitchFamily="2" charset="-78"/>
            </a:endParaRPr>
          </a:p>
          <a:p>
            <a:pPr algn="just" rtl="1">
              <a:buFont typeface="Wingdings" pitchFamily="2" charset="2"/>
              <a:buChar char="ü"/>
            </a:pPr>
            <a:r>
              <a:rPr lang="ar-SA" sz="2500" dirty="0" smtClean="0">
                <a:cs typeface="B Mitra" pitchFamily="2" charset="-78"/>
              </a:rPr>
              <a:t> </a:t>
            </a:r>
            <a:r>
              <a:rPr lang="fa-IR" sz="2500" dirty="0" smtClean="0">
                <a:cs typeface="B Mitra" pitchFamily="2" charset="-78"/>
              </a:rPr>
              <a:t>عدم </a:t>
            </a:r>
            <a:r>
              <a:rPr lang="ar-SA" sz="2500" dirty="0" smtClean="0">
                <a:cs typeface="B Mitra" pitchFamily="2" charset="-78"/>
              </a:rPr>
              <a:t>استفاده از منابع غیر لازم </a:t>
            </a:r>
            <a:r>
              <a:rPr lang="ar-SA" sz="2500" dirty="0">
                <a:cs typeface="B Mitra" pitchFamily="2" charset="-78"/>
              </a:rPr>
              <a:t>در </a:t>
            </a:r>
            <a:r>
              <a:rPr lang="ar-SA" sz="2500" dirty="0" smtClean="0">
                <a:cs typeface="B Mitra" pitchFamily="2" charset="-78"/>
              </a:rPr>
              <a:t>مقاله</a:t>
            </a:r>
            <a:r>
              <a:rPr lang="fa-IR" sz="2500" dirty="0" smtClean="0">
                <a:cs typeface="B Mitra" pitchFamily="2" charset="-78"/>
              </a:rPr>
              <a:t> </a:t>
            </a:r>
            <a:r>
              <a:rPr lang="ar-SA" sz="2500" dirty="0" smtClean="0">
                <a:cs typeface="B Mitra" pitchFamily="2" charset="-78"/>
              </a:rPr>
              <a:t>به نیت افزایش </a:t>
            </a:r>
            <a:r>
              <a:rPr lang="fa-IR" sz="2500" dirty="0" smtClean="0">
                <a:cs typeface="B Mitra" pitchFamily="2" charset="-78"/>
              </a:rPr>
              <a:t>تعداد </a:t>
            </a:r>
            <a:r>
              <a:rPr lang="ar-SA" sz="2500" dirty="0" smtClean="0">
                <a:cs typeface="B Mitra" pitchFamily="2" charset="-78"/>
              </a:rPr>
              <a:t>منابع</a:t>
            </a:r>
            <a:endParaRPr lang="fa-IR" sz="2500" dirty="0" smtClean="0">
              <a:cs typeface="B Mitra" pitchFamily="2" charset="-78"/>
            </a:endParaRPr>
          </a:p>
          <a:p>
            <a:pPr algn="just" rtl="1">
              <a:buFont typeface="Wingdings" pitchFamily="2" charset="2"/>
              <a:buChar char="ü"/>
            </a:pPr>
            <a:r>
              <a:rPr lang="ar-SA" sz="2500" dirty="0" smtClean="0">
                <a:cs typeface="B Mitra" pitchFamily="2" charset="-78"/>
              </a:rPr>
              <a:t> </a:t>
            </a:r>
            <a:r>
              <a:rPr lang="fa-IR" sz="2500" dirty="0" smtClean="0">
                <a:cs typeface="B Mitra" pitchFamily="2" charset="-78"/>
              </a:rPr>
              <a:t>عدم </a:t>
            </a:r>
            <a:r>
              <a:rPr lang="ar-SA" sz="2500" dirty="0" smtClean="0">
                <a:cs typeface="B Mitra" pitchFamily="2" charset="-78"/>
              </a:rPr>
              <a:t>تحریف و دستکاری در یافته ها و ساختن داده </a:t>
            </a:r>
            <a:r>
              <a:rPr lang="fa-IR" sz="2500" dirty="0" smtClean="0">
                <a:cs typeface="B Mitra" pitchFamily="2" charset="-78"/>
              </a:rPr>
              <a:t>های </a:t>
            </a:r>
            <a:r>
              <a:rPr lang="ar-SA" sz="2500" dirty="0" smtClean="0">
                <a:cs typeface="B Mitra" pitchFamily="2" charset="-78"/>
              </a:rPr>
              <a:t>جعلی</a:t>
            </a:r>
            <a:endParaRPr lang="en-US" sz="2500" dirty="0" smtClean="0">
              <a:cs typeface="B Mitra" pitchFamily="2" charset="-78"/>
            </a:endParaRPr>
          </a:p>
          <a:p>
            <a:pPr algn="just" rtl="1">
              <a:buFont typeface="Wingdings" pitchFamily="2" charset="2"/>
              <a:buChar char="ü"/>
            </a:pPr>
            <a:r>
              <a:rPr lang="fa-IR" sz="2500" dirty="0">
                <a:cs typeface="B Mitra" pitchFamily="2" charset="-78"/>
              </a:rPr>
              <a:t>نوشتن کامل </a:t>
            </a:r>
            <a:r>
              <a:rPr lang="fa-IR" sz="2500" dirty="0" smtClean="0">
                <a:cs typeface="B Mitra" pitchFamily="2" charset="-78"/>
              </a:rPr>
              <a:t>اختصارات </a:t>
            </a:r>
            <a:r>
              <a:rPr lang="fa-IR" sz="2500" dirty="0">
                <a:cs typeface="B Mitra" pitchFamily="2" charset="-78"/>
              </a:rPr>
              <a:t>به انگلیسی با ذكر معني فارسي آن </a:t>
            </a:r>
            <a:r>
              <a:rPr lang="fa-IR" sz="2500" u="sng" dirty="0">
                <a:cs typeface="B Mitra" pitchFamily="2" charset="-78"/>
              </a:rPr>
              <a:t>در اولین </a:t>
            </a:r>
            <a:r>
              <a:rPr lang="fa-IR" sz="2500" u="sng" dirty="0" smtClean="0">
                <a:cs typeface="B Mitra" pitchFamily="2" charset="-78"/>
              </a:rPr>
              <a:t>بار استفاده</a:t>
            </a:r>
          </a:p>
          <a:p>
            <a:pPr algn="just" rtl="1">
              <a:buClr>
                <a:srgbClr val="000000"/>
              </a:buClr>
              <a:buFont typeface="Wingdings" pitchFamily="2" charset="2"/>
              <a:buChar char="ü"/>
            </a:pPr>
            <a:r>
              <a:rPr lang="fa-IR" sz="2500" dirty="0">
                <a:cs typeface="B Mitra" pitchFamily="2" charset="-78"/>
              </a:rPr>
              <a:t>دقت كامل نسبت به درج نام و نام خانوادگي </a:t>
            </a:r>
            <a:r>
              <a:rPr lang="fa-IR" sz="2500" dirty="0" smtClean="0">
                <a:cs typeface="B Mitra" pitchFamily="2" charset="-78"/>
              </a:rPr>
              <a:t>همه محققان </a:t>
            </a:r>
            <a:r>
              <a:rPr lang="fa-IR" sz="2500" dirty="0">
                <a:cs typeface="B Mitra" pitchFamily="2" charset="-78"/>
              </a:rPr>
              <a:t>به ترتيب سهم </a:t>
            </a:r>
            <a:r>
              <a:rPr lang="fa-IR" sz="2500" dirty="0" smtClean="0">
                <a:cs typeface="B Mitra" pitchFamily="2" charset="-78"/>
              </a:rPr>
              <a:t>مشاركت (</a:t>
            </a:r>
            <a:r>
              <a:rPr lang="ar-SA" sz="2500" dirty="0">
                <a:cs typeface="B Mitra" pitchFamily="2" charset="-78"/>
              </a:rPr>
              <a:t>طبق قوانین نشر بین المللی حذف و اضافه نام نویسندگان پس از ارسال مقاله غیر قانونی </a:t>
            </a:r>
            <a:r>
              <a:rPr lang="fa-IR" sz="2500" dirty="0" smtClean="0">
                <a:cs typeface="B Mitra" pitchFamily="2" charset="-78"/>
              </a:rPr>
              <a:t>است. </a:t>
            </a:r>
            <a:r>
              <a:rPr lang="ar-SA" sz="2500" dirty="0" smtClean="0">
                <a:cs typeface="B Mitra" pitchFamily="2" charset="-78"/>
              </a:rPr>
              <a:t>نویسنده </a:t>
            </a:r>
            <a:r>
              <a:rPr lang="ar-SA" sz="2500" dirty="0">
                <a:cs typeface="B Mitra" pitchFamily="2" charset="-78"/>
              </a:rPr>
              <a:t>مسوول، </a:t>
            </a:r>
            <a:r>
              <a:rPr lang="ar-SA" sz="2500" dirty="0" smtClean="0">
                <a:cs typeface="B Mitra" pitchFamily="2" charset="-78"/>
              </a:rPr>
              <a:t>پاسخگو</a:t>
            </a:r>
            <a:r>
              <a:rPr lang="fa-IR" sz="2500" dirty="0" smtClean="0">
                <a:cs typeface="B Mitra" pitchFamily="2" charset="-78"/>
              </a:rPr>
              <a:t>ی</a:t>
            </a:r>
            <a:r>
              <a:rPr lang="ar-SA" sz="2500" dirty="0" smtClean="0">
                <a:cs typeface="B Mitra" pitchFamily="2" charset="-78"/>
              </a:rPr>
              <a:t> </a:t>
            </a:r>
            <a:r>
              <a:rPr lang="ar-SA" sz="2500" dirty="0">
                <a:cs typeface="B Mitra" pitchFamily="2" charset="-78"/>
              </a:rPr>
              <a:t>موارد پيش آمده در مورد حق مؤلفان </a:t>
            </a:r>
            <a:r>
              <a:rPr lang="ar-SA" sz="2500" dirty="0" smtClean="0">
                <a:cs typeface="B Mitra" pitchFamily="2" charset="-78"/>
              </a:rPr>
              <a:t>ديگر</a:t>
            </a:r>
            <a:r>
              <a:rPr lang="fa-IR" sz="2500" dirty="0" smtClean="0">
                <a:cs typeface="B Mitra" pitchFamily="2" charset="-78"/>
              </a:rPr>
              <a:t> است.)</a:t>
            </a:r>
            <a:endParaRPr lang="fa-IR" sz="2500" dirty="0">
              <a:cs typeface="B Mitra" pitchFamily="2" charset="-78"/>
            </a:endParaRPr>
          </a:p>
          <a:p>
            <a:pPr lvl="0" algn="just" rtl="1">
              <a:buClr>
                <a:srgbClr val="000000"/>
              </a:buClr>
              <a:buFont typeface="Wingdings" pitchFamily="2" charset="2"/>
              <a:buChar char="ü"/>
            </a:pPr>
            <a:r>
              <a:rPr lang="fa-IR" sz="2500" dirty="0" smtClean="0">
                <a:cs typeface="B Mitra" pitchFamily="2" charset="-78"/>
              </a:rPr>
              <a:t>سپاسگزاری </a:t>
            </a:r>
            <a:r>
              <a:rPr lang="fa-IR" sz="2500" dirty="0">
                <a:cs typeface="B Mitra" pitchFamily="2" charset="-78"/>
              </a:rPr>
              <a:t>نویسندگان در قسمت تشکر و </a:t>
            </a:r>
            <a:r>
              <a:rPr lang="fa-IR" sz="2500" dirty="0" smtClean="0">
                <a:cs typeface="B Mitra" pitchFamily="2" charset="-78"/>
              </a:rPr>
              <a:t>قدردانی  مقاله از </a:t>
            </a:r>
            <a:r>
              <a:rPr lang="fa-IR" sz="2500" dirty="0">
                <a:cs typeface="B Mitra" pitchFamily="2" charset="-78"/>
              </a:rPr>
              <a:t>کلیه افراد و سازمان هایی که در انجام پژوهش آنان را حمایت و یاری نموده </a:t>
            </a:r>
            <a:r>
              <a:rPr lang="fa-IR" sz="2500" dirty="0" smtClean="0">
                <a:cs typeface="B Mitra" pitchFamily="2" charset="-78"/>
              </a:rPr>
              <a:t>اند</a:t>
            </a:r>
            <a:endParaRPr lang="fa-IR" sz="2500" dirty="0">
              <a:cs typeface="B Mitra" pitchFamily="2" charset="-78"/>
            </a:endParaRPr>
          </a:p>
          <a:p>
            <a:pPr marL="0" indent="0" algn="just" rtl="1">
              <a:buNone/>
            </a:pPr>
            <a:r>
              <a:rPr lang="fa-IR" sz="2500" dirty="0" smtClean="0">
                <a:cs typeface="B Mitra" pitchFamily="2" charset="-78"/>
              </a:rPr>
              <a:t>* </a:t>
            </a:r>
            <a:r>
              <a:rPr lang="ar-SA" sz="2500" dirty="0" smtClean="0">
                <a:cs typeface="B Mitra" pitchFamily="2" charset="-78"/>
              </a:rPr>
              <a:t>مسؤوليت </a:t>
            </a:r>
            <a:r>
              <a:rPr lang="ar-SA" sz="2500" dirty="0">
                <a:cs typeface="B Mitra" pitchFamily="2" charset="-78"/>
              </a:rPr>
              <a:t>درستي و نادرستي مطالب به عهده‌ي تمامی </a:t>
            </a:r>
            <a:r>
              <a:rPr lang="ar-SA" sz="2500" dirty="0" smtClean="0">
                <a:cs typeface="B Mitra" pitchFamily="2" charset="-78"/>
              </a:rPr>
              <a:t>نویسندگان</a:t>
            </a:r>
            <a:r>
              <a:rPr lang="fa-IR" sz="2500" dirty="0" smtClean="0">
                <a:cs typeface="B Mitra" pitchFamily="2" charset="-78"/>
              </a:rPr>
              <a:t> است. </a:t>
            </a:r>
          </a:p>
          <a:p>
            <a:pPr algn="just" rtl="1">
              <a:buFont typeface="Wingdings" pitchFamily="2" charset="2"/>
              <a:buChar char="ü"/>
            </a:pPr>
            <a:endParaRPr lang="en-US" sz="2500" u="sng" dirty="0">
              <a:cs typeface="B Mitra"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71480"/>
            <a:ext cx="6377001" cy="6286520"/>
          </a:xfrm>
        </p:spPr>
        <p:txBody>
          <a:bodyPr/>
          <a:lstStyle/>
          <a:p>
            <a:pPr algn="just" rtl="1">
              <a:buNone/>
            </a:pPr>
            <a:r>
              <a:rPr lang="fa-IR" sz="2500" b="1" dirty="0" smtClean="0">
                <a:cs typeface="B Mitra" pitchFamily="2" charset="-78"/>
              </a:rPr>
              <a:t>نکاتی در خصوص نگارش «عنوان مقاله»:</a:t>
            </a:r>
          </a:p>
          <a:p>
            <a:pPr algn="just" rtl="1">
              <a:buFont typeface="Wingdings" pitchFamily="2" charset="2"/>
              <a:buChar char="ü"/>
            </a:pPr>
            <a:r>
              <a:rPr lang="fa-IR" sz="2500" dirty="0">
                <a:cs typeface="B Mitra" pitchFamily="2" charset="-78"/>
              </a:rPr>
              <a:t>کوتاه و روشن بودن عنوان </a:t>
            </a:r>
            <a:endParaRPr lang="en-US" sz="2500" dirty="0">
              <a:cs typeface="B Mitra" pitchFamily="2" charset="-78"/>
            </a:endParaRPr>
          </a:p>
          <a:p>
            <a:pPr algn="just" rtl="1">
              <a:buFont typeface="Wingdings" pitchFamily="2" charset="2"/>
              <a:buChar char="ü"/>
            </a:pPr>
            <a:r>
              <a:rPr lang="fa-IR" sz="2500" dirty="0">
                <a:cs typeface="B Mitra" pitchFamily="2" charset="-78"/>
              </a:rPr>
              <a:t>پرهیز از بکارگیری کلماتی که معنای مشخصی </a:t>
            </a:r>
            <a:r>
              <a:rPr lang="fa-IR" sz="2500" dirty="0" smtClean="0">
                <a:cs typeface="B Mitra" pitchFamily="2" charset="-78"/>
              </a:rPr>
              <a:t>ندارند و </a:t>
            </a:r>
            <a:r>
              <a:rPr lang="fa-IR" sz="2500" dirty="0">
                <a:cs typeface="B Mitra" pitchFamily="2" charset="-78"/>
              </a:rPr>
              <a:t>می توان بدون آنکه به معنای عنوان لطمه ای وارد شود، آنها را حذف نمود. </a:t>
            </a:r>
            <a:r>
              <a:rPr lang="fa-IR" sz="2500" dirty="0" smtClean="0">
                <a:cs typeface="B Mitra" pitchFamily="2" charset="-78"/>
              </a:rPr>
              <a:t>مانند «بررسی...»، «مقایسه...» و یا «پژوهشی در...» </a:t>
            </a:r>
          </a:p>
          <a:p>
            <a:pPr algn="just" rtl="1">
              <a:buFont typeface="Wingdings" pitchFamily="2" charset="2"/>
              <a:buChar char="ü"/>
            </a:pPr>
            <a:r>
              <a:rPr lang="fa-IR" sz="2500" dirty="0" smtClean="0">
                <a:cs typeface="B Mitra" pitchFamily="2" charset="-78"/>
              </a:rPr>
              <a:t>نوشتن عنوان مقاله به شکل عبارت و نه به شکل جمله.</a:t>
            </a:r>
            <a:endParaRPr lang="en-US" sz="2500" dirty="0" smtClean="0">
              <a:cs typeface="B Mitra" pitchFamily="2" charset="-78"/>
            </a:endParaRPr>
          </a:p>
          <a:p>
            <a:pPr algn="just" rtl="1">
              <a:buFont typeface="Wingdings" pitchFamily="2" charset="2"/>
              <a:buChar char="ü"/>
            </a:pPr>
            <a:r>
              <a:rPr lang="fa-IR" sz="2500" dirty="0" smtClean="0">
                <a:cs typeface="B Mitra" pitchFamily="2" charset="-78"/>
              </a:rPr>
              <a:t>عدم استفاده </a:t>
            </a:r>
            <a:r>
              <a:rPr lang="ar-SA" sz="2500" u="sng" dirty="0">
                <a:cs typeface="B Mitra" pitchFamily="2" charset="-78"/>
              </a:rPr>
              <a:t>از اختصار</a:t>
            </a:r>
            <a:r>
              <a:rPr lang="ar-SA" sz="2500" dirty="0">
                <a:cs typeface="B Mitra" pitchFamily="2" charset="-78"/>
              </a:rPr>
              <a:t> در </a:t>
            </a:r>
            <a:r>
              <a:rPr lang="ar-SA" sz="2500" dirty="0" smtClean="0">
                <a:cs typeface="B Mitra" pitchFamily="2" charset="-78"/>
              </a:rPr>
              <a:t>عنوان </a:t>
            </a:r>
            <a:r>
              <a:rPr lang="fa-IR" sz="2500" dirty="0" smtClean="0">
                <a:cs typeface="B Mitra" pitchFamily="2" charset="-78"/>
              </a:rPr>
              <a:t>(</a:t>
            </a:r>
            <a:r>
              <a:rPr lang="ar-SA" sz="2500" dirty="0" smtClean="0">
                <a:cs typeface="B Mitra" pitchFamily="2" charset="-78"/>
              </a:rPr>
              <a:t>در صورت استفاده به کامل آن اشاره شود.</a:t>
            </a:r>
            <a:r>
              <a:rPr lang="fa-IR" sz="2500" dirty="0" smtClean="0">
                <a:cs typeface="B Mitra" pitchFamily="2" charset="-78"/>
              </a:rPr>
              <a:t>)</a:t>
            </a:r>
          </a:p>
          <a:p>
            <a:pPr lvl="0" algn="just" rtl="1">
              <a:buNone/>
            </a:pPr>
            <a:r>
              <a:rPr lang="fa-IR" sz="2500" dirty="0" smtClean="0">
                <a:cs typeface="B Mitra" pitchFamily="2" charset="-78"/>
              </a:rPr>
              <a:t>*توصیه می شود عنوان مقاله از صد حرف یا هشت کلمه بیشتر نباشد.</a:t>
            </a:r>
            <a:endParaRPr lang="en-US" sz="2500" dirty="0" smtClean="0">
              <a:cs typeface="B Mitra" pitchFamily="2" charset="-78"/>
            </a:endParaRPr>
          </a:p>
          <a:p>
            <a:pPr lvl="0" algn="just" rtl="1">
              <a:buNone/>
            </a:pPr>
            <a:r>
              <a:rPr lang="fa-IR" sz="2500" dirty="0" smtClean="0">
                <a:cs typeface="B Mitra" pitchFamily="2" charset="-78"/>
              </a:rPr>
              <a:t>**اگر از اعداد در عنوان مقاله استفاده می نمایید، این اعداد در صورتی که صد و یا کمتر از آن هستند را بصورت حرفی و بزرگتر از صد را بصورت عددی بنویسید.</a:t>
            </a:r>
            <a:endParaRPr lang="en-US" sz="2500" dirty="0" smtClean="0">
              <a:cs typeface="B Mitra" pitchFamily="2" charset="-78"/>
            </a:endParaRPr>
          </a:p>
          <a:p>
            <a:pPr algn="just" rtl="1">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476672"/>
          </a:xfrm>
        </p:spPr>
        <p:txBody>
          <a:bodyPr/>
          <a:lstStyle/>
          <a:p>
            <a:pPr algn="r"/>
            <a:r>
              <a:rPr lang="fa-IR" b="1" dirty="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27784" y="476672"/>
            <a:ext cx="6326187" cy="6381328"/>
          </a:xfrm>
        </p:spPr>
        <p:txBody>
          <a:bodyPr/>
          <a:lstStyle/>
          <a:p>
            <a:pPr marL="0" indent="0" algn="r" rtl="1">
              <a:buNone/>
            </a:pPr>
            <a:r>
              <a:rPr lang="fa-IR" sz="2500" b="1" dirty="0" smtClean="0">
                <a:cs typeface="B Mitra" pitchFamily="2" charset="-78"/>
              </a:rPr>
              <a:t>انواع مقاله:</a:t>
            </a:r>
          </a:p>
          <a:p>
            <a:pPr marL="0" indent="0" algn="r" rtl="1">
              <a:buNone/>
            </a:pPr>
            <a:r>
              <a:rPr lang="fa-IR" sz="2500" dirty="0" smtClean="0">
                <a:cs typeface="B Mitra" pitchFamily="2" charset="-78"/>
              </a:rPr>
              <a:t>1)پژوهشی اصیل</a:t>
            </a:r>
          </a:p>
          <a:p>
            <a:pPr marL="0" indent="0" algn="r" rtl="1">
              <a:buNone/>
            </a:pPr>
            <a:r>
              <a:rPr lang="fa-IR" sz="2500" dirty="0" smtClean="0">
                <a:cs typeface="B Mitra" pitchFamily="2" charset="-78"/>
              </a:rPr>
              <a:t>2)کیفی</a:t>
            </a:r>
          </a:p>
          <a:p>
            <a:pPr marL="0" indent="0" algn="r" rtl="1">
              <a:buNone/>
            </a:pPr>
            <a:r>
              <a:rPr lang="fa-IR" sz="2500" dirty="0" smtClean="0">
                <a:cs typeface="B Mitra" pitchFamily="2" charset="-78"/>
              </a:rPr>
              <a:t>3) مروری </a:t>
            </a:r>
          </a:p>
          <a:p>
            <a:pPr marL="0" indent="0" algn="r" rtl="1">
              <a:buNone/>
            </a:pPr>
            <a:r>
              <a:rPr lang="fa-IR" sz="2500" dirty="0" smtClean="0">
                <a:cs typeface="B Mitra" pitchFamily="2" charset="-78"/>
              </a:rPr>
              <a:t>4)کوتاه </a:t>
            </a:r>
          </a:p>
          <a:p>
            <a:pPr marL="0" indent="0" algn="r" rtl="1">
              <a:buNone/>
            </a:pPr>
            <a:r>
              <a:rPr lang="fa-IR" sz="2500" dirty="0" smtClean="0">
                <a:cs typeface="B Mitra" pitchFamily="2" charset="-78"/>
              </a:rPr>
              <a:t>5)گزارش مورد </a:t>
            </a:r>
          </a:p>
          <a:p>
            <a:pPr marL="0" indent="0" algn="r" rtl="1">
              <a:buNone/>
            </a:pPr>
            <a:r>
              <a:rPr lang="fa-IR" sz="2500" dirty="0" smtClean="0">
                <a:cs typeface="B Mitra" pitchFamily="2" charset="-78"/>
              </a:rPr>
              <a:t>6)سرمقاله</a:t>
            </a:r>
          </a:p>
          <a:p>
            <a:pPr marL="0" indent="0" algn="r" rtl="1">
              <a:buNone/>
            </a:pPr>
            <a:r>
              <a:rPr lang="fa-IR" sz="2500" dirty="0" smtClean="0">
                <a:cs typeface="B Mitra" pitchFamily="2" charset="-78"/>
              </a:rPr>
              <a:t>7) نامه به سردبیر </a:t>
            </a:r>
          </a:p>
          <a:p>
            <a:pPr marL="0" indent="0" algn="r" rtl="1">
              <a:buNone/>
            </a:pPr>
            <a:r>
              <a:rPr lang="fa-IR" sz="2500" dirty="0" smtClean="0">
                <a:cs typeface="B Mitra" pitchFamily="2" charset="-78"/>
              </a:rPr>
              <a:t>و....</a:t>
            </a:r>
          </a:p>
          <a:p>
            <a:pPr marL="0" indent="0" algn="r" rtl="1">
              <a:buNone/>
            </a:pPr>
            <a:endParaRPr lang="en-US" sz="2500" dirty="0">
              <a:cs typeface="B Mitra" pitchFamily="2" charset="-78"/>
            </a:endParaRPr>
          </a:p>
        </p:txBody>
      </p:sp>
    </p:spTree>
    <p:extLst>
      <p:ext uri="{BB962C8B-B14F-4D97-AF65-F5344CB8AC3E}">
        <p14:creationId xmlns:p14="http://schemas.microsoft.com/office/powerpoint/2010/main" val="3493969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476672"/>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246221" y="548680"/>
            <a:ext cx="6877067" cy="6142504"/>
          </a:xfrm>
        </p:spPr>
        <p:txBody>
          <a:bodyPr/>
          <a:lstStyle/>
          <a:p>
            <a:pPr algn="just" rtl="1">
              <a:buNone/>
            </a:pPr>
            <a:r>
              <a:rPr lang="ar-SA" sz="2500" b="1" dirty="0" smtClean="0">
                <a:cs typeface="B Mitra" pitchFamily="2" charset="-78"/>
              </a:rPr>
              <a:t>مقاله‌هاي پژوهشی اصیل</a:t>
            </a:r>
            <a:r>
              <a:rPr lang="ar-SA" sz="2000" b="1" dirty="0" smtClean="0">
                <a:cs typeface="B Mitra" pitchFamily="2" charset="-78"/>
              </a:rPr>
              <a:t>(</a:t>
            </a:r>
            <a:r>
              <a:rPr lang="en-US" sz="2000" b="1" dirty="0" smtClean="0">
                <a:cs typeface="B Mitra" pitchFamily="2" charset="-78"/>
              </a:rPr>
              <a:t>(Original Article</a:t>
            </a:r>
            <a:endParaRPr lang="fa-IR" sz="2000" b="1" dirty="0" smtClean="0">
              <a:cs typeface="B Mitra" pitchFamily="2" charset="-78"/>
            </a:endParaRPr>
          </a:p>
          <a:p>
            <a:pPr lvl="0" algn="just" rtl="1">
              <a:buFont typeface="Wingdings" pitchFamily="2" charset="2"/>
              <a:buChar char="ü"/>
            </a:pPr>
            <a:r>
              <a:rPr lang="ar-SA" sz="2500" dirty="0" smtClean="0">
                <a:cs typeface="B Mitra" pitchFamily="2" charset="-78"/>
              </a:rPr>
              <a:t>گزارش مختصر و </a:t>
            </a:r>
            <a:r>
              <a:rPr lang="ar-SA" sz="2500" dirty="0">
                <a:cs typeface="B Mitra" pitchFamily="2" charset="-78"/>
              </a:rPr>
              <a:t>کامل علمی گرفته شده از یک </a:t>
            </a:r>
            <a:r>
              <a:rPr lang="fa-IR" sz="2500" dirty="0" smtClean="0">
                <a:cs typeface="B Mitra" pitchFamily="2" charset="-78"/>
              </a:rPr>
              <a:t>پروژه تحقيقاتي و </a:t>
            </a:r>
            <a:r>
              <a:rPr lang="ar-SA" sz="2500" dirty="0" smtClean="0">
                <a:cs typeface="B Mitra" pitchFamily="2" charset="-78"/>
              </a:rPr>
              <a:t>پژوهشی</a:t>
            </a:r>
            <a:endParaRPr lang="fa-IR" sz="2500" dirty="0">
              <a:cs typeface="B Mitra" pitchFamily="2" charset="-78"/>
            </a:endParaRPr>
          </a:p>
          <a:p>
            <a:pPr lvl="0" algn="just" rtl="1">
              <a:buFont typeface="Wingdings" pitchFamily="2" charset="2"/>
              <a:buChar char="ü"/>
            </a:pPr>
            <a:r>
              <a:rPr lang="ar-SA" sz="2500" dirty="0" smtClean="0">
                <a:cs typeface="B Mitra" pitchFamily="2" charset="-78"/>
              </a:rPr>
              <a:t>حجم آن 3500 تا 4000 کلمه (حداکثر 10 صفحه </a:t>
            </a:r>
            <a:r>
              <a:rPr lang="en-US" sz="2000" dirty="0" smtClean="0">
                <a:cs typeface="B Mitra" pitchFamily="2" charset="-78"/>
              </a:rPr>
              <a:t>A4</a:t>
            </a:r>
            <a:r>
              <a:rPr lang="fa-IR" sz="2500" dirty="0" smtClean="0">
                <a:cs typeface="B Mitra" pitchFamily="2" charset="-78"/>
              </a:rPr>
              <a:t>).</a:t>
            </a:r>
          </a:p>
          <a:p>
            <a:pPr lvl="0" algn="just" rtl="1">
              <a:buFont typeface="Wingdings" pitchFamily="2" charset="2"/>
              <a:buChar char="ü"/>
            </a:pPr>
            <a:r>
              <a:rPr lang="fa-IR" sz="2500" u="sng" dirty="0" smtClean="0">
                <a:cs typeface="B Mitra" pitchFamily="2" charset="-78"/>
              </a:rPr>
              <a:t> </a:t>
            </a:r>
            <a:r>
              <a:rPr lang="fa-IR" sz="2500" dirty="0" smtClean="0">
                <a:cs typeface="B Mitra" pitchFamily="2" charset="-78"/>
              </a:rPr>
              <a:t>مقاله پژوهشی شامل: </a:t>
            </a:r>
            <a:endParaRPr lang="en-US" sz="2500" dirty="0" smtClean="0">
              <a:cs typeface="B Mitra" pitchFamily="2" charset="-78"/>
            </a:endParaRPr>
          </a:p>
          <a:p>
            <a:pPr algn="just" rtl="1">
              <a:buNone/>
            </a:pPr>
            <a:r>
              <a:rPr lang="ar-SA" sz="2500" dirty="0" smtClean="0">
                <a:cs typeface="B Mitra" pitchFamily="2" charset="-78"/>
              </a:rPr>
              <a:t>1) صفحه‌ی عنوان </a:t>
            </a:r>
            <a:endParaRPr lang="fa-IR" sz="2500" dirty="0" smtClean="0">
              <a:cs typeface="B Mitra" pitchFamily="2" charset="-78"/>
            </a:endParaRPr>
          </a:p>
          <a:p>
            <a:pPr algn="just" rtl="1">
              <a:buNone/>
            </a:pPr>
            <a:r>
              <a:rPr lang="ar-SA" sz="2500" dirty="0" smtClean="0">
                <a:cs typeface="B Mitra" pitchFamily="2" charset="-78"/>
              </a:rPr>
              <a:t>2) چكيده‌ی فارسي</a:t>
            </a:r>
            <a:r>
              <a:rPr lang="fa-IR" sz="2500" dirty="0" smtClean="0">
                <a:cs typeface="B Mitra" pitchFamily="2" charset="-78"/>
              </a:rPr>
              <a:t> </a:t>
            </a:r>
          </a:p>
          <a:p>
            <a:pPr algn="just" rtl="1">
              <a:buNone/>
            </a:pPr>
            <a:r>
              <a:rPr lang="ar-SA" sz="2500" dirty="0" smtClean="0">
                <a:cs typeface="B Mitra" pitchFamily="2" charset="-78"/>
              </a:rPr>
              <a:t>3) چكيده‌ی انگليسي</a:t>
            </a:r>
            <a:endParaRPr lang="fa-IR" sz="2500" dirty="0" smtClean="0">
              <a:cs typeface="B Mitra" pitchFamily="2" charset="-78"/>
            </a:endParaRPr>
          </a:p>
          <a:p>
            <a:pPr algn="just" rtl="1">
              <a:buNone/>
            </a:pPr>
            <a:r>
              <a:rPr lang="ar-SA" sz="2500" dirty="0" smtClean="0">
                <a:cs typeface="B Mitra" pitchFamily="2" charset="-78"/>
              </a:rPr>
              <a:t>4) متن اصلی</a:t>
            </a:r>
            <a:endParaRPr lang="en-US" sz="2500" dirty="0" smtClean="0">
              <a:cs typeface="B Mitra" pitchFamily="2" charset="-78"/>
            </a:endParaRPr>
          </a:p>
          <a:p>
            <a:pPr algn="just" rtl="1">
              <a:buNone/>
            </a:pPr>
            <a:r>
              <a:rPr lang="ar-SA" sz="2500" dirty="0" smtClean="0">
                <a:cs typeface="B Mitra" pitchFamily="2" charset="-78"/>
              </a:rPr>
              <a:t>5) تشکر و قدردانی</a:t>
            </a:r>
            <a:endParaRPr lang="fa-IR" sz="2500" dirty="0">
              <a:cs typeface="B Mitra" pitchFamily="2" charset="-78"/>
            </a:endParaRPr>
          </a:p>
          <a:p>
            <a:pPr algn="just" rtl="1">
              <a:buNone/>
            </a:pPr>
            <a:r>
              <a:rPr lang="ar-SA" sz="2500" dirty="0" smtClean="0">
                <a:cs typeface="B Mitra" pitchFamily="2" charset="-78"/>
              </a:rPr>
              <a:t>6) </a:t>
            </a:r>
            <a:r>
              <a:rPr lang="fa-IR" sz="2500" dirty="0" smtClean="0">
                <a:cs typeface="B Mitra" pitchFamily="2" charset="-78"/>
              </a:rPr>
              <a:t>فهرست </a:t>
            </a:r>
            <a:r>
              <a:rPr lang="ar-SA" sz="2500" dirty="0" smtClean="0">
                <a:cs typeface="B Mitra" pitchFamily="2" charset="-78"/>
              </a:rPr>
              <a:t>منابع</a:t>
            </a:r>
            <a:endParaRPr lang="en-US" sz="2500" dirty="0" smtClean="0">
              <a:cs typeface="B Mitra" pitchFamily="2" charset="-78"/>
            </a:endParaRPr>
          </a:p>
          <a:p>
            <a:pPr algn="just" rtl="1">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71480"/>
            <a:ext cx="6377001" cy="6286520"/>
          </a:xfrm>
        </p:spPr>
        <p:txBody>
          <a:bodyPr/>
          <a:lstStyle/>
          <a:p>
            <a:pPr lvl="0" algn="just" rtl="1">
              <a:buClr>
                <a:srgbClr val="000000"/>
              </a:buClr>
              <a:buNone/>
            </a:pPr>
            <a:r>
              <a:rPr lang="fa-IR" sz="2500" b="1" dirty="0" smtClean="0">
                <a:cs typeface="B Mitra" pitchFamily="2" charset="-78"/>
              </a:rPr>
              <a:t>1) صفحه عنوان </a:t>
            </a:r>
            <a:r>
              <a:rPr lang="fa-IR" sz="2500" dirty="0" smtClean="0">
                <a:cs typeface="B Mitra" pitchFamily="2" charset="-78"/>
              </a:rPr>
              <a:t>شامل: </a:t>
            </a:r>
            <a:r>
              <a:rPr lang="fa-IR" sz="2500" b="1" dirty="0" smtClean="0">
                <a:cs typeface="B Mitra" pitchFamily="2" charset="-78"/>
              </a:rPr>
              <a:t> </a:t>
            </a:r>
          </a:p>
          <a:p>
            <a:pPr lvl="0" algn="just" rtl="1">
              <a:buClr>
                <a:srgbClr val="000000"/>
              </a:buClr>
              <a:buFont typeface="Wingdings" pitchFamily="2" charset="2"/>
              <a:buChar char="§"/>
            </a:pPr>
            <a:r>
              <a:rPr lang="ar-SA" sz="2500" u="sng" dirty="0" smtClean="0">
                <a:cs typeface="B Mitra" pitchFamily="2" charset="-78"/>
              </a:rPr>
              <a:t>عنوان</a:t>
            </a:r>
            <a:r>
              <a:rPr lang="fa-IR" sz="2500" u="sng" dirty="0" smtClean="0">
                <a:cs typeface="B Mitra" pitchFamily="2" charset="-78"/>
              </a:rPr>
              <a:t> مقاله</a:t>
            </a:r>
          </a:p>
          <a:p>
            <a:pPr lvl="0" algn="just" rtl="1">
              <a:buFont typeface="Wingdings" pitchFamily="2" charset="2"/>
              <a:buChar char="§"/>
            </a:pPr>
            <a:r>
              <a:rPr lang="ar-SA" sz="2500" u="sng" dirty="0" smtClean="0">
                <a:cs typeface="B Mitra" pitchFamily="2" charset="-78"/>
              </a:rPr>
              <a:t>نام، نام خانوادگي</a:t>
            </a:r>
            <a:r>
              <a:rPr lang="ar-SA" sz="2500" u="sng" dirty="0">
                <a:cs typeface="B Mitra" pitchFamily="2" charset="-78"/>
              </a:rPr>
              <a:t> </a:t>
            </a:r>
            <a:r>
              <a:rPr lang="ar-SA" sz="2500" dirty="0">
                <a:cs typeface="B Mitra" pitchFamily="2" charset="-78"/>
              </a:rPr>
              <a:t>مؤلفان</a:t>
            </a:r>
            <a:r>
              <a:rPr lang="ar-SA" sz="2500" dirty="0" smtClean="0">
                <a:cs typeface="B Mitra" pitchFamily="2" charset="-78"/>
              </a:rPr>
              <a:t>، رتبه علمي( مربی، استادیار، دانشیار، استاد ،کارشناس ارشد، کارشناس...)، نام رشته، وابستگی سازمانی شامل ذکر نام مرکز تحقیقات یا گروه و دانشکده و دانشگاه و شهر و کشور همه مؤلفان</a:t>
            </a:r>
            <a:r>
              <a:rPr lang="fa-IR" sz="2500" dirty="0" smtClean="0">
                <a:cs typeface="B Mitra" pitchFamily="2" charset="-78"/>
              </a:rPr>
              <a:t>.</a:t>
            </a:r>
          </a:p>
          <a:p>
            <a:pPr lvl="0" algn="just" rtl="1">
              <a:buFont typeface="Wingdings" pitchFamily="2" charset="2"/>
              <a:buChar char="§"/>
            </a:pPr>
            <a:r>
              <a:rPr lang="ar-SA" sz="2500" dirty="0" smtClean="0">
                <a:cs typeface="B Mitra" pitchFamily="2" charset="-78"/>
              </a:rPr>
              <a:t> </a:t>
            </a:r>
            <a:r>
              <a:rPr lang="ar-SA" sz="2500" u="sng" dirty="0" smtClean="0">
                <a:cs typeface="B Mitra" pitchFamily="2" charset="-78"/>
              </a:rPr>
              <a:t>آدرس</a:t>
            </a:r>
            <a:r>
              <a:rPr lang="ar-SA" sz="2500" dirty="0" smtClean="0">
                <a:cs typeface="B Mitra" pitchFamily="2" charset="-78"/>
              </a:rPr>
              <a:t> پستي و آدرس الكترونيكي و شماره‌ی تلفن ثابت يا همراه فردي كه مقصد مكاتبات مجله و ديگران (خوانندگان مجله) خواهد بود (نویسنده مسوول)</a:t>
            </a:r>
            <a:r>
              <a:rPr lang="fa-IR" sz="2500" dirty="0" smtClean="0">
                <a:cs typeface="B Mitra" pitchFamily="2" charset="-78"/>
              </a:rPr>
              <a:t>.</a:t>
            </a:r>
          </a:p>
          <a:p>
            <a:pPr lvl="0" algn="just" rtl="1">
              <a:buFont typeface="Wingdings" pitchFamily="2" charset="2"/>
              <a:buChar char="§"/>
            </a:pPr>
            <a:r>
              <a:rPr lang="fa-IR" sz="2500" u="sng" dirty="0" smtClean="0">
                <a:cs typeface="B Mitra" pitchFamily="2" charset="-78"/>
              </a:rPr>
              <a:t>نام </a:t>
            </a:r>
            <a:r>
              <a:rPr lang="ar-SA" sz="2500" u="sng" dirty="0" smtClean="0">
                <a:cs typeface="B Mitra" pitchFamily="2" charset="-78"/>
              </a:rPr>
              <a:t>مركز يا سازمان تأمين كننده‌ی بودجه‌ی طرح پژوهشي </a:t>
            </a:r>
            <a:r>
              <a:rPr lang="ar-SA" sz="2500" dirty="0" smtClean="0">
                <a:cs typeface="B Mitra" pitchFamily="2" charset="-78"/>
              </a:rPr>
              <a:t>كه اين مقاله نتيجه‌ي آن است و شماره طرح پژوهشی (لازم به ذکر است اگر از هیچ سازمانی کمک مالی صورت نگرفته، قید گردد.)</a:t>
            </a:r>
            <a:endParaRPr lang="fa-IR" sz="2500" dirty="0" smtClean="0">
              <a:cs typeface="B Mitra" pitchFamily="2" charset="-78"/>
            </a:endParaRPr>
          </a:p>
          <a:p>
            <a:pPr lvl="0" algn="just" rtl="1">
              <a:buFont typeface="Wingdings" pitchFamily="2" charset="2"/>
              <a:buChar char="§"/>
            </a:pPr>
            <a:r>
              <a:rPr lang="ar-SA" sz="2500" dirty="0" smtClean="0">
                <a:cs typeface="B Mitra" pitchFamily="2" charset="-78"/>
              </a:rPr>
              <a:t> </a:t>
            </a:r>
            <a:r>
              <a:rPr lang="ar-SA" sz="2500" u="sng" dirty="0" smtClean="0">
                <a:cs typeface="B Mitra" pitchFamily="2" charset="-78"/>
              </a:rPr>
              <a:t>عنوان مكرر</a:t>
            </a:r>
            <a:r>
              <a:rPr lang="fa-IR" sz="2500" u="sng" dirty="0" smtClean="0">
                <a:cs typeface="B Mitra" pitchFamily="2" charset="-78"/>
              </a:rPr>
              <a:t> </a:t>
            </a:r>
            <a:r>
              <a:rPr lang="ar-SA" sz="2500" dirty="0" smtClean="0">
                <a:cs typeface="B Mitra" pitchFamily="2" charset="-78"/>
              </a:rPr>
              <a:t>(عنوان كوتاهي براي استفاده در سر صفحه‌هاي مقاله چاپ شده، </a:t>
            </a:r>
            <a:r>
              <a:rPr lang="fa-IR" sz="2500" dirty="0" smtClean="0">
                <a:cs typeface="B Mitra" pitchFamily="2" charset="-78"/>
              </a:rPr>
              <a:t>که </a:t>
            </a:r>
            <a:r>
              <a:rPr lang="ar-SA" sz="2500" dirty="0" smtClean="0">
                <a:cs typeface="B Mitra" pitchFamily="2" charset="-78"/>
              </a:rPr>
              <a:t>حداكثر 20 حرف داشته باشد). </a:t>
            </a:r>
            <a:endParaRPr lang="en-US" sz="2500" dirty="0" smtClean="0">
              <a:cs typeface="B Mitra" pitchFamily="2" charset="-78"/>
            </a:endParaRPr>
          </a:p>
          <a:p>
            <a:pPr algn="just">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476672"/>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051721" y="404664"/>
            <a:ext cx="7067624" cy="6453336"/>
          </a:xfrm>
        </p:spPr>
        <p:txBody>
          <a:bodyPr/>
          <a:lstStyle/>
          <a:p>
            <a:pPr lvl="0" algn="just" rtl="1">
              <a:buNone/>
            </a:pPr>
            <a:r>
              <a:rPr lang="fa-IR" sz="2500" b="1" dirty="0" smtClean="0">
                <a:cs typeface="B Mitra" pitchFamily="2" charset="-78"/>
              </a:rPr>
              <a:t>2) </a:t>
            </a:r>
            <a:r>
              <a:rPr lang="ar-SA" sz="2500" b="1" dirty="0" smtClean="0">
                <a:cs typeface="B Mitra" pitchFamily="2" charset="-78"/>
              </a:rPr>
              <a:t>چكيده‌ی فارسي </a:t>
            </a:r>
            <a:r>
              <a:rPr lang="fa-IR" sz="2500" u="sng" dirty="0" smtClean="0">
                <a:cs typeface="B Mitra" pitchFamily="2" charset="-78"/>
              </a:rPr>
              <a:t>(</a:t>
            </a:r>
            <a:r>
              <a:rPr lang="ar-SA" sz="2500" dirty="0" smtClean="0">
                <a:cs typeface="B Mitra" pitchFamily="2" charset="-78"/>
              </a:rPr>
              <a:t>بين 200 تا 250 كلمه</a:t>
            </a:r>
            <a:r>
              <a:rPr lang="fa-IR" sz="2500" dirty="0" smtClean="0">
                <a:cs typeface="B Mitra" pitchFamily="2" charset="-78"/>
              </a:rPr>
              <a:t>)</a:t>
            </a:r>
            <a:r>
              <a:rPr lang="ar-SA" sz="2500" dirty="0" smtClean="0">
                <a:cs typeface="B Mitra" pitchFamily="2" charset="-78"/>
              </a:rPr>
              <a:t> شامل:</a:t>
            </a:r>
            <a:endParaRPr lang="en-US" sz="2500" dirty="0" smtClean="0">
              <a:cs typeface="B Mitra" pitchFamily="2" charset="-78"/>
            </a:endParaRPr>
          </a:p>
          <a:p>
            <a:pPr lvl="0" algn="just" rtl="1">
              <a:buFont typeface="Wingdings" pitchFamily="2" charset="2"/>
              <a:buChar char="§"/>
            </a:pPr>
            <a:r>
              <a:rPr lang="fa-IR" sz="2500" b="1" dirty="0" smtClean="0">
                <a:cs typeface="B Mitra" pitchFamily="2" charset="-78"/>
              </a:rPr>
              <a:t>  </a:t>
            </a:r>
            <a:r>
              <a:rPr lang="ar-SA" sz="2500" u="sng" dirty="0" smtClean="0">
                <a:cs typeface="B Mitra" pitchFamily="2" charset="-78"/>
              </a:rPr>
              <a:t>مقدمه</a:t>
            </a:r>
            <a:r>
              <a:rPr lang="fa-IR" sz="2500" u="sng" dirty="0" smtClean="0">
                <a:cs typeface="B Mitra" pitchFamily="2" charset="-78"/>
              </a:rPr>
              <a:t> </a:t>
            </a:r>
          </a:p>
          <a:p>
            <a:pPr lvl="0" algn="just" rtl="1">
              <a:buFont typeface="Wingdings" pitchFamily="2" charset="2"/>
              <a:buChar char="Ø"/>
            </a:pPr>
            <a:r>
              <a:rPr lang="ar-SA" sz="2500" dirty="0" smtClean="0">
                <a:cs typeface="B Mitra" pitchFamily="2" charset="-78"/>
              </a:rPr>
              <a:t>حداقل </a:t>
            </a:r>
            <a:r>
              <a:rPr lang="ar-SA" sz="2500" dirty="0">
                <a:cs typeface="B Mitra" pitchFamily="2" charset="-78"/>
              </a:rPr>
              <a:t>2 </a:t>
            </a:r>
            <a:r>
              <a:rPr lang="ar-SA" sz="2500" dirty="0" smtClean="0">
                <a:cs typeface="B Mitra" pitchFamily="2" charset="-78"/>
              </a:rPr>
              <a:t>جمله</a:t>
            </a:r>
            <a:r>
              <a:rPr lang="fa-IR" sz="2500" dirty="0" smtClean="0">
                <a:cs typeface="B Mitra" pitchFamily="2" charset="-78"/>
              </a:rPr>
              <a:t> و</a:t>
            </a:r>
            <a:r>
              <a:rPr lang="ar-SA" sz="2500" dirty="0" smtClean="0">
                <a:cs typeface="B Mitra" pitchFamily="2" charset="-78"/>
              </a:rPr>
              <a:t> </a:t>
            </a:r>
            <a:r>
              <a:rPr lang="ar-SA" sz="2500" dirty="0">
                <a:cs typeface="B Mitra" pitchFamily="2" charset="-78"/>
              </a:rPr>
              <a:t>حداكثر </a:t>
            </a:r>
            <a:r>
              <a:rPr lang="ar-SA" sz="2500" dirty="0" smtClean="0">
                <a:cs typeface="B Mitra" pitchFamily="2" charset="-78"/>
              </a:rPr>
              <a:t>3 </a:t>
            </a:r>
            <a:r>
              <a:rPr lang="fa-IR" sz="2500" dirty="0" smtClean="0">
                <a:cs typeface="B Mitra" pitchFamily="2" charset="-78"/>
              </a:rPr>
              <a:t>جمله،</a:t>
            </a:r>
          </a:p>
          <a:p>
            <a:pPr lvl="0" algn="just" rtl="1">
              <a:buFont typeface="Wingdings" pitchFamily="2" charset="2"/>
              <a:buChar char="Ø"/>
            </a:pPr>
            <a:r>
              <a:rPr lang="ar-SA" sz="2500" dirty="0" smtClean="0">
                <a:cs typeface="B Mitra" pitchFamily="2" charset="-78"/>
              </a:rPr>
              <a:t> جمله آخر به هدف كلي پژوهش اشاره كند </a:t>
            </a:r>
            <a:endParaRPr lang="fa-IR" sz="2500" dirty="0" smtClean="0">
              <a:cs typeface="B Mitra" pitchFamily="2" charset="-78"/>
            </a:endParaRPr>
          </a:p>
          <a:p>
            <a:pPr lvl="0" algn="just" rtl="1">
              <a:buFont typeface="Wingdings" pitchFamily="2" charset="2"/>
              <a:buChar char="Ø"/>
            </a:pPr>
            <a:r>
              <a:rPr lang="ar-SA" sz="2500" dirty="0" smtClean="0">
                <a:cs typeface="B Mitra" pitchFamily="2" charset="-78"/>
              </a:rPr>
              <a:t> زمان</a:t>
            </a:r>
            <a:r>
              <a:rPr lang="fa-IR" sz="2500" dirty="0" smtClean="0">
                <a:cs typeface="B Mitra" pitchFamily="2" charset="-78"/>
              </a:rPr>
              <a:t> فعل</a:t>
            </a:r>
            <a:r>
              <a:rPr lang="ar-SA" sz="2500" dirty="0" smtClean="0">
                <a:cs typeface="B Mitra" pitchFamily="2" charset="-78"/>
              </a:rPr>
              <a:t> جمله اول و دوم، حال و جمله آخر يا هدف</a:t>
            </a:r>
            <a:r>
              <a:rPr lang="fa-IR" sz="2500" dirty="0" smtClean="0">
                <a:cs typeface="B Mitra" pitchFamily="2" charset="-78"/>
              </a:rPr>
              <a:t>،</a:t>
            </a:r>
            <a:r>
              <a:rPr lang="ar-SA" sz="2500" dirty="0" smtClean="0">
                <a:cs typeface="B Mitra" pitchFamily="2" charset="-78"/>
              </a:rPr>
              <a:t> گذشته باشد</a:t>
            </a:r>
            <a:r>
              <a:rPr lang="fa-IR" sz="2500" dirty="0">
                <a:cs typeface="B Mitra" pitchFamily="2" charset="-78"/>
              </a:rPr>
              <a:t>.</a:t>
            </a:r>
            <a:endParaRPr lang="en-US" sz="2500" dirty="0" smtClean="0">
              <a:cs typeface="B Mitra" pitchFamily="2" charset="-78"/>
            </a:endParaRPr>
          </a:p>
          <a:p>
            <a:pPr lvl="0" algn="just" rtl="1">
              <a:buFont typeface="Wingdings" pitchFamily="2" charset="2"/>
              <a:buChar char="§"/>
            </a:pPr>
            <a:r>
              <a:rPr lang="fa-IR" sz="2500" dirty="0" smtClean="0">
                <a:cs typeface="B Mitra" pitchFamily="2" charset="-78"/>
              </a:rPr>
              <a:t>  </a:t>
            </a:r>
            <a:r>
              <a:rPr lang="ar-SA" sz="2500" u="sng" dirty="0" smtClean="0">
                <a:cs typeface="B Mitra" pitchFamily="2" charset="-78"/>
              </a:rPr>
              <a:t>روش بررسي</a:t>
            </a:r>
            <a:r>
              <a:rPr lang="fa-IR" sz="2500" dirty="0" smtClean="0">
                <a:cs typeface="B Mitra" pitchFamily="2" charset="-78"/>
              </a:rPr>
              <a:t> </a:t>
            </a:r>
          </a:p>
          <a:p>
            <a:pPr lvl="0" algn="just" rtl="1">
              <a:buFont typeface="Wingdings" pitchFamily="2" charset="2"/>
              <a:buChar char="Ø"/>
            </a:pPr>
            <a:r>
              <a:rPr lang="ar-SA" sz="2500" dirty="0" smtClean="0">
                <a:cs typeface="B Mitra" pitchFamily="2" charset="-78"/>
              </a:rPr>
              <a:t>نوع پژوهش،</a:t>
            </a:r>
            <a:r>
              <a:rPr lang="fa-IR" sz="2500" dirty="0" smtClean="0">
                <a:cs typeface="B Mitra" pitchFamily="2" charset="-78"/>
              </a:rPr>
              <a:t> </a:t>
            </a:r>
            <a:r>
              <a:rPr lang="ar-SA" sz="2500" dirty="0" smtClean="0">
                <a:cs typeface="B Mitra" pitchFamily="2" charset="-78"/>
              </a:rPr>
              <a:t>نوع مطالعه، </a:t>
            </a:r>
            <a:endParaRPr lang="fa-IR" sz="2500" dirty="0" smtClean="0">
              <a:cs typeface="B Mitra" pitchFamily="2" charset="-78"/>
            </a:endParaRPr>
          </a:p>
          <a:p>
            <a:pPr lvl="0" algn="just" rtl="1">
              <a:buFont typeface="Wingdings" pitchFamily="2" charset="2"/>
              <a:buChar char="Ø"/>
            </a:pPr>
            <a:r>
              <a:rPr lang="ar-SA" sz="2500" dirty="0" smtClean="0">
                <a:cs typeface="B Mitra" pitchFamily="2" charset="-78"/>
              </a:rPr>
              <a:t>جامعه، زمان و</a:t>
            </a:r>
            <a:r>
              <a:rPr lang="fa-IR" sz="2500" dirty="0" smtClean="0">
                <a:cs typeface="B Mitra" pitchFamily="2" charset="-78"/>
              </a:rPr>
              <a:t> </a:t>
            </a:r>
            <a:r>
              <a:rPr lang="ar-SA" sz="2500" dirty="0" smtClean="0">
                <a:cs typeface="B Mitra" pitchFamily="2" charset="-78"/>
              </a:rPr>
              <a:t>مكان، </a:t>
            </a:r>
            <a:endParaRPr lang="fa-IR" sz="2500" dirty="0" smtClean="0">
              <a:cs typeface="B Mitra" pitchFamily="2" charset="-78"/>
            </a:endParaRPr>
          </a:p>
          <a:p>
            <a:pPr lvl="0" algn="just" rtl="1">
              <a:buFont typeface="Wingdings" pitchFamily="2" charset="2"/>
              <a:buChar char="Ø"/>
            </a:pPr>
            <a:r>
              <a:rPr lang="ar-SA" sz="2500" dirty="0" smtClean="0">
                <a:cs typeface="B Mitra" pitchFamily="2" charset="-78"/>
              </a:rPr>
              <a:t>حجم نمونه، روش نمونه گيري،</a:t>
            </a:r>
            <a:endParaRPr lang="fa-IR" sz="2500" dirty="0" smtClean="0">
              <a:cs typeface="B Mitra" pitchFamily="2" charset="-78"/>
            </a:endParaRPr>
          </a:p>
          <a:p>
            <a:pPr lvl="0" algn="just" rtl="1">
              <a:buFont typeface="Wingdings" pitchFamily="2" charset="2"/>
              <a:buChar char="Ø"/>
            </a:pPr>
            <a:r>
              <a:rPr lang="ar-SA" sz="2500" dirty="0" smtClean="0">
                <a:cs typeface="B Mitra" pitchFamily="2" charset="-78"/>
              </a:rPr>
              <a:t> ابزار جمع آوري داده ها ، روايي و پايايي ابزار</a:t>
            </a:r>
            <a:r>
              <a:rPr lang="fa-IR" sz="2500" dirty="0" smtClean="0">
                <a:cs typeface="B Mitra" pitchFamily="2" charset="-78"/>
              </a:rPr>
              <a:t>، </a:t>
            </a:r>
            <a:r>
              <a:rPr lang="ar-SA" sz="2500" dirty="0" smtClean="0">
                <a:cs typeface="B Mitra" pitchFamily="2" charset="-78"/>
              </a:rPr>
              <a:t>روش جمع آوري داده ها،</a:t>
            </a:r>
            <a:endParaRPr lang="fa-IR" sz="2500" dirty="0" smtClean="0">
              <a:cs typeface="B Mitra" pitchFamily="2" charset="-78"/>
            </a:endParaRPr>
          </a:p>
          <a:p>
            <a:pPr lvl="0" algn="just" rtl="1">
              <a:buFont typeface="Wingdings" pitchFamily="2" charset="2"/>
              <a:buChar char="Ø"/>
            </a:pPr>
            <a:r>
              <a:rPr lang="fa-IR" sz="2500" dirty="0" smtClean="0">
                <a:cs typeface="B Mitra" pitchFamily="2" charset="-78"/>
              </a:rPr>
              <a:t> </a:t>
            </a:r>
            <a:r>
              <a:rPr lang="ar-SA" sz="2500" dirty="0" smtClean="0">
                <a:cs typeface="B Mitra" pitchFamily="2" charset="-78"/>
              </a:rPr>
              <a:t> نوع تحليل يافته ها (مثلا در تحليل توصيفي اشاره به توزيع درصد فراواني، ميانگين، انحراف معيار و اگر تحليل استنباطي است اشاره به آزمونهاي مختلف استفاده شده ضروري است) و ابزار يا نرم افزار تحليل يافته ها است </a:t>
            </a:r>
            <a:r>
              <a:rPr lang="fa-IR" sz="2500" dirty="0" smtClean="0">
                <a:cs typeface="B Mitra" pitchFamily="2" charset="-78"/>
              </a:rPr>
              <a:t>(</a:t>
            </a:r>
            <a:r>
              <a:rPr lang="ar-SA" sz="2500" dirty="0" smtClean="0">
                <a:cs typeface="B Mitra" pitchFamily="2" charset="-78"/>
              </a:rPr>
              <a:t>زمان افعال </a:t>
            </a:r>
            <a:r>
              <a:rPr lang="fa-IR" sz="2500" dirty="0" smtClean="0">
                <a:cs typeface="B Mitra" pitchFamily="2" charset="-78"/>
              </a:rPr>
              <a:t>در این قسمت </a:t>
            </a:r>
            <a:r>
              <a:rPr lang="ar-SA" sz="2500" dirty="0" smtClean="0">
                <a:cs typeface="B Mitra" pitchFamily="2" charset="-78"/>
              </a:rPr>
              <a:t>بايد گذشته مجهول سوم شخص باشد.) </a:t>
            </a:r>
            <a:endParaRPr lang="fa-IR" sz="2500" dirty="0" smtClean="0">
              <a:cs typeface="B Mitra" pitchFamily="2" charset="-78"/>
            </a:endParaRPr>
          </a:p>
          <a:p>
            <a:pPr lvl="0" algn="just" rtl="1">
              <a:buFont typeface="Wingdings" pitchFamily="2" charset="2"/>
              <a:buChar char="Ø"/>
            </a:pPr>
            <a:endParaRPr lang="en-US" sz="2500" dirty="0" smtClean="0">
              <a:cs typeface="B Mitra" pitchFamily="2" charset="-78"/>
            </a:endParaRPr>
          </a:p>
          <a:p>
            <a:pPr marL="0" lvl="0" indent="0" algn="just" rtl="1">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476672"/>
          </a:xfrm>
        </p:spPr>
        <p:txBody>
          <a:bodyPr/>
          <a:lstStyle/>
          <a:p>
            <a:pPr algn="r" rtl="1"/>
            <a:r>
              <a:rPr lang="fa-IR" b="1" dirty="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93988" y="476672"/>
            <a:ext cx="6326187" cy="6192688"/>
          </a:xfrm>
        </p:spPr>
        <p:txBody>
          <a:bodyPr/>
          <a:lstStyle/>
          <a:p>
            <a:pPr lvl="0" algn="just" rtl="1">
              <a:buClr>
                <a:srgbClr val="000000"/>
              </a:buClr>
              <a:buFont typeface="Wingdings" pitchFamily="2" charset="2"/>
              <a:buChar char="§"/>
            </a:pPr>
            <a:r>
              <a:rPr lang="ar-SA" sz="2500" u="sng" dirty="0">
                <a:cs typeface="B Mitra" pitchFamily="2" charset="-78"/>
              </a:rPr>
              <a:t>يافته‌ها </a:t>
            </a:r>
            <a:endParaRPr lang="fa-IR" sz="2500" u="sng" dirty="0" smtClean="0">
              <a:cs typeface="B Mitra" pitchFamily="2" charset="-78"/>
            </a:endParaRPr>
          </a:p>
          <a:p>
            <a:pPr lvl="0" algn="just" rtl="1">
              <a:buClr>
                <a:srgbClr val="000000"/>
              </a:buClr>
              <a:buFont typeface="Wingdings" pitchFamily="2" charset="2"/>
              <a:buChar char="Ø"/>
            </a:pPr>
            <a:r>
              <a:rPr lang="ar-SA" sz="2500" dirty="0" smtClean="0">
                <a:cs typeface="B Mitra" pitchFamily="2" charset="-78"/>
              </a:rPr>
              <a:t>2 </a:t>
            </a:r>
            <a:r>
              <a:rPr lang="ar-SA" sz="2500" dirty="0">
                <a:cs typeface="B Mitra" pitchFamily="2" charset="-78"/>
              </a:rPr>
              <a:t>تا حداكثر 3 جمله </a:t>
            </a:r>
            <a:endParaRPr lang="fa-IR" sz="2500" dirty="0" smtClean="0">
              <a:cs typeface="B Mitra" pitchFamily="2" charset="-78"/>
            </a:endParaRPr>
          </a:p>
          <a:p>
            <a:pPr lvl="0" algn="just" rtl="1">
              <a:buClr>
                <a:srgbClr val="000000"/>
              </a:buClr>
              <a:buFont typeface="Wingdings" pitchFamily="2" charset="2"/>
              <a:buChar char="Ø"/>
            </a:pPr>
            <a:r>
              <a:rPr lang="ar-SA" sz="2500" dirty="0" smtClean="0">
                <a:cs typeface="B Mitra" pitchFamily="2" charset="-78"/>
              </a:rPr>
              <a:t>زمان </a:t>
            </a:r>
            <a:r>
              <a:rPr lang="ar-SA" sz="2500" dirty="0">
                <a:cs typeface="B Mitra" pitchFamily="2" charset="-78"/>
              </a:rPr>
              <a:t>افعال </a:t>
            </a:r>
            <a:r>
              <a:rPr lang="ar-SA" sz="2500" dirty="0" smtClean="0">
                <a:cs typeface="B Mitra" pitchFamily="2" charset="-78"/>
              </a:rPr>
              <a:t>گذشته</a:t>
            </a:r>
            <a:endParaRPr lang="fa-IR" sz="2500" dirty="0" smtClean="0">
              <a:cs typeface="B Mitra" pitchFamily="2" charset="-78"/>
            </a:endParaRPr>
          </a:p>
          <a:p>
            <a:pPr lvl="0" algn="just" rtl="1">
              <a:buClr>
                <a:srgbClr val="000000"/>
              </a:buClr>
              <a:buFont typeface="Wingdings" pitchFamily="2" charset="2"/>
              <a:buChar char="§"/>
            </a:pPr>
            <a:r>
              <a:rPr lang="fa-IR" sz="2500" dirty="0" smtClean="0">
                <a:cs typeface="B Mitra" pitchFamily="2" charset="-78"/>
              </a:rPr>
              <a:t>  </a:t>
            </a:r>
            <a:r>
              <a:rPr lang="ar-SA" sz="2500" u="sng" dirty="0">
                <a:cs typeface="B Mitra" pitchFamily="2" charset="-78"/>
              </a:rPr>
              <a:t>نتيجه </a:t>
            </a:r>
            <a:r>
              <a:rPr lang="ar-SA" sz="2500" u="sng" dirty="0" smtClean="0">
                <a:cs typeface="B Mitra" pitchFamily="2" charset="-78"/>
              </a:rPr>
              <a:t>گيري</a:t>
            </a:r>
            <a:endParaRPr lang="fa-IR" sz="2500" u="sng" dirty="0" smtClean="0">
              <a:cs typeface="B Mitra" pitchFamily="2" charset="-78"/>
            </a:endParaRPr>
          </a:p>
          <a:p>
            <a:pPr lvl="0" algn="just" rtl="1">
              <a:buClr>
                <a:srgbClr val="000000"/>
              </a:buClr>
              <a:buFont typeface="Wingdings" pitchFamily="2" charset="2"/>
              <a:buChar char="Ø"/>
            </a:pPr>
            <a:r>
              <a:rPr lang="ar-SA" sz="2500" dirty="0" smtClean="0">
                <a:cs typeface="B Mitra" pitchFamily="2" charset="-78"/>
              </a:rPr>
              <a:t>1-2 </a:t>
            </a:r>
            <a:r>
              <a:rPr lang="ar-SA" sz="2500" dirty="0">
                <a:cs typeface="B Mitra" pitchFamily="2" charset="-78"/>
              </a:rPr>
              <a:t>جمله </a:t>
            </a:r>
            <a:endParaRPr lang="fa-IR" sz="2500" dirty="0" smtClean="0">
              <a:cs typeface="B Mitra" pitchFamily="2" charset="-78"/>
            </a:endParaRPr>
          </a:p>
          <a:p>
            <a:pPr lvl="0" algn="just" rtl="1">
              <a:buClr>
                <a:srgbClr val="000000"/>
              </a:buClr>
              <a:buFont typeface="Wingdings" pitchFamily="2" charset="2"/>
              <a:buChar char="Ø"/>
            </a:pPr>
            <a:r>
              <a:rPr lang="ar-SA" sz="2500" dirty="0" smtClean="0">
                <a:cs typeface="B Mitra" pitchFamily="2" charset="-78"/>
              </a:rPr>
              <a:t>با </a:t>
            </a:r>
            <a:r>
              <a:rPr lang="ar-SA" sz="2500" dirty="0">
                <a:cs typeface="B Mitra" pitchFamily="2" charset="-78"/>
              </a:rPr>
              <a:t>زمان افعال آينده یا </a:t>
            </a:r>
            <a:r>
              <a:rPr lang="ar-SA" sz="2500" dirty="0" smtClean="0">
                <a:cs typeface="B Mitra" pitchFamily="2" charset="-78"/>
              </a:rPr>
              <a:t>حال</a:t>
            </a:r>
            <a:endParaRPr lang="fa-IR" sz="2500" dirty="0" smtClean="0">
              <a:cs typeface="B Mitra" pitchFamily="2" charset="-78"/>
            </a:endParaRPr>
          </a:p>
          <a:p>
            <a:pPr lvl="0" algn="just" rtl="1">
              <a:buClr>
                <a:srgbClr val="000000"/>
              </a:buClr>
              <a:buFont typeface="Wingdings" pitchFamily="2" charset="2"/>
              <a:buChar char="§"/>
            </a:pPr>
            <a:r>
              <a:rPr lang="en-US" sz="2500" dirty="0" smtClean="0">
                <a:cs typeface="B Mitra" pitchFamily="2" charset="-78"/>
              </a:rPr>
              <a:t> </a:t>
            </a:r>
            <a:r>
              <a:rPr lang="ar-SA" sz="2500" u="sng" dirty="0">
                <a:cs typeface="B Mitra" pitchFamily="2" charset="-78"/>
              </a:rPr>
              <a:t>واژه‌هاي </a:t>
            </a:r>
            <a:r>
              <a:rPr lang="ar-SA" sz="2500" u="sng" dirty="0" smtClean="0">
                <a:cs typeface="B Mitra" pitchFamily="2" charset="-78"/>
              </a:rPr>
              <a:t>كليدي</a:t>
            </a:r>
            <a:endParaRPr lang="fa-IR" sz="2500" u="sng" dirty="0" smtClean="0">
              <a:cs typeface="B Mitra" pitchFamily="2" charset="-78"/>
            </a:endParaRPr>
          </a:p>
          <a:p>
            <a:pPr lvl="0" algn="just" rtl="1">
              <a:buClr>
                <a:srgbClr val="000000"/>
              </a:buClr>
              <a:buFont typeface="Wingdings" pitchFamily="2" charset="2"/>
              <a:buChar char="Ø"/>
            </a:pPr>
            <a:r>
              <a:rPr lang="ar-SA" sz="2500" dirty="0" smtClean="0">
                <a:cs typeface="B Mitra" pitchFamily="2" charset="-78"/>
              </a:rPr>
              <a:t>بين </a:t>
            </a:r>
            <a:r>
              <a:rPr lang="ar-SA" sz="2500" dirty="0">
                <a:cs typeface="B Mitra" pitchFamily="2" charset="-78"/>
              </a:rPr>
              <a:t>3 الي 8 </a:t>
            </a:r>
            <a:r>
              <a:rPr lang="ar-SA" sz="2500" dirty="0" smtClean="0">
                <a:cs typeface="B Mitra" pitchFamily="2" charset="-78"/>
              </a:rPr>
              <a:t>واژه</a:t>
            </a:r>
            <a:endParaRPr lang="fa-IR" sz="2500" dirty="0" smtClean="0">
              <a:cs typeface="B Mitra" pitchFamily="2" charset="-78"/>
            </a:endParaRPr>
          </a:p>
          <a:p>
            <a:pPr lvl="0" algn="just" rtl="1">
              <a:buClr>
                <a:srgbClr val="000000"/>
              </a:buClr>
              <a:buFont typeface="Wingdings" pitchFamily="2" charset="2"/>
              <a:buChar char="Ø"/>
            </a:pPr>
            <a:r>
              <a:rPr lang="ar-SA" sz="2500" dirty="0" smtClean="0">
                <a:cs typeface="B Mitra" pitchFamily="2" charset="-78"/>
              </a:rPr>
              <a:t>انتخاب واژه‌ها</a:t>
            </a:r>
            <a:r>
              <a:rPr lang="fa-IR" sz="2500" dirty="0" smtClean="0">
                <a:cs typeface="B Mitra" pitchFamily="2" charset="-78"/>
              </a:rPr>
              <a:t>ی</a:t>
            </a:r>
            <a:r>
              <a:rPr lang="ar-SA" sz="2500" dirty="0" smtClean="0">
                <a:cs typeface="B Mitra" pitchFamily="2" charset="-78"/>
              </a:rPr>
              <a:t> كليدي</a:t>
            </a:r>
            <a:r>
              <a:rPr lang="fa-IR" sz="2500" dirty="0" smtClean="0">
                <a:cs typeface="B Mitra" pitchFamily="2" charset="-78"/>
              </a:rPr>
              <a:t> </a:t>
            </a:r>
            <a:r>
              <a:rPr lang="ar-SA" sz="2500" dirty="0" smtClean="0">
                <a:cs typeface="B Mitra" pitchFamily="2" charset="-78"/>
              </a:rPr>
              <a:t>از </a:t>
            </a:r>
            <a:r>
              <a:rPr lang="ar-SA" sz="2500" dirty="0">
                <a:cs typeface="B Mitra" pitchFamily="2" charset="-78"/>
              </a:rPr>
              <a:t>اصطلاحنامه‌ی پزشكي فارسي </a:t>
            </a:r>
            <a:r>
              <a:rPr lang="en-US" sz="2500" dirty="0">
                <a:cs typeface="B Mitra" pitchFamily="2" charset="-78"/>
              </a:rPr>
              <a:t> </a:t>
            </a:r>
            <a:r>
              <a:rPr lang="en-US" sz="2000" dirty="0">
                <a:cs typeface="B Mitra" pitchFamily="2" charset="-78"/>
              </a:rPr>
              <a:t>(</a:t>
            </a:r>
            <a:r>
              <a:rPr lang="en-US" sz="2000" dirty="0" err="1">
                <a:cs typeface="B Mitra" pitchFamily="2" charset="-78"/>
              </a:rPr>
              <a:t>MeSH</a:t>
            </a:r>
            <a:r>
              <a:rPr lang="en-US" sz="2500" dirty="0">
                <a:cs typeface="B Mitra" pitchFamily="2" charset="-78"/>
              </a:rPr>
              <a:t>)</a:t>
            </a:r>
            <a:r>
              <a:rPr lang="ar-SA" sz="2500" dirty="0">
                <a:cs typeface="B Mitra" pitchFamily="2" charset="-78"/>
              </a:rPr>
              <a:t>، اصطلاحنامه نما و دانشنامه كتابداري و اطلاع </a:t>
            </a:r>
            <a:r>
              <a:rPr lang="ar-SA" sz="2500" dirty="0" smtClean="0">
                <a:cs typeface="B Mitra" pitchFamily="2" charset="-78"/>
              </a:rPr>
              <a:t>رساني</a:t>
            </a:r>
            <a:r>
              <a:rPr lang="fa-IR" sz="2500" dirty="0" smtClean="0">
                <a:cs typeface="B Mitra" pitchFamily="2" charset="-78"/>
              </a:rPr>
              <a:t>، اصطلاحنامه ها و فرهنگ های تخصصی.</a:t>
            </a:r>
            <a:endParaRPr lang="en-US" sz="2500" dirty="0">
              <a:cs typeface="B Mitra" pitchFamily="2" charset="-78"/>
            </a:endParaRPr>
          </a:p>
          <a:p>
            <a:pPr marL="0" indent="0">
              <a:buNone/>
            </a:pPr>
            <a:endParaRPr lang="en-US" dirty="0"/>
          </a:p>
        </p:txBody>
      </p:sp>
    </p:spTree>
    <p:extLst>
      <p:ext uri="{BB962C8B-B14F-4D97-AF65-F5344CB8AC3E}">
        <p14:creationId xmlns:p14="http://schemas.microsoft.com/office/powerpoint/2010/main" val="33079407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00042"/>
            <a:ext cx="6377001" cy="6357958"/>
          </a:xfrm>
        </p:spPr>
        <p:txBody>
          <a:bodyPr/>
          <a:lstStyle/>
          <a:p>
            <a:pPr marL="0" lvl="0" indent="0" algn="r" rtl="1">
              <a:buNone/>
            </a:pPr>
            <a:r>
              <a:rPr lang="fa-IR" sz="2500" b="1" dirty="0">
                <a:cs typeface="B Mitra" pitchFamily="2" charset="-78"/>
              </a:rPr>
              <a:t>3)</a:t>
            </a:r>
            <a:r>
              <a:rPr lang="ar-SA" sz="2500" b="1" dirty="0">
                <a:cs typeface="B Mitra" pitchFamily="2" charset="-78"/>
              </a:rPr>
              <a:t>چكيده‌ی انگليسي </a:t>
            </a:r>
            <a:r>
              <a:rPr lang="fa-IR" sz="2500" dirty="0" smtClean="0">
                <a:cs typeface="B Mitra" pitchFamily="2" charset="-78"/>
              </a:rPr>
              <a:t>(</a:t>
            </a:r>
            <a:r>
              <a:rPr lang="ar-SA" sz="2500" dirty="0" smtClean="0">
                <a:cs typeface="B Mitra" pitchFamily="2" charset="-78"/>
              </a:rPr>
              <a:t>200 تا 250 كلمه‌</a:t>
            </a:r>
            <a:r>
              <a:rPr lang="fa-IR" sz="2500" dirty="0" smtClean="0">
                <a:cs typeface="B Mitra" pitchFamily="2" charset="-78"/>
              </a:rPr>
              <a:t>)</a:t>
            </a:r>
            <a:r>
              <a:rPr lang="ar-SA" sz="2500" dirty="0" smtClean="0">
                <a:cs typeface="B Mitra" pitchFamily="2" charset="-78"/>
              </a:rPr>
              <a:t> شامل</a:t>
            </a:r>
            <a:r>
              <a:rPr lang="en-US" sz="2500" dirty="0" smtClean="0">
                <a:cs typeface="B Mitra" pitchFamily="2" charset="-78"/>
              </a:rPr>
              <a:t>:</a:t>
            </a:r>
          </a:p>
          <a:p>
            <a:pPr lvl="0" algn="r" rtl="1">
              <a:buFont typeface="Wingdings" pitchFamily="2" charset="2"/>
              <a:buChar char="§"/>
            </a:pPr>
            <a:r>
              <a:rPr lang="en-US" sz="2000" dirty="0" smtClean="0">
                <a:cs typeface="B Mitra" pitchFamily="2" charset="-78"/>
              </a:rPr>
              <a:t>Title</a:t>
            </a:r>
          </a:p>
          <a:p>
            <a:pPr lvl="0" algn="r" rtl="1">
              <a:buFont typeface="Wingdings" pitchFamily="2" charset="2"/>
              <a:buChar char="§"/>
            </a:pPr>
            <a:r>
              <a:rPr lang="en-US" sz="2000" dirty="0" smtClean="0">
                <a:cs typeface="B Mitra" pitchFamily="2" charset="-78"/>
              </a:rPr>
              <a:t>Introduction</a:t>
            </a:r>
          </a:p>
          <a:p>
            <a:pPr lvl="0" algn="r" rtl="1">
              <a:buFont typeface="Wingdings" pitchFamily="2" charset="2"/>
              <a:buChar char="§"/>
            </a:pPr>
            <a:r>
              <a:rPr lang="en-US" sz="2000" dirty="0" smtClean="0">
                <a:cs typeface="B Mitra" pitchFamily="2" charset="-78"/>
              </a:rPr>
              <a:t>Methods</a:t>
            </a:r>
          </a:p>
          <a:p>
            <a:pPr lvl="0" algn="r" rtl="1">
              <a:buFont typeface="Wingdings" pitchFamily="2" charset="2"/>
              <a:buChar char="§"/>
            </a:pPr>
            <a:r>
              <a:rPr lang="en-US" sz="2000" dirty="0" smtClean="0">
                <a:cs typeface="B Mitra" pitchFamily="2" charset="-78"/>
              </a:rPr>
              <a:t>Results</a:t>
            </a:r>
          </a:p>
          <a:p>
            <a:pPr lvl="0" algn="r" rtl="1">
              <a:buFont typeface="Wingdings" pitchFamily="2" charset="2"/>
              <a:buChar char="§"/>
            </a:pPr>
            <a:r>
              <a:rPr lang="en-US" sz="2000" dirty="0" smtClean="0">
                <a:cs typeface="B Mitra" pitchFamily="2" charset="-78"/>
              </a:rPr>
              <a:t>Conclusion</a:t>
            </a:r>
          </a:p>
          <a:p>
            <a:pPr lvl="0" algn="r" rtl="1">
              <a:buFont typeface="Wingdings" pitchFamily="2" charset="2"/>
              <a:buChar char="§"/>
            </a:pPr>
            <a:r>
              <a:rPr lang="en-US" sz="2000" dirty="0" smtClean="0">
                <a:cs typeface="B Mitra" pitchFamily="2" charset="-78"/>
              </a:rPr>
              <a:t>Key words</a:t>
            </a:r>
            <a:r>
              <a:rPr lang="en-US" sz="2000" b="1" dirty="0" smtClean="0">
                <a:cs typeface="B Mitra" pitchFamily="2" charset="-78"/>
              </a:rPr>
              <a:t> </a:t>
            </a:r>
            <a:endParaRPr lang="fa-IR" sz="2000" b="1" dirty="0" smtClean="0">
              <a:cs typeface="B Mitra" pitchFamily="2" charset="-78"/>
            </a:endParaRPr>
          </a:p>
          <a:p>
            <a:pPr marL="0" lvl="0" indent="0" algn="r" rtl="1">
              <a:buNone/>
            </a:pPr>
            <a:endParaRPr lang="en-US" sz="2000" dirty="0" smtClean="0">
              <a:cs typeface="B Mitra" pitchFamily="2" charset="-78"/>
            </a:endParaRPr>
          </a:p>
          <a:p>
            <a:pPr marL="0" lvl="0" indent="0" algn="r" rtl="1">
              <a:buNone/>
            </a:pPr>
            <a:r>
              <a:rPr lang="fa-IR" sz="2500" b="1" dirty="0">
                <a:cs typeface="B Mitra" pitchFamily="2" charset="-78"/>
              </a:rPr>
              <a:t>4) </a:t>
            </a:r>
            <a:r>
              <a:rPr lang="ar-SA" sz="2500" b="1" dirty="0">
                <a:cs typeface="B Mitra" pitchFamily="2" charset="-78"/>
              </a:rPr>
              <a:t>متن مقاله پژوهشی</a:t>
            </a:r>
            <a:r>
              <a:rPr lang="en-US" sz="2500" b="1" dirty="0">
                <a:cs typeface="B Mitra" pitchFamily="2" charset="-78"/>
              </a:rPr>
              <a:t> </a:t>
            </a:r>
            <a:r>
              <a:rPr lang="fa-IR" sz="2500" dirty="0" smtClean="0">
                <a:cs typeface="B Mitra" pitchFamily="2" charset="-78"/>
              </a:rPr>
              <a:t>شامل: </a:t>
            </a:r>
            <a:endParaRPr lang="en-US" sz="2500" dirty="0" smtClean="0">
              <a:cs typeface="B Mitra" pitchFamily="2" charset="-78"/>
            </a:endParaRPr>
          </a:p>
          <a:p>
            <a:pPr lvl="0" algn="r" rtl="1">
              <a:buFont typeface="Wingdings" pitchFamily="2" charset="2"/>
              <a:buChar char="§"/>
            </a:pPr>
            <a:r>
              <a:rPr lang="fa-IR" sz="2500" b="1" i="1" dirty="0" smtClean="0">
                <a:cs typeface="B Mitra" pitchFamily="2" charset="-78"/>
              </a:rPr>
              <a:t>   </a:t>
            </a:r>
            <a:r>
              <a:rPr lang="ar-SA" sz="2500" dirty="0" smtClean="0">
                <a:cs typeface="B Mitra" pitchFamily="2" charset="-78"/>
              </a:rPr>
              <a:t>مقدمه</a:t>
            </a:r>
            <a:endParaRPr lang="fa-IR" sz="2500" dirty="0" smtClean="0">
              <a:cs typeface="B Mitra" pitchFamily="2" charset="-78"/>
            </a:endParaRPr>
          </a:p>
          <a:p>
            <a:pPr lvl="0" algn="r" rtl="1">
              <a:buFont typeface="Wingdings" pitchFamily="2" charset="2"/>
              <a:buChar char="§"/>
            </a:pPr>
            <a:r>
              <a:rPr lang="fa-IR" sz="2500" dirty="0" smtClean="0">
                <a:cs typeface="B Mitra" pitchFamily="2" charset="-78"/>
              </a:rPr>
              <a:t>  </a:t>
            </a:r>
            <a:r>
              <a:rPr lang="ar-SA" sz="2500" dirty="0" smtClean="0">
                <a:cs typeface="B Mitra" pitchFamily="2" charset="-78"/>
              </a:rPr>
              <a:t>روش بررسي</a:t>
            </a:r>
            <a:endParaRPr lang="fa-IR" sz="2500" dirty="0" smtClean="0">
              <a:cs typeface="B Mitra" pitchFamily="2" charset="-78"/>
            </a:endParaRPr>
          </a:p>
          <a:p>
            <a:pPr lvl="0" algn="r" rtl="1">
              <a:buFont typeface="Wingdings" pitchFamily="2" charset="2"/>
              <a:buChar char="§"/>
            </a:pPr>
            <a:r>
              <a:rPr lang="fa-IR" sz="2500" dirty="0" smtClean="0">
                <a:cs typeface="B Mitra" pitchFamily="2" charset="-78"/>
              </a:rPr>
              <a:t>  </a:t>
            </a:r>
            <a:r>
              <a:rPr lang="ar-SA" sz="2500" dirty="0" smtClean="0">
                <a:cs typeface="B Mitra" pitchFamily="2" charset="-78"/>
              </a:rPr>
              <a:t>يافته‌ها</a:t>
            </a:r>
            <a:endParaRPr lang="en-US" sz="2500" dirty="0" smtClean="0">
              <a:cs typeface="B Mitra" pitchFamily="2" charset="-78"/>
            </a:endParaRPr>
          </a:p>
          <a:p>
            <a:pPr lvl="0" algn="r" rtl="1">
              <a:buFont typeface="Wingdings" pitchFamily="2" charset="2"/>
              <a:buChar char="§"/>
            </a:pPr>
            <a:r>
              <a:rPr lang="fa-IR" sz="2500" dirty="0" smtClean="0">
                <a:cs typeface="B Mitra" pitchFamily="2" charset="-78"/>
              </a:rPr>
              <a:t>   </a:t>
            </a:r>
            <a:r>
              <a:rPr lang="ar-SA" sz="2500" dirty="0" smtClean="0">
                <a:cs typeface="B Mitra" pitchFamily="2" charset="-78"/>
              </a:rPr>
              <a:t>بحث</a:t>
            </a:r>
            <a:endParaRPr lang="fa-IR" sz="2500" dirty="0" smtClean="0">
              <a:cs typeface="B Mitra" pitchFamily="2" charset="-78"/>
            </a:endParaRPr>
          </a:p>
          <a:p>
            <a:pPr lvl="0" algn="r" rtl="1">
              <a:buFont typeface="Wingdings" pitchFamily="2" charset="2"/>
              <a:buChar char="§"/>
            </a:pPr>
            <a:r>
              <a:rPr lang="fa-IR" sz="2500" dirty="0" smtClean="0">
                <a:cs typeface="B Mitra" pitchFamily="2" charset="-78"/>
              </a:rPr>
              <a:t>   </a:t>
            </a:r>
            <a:r>
              <a:rPr lang="ar-SA" sz="2500" dirty="0" smtClean="0">
                <a:cs typeface="B Mitra" pitchFamily="2" charset="-78"/>
              </a:rPr>
              <a:t>نتيجه‌گيري</a:t>
            </a:r>
            <a:endParaRPr lang="en-US" sz="2500" dirty="0" smtClean="0">
              <a:cs typeface="B Mitra" pitchFamily="2" charset="-78"/>
            </a:endParaRPr>
          </a:p>
          <a:p>
            <a:pPr algn="r" rtl="1">
              <a:buFont typeface="Wingdings" pitchFamily="2" charset="2"/>
              <a:buChar char="§"/>
            </a:pPr>
            <a:r>
              <a:rPr lang="fa-IR" sz="2500" dirty="0" smtClean="0">
                <a:cs typeface="B Mitra" pitchFamily="2" charset="-78"/>
              </a:rPr>
              <a:t>   </a:t>
            </a:r>
            <a:r>
              <a:rPr lang="ar-SA" sz="2500" dirty="0" smtClean="0">
                <a:cs typeface="B Mitra" pitchFamily="2" charset="-78"/>
              </a:rPr>
              <a:t>پیشنهادها</a:t>
            </a: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71480"/>
            <a:ext cx="6377001" cy="6286520"/>
          </a:xfrm>
        </p:spPr>
        <p:txBody>
          <a:bodyPr/>
          <a:lstStyle/>
          <a:p>
            <a:pPr algn="just" rtl="1">
              <a:buFont typeface="Wingdings" pitchFamily="2" charset="2"/>
              <a:buChar char="§"/>
            </a:pPr>
            <a:r>
              <a:rPr lang="ar-SA" sz="2500" u="sng" dirty="0" smtClean="0">
                <a:cs typeface="B Mitra" pitchFamily="2" charset="-78"/>
              </a:rPr>
              <a:t>مقدمه:</a:t>
            </a:r>
            <a:r>
              <a:rPr lang="ar-SA" sz="2500" dirty="0" smtClean="0">
                <a:cs typeface="B Mitra" pitchFamily="2" charset="-78"/>
              </a:rPr>
              <a:t> حداکثر در </a:t>
            </a:r>
            <a:r>
              <a:rPr lang="fa-IR" sz="2500" dirty="0" smtClean="0">
                <a:cs typeface="B Mitra" pitchFamily="2" charset="-78"/>
              </a:rPr>
              <a:t>1/5</a:t>
            </a:r>
            <a:r>
              <a:rPr lang="ar-SA" sz="2500" dirty="0" smtClean="0">
                <a:cs typeface="B Mitra" pitchFamily="2" charset="-78"/>
              </a:rPr>
              <a:t> صفحه </a:t>
            </a:r>
            <a:r>
              <a:rPr lang="en-US" sz="2000" dirty="0" smtClean="0">
                <a:cs typeface="B Mitra" pitchFamily="2" charset="-78"/>
              </a:rPr>
              <a:t>A4</a:t>
            </a:r>
            <a:r>
              <a:rPr lang="fa-IR" sz="2000" dirty="0" smtClean="0">
                <a:cs typeface="B Mitra" pitchFamily="2" charset="-78"/>
              </a:rPr>
              <a:t> </a:t>
            </a:r>
            <a:r>
              <a:rPr lang="ar-SA" sz="2500" dirty="0" smtClean="0">
                <a:cs typeface="B Mitra" pitchFamily="2" charset="-78"/>
              </a:rPr>
              <a:t>شامل</a:t>
            </a:r>
            <a:r>
              <a:rPr lang="fa-IR" sz="2500" dirty="0" smtClean="0">
                <a:cs typeface="B Mitra" pitchFamily="2" charset="-78"/>
              </a:rPr>
              <a:t>:</a:t>
            </a:r>
            <a:endParaRPr lang="en-US" sz="2500" dirty="0" smtClean="0">
              <a:cs typeface="B Mitra" pitchFamily="2" charset="-78"/>
            </a:endParaRPr>
          </a:p>
          <a:p>
            <a:pPr lvl="0" algn="just" rtl="1">
              <a:buFont typeface="Wingdings" pitchFamily="2" charset="2"/>
              <a:buChar char="Ø"/>
            </a:pPr>
            <a:r>
              <a:rPr lang="ar-SA" sz="2500" dirty="0" smtClean="0">
                <a:cs typeface="B Mitra" pitchFamily="2" charset="-78"/>
              </a:rPr>
              <a:t>شرحی از  بیان مساله،</a:t>
            </a:r>
            <a:endParaRPr lang="en-US" sz="2500" dirty="0" smtClean="0">
              <a:cs typeface="B Mitra" pitchFamily="2" charset="-78"/>
            </a:endParaRPr>
          </a:p>
          <a:p>
            <a:pPr lvl="0" algn="just" rtl="1">
              <a:buFont typeface="Wingdings" pitchFamily="2" charset="2"/>
              <a:buChar char="Ø"/>
            </a:pPr>
            <a:r>
              <a:rPr lang="ar-SA" sz="2500" dirty="0" smtClean="0">
                <a:cs typeface="B Mitra" pitchFamily="2" charset="-78"/>
              </a:rPr>
              <a:t>شرحی از اهميت موضوع و ضرورت انجام پژوهش (اگر پژوهش شما براي اولين بار است كه انجام شده ذكر </a:t>
            </a:r>
            <a:r>
              <a:rPr lang="fa-IR" sz="2500" dirty="0" smtClean="0">
                <a:cs typeface="B Mitra" pitchFamily="2" charset="-78"/>
              </a:rPr>
              <a:t>نفرمایید زیرا </a:t>
            </a:r>
            <a:r>
              <a:rPr lang="ar-SA" sz="2500" dirty="0" smtClean="0">
                <a:cs typeface="B Mitra" pitchFamily="2" charset="-78"/>
              </a:rPr>
              <a:t>اين مطلب حاكي از اهميت كار شما نيست)، </a:t>
            </a:r>
            <a:endParaRPr lang="en-US" sz="2500" dirty="0" smtClean="0">
              <a:cs typeface="B Mitra" pitchFamily="2" charset="-78"/>
            </a:endParaRPr>
          </a:p>
          <a:p>
            <a:pPr lvl="0" algn="just" rtl="1">
              <a:buFont typeface="Wingdings" pitchFamily="2" charset="2"/>
              <a:buChar char="Ø"/>
            </a:pPr>
            <a:r>
              <a:rPr lang="fa-IR" sz="2500" dirty="0" smtClean="0">
                <a:cs typeface="B Mitra" pitchFamily="2" charset="-78"/>
              </a:rPr>
              <a:t>شرحی </a:t>
            </a:r>
            <a:r>
              <a:rPr lang="ar-SA" sz="2500" dirty="0" smtClean="0">
                <a:cs typeface="B Mitra" pitchFamily="2" charset="-78"/>
              </a:rPr>
              <a:t>از نتایج پژوهش های گذشته مرتبط با پژوهش فعلی و مقاله جاری</a:t>
            </a:r>
            <a:r>
              <a:rPr lang="fa-IR" sz="2500" dirty="0" smtClean="0">
                <a:cs typeface="B Mitra" pitchFamily="2" charset="-78"/>
              </a:rPr>
              <a:t>(با ذکر رفرنس)</a:t>
            </a:r>
            <a:r>
              <a:rPr lang="ar-SA" sz="2500" dirty="0" smtClean="0">
                <a:cs typeface="B Mitra" pitchFamily="2" charset="-78"/>
              </a:rPr>
              <a:t>، </a:t>
            </a:r>
            <a:endParaRPr lang="en-US" sz="2500" dirty="0" smtClean="0">
              <a:cs typeface="B Mitra" pitchFamily="2" charset="-78"/>
            </a:endParaRPr>
          </a:p>
          <a:p>
            <a:pPr lvl="0" algn="just" rtl="1">
              <a:buFont typeface="Wingdings" pitchFamily="2" charset="2"/>
              <a:buChar char="Ø"/>
            </a:pPr>
            <a:r>
              <a:rPr lang="ar-SA" sz="2500" dirty="0" smtClean="0">
                <a:cs typeface="B Mitra" pitchFamily="2" charset="-78"/>
              </a:rPr>
              <a:t>تعریف واژه و یا اصطلاح جدید و مبهم برای خوانندگان</a:t>
            </a:r>
            <a:r>
              <a:rPr lang="fa-IR" sz="2500" dirty="0">
                <a:cs typeface="B Mitra" pitchFamily="2" charset="-78"/>
              </a:rPr>
              <a:t> (با ذکر رفرنس)</a:t>
            </a:r>
            <a:r>
              <a:rPr lang="ar-SA" sz="2500" dirty="0">
                <a:cs typeface="B Mitra" pitchFamily="2" charset="-78"/>
              </a:rPr>
              <a:t>،</a:t>
            </a:r>
            <a:r>
              <a:rPr lang="ar-SA" sz="2500" dirty="0" smtClean="0">
                <a:cs typeface="B Mitra" pitchFamily="2" charset="-78"/>
              </a:rPr>
              <a:t> </a:t>
            </a:r>
            <a:endParaRPr lang="fa-IR" sz="2500" dirty="0" smtClean="0">
              <a:cs typeface="B Mitra" pitchFamily="2" charset="-78"/>
            </a:endParaRPr>
          </a:p>
          <a:p>
            <a:pPr lvl="0" algn="just" rtl="1">
              <a:buFont typeface="Wingdings" pitchFamily="2" charset="2"/>
              <a:buChar char="Ø"/>
            </a:pPr>
            <a:r>
              <a:rPr lang="ar-SA" sz="2500" dirty="0" smtClean="0">
                <a:cs typeface="B Mitra" pitchFamily="2" charset="-78"/>
              </a:rPr>
              <a:t>هدف كلي پژوهش (</a:t>
            </a:r>
            <a:r>
              <a:rPr lang="fa-IR" sz="2500" dirty="0" smtClean="0">
                <a:cs typeface="B Mitra" pitchFamily="2" charset="-78"/>
              </a:rPr>
              <a:t>پرهیز </a:t>
            </a:r>
            <a:r>
              <a:rPr lang="ar-SA" sz="2500" dirty="0" smtClean="0">
                <a:cs typeface="B Mitra" pitchFamily="2" charset="-78"/>
              </a:rPr>
              <a:t>از آوردن افعالی همچون</a:t>
            </a:r>
            <a:r>
              <a:rPr lang="fa-IR" sz="2500" dirty="0" smtClean="0">
                <a:cs typeface="B Mitra" pitchFamily="2" charset="-78"/>
              </a:rPr>
              <a:t> بررسی و مطالعه در هدف ).</a:t>
            </a:r>
            <a:endParaRPr lang="en-US" sz="2500" dirty="0" smtClean="0">
              <a:cs typeface="B Mitra" pitchFamily="2" charset="-78"/>
            </a:endParaRPr>
          </a:p>
          <a:p>
            <a:pPr algn="just">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71480"/>
            <a:ext cx="6377001" cy="6286520"/>
          </a:xfrm>
        </p:spPr>
        <p:txBody>
          <a:bodyPr/>
          <a:lstStyle/>
          <a:p>
            <a:pPr algn="just" rtl="1">
              <a:buFont typeface="Wingdings" pitchFamily="2" charset="2"/>
              <a:buChar char="§"/>
            </a:pPr>
            <a:r>
              <a:rPr lang="ar-SA" sz="2500" u="sng" dirty="0" smtClean="0">
                <a:cs typeface="B Mitra" pitchFamily="2" charset="-78"/>
              </a:rPr>
              <a:t>روش بررسي</a:t>
            </a:r>
            <a:r>
              <a:rPr lang="ar-SA" sz="2500" b="1" dirty="0" smtClean="0">
                <a:cs typeface="B Mitra" pitchFamily="2" charset="-78"/>
              </a:rPr>
              <a:t> </a:t>
            </a:r>
            <a:r>
              <a:rPr lang="fa-IR" sz="2500" dirty="0" smtClean="0">
                <a:cs typeface="B Mitra" pitchFamily="2" charset="-78"/>
              </a:rPr>
              <a:t>شامل: </a:t>
            </a:r>
          </a:p>
          <a:p>
            <a:pPr algn="just" rtl="1">
              <a:buFont typeface="Wingdings" pitchFamily="2" charset="2"/>
              <a:buChar char="Ø"/>
            </a:pPr>
            <a:r>
              <a:rPr lang="fa-IR" sz="2500" dirty="0" smtClean="0">
                <a:cs typeface="B Mitra" pitchFamily="2" charset="-78"/>
              </a:rPr>
              <a:t>نوع پژوهش، نوع مطالعه، </a:t>
            </a:r>
          </a:p>
          <a:p>
            <a:pPr algn="just" rtl="1">
              <a:buFont typeface="Wingdings" pitchFamily="2" charset="2"/>
              <a:buChar char="Ø"/>
            </a:pPr>
            <a:r>
              <a:rPr lang="fa-IR" sz="2500" dirty="0" smtClean="0">
                <a:cs typeface="B Mitra" pitchFamily="2" charset="-78"/>
              </a:rPr>
              <a:t>جامعه، مكان و زمان</a:t>
            </a:r>
            <a:r>
              <a:rPr lang="fa-IR" sz="2500" dirty="0">
                <a:cs typeface="B Mitra" pitchFamily="2" charset="-78"/>
              </a:rPr>
              <a:t> مطالعه</a:t>
            </a:r>
            <a:r>
              <a:rPr lang="fa-IR" sz="2500" dirty="0" smtClean="0">
                <a:cs typeface="B Mitra" pitchFamily="2" charset="-78"/>
              </a:rPr>
              <a:t>،</a:t>
            </a:r>
          </a:p>
          <a:p>
            <a:pPr algn="just" rtl="1">
              <a:buFont typeface="Wingdings" pitchFamily="2" charset="2"/>
              <a:buChar char="Ø"/>
            </a:pPr>
            <a:r>
              <a:rPr lang="fa-IR" sz="2500" dirty="0" smtClean="0">
                <a:cs typeface="B Mitra" pitchFamily="2" charset="-78"/>
              </a:rPr>
              <a:t>حجم نمونه، روش نمونه گيري، </a:t>
            </a:r>
          </a:p>
          <a:p>
            <a:pPr algn="just" rtl="1">
              <a:buFont typeface="Wingdings" pitchFamily="2" charset="2"/>
              <a:buChar char="Ø"/>
            </a:pPr>
            <a:r>
              <a:rPr lang="fa-IR" sz="2500" dirty="0" smtClean="0">
                <a:cs typeface="B Mitra" pitchFamily="2" charset="-78"/>
              </a:rPr>
              <a:t>ابزار جمع آوري داده ها، روايي و پايايي ابزار جمع آوري داده ها (مثلا: پایایی پرسشنامه با روش</a:t>
            </a:r>
            <a:r>
              <a:rPr lang="en-US" sz="2000" dirty="0" smtClean="0">
                <a:cs typeface="B Mitra" pitchFamily="2" charset="-78"/>
              </a:rPr>
              <a:t>Test-retest</a:t>
            </a:r>
            <a:r>
              <a:rPr lang="en-US" sz="2500" dirty="0" smtClean="0">
                <a:cs typeface="B Mitra" pitchFamily="2" charset="-78"/>
              </a:rPr>
              <a:t> </a:t>
            </a:r>
            <a:r>
              <a:rPr lang="fa-IR" sz="2500" dirty="0" smtClean="0">
                <a:cs typeface="B Mitra" pitchFamily="2" charset="-78"/>
              </a:rPr>
              <a:t>بررسی و با  </a:t>
            </a:r>
            <a:r>
              <a:rPr lang="en-US" sz="2000" dirty="0" smtClean="0">
                <a:cs typeface="B Mitra" pitchFamily="2" charset="-78"/>
              </a:rPr>
              <a:t>Alpha </a:t>
            </a:r>
            <a:r>
              <a:rPr lang="en-US" sz="2000" dirty="0" err="1" smtClean="0">
                <a:cs typeface="B Mitra" pitchFamily="2" charset="-78"/>
              </a:rPr>
              <a:t>Cronbach</a:t>
            </a:r>
            <a:r>
              <a:rPr lang="en-US" sz="2000" dirty="0" smtClean="0">
                <a:cs typeface="B Mitra" pitchFamily="2" charset="-78"/>
              </a:rPr>
              <a:t>  </a:t>
            </a:r>
            <a:r>
              <a:rPr lang="fa-IR" sz="2500" dirty="0" smtClean="0">
                <a:cs typeface="B Mitra" pitchFamily="2" charset="-78"/>
              </a:rPr>
              <a:t>80 درصد تایید شد)، روش جمع آوري داده ها، </a:t>
            </a:r>
          </a:p>
          <a:p>
            <a:pPr algn="just" rtl="1">
              <a:buFont typeface="Wingdings" pitchFamily="2" charset="2"/>
              <a:buChar char="Ø"/>
            </a:pPr>
            <a:r>
              <a:rPr lang="fa-IR" sz="2500" dirty="0" smtClean="0">
                <a:cs typeface="B Mitra" pitchFamily="2" charset="-78"/>
              </a:rPr>
              <a:t> نوع تحليل يافته ها (مثلا در تحليل توصيفي اشاره به توزيع درصد فراواني، ميانگين، انحراف معيار و اگر تحليل استنباطي است اشاره به آزمون هاي مختلف استفاده شده ضروري است) و ابزار يا نرم افزار تحليل يافته ها و شماره ویرایش ( مثلا </a:t>
            </a:r>
            <a:r>
              <a:rPr lang="en-US" sz="2000" dirty="0" smtClean="0">
                <a:cs typeface="B Mitra" pitchFamily="2" charset="-78"/>
              </a:rPr>
              <a:t>SPSS</a:t>
            </a:r>
            <a:r>
              <a:rPr lang="en-US" sz="2000" baseline="-25000" dirty="0" smtClean="0">
                <a:cs typeface="B Mitra" pitchFamily="2" charset="-78"/>
              </a:rPr>
              <a:t>15</a:t>
            </a:r>
            <a:r>
              <a:rPr lang="fa-IR" sz="2500" dirty="0" smtClean="0">
                <a:cs typeface="B Mitra" pitchFamily="2" charset="-78"/>
              </a:rPr>
              <a:t>). </a:t>
            </a:r>
            <a:endParaRPr lang="en-US" sz="2500" dirty="0" smtClean="0">
              <a:cs typeface="B Mitra" pitchFamily="2" charset="-78"/>
            </a:endParaRPr>
          </a:p>
          <a:p>
            <a:pPr marL="0" indent="0" algn="just" rtl="1">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500298" y="500042"/>
            <a:ext cx="6519877" cy="6357958"/>
          </a:xfrm>
        </p:spPr>
        <p:txBody>
          <a:bodyPr/>
          <a:lstStyle/>
          <a:p>
            <a:pPr algn="just" rtl="1">
              <a:buFont typeface="Wingdings" pitchFamily="2" charset="2"/>
              <a:buChar char="§"/>
            </a:pPr>
            <a:r>
              <a:rPr lang="ar-SA" sz="2500" u="sng" dirty="0" smtClean="0">
                <a:cs typeface="B Mitra" pitchFamily="2" charset="-78"/>
              </a:rPr>
              <a:t>يافته‌ها:</a:t>
            </a:r>
            <a:endParaRPr lang="en-US" sz="2500" b="1" dirty="0">
              <a:cs typeface="B Mitra" pitchFamily="2" charset="-78"/>
            </a:endParaRPr>
          </a:p>
          <a:p>
            <a:pPr algn="just" rtl="1">
              <a:buFont typeface="Wingdings" pitchFamily="2" charset="2"/>
              <a:buChar char="Ø"/>
            </a:pPr>
            <a:r>
              <a:rPr lang="ar-SA" sz="2500" dirty="0" smtClean="0">
                <a:cs typeface="B Mitra" pitchFamily="2" charset="-78"/>
              </a:rPr>
              <a:t>مي تواند به </a:t>
            </a:r>
            <a:r>
              <a:rPr lang="fa-IR" sz="2500" dirty="0" smtClean="0">
                <a:cs typeface="B Mitra" pitchFamily="2" charset="-78"/>
              </a:rPr>
              <a:t>صورت </a:t>
            </a:r>
            <a:r>
              <a:rPr lang="ar-SA" sz="2500" dirty="0" smtClean="0">
                <a:cs typeface="B Mitra" pitchFamily="2" charset="-78"/>
              </a:rPr>
              <a:t>متن و تصاوير(جدول، نمودار، فلوچارت، انيميشن، عكس و...) ارايه شود. </a:t>
            </a:r>
            <a:endParaRPr lang="en-US" sz="2500" dirty="0" smtClean="0">
              <a:cs typeface="B Mitra" pitchFamily="2" charset="-78"/>
            </a:endParaRPr>
          </a:p>
          <a:p>
            <a:pPr algn="just" rtl="1">
              <a:buFont typeface="Wingdings" pitchFamily="2" charset="2"/>
              <a:buChar char="Ø"/>
            </a:pPr>
            <a:r>
              <a:rPr lang="ar-SA" sz="2500" dirty="0" smtClean="0">
                <a:cs typeface="B Mitra" pitchFamily="2" charset="-78"/>
              </a:rPr>
              <a:t>بدون تفسير و توجيه آورده شود.</a:t>
            </a:r>
            <a:endParaRPr lang="en-US" sz="2500" dirty="0" smtClean="0">
              <a:cs typeface="B Mitra" pitchFamily="2" charset="-78"/>
            </a:endParaRPr>
          </a:p>
          <a:p>
            <a:pPr algn="just" rtl="1">
              <a:buFont typeface="Wingdings" pitchFamily="2" charset="2"/>
              <a:buChar char="Ø"/>
            </a:pPr>
            <a:r>
              <a:rPr lang="fa-IR" sz="2500" dirty="0" smtClean="0">
                <a:cs typeface="B Mitra" pitchFamily="2" charset="-78"/>
              </a:rPr>
              <a:t>در صورت استفاده از </a:t>
            </a:r>
            <a:r>
              <a:rPr lang="ar-SA" sz="2500" dirty="0" smtClean="0">
                <a:cs typeface="B Mitra" pitchFamily="2" charset="-78"/>
              </a:rPr>
              <a:t>تصاوير</a:t>
            </a:r>
            <a:r>
              <a:rPr lang="fa-IR" sz="2500" dirty="0" smtClean="0">
                <a:cs typeface="B Mitra" pitchFamily="2" charset="-78"/>
              </a:rPr>
              <a:t> </a:t>
            </a:r>
            <a:r>
              <a:rPr lang="ar-SA" sz="2500" dirty="0" smtClean="0">
                <a:cs typeface="B Mitra" pitchFamily="2" charset="-78"/>
              </a:rPr>
              <a:t>توضيح مختصر در متن در ارتباط با يافته هاي مهم و برجسته </a:t>
            </a:r>
            <a:r>
              <a:rPr lang="fa-IR" sz="2500" dirty="0" smtClean="0">
                <a:cs typeface="B Mitra" pitchFamily="2" charset="-78"/>
              </a:rPr>
              <a:t>ضروری است</a:t>
            </a:r>
            <a:r>
              <a:rPr lang="ar-SA" sz="2500" dirty="0" smtClean="0">
                <a:cs typeface="B Mitra" pitchFamily="2" charset="-78"/>
              </a:rPr>
              <a:t>. </a:t>
            </a:r>
            <a:endParaRPr lang="fa-IR" sz="2500" dirty="0" smtClean="0">
              <a:cs typeface="B Mitra" pitchFamily="2" charset="-78"/>
            </a:endParaRPr>
          </a:p>
          <a:p>
            <a:pPr marL="0" indent="0" algn="just" rtl="1">
              <a:buNone/>
            </a:pPr>
            <a:r>
              <a:rPr lang="fa-IR" sz="2500" dirty="0" smtClean="0">
                <a:cs typeface="B Mitra" pitchFamily="2" charset="-78"/>
              </a:rPr>
              <a:t>*</a:t>
            </a:r>
            <a:r>
              <a:rPr lang="fa-IR" sz="2500" u="sng" dirty="0" smtClean="0">
                <a:cs typeface="B Mitra" pitchFamily="2" charset="-78"/>
              </a:rPr>
              <a:t>تذکر</a:t>
            </a:r>
            <a:r>
              <a:rPr lang="ar-SA" sz="2500" u="sng" dirty="0" smtClean="0">
                <a:cs typeface="B Mitra" pitchFamily="2" charset="-78"/>
              </a:rPr>
              <a:t>: هرگز يافته هایی که بصورت جدول آمده است مجدداً در متن بصورت كامل نياوريد.</a:t>
            </a:r>
            <a:r>
              <a:rPr lang="ar-SA" sz="2500" dirty="0" smtClean="0">
                <a:cs typeface="B Mitra" pitchFamily="2" charset="-78"/>
              </a:rPr>
              <a:t> </a:t>
            </a:r>
            <a:endParaRPr lang="en-US" sz="2500" dirty="0" smtClean="0">
              <a:cs typeface="B Mitra" pitchFamily="2" charset="-78"/>
            </a:endParaRPr>
          </a:p>
          <a:p>
            <a:pPr algn="just" rtl="1">
              <a:buFont typeface="Wingdings" pitchFamily="2" charset="2"/>
              <a:buChar char="v"/>
            </a:pPr>
            <a:r>
              <a:rPr lang="fa-IR" sz="2500" dirty="0" smtClean="0">
                <a:cs typeface="B Mitra" pitchFamily="2" charset="-78"/>
              </a:rPr>
              <a:t>موارد استفاده از </a:t>
            </a:r>
            <a:r>
              <a:rPr lang="ar-SA" sz="2500" dirty="0" smtClean="0">
                <a:cs typeface="B Mitra" pitchFamily="2" charset="-78"/>
              </a:rPr>
              <a:t>جدول:</a:t>
            </a:r>
            <a:r>
              <a:rPr lang="fa-IR" sz="2500" dirty="0" smtClean="0">
                <a:cs typeface="B Mitra" pitchFamily="2" charset="-78"/>
              </a:rPr>
              <a:t> </a:t>
            </a:r>
          </a:p>
          <a:p>
            <a:pPr algn="just" rtl="1">
              <a:buFont typeface="Wingdings" pitchFamily="2" charset="2"/>
              <a:buChar char="ü"/>
            </a:pPr>
            <a:r>
              <a:rPr lang="fa-IR" sz="2500" dirty="0" smtClean="0">
                <a:cs typeface="B Mitra" pitchFamily="2" charset="-78"/>
              </a:rPr>
              <a:t>و</a:t>
            </a:r>
            <a:r>
              <a:rPr lang="ar-SA" sz="2500" dirty="0" smtClean="0">
                <a:cs typeface="B Mitra" pitchFamily="2" charset="-78"/>
              </a:rPr>
              <a:t>قتي تعداد داده ها زياد است و اختلاف آنها خيلي محسوس نيست. </a:t>
            </a:r>
            <a:endParaRPr lang="fa-IR" sz="2500" dirty="0" smtClean="0">
              <a:cs typeface="B Mitra" pitchFamily="2" charset="-78"/>
            </a:endParaRPr>
          </a:p>
          <a:p>
            <a:pPr algn="just" rtl="1">
              <a:buFont typeface="Wingdings" pitchFamily="2" charset="2"/>
              <a:buChar char="ü"/>
            </a:pPr>
            <a:r>
              <a:rPr lang="ar-SA" sz="2500" dirty="0">
                <a:cs typeface="B Mitra" pitchFamily="2" charset="-78"/>
              </a:rPr>
              <a:t>مقايسه ي بين دو متغير با </a:t>
            </a:r>
            <a:r>
              <a:rPr lang="ar-SA" sz="2500" dirty="0" smtClean="0">
                <a:cs typeface="B Mitra" pitchFamily="2" charset="-78"/>
              </a:rPr>
              <a:t>استفاده از جداول متقاطع </a:t>
            </a:r>
            <a:endParaRPr lang="fa-IR" sz="2500" dirty="0" smtClean="0">
              <a:cs typeface="B Mitra" pitchFamily="2" charset="-78"/>
            </a:endParaRPr>
          </a:p>
          <a:p>
            <a:pPr marL="0" indent="0" algn="just" rtl="1">
              <a:buNone/>
            </a:pPr>
            <a:r>
              <a:rPr lang="fa-IR" sz="2500" dirty="0" smtClean="0">
                <a:cs typeface="B Mitra" pitchFamily="2" charset="-78"/>
              </a:rPr>
              <a:t>اجزا جدول:</a:t>
            </a:r>
            <a:endParaRPr lang="en-US" sz="2500" dirty="0" smtClean="0">
              <a:cs typeface="B Mitra" pitchFamily="2" charset="-78"/>
            </a:endParaRPr>
          </a:p>
          <a:p>
            <a:pPr algn="just" rtl="1">
              <a:buNone/>
            </a:pPr>
            <a:r>
              <a:rPr lang="ar-SA" sz="2500" u="sng" dirty="0" smtClean="0">
                <a:cs typeface="B Mitra" pitchFamily="2" charset="-78"/>
              </a:rPr>
              <a:t>الف. عنوان جدول</a:t>
            </a:r>
            <a:r>
              <a:rPr lang="ar-SA" sz="2500" dirty="0" smtClean="0">
                <a:cs typeface="B Mitra" pitchFamily="2" charset="-78"/>
              </a:rPr>
              <a:t>: </a:t>
            </a:r>
            <a:r>
              <a:rPr lang="fa-IR" sz="2500" dirty="0" smtClean="0">
                <a:cs typeface="B Mitra" pitchFamily="2" charset="-78"/>
              </a:rPr>
              <a:t>در </a:t>
            </a:r>
            <a:r>
              <a:rPr lang="ar-SA" sz="2500" dirty="0" smtClean="0">
                <a:cs typeface="B Mitra" pitchFamily="2" charset="-78"/>
              </a:rPr>
              <a:t>بالاي جدول</a:t>
            </a:r>
            <a:r>
              <a:rPr lang="fa-IR" sz="2500" dirty="0" smtClean="0">
                <a:cs typeface="B Mitra" pitchFamily="2" charset="-78"/>
              </a:rPr>
              <a:t> </a:t>
            </a:r>
            <a:r>
              <a:rPr lang="fa-IR" sz="2500" u="sng" dirty="0" smtClean="0">
                <a:cs typeface="B Mitra" pitchFamily="2" charset="-78"/>
              </a:rPr>
              <a:t>ب.</a:t>
            </a:r>
            <a:r>
              <a:rPr lang="ar-SA" sz="2500" u="sng" dirty="0" smtClean="0">
                <a:cs typeface="B Mitra" pitchFamily="2" charset="-78"/>
              </a:rPr>
              <a:t> پانوشتها:</a:t>
            </a:r>
            <a:r>
              <a:rPr lang="ar-SA" sz="2500" dirty="0" smtClean="0">
                <a:cs typeface="B Mitra" pitchFamily="2" charset="-78"/>
              </a:rPr>
              <a:t> نوشته هاي</a:t>
            </a:r>
            <a:r>
              <a:rPr lang="ar-SA" sz="2500" u="sng" dirty="0" smtClean="0">
                <a:cs typeface="B Mitra" pitchFamily="2" charset="-78"/>
              </a:rPr>
              <a:t> زير جدول</a:t>
            </a:r>
            <a:r>
              <a:rPr lang="ar-SA" sz="2500" dirty="0" smtClean="0">
                <a:cs typeface="B Mitra" pitchFamily="2" charset="-78"/>
              </a:rPr>
              <a:t> </a:t>
            </a:r>
            <a:r>
              <a:rPr lang="fa-IR" sz="2500" dirty="0" smtClean="0">
                <a:cs typeface="B Mitra" pitchFamily="2" charset="-78"/>
              </a:rPr>
              <a:t>در </a:t>
            </a:r>
            <a:r>
              <a:rPr lang="ar-SA" sz="2500" dirty="0" smtClean="0">
                <a:cs typeface="B Mitra" pitchFamily="2" charset="-78"/>
              </a:rPr>
              <a:t>توضيح علايم و عبارات اختصاري جدول  </a:t>
            </a:r>
            <a:endParaRPr lang="en-US" sz="2500" dirty="0" smtClean="0">
              <a:cs typeface="B Mitra" pitchFamily="2" charset="-78"/>
            </a:endParaRPr>
          </a:p>
          <a:p>
            <a:pPr algn="just" rtl="1"/>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71480"/>
            <a:ext cx="6377001" cy="6286520"/>
          </a:xfrm>
        </p:spPr>
        <p:txBody>
          <a:bodyPr/>
          <a:lstStyle/>
          <a:p>
            <a:pPr algn="just" rtl="1">
              <a:buFont typeface="Wingdings" pitchFamily="2" charset="2"/>
              <a:buChar char="v"/>
            </a:pPr>
            <a:r>
              <a:rPr lang="fa-IR" sz="2500" dirty="0">
                <a:cs typeface="B Mitra" pitchFamily="2" charset="-78"/>
              </a:rPr>
              <a:t>موارد استفاده از </a:t>
            </a:r>
            <a:r>
              <a:rPr lang="ar-SA" sz="2500" dirty="0">
                <a:cs typeface="B Mitra" pitchFamily="2" charset="-78"/>
              </a:rPr>
              <a:t>نمودار:</a:t>
            </a:r>
            <a:endParaRPr lang="en-US" sz="2500" dirty="0">
              <a:cs typeface="B Mitra" pitchFamily="2" charset="-78"/>
            </a:endParaRPr>
          </a:p>
          <a:p>
            <a:pPr algn="just" rtl="1">
              <a:buFont typeface="Wingdings" pitchFamily="2" charset="2"/>
              <a:buChar char="ü"/>
            </a:pPr>
            <a:r>
              <a:rPr lang="ar-SA" sz="2500" dirty="0" smtClean="0">
                <a:cs typeface="B Mitra" pitchFamily="2" charset="-78"/>
              </a:rPr>
              <a:t>وقتي تعداد داده ها زياد نباشد و اختلاف آنها خيلي محسوس باشد. </a:t>
            </a:r>
            <a:endParaRPr lang="fa-IR" sz="2500" dirty="0" smtClean="0">
              <a:cs typeface="B Mitra" pitchFamily="2" charset="-78"/>
            </a:endParaRPr>
          </a:p>
          <a:p>
            <a:pPr algn="just" rtl="1">
              <a:buFont typeface="Wingdings" pitchFamily="2" charset="2"/>
              <a:buChar char="ü"/>
            </a:pPr>
            <a:r>
              <a:rPr lang="ar-SA" sz="2500" dirty="0" smtClean="0">
                <a:cs typeface="B Mitra" pitchFamily="2" charset="-78"/>
              </a:rPr>
              <a:t>اكثراً يكي از </a:t>
            </a:r>
            <a:r>
              <a:rPr lang="ar-SA" sz="2500" dirty="0">
                <a:cs typeface="B Mitra" pitchFamily="2" charset="-78"/>
              </a:rPr>
              <a:t>دو متغير </a:t>
            </a:r>
            <a:r>
              <a:rPr lang="ar-SA" sz="2500" dirty="0" smtClean="0">
                <a:cs typeface="B Mitra" pitchFamily="2" charset="-78"/>
              </a:rPr>
              <a:t>متغير زمان( در محور </a:t>
            </a:r>
            <a:r>
              <a:rPr lang="en-US" sz="2000" dirty="0" smtClean="0">
                <a:cs typeface="B Mitra" pitchFamily="2" charset="-78"/>
              </a:rPr>
              <a:t>X</a:t>
            </a:r>
            <a:r>
              <a:rPr lang="ar-SA" sz="2500" dirty="0" smtClean="0">
                <a:cs typeface="B Mitra" pitchFamily="2" charset="-78"/>
              </a:rPr>
              <a:t> ) است. </a:t>
            </a:r>
            <a:endParaRPr lang="en-US" sz="2500" dirty="0" smtClean="0">
              <a:cs typeface="B Mitra" pitchFamily="2" charset="-78"/>
            </a:endParaRPr>
          </a:p>
          <a:p>
            <a:pPr algn="just" rtl="1">
              <a:buNone/>
            </a:pPr>
            <a:r>
              <a:rPr lang="ar-SA" sz="2500" dirty="0" smtClean="0">
                <a:cs typeface="B Mitra" pitchFamily="2" charset="-78"/>
              </a:rPr>
              <a:t>اجزا نمودار: </a:t>
            </a:r>
            <a:endParaRPr lang="en-US" sz="2500" dirty="0" smtClean="0">
              <a:cs typeface="B Mitra" pitchFamily="2" charset="-78"/>
            </a:endParaRPr>
          </a:p>
          <a:p>
            <a:pPr algn="just" rtl="1">
              <a:buNone/>
            </a:pPr>
            <a:r>
              <a:rPr lang="ar-SA" sz="2500" u="sng" dirty="0" smtClean="0">
                <a:cs typeface="B Mitra" pitchFamily="2" charset="-78"/>
              </a:rPr>
              <a:t>الف. عنوان:</a:t>
            </a:r>
            <a:r>
              <a:rPr lang="ar-SA" sz="2500" b="1" u="sng" dirty="0" smtClean="0">
                <a:cs typeface="B Mitra" pitchFamily="2" charset="-78"/>
              </a:rPr>
              <a:t> </a:t>
            </a:r>
            <a:r>
              <a:rPr lang="fa-IR" sz="2500" dirty="0" smtClean="0">
                <a:cs typeface="B Mitra" pitchFamily="2" charset="-78"/>
              </a:rPr>
              <a:t>در </a:t>
            </a:r>
            <a:r>
              <a:rPr lang="ar-SA" sz="2500" dirty="0" smtClean="0">
                <a:cs typeface="B Mitra" pitchFamily="2" charset="-78"/>
              </a:rPr>
              <a:t>زير نمودار.</a:t>
            </a:r>
            <a:r>
              <a:rPr lang="ar-SA" sz="2500" b="1" dirty="0" smtClean="0">
                <a:cs typeface="B Mitra" pitchFamily="2" charset="-78"/>
              </a:rPr>
              <a:t> </a:t>
            </a:r>
            <a:endParaRPr lang="en-US" sz="2500" dirty="0" smtClean="0">
              <a:cs typeface="B Mitra" pitchFamily="2" charset="-78"/>
            </a:endParaRPr>
          </a:p>
          <a:p>
            <a:pPr algn="just" rtl="1">
              <a:buNone/>
            </a:pPr>
            <a:r>
              <a:rPr lang="fa-IR" sz="2500" dirty="0" smtClean="0">
                <a:cs typeface="B Mitra" pitchFamily="2" charset="-78"/>
              </a:rPr>
              <a:t>ب</a:t>
            </a:r>
            <a:r>
              <a:rPr lang="ar-SA" sz="2500" u="sng" dirty="0" smtClean="0">
                <a:cs typeface="B Mitra" pitchFamily="2" charset="-78"/>
              </a:rPr>
              <a:t>. راهنماي نمودار: </a:t>
            </a:r>
            <a:r>
              <a:rPr lang="ar-SA" sz="2500" dirty="0" smtClean="0">
                <a:cs typeface="B Mitra" pitchFamily="2" charset="-78"/>
              </a:rPr>
              <a:t>به توضيح علايم و رنگ هاي موجود در متن نمودار اشاره دارد. ترجيحاً در مقالات فارسي در سمت راست نمودار آورده مي شود.</a:t>
            </a:r>
            <a:r>
              <a:rPr lang="ar-SA" sz="2500" b="1" dirty="0" smtClean="0">
                <a:cs typeface="B Mitra" pitchFamily="2" charset="-78"/>
              </a:rPr>
              <a:t> </a:t>
            </a:r>
            <a:endParaRPr lang="en-US" sz="2500" dirty="0" smtClean="0">
              <a:cs typeface="B Mitra" pitchFamily="2" charset="-78"/>
            </a:endParaRPr>
          </a:p>
          <a:p>
            <a:pPr algn="just" rtl="1">
              <a:buNone/>
            </a:pPr>
            <a:r>
              <a:rPr lang="fa-IR" sz="2500" b="1" dirty="0" smtClean="0">
                <a:cs typeface="B Mitra" pitchFamily="2" charset="-78"/>
              </a:rPr>
              <a:t>*</a:t>
            </a:r>
            <a:r>
              <a:rPr lang="ar-SA" sz="2500" dirty="0" smtClean="0">
                <a:cs typeface="B Mitra" pitchFamily="2" charset="-78"/>
              </a:rPr>
              <a:t>تذکر</a:t>
            </a:r>
            <a:r>
              <a:rPr lang="ar-SA" sz="2500" b="1" dirty="0" smtClean="0">
                <a:cs typeface="B Mitra" pitchFamily="2" charset="-78"/>
              </a:rPr>
              <a:t>: </a:t>
            </a:r>
            <a:r>
              <a:rPr lang="ar-SA" sz="2500" dirty="0" smtClean="0">
                <a:cs typeface="B Mitra" pitchFamily="2" charset="-78"/>
              </a:rPr>
              <a:t>باید به ازای هر 1000 کلمه، حداکثر یک تصویر (جدول، نمودار، فلوچارت و یا عکس) آورده شود. </a:t>
            </a:r>
            <a:endParaRPr lang="en-US" sz="2500" dirty="0" smtClean="0">
              <a:cs typeface="B Mitra" pitchFamily="2" charset="-78"/>
            </a:endParaRPr>
          </a:p>
          <a:p>
            <a:pPr>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123728" y="571480"/>
            <a:ext cx="6896447" cy="6286520"/>
          </a:xfrm>
        </p:spPr>
        <p:txBody>
          <a:bodyPr/>
          <a:lstStyle/>
          <a:p>
            <a:pPr algn="just" rtl="1">
              <a:buFont typeface="Wingdings" pitchFamily="2" charset="2"/>
              <a:buChar char="§"/>
            </a:pPr>
            <a:r>
              <a:rPr lang="ar-SA" sz="2500" u="sng" dirty="0" smtClean="0">
                <a:cs typeface="B Mitra" pitchFamily="2" charset="-78"/>
              </a:rPr>
              <a:t> بحث:</a:t>
            </a:r>
            <a:r>
              <a:rPr lang="ar-SA" sz="2500" dirty="0" smtClean="0">
                <a:cs typeface="B Mitra" pitchFamily="2" charset="-78"/>
              </a:rPr>
              <a:t> </a:t>
            </a:r>
            <a:endParaRPr lang="fa-IR" sz="2500" dirty="0" smtClean="0">
              <a:cs typeface="B Mitra" pitchFamily="2" charset="-78"/>
            </a:endParaRPr>
          </a:p>
          <a:p>
            <a:pPr algn="just" rtl="1">
              <a:buFont typeface="Wingdings" pitchFamily="2" charset="2"/>
              <a:buChar char="Ø"/>
            </a:pPr>
            <a:r>
              <a:rPr lang="ar-SA" sz="2500" dirty="0">
                <a:cs typeface="B Mitra" pitchFamily="2" charset="-78"/>
              </a:rPr>
              <a:t>مقايسه نتايج </a:t>
            </a:r>
            <a:r>
              <a:rPr lang="ar-SA" sz="2500" dirty="0" smtClean="0">
                <a:cs typeface="B Mitra" pitchFamily="2" charset="-78"/>
              </a:rPr>
              <a:t>حاصل از يافته هاي مهم تحقیق با نتايج </a:t>
            </a:r>
            <a:r>
              <a:rPr lang="fa-IR" sz="2500" dirty="0" smtClean="0">
                <a:cs typeface="B Mitra" pitchFamily="2" charset="-78"/>
              </a:rPr>
              <a:t>سایر </a:t>
            </a:r>
            <a:r>
              <a:rPr lang="ar-SA" sz="2500" dirty="0" smtClean="0">
                <a:cs typeface="B Mitra" pitchFamily="2" charset="-78"/>
              </a:rPr>
              <a:t>پژوهش هاي مشابه داخلي و خارجي</a:t>
            </a:r>
            <a:r>
              <a:rPr lang="fa-IR" sz="2500" dirty="0" smtClean="0">
                <a:cs typeface="B Mitra" pitchFamily="2" charset="-78"/>
              </a:rPr>
              <a:t>(با ذکر رفرنس)</a:t>
            </a:r>
          </a:p>
          <a:p>
            <a:pPr algn="just" rtl="1">
              <a:buFont typeface="Wingdings" pitchFamily="2" charset="2"/>
              <a:buChar char="Ø"/>
            </a:pPr>
            <a:r>
              <a:rPr lang="ar-SA" sz="2500" dirty="0" smtClean="0">
                <a:cs typeface="B Mitra" pitchFamily="2" charset="-78"/>
              </a:rPr>
              <a:t> تفسير بر</a:t>
            </a:r>
            <a:r>
              <a:rPr lang="fa-IR" sz="2500" dirty="0" smtClean="0">
                <a:cs typeface="B Mitra" pitchFamily="2" charset="-78"/>
              </a:rPr>
              <a:t> علل </a:t>
            </a:r>
            <a:r>
              <a:rPr lang="ar-SA" sz="2500" dirty="0" smtClean="0">
                <a:cs typeface="B Mitra" pitchFamily="2" charset="-78"/>
              </a:rPr>
              <a:t>شباهت ها و تفاوت ها </a:t>
            </a:r>
            <a:endParaRPr lang="fa-IR" sz="2500" dirty="0" smtClean="0">
              <a:cs typeface="B Mitra" pitchFamily="2" charset="-78"/>
            </a:endParaRPr>
          </a:p>
          <a:p>
            <a:pPr algn="just" rtl="1">
              <a:buFont typeface="Wingdings" pitchFamily="2" charset="2"/>
              <a:buChar char="Ø"/>
            </a:pPr>
            <a:r>
              <a:rPr lang="ar-SA" sz="2500" dirty="0" smtClean="0">
                <a:cs typeface="B Mitra" pitchFamily="2" charset="-78"/>
              </a:rPr>
              <a:t>محدوديت هاي كاربرد نتايج در سطح جامعه </a:t>
            </a:r>
            <a:endParaRPr lang="fa-IR" sz="2500" dirty="0" smtClean="0">
              <a:cs typeface="B Mitra" pitchFamily="2" charset="-78"/>
            </a:endParaRPr>
          </a:p>
          <a:p>
            <a:pPr algn="just" rtl="1">
              <a:buFont typeface="Wingdings" pitchFamily="2" charset="2"/>
              <a:buChar char="§"/>
            </a:pPr>
            <a:r>
              <a:rPr lang="ar-SA" sz="2500" u="sng" dirty="0" smtClean="0">
                <a:cs typeface="B Mitra" pitchFamily="2" charset="-78"/>
              </a:rPr>
              <a:t>نتيجه‌گيري:</a:t>
            </a:r>
            <a:endParaRPr lang="fa-IR" sz="2500" u="sng" dirty="0" smtClean="0">
              <a:cs typeface="B Mitra" pitchFamily="2" charset="-78"/>
            </a:endParaRPr>
          </a:p>
          <a:p>
            <a:pPr algn="just" rtl="1">
              <a:buFont typeface="Wingdings" pitchFamily="2" charset="2"/>
              <a:buChar char="Ø"/>
            </a:pPr>
            <a:r>
              <a:rPr lang="ar-SA" sz="2500" b="1" dirty="0" smtClean="0">
                <a:cs typeface="B Mitra" pitchFamily="2" charset="-78"/>
              </a:rPr>
              <a:t> </a:t>
            </a:r>
            <a:r>
              <a:rPr lang="ar-SA" sz="2500" dirty="0" smtClean="0">
                <a:cs typeface="B Mitra" pitchFamily="2" charset="-78"/>
              </a:rPr>
              <a:t>آثار، اهميت و كاربرد پژوهش در جامعه همراه با بسط راهكار در جامعه (نصف صفحه يا يك پاراگراف). </a:t>
            </a:r>
            <a:endParaRPr lang="en-US" sz="2500" dirty="0" smtClean="0">
              <a:cs typeface="B Mitra" pitchFamily="2" charset="-78"/>
            </a:endParaRPr>
          </a:p>
          <a:p>
            <a:pPr algn="just" rtl="1">
              <a:buFont typeface="Wingdings" pitchFamily="2" charset="2"/>
              <a:buChar char="§"/>
            </a:pPr>
            <a:r>
              <a:rPr lang="ar-SA" sz="2500" u="sng" dirty="0" smtClean="0">
                <a:cs typeface="B Mitra" pitchFamily="2" charset="-78"/>
              </a:rPr>
              <a:t>پیشنهادها:</a:t>
            </a:r>
            <a:r>
              <a:rPr lang="ar-SA" sz="2500" b="1" dirty="0" smtClean="0">
                <a:cs typeface="B Mitra" pitchFamily="2" charset="-78"/>
              </a:rPr>
              <a:t> </a:t>
            </a:r>
            <a:endParaRPr lang="fa-IR" sz="2500" b="1" dirty="0" smtClean="0">
              <a:cs typeface="B Mitra" pitchFamily="2" charset="-78"/>
            </a:endParaRPr>
          </a:p>
          <a:p>
            <a:pPr algn="just" rtl="1">
              <a:buFont typeface="Wingdings" pitchFamily="2" charset="2"/>
              <a:buChar char="Ø"/>
            </a:pPr>
            <a:r>
              <a:rPr lang="ar-SA" sz="2500" dirty="0" smtClean="0">
                <a:cs typeface="B Mitra" pitchFamily="2" charset="-78"/>
              </a:rPr>
              <a:t>پيشنهاد</a:t>
            </a:r>
            <a:r>
              <a:rPr lang="fa-IR" sz="2500" dirty="0" smtClean="0">
                <a:cs typeface="B Mitra" pitchFamily="2" charset="-78"/>
              </a:rPr>
              <a:t> و </a:t>
            </a:r>
            <a:r>
              <a:rPr lang="ar-SA" sz="2500" dirty="0" smtClean="0">
                <a:cs typeface="B Mitra" pitchFamily="2" charset="-78"/>
              </a:rPr>
              <a:t>ارايه</a:t>
            </a:r>
            <a:r>
              <a:rPr lang="fa-IR" sz="2500" dirty="0" smtClean="0">
                <a:cs typeface="B Mitra" pitchFamily="2" charset="-78"/>
              </a:rPr>
              <a:t> </a:t>
            </a:r>
            <a:r>
              <a:rPr lang="ar-SA" sz="2500" dirty="0" smtClean="0">
                <a:cs typeface="B Mitra" pitchFamily="2" charset="-78"/>
              </a:rPr>
              <a:t>راه حلها</a:t>
            </a:r>
            <a:r>
              <a:rPr lang="fa-IR" sz="2500" dirty="0" smtClean="0">
                <a:cs typeface="B Mitra" pitchFamily="2" charset="-78"/>
              </a:rPr>
              <a:t> ب</a:t>
            </a:r>
            <a:r>
              <a:rPr lang="ar-SA" sz="2500" dirty="0" smtClean="0">
                <a:cs typeface="B Mitra" pitchFamily="2" charset="-78"/>
              </a:rPr>
              <a:t>ا </a:t>
            </a:r>
            <a:r>
              <a:rPr lang="ar-SA" sz="2500" dirty="0">
                <a:cs typeface="B Mitra" pitchFamily="2" charset="-78"/>
              </a:rPr>
              <a:t>توجه به يافته </a:t>
            </a:r>
            <a:r>
              <a:rPr lang="ar-SA" sz="2500" dirty="0" smtClean="0">
                <a:cs typeface="B Mitra" pitchFamily="2" charset="-78"/>
              </a:rPr>
              <a:t>ه</a:t>
            </a:r>
            <a:r>
              <a:rPr lang="fa-IR" sz="2500" dirty="0" smtClean="0">
                <a:cs typeface="B Mitra" pitchFamily="2" charset="-78"/>
              </a:rPr>
              <a:t>ا </a:t>
            </a:r>
            <a:r>
              <a:rPr lang="ar-SA" sz="2500" dirty="0" smtClean="0">
                <a:cs typeface="B Mitra" pitchFamily="2" charset="-78"/>
              </a:rPr>
              <a:t>براي حل مسايل گفته شده در مقدمه</a:t>
            </a:r>
            <a:endParaRPr lang="fa-IR" sz="2500" dirty="0" smtClean="0">
              <a:cs typeface="B Mitra" pitchFamily="2" charset="-78"/>
            </a:endParaRPr>
          </a:p>
          <a:p>
            <a:pPr algn="just">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476672"/>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051721" y="332656"/>
            <a:ext cx="7092280" cy="6286520"/>
          </a:xfrm>
        </p:spPr>
        <p:txBody>
          <a:bodyPr/>
          <a:lstStyle/>
          <a:p>
            <a:pPr marL="0" lvl="0" indent="0" algn="just" rtl="1">
              <a:buClr>
                <a:srgbClr val="000000"/>
              </a:buClr>
              <a:buNone/>
            </a:pPr>
            <a:r>
              <a:rPr lang="fa-IR" sz="2500" b="1" dirty="0">
                <a:cs typeface="B Mitra" pitchFamily="2" charset="-78"/>
              </a:rPr>
              <a:t>5)</a:t>
            </a:r>
            <a:r>
              <a:rPr lang="ar-SA" sz="2500" b="1" dirty="0">
                <a:cs typeface="B Mitra" pitchFamily="2" charset="-78"/>
              </a:rPr>
              <a:t> تشکر و قدردانی: </a:t>
            </a:r>
            <a:endParaRPr lang="fa-IR" sz="2500" b="1" dirty="0">
              <a:cs typeface="B Mitra" pitchFamily="2" charset="-78"/>
            </a:endParaRPr>
          </a:p>
          <a:p>
            <a:pPr lvl="0" algn="just" rtl="1">
              <a:buClr>
                <a:srgbClr val="000000"/>
              </a:buClr>
              <a:buFont typeface="Wingdings" pitchFamily="2" charset="2"/>
              <a:buChar char="Ø"/>
            </a:pPr>
            <a:r>
              <a:rPr lang="fa-IR" sz="2500" dirty="0" smtClean="0">
                <a:cs typeface="B Mitra" pitchFamily="2" charset="-78"/>
              </a:rPr>
              <a:t>س</a:t>
            </a:r>
            <a:r>
              <a:rPr lang="ar-SA" sz="2500" dirty="0" smtClean="0">
                <a:cs typeface="B Mitra" pitchFamily="2" charset="-78"/>
              </a:rPr>
              <a:t>پاسگزاري </a:t>
            </a:r>
            <a:r>
              <a:rPr lang="ar-SA" sz="2500" dirty="0">
                <a:cs typeface="B Mitra" pitchFamily="2" charset="-78"/>
              </a:rPr>
              <a:t>از كليه‌ي افرادي كه در انجام پژوهش محقق را ياري داده اند ولي اسم آنان در فهرست نويسندگان مقاله به عنوان همكار نمي </a:t>
            </a:r>
            <a:r>
              <a:rPr lang="ar-SA" sz="2500" dirty="0" smtClean="0">
                <a:cs typeface="B Mitra" pitchFamily="2" charset="-78"/>
              </a:rPr>
              <a:t>باشد</a:t>
            </a:r>
            <a:r>
              <a:rPr lang="fa-IR" sz="2500" dirty="0" smtClean="0">
                <a:cs typeface="B Mitra" pitchFamily="2" charset="-78"/>
              </a:rPr>
              <a:t> (</a:t>
            </a:r>
            <a:r>
              <a:rPr lang="ar-SA" sz="2500" dirty="0" smtClean="0">
                <a:cs typeface="B Mitra" pitchFamily="2" charset="-78"/>
              </a:rPr>
              <a:t>به </a:t>
            </a:r>
            <a:r>
              <a:rPr lang="ar-SA" sz="2500" dirty="0">
                <a:cs typeface="B Mitra" pitchFamily="2" charset="-78"/>
              </a:rPr>
              <a:t>شکل ذکر نام و نام خانوادگی، تخصص، پست و محل کار فعلی و نوع </a:t>
            </a:r>
            <a:r>
              <a:rPr lang="ar-SA" sz="2500" dirty="0" smtClean="0">
                <a:cs typeface="B Mitra" pitchFamily="2" charset="-78"/>
              </a:rPr>
              <a:t>همکاری</a:t>
            </a:r>
            <a:r>
              <a:rPr lang="fa-IR" sz="2500" dirty="0" smtClean="0">
                <a:cs typeface="B Mitra" pitchFamily="2" charset="-78"/>
              </a:rPr>
              <a:t>)</a:t>
            </a:r>
            <a:r>
              <a:rPr lang="ar-SA" sz="2500" dirty="0" smtClean="0">
                <a:cs typeface="B Mitra" pitchFamily="2" charset="-78"/>
              </a:rPr>
              <a:t> </a:t>
            </a:r>
            <a:endParaRPr lang="fa-IR" sz="2500" dirty="0" smtClean="0">
              <a:cs typeface="B Mitra" pitchFamily="2" charset="-78"/>
            </a:endParaRPr>
          </a:p>
          <a:p>
            <a:pPr lvl="0" algn="just" rtl="1">
              <a:buClr>
                <a:srgbClr val="000000"/>
              </a:buClr>
              <a:buFont typeface="Wingdings" pitchFamily="2" charset="2"/>
              <a:buChar char="Ø"/>
            </a:pPr>
            <a:r>
              <a:rPr lang="ar-SA" sz="2500" dirty="0" smtClean="0">
                <a:cs typeface="B Mitra" pitchFamily="2" charset="-78"/>
              </a:rPr>
              <a:t>سپاسگزاری</a:t>
            </a:r>
            <a:r>
              <a:rPr lang="fa-IR" sz="2500" dirty="0" smtClean="0">
                <a:cs typeface="B Mitra" pitchFamily="2" charset="-78"/>
              </a:rPr>
              <a:t> از </a:t>
            </a:r>
            <a:r>
              <a:rPr lang="ar-SA" sz="2500" dirty="0" smtClean="0">
                <a:cs typeface="B Mitra" pitchFamily="2" charset="-78"/>
              </a:rPr>
              <a:t>سازمان </a:t>
            </a:r>
            <a:r>
              <a:rPr lang="ar-SA" sz="2500" dirty="0">
                <a:cs typeface="B Mitra" pitchFamily="2" charset="-78"/>
              </a:rPr>
              <a:t>یا سازمان های حمایت کننده ی </a:t>
            </a:r>
            <a:r>
              <a:rPr lang="ar-SA" sz="2500" dirty="0" smtClean="0">
                <a:cs typeface="B Mitra" pitchFamily="2" charset="-78"/>
              </a:rPr>
              <a:t>پژوهش</a:t>
            </a:r>
            <a:endParaRPr lang="fa-IR" sz="2500" dirty="0" smtClean="0">
              <a:cs typeface="B Mitra" pitchFamily="2" charset="-78"/>
            </a:endParaRPr>
          </a:p>
          <a:p>
            <a:pPr marL="0" lvl="0" indent="0" algn="just" rtl="1">
              <a:buClr>
                <a:srgbClr val="000000"/>
              </a:buClr>
              <a:buNone/>
            </a:pPr>
            <a:r>
              <a:rPr lang="fa-IR" sz="2500" b="1" dirty="0">
                <a:cs typeface="B Mitra" pitchFamily="2" charset="-78"/>
              </a:rPr>
              <a:t>6</a:t>
            </a:r>
            <a:r>
              <a:rPr lang="fa-IR" sz="2500" b="1" dirty="0" smtClean="0">
                <a:cs typeface="B Mitra" pitchFamily="2" charset="-78"/>
              </a:rPr>
              <a:t>) </a:t>
            </a:r>
            <a:r>
              <a:rPr lang="ar-SA" sz="2500" b="1" dirty="0" smtClean="0">
                <a:cs typeface="B Mitra" pitchFamily="2" charset="-78"/>
              </a:rPr>
              <a:t> </a:t>
            </a:r>
            <a:r>
              <a:rPr lang="ar-SA" sz="2500" b="1" dirty="0">
                <a:cs typeface="B Mitra" pitchFamily="2" charset="-78"/>
              </a:rPr>
              <a:t>منابع: </a:t>
            </a:r>
            <a:endParaRPr lang="en-US" sz="2500" b="1" dirty="0">
              <a:cs typeface="B Mitra" pitchFamily="2" charset="-78"/>
            </a:endParaRPr>
          </a:p>
          <a:p>
            <a:pPr algn="just" rtl="1">
              <a:buFont typeface="Wingdings" pitchFamily="2" charset="2"/>
              <a:buChar char="Ø"/>
            </a:pPr>
            <a:r>
              <a:rPr lang="ar-SA" sz="2500" dirty="0">
                <a:cs typeface="B Mitra" pitchFamily="2" charset="-78"/>
              </a:rPr>
              <a:t>تنظيم مطابق با </a:t>
            </a:r>
            <a:r>
              <a:rPr lang="ar-SA" sz="2500" u="sng" dirty="0">
                <a:cs typeface="B Mitra" pitchFamily="2" charset="-78"/>
              </a:rPr>
              <a:t>دستورالعمل </a:t>
            </a:r>
            <a:r>
              <a:rPr lang="fa-IR" sz="2500" u="sng" dirty="0" smtClean="0">
                <a:cs typeface="B Mitra" pitchFamily="2" charset="-78"/>
              </a:rPr>
              <a:t>مجله </a:t>
            </a:r>
          </a:p>
          <a:p>
            <a:pPr algn="just" rtl="1">
              <a:buFont typeface="Wingdings" pitchFamily="2" charset="2"/>
              <a:buChar char="Ø"/>
            </a:pPr>
            <a:r>
              <a:rPr lang="ar-SA" sz="2500" u="sng" dirty="0" smtClean="0">
                <a:cs typeface="B Mitra" pitchFamily="2" charset="-78"/>
              </a:rPr>
              <a:t>استنادها جديد و به انگلیسی</a:t>
            </a:r>
            <a:r>
              <a:rPr lang="ar-SA" sz="2500" dirty="0" smtClean="0">
                <a:cs typeface="B Mitra" pitchFamily="2" charset="-78"/>
              </a:rPr>
              <a:t> و </a:t>
            </a:r>
            <a:r>
              <a:rPr lang="ar-SA" sz="2500" u="sng" dirty="0" smtClean="0">
                <a:cs typeface="B Mitra" pitchFamily="2" charset="-78"/>
              </a:rPr>
              <a:t>كل منابع در مقالات پژوهشی حداقل از 10 مورد</a:t>
            </a:r>
            <a:r>
              <a:rPr lang="ar-SA" sz="2500" dirty="0" smtClean="0">
                <a:cs typeface="B Mitra" pitchFamily="2" charset="-78"/>
              </a:rPr>
              <a:t> كم‌تر نباشد. </a:t>
            </a:r>
            <a:r>
              <a:rPr lang="fa-IR" sz="2500" dirty="0" smtClean="0">
                <a:cs typeface="B Mitra" pitchFamily="2" charset="-78"/>
              </a:rPr>
              <a:t>(</a:t>
            </a:r>
            <a:r>
              <a:rPr lang="ar-SA" sz="2500" dirty="0" smtClean="0">
                <a:cs typeface="B Mitra" pitchFamily="2" charset="-78"/>
              </a:rPr>
              <a:t>با توجه به </a:t>
            </a:r>
            <a:r>
              <a:rPr lang="fa-IR" sz="2500" dirty="0" smtClean="0">
                <a:cs typeface="B Mitra" pitchFamily="2" charset="-78"/>
              </a:rPr>
              <a:t>ایندکس </a:t>
            </a:r>
            <a:r>
              <a:rPr lang="ar-SA" sz="2500" dirty="0" smtClean="0">
                <a:cs typeface="B Mitra" pitchFamily="2" charset="-78"/>
              </a:rPr>
              <a:t>مقالات </a:t>
            </a:r>
            <a:r>
              <a:rPr lang="ar-SA" sz="2500" dirty="0">
                <a:cs typeface="B Mitra" pitchFamily="2" charset="-78"/>
              </a:rPr>
              <a:t>در نشريات </a:t>
            </a:r>
            <a:r>
              <a:rPr lang="ar-SA" sz="2500" dirty="0" smtClean="0">
                <a:cs typeface="B Mitra" pitchFamily="2" charset="-78"/>
              </a:rPr>
              <a:t>فارسی</a:t>
            </a:r>
            <a:r>
              <a:rPr lang="fa-IR" sz="2500" dirty="0" smtClean="0">
                <a:cs typeface="B Mitra" pitchFamily="2" charset="-78"/>
              </a:rPr>
              <a:t> در</a:t>
            </a:r>
            <a:r>
              <a:rPr lang="ar-SA" sz="2500" dirty="0" smtClean="0">
                <a:cs typeface="B Mitra" pitchFamily="2" charset="-78"/>
              </a:rPr>
              <a:t> </a:t>
            </a:r>
            <a:r>
              <a:rPr lang="fa-IR" sz="2500" dirty="0" smtClean="0">
                <a:cs typeface="B Mitra" pitchFamily="2" charset="-78"/>
              </a:rPr>
              <a:t>     </a:t>
            </a:r>
            <a:r>
              <a:rPr lang="ar-SA" sz="2500" dirty="0" smtClean="0">
                <a:cs typeface="B Mitra" pitchFamily="2" charset="-78"/>
              </a:rPr>
              <a:t>پايگاه های بین المللی اطلاعاتی</a:t>
            </a:r>
            <a:r>
              <a:rPr lang="fa-IR" sz="2500" dirty="0" smtClean="0">
                <a:cs typeface="B Mitra" pitchFamily="2" charset="-78"/>
              </a:rPr>
              <a:t>،</a:t>
            </a:r>
            <a:r>
              <a:rPr lang="ar-SA" sz="2500" dirty="0" smtClean="0">
                <a:cs typeface="B Mitra" pitchFamily="2" charset="-78"/>
              </a:rPr>
              <a:t> نوشتن تمام منابع به «زبان انگليسي» ضروری است</a:t>
            </a:r>
            <a:r>
              <a:rPr lang="fa-IR" sz="2500" dirty="0" smtClean="0">
                <a:cs typeface="B Mitra" pitchFamily="2" charset="-78"/>
              </a:rPr>
              <a:t>.)</a:t>
            </a:r>
            <a:endParaRPr lang="en-US" sz="2500" dirty="0" smtClean="0">
              <a:cs typeface="B Mitra" pitchFamily="2" charset="-78"/>
            </a:endParaRPr>
          </a:p>
          <a:p>
            <a:pPr algn="just" rtl="1">
              <a:buNone/>
            </a:pPr>
            <a:r>
              <a:rPr lang="fa-IR" sz="2500" u="sng" dirty="0" smtClean="0">
                <a:cs typeface="B Mitra" pitchFamily="2" charset="-78"/>
              </a:rPr>
              <a:t>7) </a:t>
            </a:r>
            <a:r>
              <a:rPr lang="ar-SA" sz="2500" u="sng" dirty="0" smtClean="0">
                <a:cs typeface="B Mitra" pitchFamily="2" charset="-78"/>
              </a:rPr>
              <a:t>ضمائم</a:t>
            </a:r>
            <a:r>
              <a:rPr lang="fa-IR" sz="2500" u="sng" dirty="0" smtClean="0">
                <a:cs typeface="B Mitra" pitchFamily="2" charset="-78"/>
              </a:rPr>
              <a:t> در صورت لزوم:</a:t>
            </a:r>
            <a:r>
              <a:rPr lang="en-US" sz="2500" dirty="0" smtClean="0">
                <a:cs typeface="B Mitra" pitchFamily="2" charset="-78"/>
              </a:rPr>
              <a:t> </a:t>
            </a:r>
            <a:r>
              <a:rPr lang="fa-IR" sz="2500" dirty="0" smtClean="0">
                <a:cs typeface="B Mitra" pitchFamily="2" charset="-78"/>
              </a:rPr>
              <a:t>ش</a:t>
            </a:r>
            <a:r>
              <a:rPr lang="ar-SA" sz="2500" dirty="0" smtClean="0">
                <a:cs typeface="B Mitra" pitchFamily="2" charset="-78"/>
              </a:rPr>
              <a:t>امل ابزار جمع آوری داده ها (مانند: پرسشنامه، </a:t>
            </a:r>
            <a:r>
              <a:rPr lang="fa-IR" sz="2500" dirty="0" smtClean="0">
                <a:cs typeface="B Mitra" pitchFamily="2" charset="-78"/>
              </a:rPr>
              <a:t>   </a:t>
            </a:r>
            <a:r>
              <a:rPr lang="ar-SA" sz="2500" dirty="0" smtClean="0">
                <a:cs typeface="B Mitra" pitchFamily="2" charset="-78"/>
              </a:rPr>
              <a:t>چك ليست)</a:t>
            </a: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339752" y="548680"/>
            <a:ext cx="6680423" cy="6309320"/>
          </a:xfrm>
        </p:spPr>
        <p:txBody>
          <a:bodyPr/>
          <a:lstStyle/>
          <a:p>
            <a:pPr algn="just" rtl="1">
              <a:buNone/>
            </a:pPr>
            <a:r>
              <a:rPr lang="en-US" sz="2500" b="1" dirty="0" smtClean="0">
                <a:cs typeface="B Mitra" pitchFamily="2" charset="-78"/>
              </a:rPr>
              <a:t> </a:t>
            </a:r>
            <a:r>
              <a:rPr lang="ar-SA" sz="2500" b="1" dirty="0" smtClean="0">
                <a:cs typeface="B Mitra" pitchFamily="2" charset="-78"/>
              </a:rPr>
              <a:t>مقالات کيفی</a:t>
            </a:r>
            <a:r>
              <a:rPr lang="en-US" sz="2000" b="1" dirty="0" smtClean="0">
                <a:cs typeface="B Mitra" pitchFamily="2" charset="-78"/>
              </a:rPr>
              <a:t>(Qualitative Research Article ) </a:t>
            </a:r>
            <a:endParaRPr lang="fa-IR" sz="2000" b="1" dirty="0" smtClean="0">
              <a:cs typeface="B Mitra" pitchFamily="2" charset="-78"/>
            </a:endParaRPr>
          </a:p>
          <a:p>
            <a:pPr algn="just" rtl="1">
              <a:buFont typeface="Wingdings" pitchFamily="2" charset="2"/>
              <a:buChar char="ü"/>
            </a:pPr>
            <a:r>
              <a:rPr lang="fa-IR" sz="2500" dirty="0">
                <a:cs typeface="B Mitra" pitchFamily="2" charset="-78"/>
              </a:rPr>
              <a:t>برای توضیح و تفسیر پدیده های اجتماعی بکار می روند</a:t>
            </a:r>
          </a:p>
          <a:p>
            <a:pPr algn="just" rtl="1">
              <a:buFont typeface="Wingdings" pitchFamily="2" charset="2"/>
              <a:buChar char="ü"/>
            </a:pPr>
            <a:r>
              <a:rPr lang="fa-IR" sz="2500" dirty="0" smtClean="0">
                <a:cs typeface="B Mitra" pitchFamily="2" charset="-78"/>
              </a:rPr>
              <a:t>محقق </a:t>
            </a:r>
            <a:r>
              <a:rPr lang="fa-IR" sz="2500" dirty="0">
                <a:cs typeface="B Mitra" pitchFamily="2" charset="-78"/>
              </a:rPr>
              <a:t>به دنبال کمّیت یا شمارش پدیده نیست</a:t>
            </a:r>
          </a:p>
          <a:p>
            <a:pPr algn="just" rtl="1">
              <a:buFont typeface="Wingdings" pitchFamily="2" charset="2"/>
              <a:buChar char="ü"/>
            </a:pPr>
            <a:r>
              <a:rPr lang="fa-IR" sz="2500" dirty="0">
                <a:cs typeface="B Mitra" pitchFamily="2" charset="-78"/>
              </a:rPr>
              <a:t>اندازه گیری عموماً به شکل دسته بندی یا طبقه بندی صورت می گیرد</a:t>
            </a:r>
          </a:p>
          <a:p>
            <a:pPr algn="just" rtl="1">
              <a:buFont typeface="Wingdings" pitchFamily="2" charset="2"/>
              <a:buChar char="ü"/>
            </a:pPr>
            <a:r>
              <a:rPr lang="fa-IR" sz="2500" dirty="0" smtClean="0">
                <a:cs typeface="B Mitra" pitchFamily="2" charset="-78"/>
              </a:rPr>
              <a:t>هیچگونه </a:t>
            </a:r>
            <a:r>
              <a:rPr lang="fa-IR" sz="2500" dirty="0">
                <a:cs typeface="B Mitra" pitchFamily="2" charset="-78"/>
              </a:rPr>
              <a:t>قابلیت </a:t>
            </a:r>
            <a:r>
              <a:rPr lang="fa-IR" sz="2500" dirty="0" smtClean="0">
                <a:cs typeface="B Mitra" pitchFamily="2" charset="-78"/>
              </a:rPr>
              <a:t>تکرارپذیری و </a:t>
            </a:r>
            <a:r>
              <a:rPr lang="fa-IR" sz="2500" dirty="0">
                <a:cs typeface="B Mitra" pitchFamily="2" charset="-78"/>
              </a:rPr>
              <a:t>قانونمندی برای تجزیه و تحلیل، آنچنان که در داده های کمی وجود دارد، را نمی پذیرند</a:t>
            </a:r>
          </a:p>
          <a:p>
            <a:pPr marL="0" indent="0" algn="just" rtl="1">
              <a:buNone/>
            </a:pPr>
            <a:r>
              <a:rPr lang="en-US" sz="2500" dirty="0" smtClean="0">
                <a:cs typeface="B Mitra" pitchFamily="2" charset="-78"/>
              </a:rPr>
              <a:t> </a:t>
            </a:r>
            <a:r>
              <a:rPr lang="fa-IR" sz="2500" b="1" dirty="0" smtClean="0">
                <a:cs typeface="B Mitra" pitchFamily="2" charset="-78"/>
              </a:rPr>
              <a:t>انواع مقالات کیفی بر حسب نوع مطالعه</a:t>
            </a:r>
          </a:p>
          <a:p>
            <a:pPr marL="0" indent="0" algn="just" rtl="1">
              <a:buNone/>
            </a:pPr>
            <a:r>
              <a:rPr lang="fa-IR" sz="2500" dirty="0" smtClean="0">
                <a:solidFill>
                  <a:schemeClr val="tx1"/>
                </a:solidFill>
                <a:cs typeface="B Mitra" pitchFamily="2" charset="-78"/>
              </a:rPr>
              <a:t>1)</a:t>
            </a:r>
            <a:r>
              <a:rPr lang="ar-SA" sz="2500" dirty="0" smtClean="0">
                <a:solidFill>
                  <a:schemeClr val="tx1"/>
                </a:solidFill>
                <a:cs typeface="B Mitra" pitchFamily="2" charset="-78"/>
              </a:rPr>
              <a:t>گراندد تئوری</a:t>
            </a:r>
            <a:r>
              <a:rPr lang="fa-IR" sz="2500" dirty="0" smtClean="0">
                <a:solidFill>
                  <a:schemeClr val="tx1"/>
                </a:solidFill>
                <a:cs typeface="B Mitra" pitchFamily="2" charset="-78"/>
              </a:rPr>
              <a:t>(</a:t>
            </a:r>
            <a:r>
              <a:rPr lang="ar-SA" sz="2500" dirty="0" smtClean="0">
                <a:solidFill>
                  <a:schemeClr val="tx1"/>
                </a:solidFill>
                <a:cs typeface="B Mitra" pitchFamily="2" charset="-78"/>
              </a:rPr>
              <a:t>به </a:t>
            </a:r>
            <a:r>
              <a:rPr lang="ar-SA" sz="2500" dirty="0">
                <a:solidFill>
                  <a:schemeClr val="tx1"/>
                </a:solidFill>
                <a:cs typeface="B Mitra" pitchFamily="2" charset="-78"/>
              </a:rPr>
              <a:t>پژوهشگران در حوزه های موضوعی گوناگون امکان </a:t>
            </a:r>
            <a:r>
              <a:rPr lang="fa-IR" sz="2500" dirty="0" smtClean="0">
                <a:solidFill>
                  <a:schemeClr val="tx1"/>
                </a:solidFill>
                <a:cs typeface="B Mitra" pitchFamily="2" charset="-78"/>
              </a:rPr>
              <a:t>   </a:t>
            </a:r>
            <a:r>
              <a:rPr lang="ar-SA" sz="2500" dirty="0" smtClean="0">
                <a:solidFill>
                  <a:schemeClr val="tx1"/>
                </a:solidFill>
                <a:cs typeface="B Mitra" pitchFamily="2" charset="-78"/>
              </a:rPr>
              <a:t>می </a:t>
            </a:r>
            <a:r>
              <a:rPr lang="ar-SA" sz="2500" dirty="0">
                <a:solidFill>
                  <a:schemeClr val="tx1"/>
                </a:solidFill>
                <a:cs typeface="B Mitra" pitchFamily="2" charset="-78"/>
              </a:rPr>
              <a:t>دهد تا به جای اتکا به تئوری های موجود، خود به تدوین تئوری اقدام کند</a:t>
            </a:r>
            <a:r>
              <a:rPr lang="ar-SA" sz="2500" dirty="0" smtClean="0">
                <a:solidFill>
                  <a:schemeClr val="tx1"/>
                </a:solidFill>
                <a:cs typeface="B Mitra" pitchFamily="2" charset="-78"/>
              </a:rPr>
              <a:t>.</a:t>
            </a:r>
            <a:r>
              <a:rPr lang="fa-IR" sz="2500" dirty="0" smtClean="0">
                <a:solidFill>
                  <a:schemeClr val="tx1"/>
                </a:solidFill>
                <a:cs typeface="B Mitra" pitchFamily="2" charset="-78"/>
              </a:rPr>
              <a:t>)</a:t>
            </a:r>
            <a:r>
              <a:rPr lang="en-US" sz="2500" dirty="0" smtClean="0">
                <a:solidFill>
                  <a:schemeClr val="tx1"/>
                </a:solidFill>
                <a:cs typeface="B Mitra" pitchFamily="2" charset="-78"/>
              </a:rPr>
              <a:t> </a:t>
            </a:r>
            <a:endParaRPr lang="fa-IR" sz="2500" dirty="0" smtClean="0">
              <a:solidFill>
                <a:schemeClr val="tx1"/>
              </a:solidFill>
              <a:cs typeface="B Mitra" pitchFamily="2" charset="-78"/>
            </a:endParaRPr>
          </a:p>
          <a:p>
            <a:pPr marL="0" indent="0" algn="just" rtl="1">
              <a:buNone/>
            </a:pPr>
            <a:r>
              <a:rPr lang="fa-IR" sz="2500" dirty="0" smtClean="0">
                <a:cs typeface="B Mitra" pitchFamily="2" charset="-78"/>
              </a:rPr>
              <a:t>2)</a:t>
            </a:r>
            <a:r>
              <a:rPr lang="ar-SA" sz="2500" dirty="0" smtClean="0">
                <a:cs typeface="B Mitra" pitchFamily="2" charset="-78"/>
              </a:rPr>
              <a:t>فنومنولوژی</a:t>
            </a:r>
            <a:r>
              <a:rPr lang="fa-IR" sz="2500" dirty="0">
                <a:cs typeface="B Mitra" pitchFamily="2" charset="-78"/>
              </a:rPr>
              <a:t> (مجموعه ای </a:t>
            </a:r>
            <a:r>
              <a:rPr lang="fa-IR" sz="2500" dirty="0" smtClean="0">
                <a:cs typeface="B Mitra" pitchFamily="2" charset="-78"/>
              </a:rPr>
              <a:t>از تفاسیر برای درک خود و نیز </a:t>
            </a:r>
            <a:r>
              <a:rPr lang="fa-IR" sz="2500" dirty="0">
                <a:cs typeface="B Mitra" pitchFamily="2" charset="-78"/>
              </a:rPr>
              <a:t>روابط </a:t>
            </a:r>
            <a:r>
              <a:rPr lang="fa-IR" sz="2500" dirty="0" smtClean="0">
                <a:cs typeface="B Mitra" pitchFamily="2" charset="-78"/>
              </a:rPr>
              <a:t>خود با دیگران. دررشته </a:t>
            </a:r>
            <a:r>
              <a:rPr lang="fa-IR" sz="2500" dirty="0">
                <a:cs typeface="B Mitra" pitchFamily="2" charset="-78"/>
              </a:rPr>
              <a:t>های جامعه شناسی </a:t>
            </a:r>
            <a:r>
              <a:rPr lang="fa-IR" sz="2500" dirty="0" smtClean="0">
                <a:cs typeface="B Mitra" pitchFamily="2" charset="-78"/>
              </a:rPr>
              <a:t>وروانشناسی، به </a:t>
            </a:r>
            <a:r>
              <a:rPr lang="fa-IR" sz="2500" dirty="0">
                <a:cs typeface="B Mitra" pitchFamily="2" charset="-78"/>
              </a:rPr>
              <a:t>عنوان یک روش دقیق، نقادانه </a:t>
            </a:r>
            <a:r>
              <a:rPr lang="fa-IR" sz="2500" dirty="0" smtClean="0">
                <a:cs typeface="B Mitra" pitchFamily="2" charset="-78"/>
              </a:rPr>
              <a:t>و نظامدار در تحقیق </a:t>
            </a:r>
            <a:r>
              <a:rPr lang="fa-IR" sz="2500" dirty="0">
                <a:cs typeface="B Mitra" pitchFamily="2" charset="-78"/>
              </a:rPr>
              <a:t>کیفی برای مطالعه پدیده های مهم قابل استفاده است. </a:t>
            </a:r>
            <a:r>
              <a:rPr lang="fa-IR" sz="2500" dirty="0" smtClean="0">
                <a:cs typeface="B Mitra" pitchFamily="2" charset="-78"/>
              </a:rPr>
              <a:t>)</a:t>
            </a:r>
            <a:endParaRPr lang="fa-IR" sz="2500" dirty="0">
              <a:cs typeface="B Mitra" pitchFamily="2" charset="-78"/>
            </a:endParaRPr>
          </a:p>
          <a:p>
            <a:pPr marL="0" indent="0" algn="just" rtl="1">
              <a:buNone/>
            </a:pPr>
            <a:endParaRPr lang="en-US" sz="2500" dirty="0" smtClean="0">
              <a:cs typeface="B Mitra"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5499" y="13905"/>
            <a:ext cx="6316662" cy="534775"/>
          </a:xfrm>
        </p:spPr>
        <p:txBody>
          <a:bodyPr/>
          <a:lstStyle/>
          <a:p>
            <a:pPr algn="r"/>
            <a:r>
              <a:rPr lang="fa-IR" b="1" dirty="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93988" y="476672"/>
            <a:ext cx="6326187" cy="6120680"/>
          </a:xfrm>
        </p:spPr>
        <p:txBody>
          <a:bodyPr/>
          <a:lstStyle/>
          <a:p>
            <a:pPr lvl="0" algn="just" rtl="1">
              <a:buClr>
                <a:srgbClr val="000000"/>
              </a:buClr>
              <a:buNone/>
            </a:pPr>
            <a:r>
              <a:rPr lang="ar-SA" sz="2500" b="1" dirty="0">
                <a:cs typeface="B Mitra" pitchFamily="2" charset="-78"/>
              </a:rPr>
              <a:t>مقاله گراندد تئوری</a:t>
            </a:r>
            <a:endParaRPr lang="fa-IR" sz="2500" b="1" dirty="0">
              <a:cs typeface="B Mitra" pitchFamily="2" charset="-78"/>
            </a:endParaRPr>
          </a:p>
          <a:p>
            <a:pPr marL="0" lvl="0" indent="0" algn="just" rtl="1">
              <a:buClr>
                <a:srgbClr val="000000"/>
              </a:buClr>
              <a:buNone/>
            </a:pPr>
            <a:r>
              <a:rPr lang="ar-SA" sz="2500" u="sng" dirty="0">
                <a:cs typeface="B Mitra" pitchFamily="2" charset="-78"/>
              </a:rPr>
              <a:t>عنوان: </a:t>
            </a:r>
            <a:endParaRPr lang="fa-IR" sz="2500" dirty="0">
              <a:cs typeface="B Mitra" pitchFamily="2" charset="-78"/>
            </a:endParaRPr>
          </a:p>
          <a:p>
            <a:pPr lvl="0" algn="just" rtl="1">
              <a:buClr>
                <a:srgbClr val="000000"/>
              </a:buClr>
              <a:buFont typeface="Wingdings" pitchFamily="2" charset="2"/>
              <a:buChar char="§"/>
            </a:pPr>
            <a:r>
              <a:rPr lang="ar-SA" sz="2500" dirty="0">
                <a:cs typeface="B Mitra" pitchFamily="2" charset="-78"/>
              </a:rPr>
              <a:t>در برگيرنده گروه يا جامعه مورد بررسی </a:t>
            </a:r>
            <a:r>
              <a:rPr lang="fa-IR" sz="2500" dirty="0">
                <a:cs typeface="B Mitra" pitchFamily="2" charset="-78"/>
              </a:rPr>
              <a:t>باشد</a:t>
            </a:r>
          </a:p>
          <a:p>
            <a:pPr lvl="0" algn="just" rtl="1">
              <a:buClr>
                <a:srgbClr val="000000"/>
              </a:buClr>
              <a:buFont typeface="Wingdings" pitchFamily="2" charset="2"/>
              <a:buChar char="§"/>
            </a:pPr>
            <a:r>
              <a:rPr lang="ar-SA" sz="2500" dirty="0">
                <a:cs typeface="B Mitra" pitchFamily="2" charset="-78"/>
              </a:rPr>
              <a:t>به روشنی بيانگر فرآيند پديده اجتماعی مورد مطالعه باشد.</a:t>
            </a:r>
            <a:r>
              <a:rPr lang="en-US" sz="2500" dirty="0">
                <a:cs typeface="B Mitra" pitchFamily="2" charset="-78"/>
              </a:rPr>
              <a:t> </a:t>
            </a:r>
          </a:p>
          <a:p>
            <a:pPr marL="0" lvl="0" indent="0" algn="just" rtl="1">
              <a:buClr>
                <a:srgbClr val="000000"/>
              </a:buClr>
              <a:buNone/>
            </a:pPr>
            <a:endParaRPr lang="en-US" sz="2500" dirty="0">
              <a:cs typeface="B Mitra" pitchFamily="2" charset="-78"/>
            </a:endParaRPr>
          </a:p>
          <a:p>
            <a:pPr marL="0" lvl="0" indent="0" algn="just" rtl="1">
              <a:buClr>
                <a:srgbClr val="000000"/>
              </a:buClr>
              <a:buNone/>
            </a:pPr>
            <a:r>
              <a:rPr lang="ar-SA" sz="2500" u="sng" dirty="0" smtClean="0">
                <a:cs typeface="B Mitra" pitchFamily="2" charset="-78"/>
              </a:rPr>
              <a:t>چکيده </a:t>
            </a:r>
            <a:r>
              <a:rPr lang="ar-SA" sz="2500" u="sng" dirty="0">
                <a:cs typeface="B Mitra" pitchFamily="2" charset="-78"/>
              </a:rPr>
              <a:t>فارسی و انگلیسی:</a:t>
            </a:r>
            <a:r>
              <a:rPr lang="ar-SA" sz="2500" dirty="0">
                <a:cs typeface="B Mitra" pitchFamily="2" charset="-78"/>
              </a:rPr>
              <a:t>  شامل </a:t>
            </a:r>
            <a:endParaRPr lang="fa-IR" sz="2500" dirty="0">
              <a:cs typeface="B Mitra" pitchFamily="2" charset="-78"/>
            </a:endParaRPr>
          </a:p>
          <a:p>
            <a:pPr lvl="0" algn="just" rtl="1">
              <a:buClr>
                <a:srgbClr val="000000"/>
              </a:buClr>
              <a:buFont typeface="Wingdings" pitchFamily="2" charset="2"/>
              <a:buChar char="§"/>
            </a:pPr>
            <a:r>
              <a:rPr lang="ar-SA" sz="2500" dirty="0">
                <a:cs typeface="B Mitra" pitchFamily="2" charset="-78"/>
              </a:rPr>
              <a:t>مقدمه </a:t>
            </a:r>
            <a:r>
              <a:rPr lang="fa-IR" sz="2500" dirty="0">
                <a:cs typeface="B Mitra" pitchFamily="2" charset="-78"/>
              </a:rPr>
              <a:t> </a:t>
            </a:r>
          </a:p>
          <a:p>
            <a:pPr lvl="0" algn="just" rtl="1">
              <a:buClr>
                <a:srgbClr val="000000"/>
              </a:buClr>
              <a:buFont typeface="Wingdings" pitchFamily="2" charset="2"/>
              <a:buChar char="§"/>
            </a:pPr>
            <a:r>
              <a:rPr lang="ar-SA" sz="2500" dirty="0">
                <a:cs typeface="B Mitra" pitchFamily="2" charset="-78"/>
              </a:rPr>
              <a:t>روش بررسی</a:t>
            </a:r>
            <a:endParaRPr lang="fa-IR" sz="2500" dirty="0">
              <a:cs typeface="B Mitra" pitchFamily="2" charset="-78"/>
            </a:endParaRPr>
          </a:p>
          <a:p>
            <a:pPr lvl="0" algn="just" rtl="1">
              <a:buClr>
                <a:srgbClr val="000000"/>
              </a:buClr>
              <a:buFont typeface="Wingdings" pitchFamily="2" charset="2"/>
              <a:buChar char="§"/>
            </a:pPr>
            <a:r>
              <a:rPr lang="ar-SA" sz="2500" dirty="0">
                <a:cs typeface="B Mitra" pitchFamily="2" charset="-78"/>
              </a:rPr>
              <a:t>يافته ها</a:t>
            </a:r>
            <a:endParaRPr lang="en-US" sz="2500" dirty="0">
              <a:cs typeface="B Mitra" pitchFamily="2" charset="-78"/>
            </a:endParaRPr>
          </a:p>
          <a:p>
            <a:pPr lvl="0" algn="just" rtl="1">
              <a:buClr>
                <a:srgbClr val="000000"/>
              </a:buClr>
              <a:buFont typeface="Wingdings" pitchFamily="2" charset="2"/>
              <a:buChar char="§"/>
            </a:pPr>
            <a:r>
              <a:rPr lang="ar-SA" sz="2500" dirty="0">
                <a:cs typeface="B Mitra" pitchFamily="2" charset="-78"/>
              </a:rPr>
              <a:t>نتيجه گيری</a:t>
            </a:r>
            <a:endParaRPr lang="fa-IR" sz="2500" dirty="0">
              <a:cs typeface="B Mitra" pitchFamily="2" charset="-78"/>
            </a:endParaRPr>
          </a:p>
          <a:p>
            <a:pPr lvl="0" algn="just" rtl="1">
              <a:buClr>
                <a:srgbClr val="000000"/>
              </a:buClr>
              <a:buFont typeface="Wingdings" pitchFamily="2" charset="2"/>
              <a:buChar char="§"/>
            </a:pPr>
            <a:r>
              <a:rPr lang="ar-SA" sz="2500" dirty="0">
                <a:cs typeface="B Mitra" pitchFamily="2" charset="-78"/>
              </a:rPr>
              <a:t>واژه های کلیدی</a:t>
            </a:r>
            <a:endParaRPr lang="en-US" dirty="0"/>
          </a:p>
        </p:txBody>
      </p:sp>
    </p:spTree>
    <p:extLst>
      <p:ext uri="{BB962C8B-B14F-4D97-AF65-F5344CB8AC3E}">
        <p14:creationId xmlns:p14="http://schemas.microsoft.com/office/powerpoint/2010/main" val="3207108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476672"/>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1979713" y="397839"/>
            <a:ext cx="7154710" cy="6429396"/>
          </a:xfrm>
        </p:spPr>
        <p:txBody>
          <a:bodyPr/>
          <a:lstStyle/>
          <a:p>
            <a:pPr algn="just" rtl="1">
              <a:buNone/>
            </a:pPr>
            <a:r>
              <a:rPr lang="ar-SA" sz="2500" dirty="0" smtClean="0">
                <a:cs typeface="B Mitra" pitchFamily="2" charset="-78"/>
              </a:rPr>
              <a:t> </a:t>
            </a:r>
            <a:r>
              <a:rPr lang="ar-SA" sz="2500" u="sng" dirty="0" smtClean="0">
                <a:cs typeface="B Mitra" pitchFamily="2" charset="-78"/>
              </a:rPr>
              <a:t>متن مقاله: </a:t>
            </a:r>
            <a:r>
              <a:rPr lang="ar-SA" sz="2500" dirty="0" smtClean="0">
                <a:cs typeface="B Mitra" pitchFamily="2" charset="-78"/>
              </a:rPr>
              <a:t>شامل</a:t>
            </a:r>
            <a:endParaRPr lang="en-US" sz="2500" dirty="0" smtClean="0">
              <a:cs typeface="B Mitra" pitchFamily="2" charset="-78"/>
            </a:endParaRPr>
          </a:p>
          <a:p>
            <a:pPr algn="just" rtl="1">
              <a:buFont typeface="Wingdings" pitchFamily="2" charset="2"/>
              <a:buChar char="§"/>
            </a:pPr>
            <a:r>
              <a:rPr lang="ar-SA" sz="2500" dirty="0" smtClean="0">
                <a:cs typeface="B Mitra" pitchFamily="2" charset="-78"/>
              </a:rPr>
              <a:t>مقدمه</a:t>
            </a:r>
            <a:r>
              <a:rPr lang="fa-IR" sz="2500" dirty="0" smtClean="0">
                <a:cs typeface="B Mitra" pitchFamily="2" charset="-78"/>
              </a:rPr>
              <a:t> شامل:</a:t>
            </a:r>
            <a:endParaRPr lang="en-US" sz="2500" dirty="0" smtClean="0">
              <a:cs typeface="B Mitra" pitchFamily="2" charset="-78"/>
            </a:endParaRPr>
          </a:p>
          <a:p>
            <a:pPr lvl="0" algn="just" rtl="1">
              <a:buFont typeface="Wingdings" pitchFamily="2" charset="2"/>
              <a:buChar char="Ø"/>
            </a:pPr>
            <a:r>
              <a:rPr lang="ar-SA" sz="2500" dirty="0" smtClean="0">
                <a:cs typeface="B Mitra" pitchFamily="2" charset="-78"/>
              </a:rPr>
              <a:t>بيان مساله: بيان اهميت و ضرورت پديده مورد مطالعه، تبيين ضرورت مطالعه پديده به روش گراندد تئوری</a:t>
            </a:r>
            <a:r>
              <a:rPr lang="en-US" sz="2500" dirty="0" smtClean="0">
                <a:cs typeface="B Mitra" pitchFamily="2" charset="-78"/>
              </a:rPr>
              <a:t> </a:t>
            </a:r>
          </a:p>
          <a:p>
            <a:pPr algn="just" rtl="1">
              <a:buFont typeface="Wingdings" pitchFamily="2" charset="2"/>
              <a:buChar char="Ø"/>
            </a:pPr>
            <a:r>
              <a:rPr lang="ar-SA" sz="2500" dirty="0" smtClean="0">
                <a:cs typeface="B Mitra" pitchFamily="2" charset="-78"/>
              </a:rPr>
              <a:t>هدف پژوهش: تبيين و توصيف فرآيند پديدۀ اجتماعی مورد مطالعه</a:t>
            </a:r>
            <a:r>
              <a:rPr lang="fa-IR" sz="2500" dirty="0" smtClean="0">
                <a:cs typeface="B Mitra" pitchFamily="2" charset="-78"/>
              </a:rPr>
              <a:t>(</a:t>
            </a:r>
            <a:r>
              <a:rPr lang="ar-SA" sz="2500" dirty="0" smtClean="0">
                <a:cs typeface="B Mitra" pitchFamily="2" charset="-78"/>
              </a:rPr>
              <a:t>در صورتي</a:t>
            </a:r>
            <a:r>
              <a:rPr lang="fa-IR" sz="2500" dirty="0" smtClean="0">
                <a:cs typeface="B Mitra" pitchFamily="2" charset="-78"/>
              </a:rPr>
              <a:t> </a:t>
            </a:r>
            <a:r>
              <a:rPr lang="ar-SA" sz="2500" dirty="0" smtClean="0">
                <a:cs typeface="B Mitra" pitchFamily="2" charset="-78"/>
              </a:rPr>
              <a:t>که مقاله بخشی از يک مطالعه گراندد تئوری می باشد بيان اهداف اختصاصی لازم است</a:t>
            </a:r>
            <a:r>
              <a:rPr lang="fa-IR" sz="2500" dirty="0" smtClean="0">
                <a:cs typeface="B Mitra" pitchFamily="2" charset="-78"/>
              </a:rPr>
              <a:t>.)</a:t>
            </a:r>
            <a:endParaRPr lang="en-US" sz="2500" dirty="0">
              <a:cs typeface="B Mitra" pitchFamily="2" charset="-78"/>
            </a:endParaRPr>
          </a:p>
          <a:p>
            <a:pPr lvl="0" algn="just" rtl="1">
              <a:buFont typeface="Wingdings" pitchFamily="2" charset="2"/>
              <a:buChar char="Ø"/>
            </a:pPr>
            <a:r>
              <a:rPr lang="ar-SA" sz="2500" dirty="0" smtClean="0">
                <a:cs typeface="B Mitra" pitchFamily="2" charset="-78"/>
              </a:rPr>
              <a:t>مروری بر متون: بيان مرور مرتبط با موضوع مورد بررسی، بيان شکاف و فاصله موجود در دانش و تحقيقات کنونی</a:t>
            </a:r>
            <a:r>
              <a:rPr lang="en-US" sz="2500" dirty="0" smtClean="0">
                <a:cs typeface="B Mitra" pitchFamily="2" charset="-78"/>
              </a:rPr>
              <a:t> </a:t>
            </a:r>
          </a:p>
          <a:p>
            <a:pPr lvl="0" algn="just" rtl="1">
              <a:buFont typeface="Wingdings" pitchFamily="2" charset="2"/>
              <a:buChar char="§"/>
            </a:pPr>
            <a:r>
              <a:rPr lang="ar-SA" sz="2500" dirty="0" smtClean="0">
                <a:cs typeface="B Mitra" pitchFamily="2" charset="-78"/>
              </a:rPr>
              <a:t>روش بررسی:</a:t>
            </a:r>
            <a:endParaRPr lang="en-US" sz="2500" dirty="0" smtClean="0">
              <a:cs typeface="B Mitra" pitchFamily="2" charset="-78"/>
            </a:endParaRPr>
          </a:p>
          <a:p>
            <a:pPr lvl="0" algn="just" rtl="1">
              <a:buFont typeface="Wingdings" pitchFamily="2" charset="2"/>
              <a:buChar char="Ø"/>
            </a:pPr>
            <a:r>
              <a:rPr lang="ar-SA" sz="2500" dirty="0" smtClean="0">
                <a:cs typeface="B Mitra" pitchFamily="2" charset="-78"/>
              </a:rPr>
              <a:t>توضيح نوع روش گراندد تئوری بکار رفته و تناسب آن با هدف مطالعه،</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توصيف نحوه نمونه گيری و انتخاب مشارکت کنندگان،</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توصيف زمان و مکان جمع آوری داده ها،</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توصيف واضح نمونه گيری نظری و چگونگی رسيدن به اشباع نظری،</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مشخص نمودن حجم نمونه و تعداد شرکت کنندگان،</a:t>
            </a:r>
            <a:r>
              <a:rPr lang="en-US" sz="2500" dirty="0" smtClean="0">
                <a:cs typeface="B Mitra" pitchFamily="2" charset="-78"/>
              </a:rPr>
              <a:t> </a:t>
            </a:r>
          </a:p>
          <a:p>
            <a:pPr algn="just">
              <a:buNone/>
            </a:pPr>
            <a:endParaRPr lang="en-US" sz="2500" dirty="0" smtClean="0">
              <a:cs typeface="B Mitra" pitchFamily="2" charset="-78"/>
            </a:endParaRPr>
          </a:p>
          <a:p>
            <a:pPr algn="just">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476672"/>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179512" y="428604"/>
            <a:ext cx="8840663" cy="6429396"/>
          </a:xfrm>
        </p:spPr>
        <p:txBody>
          <a:bodyPr/>
          <a:lstStyle/>
          <a:p>
            <a:pPr lvl="0" algn="just" rtl="1">
              <a:buFont typeface="Wingdings" pitchFamily="2" charset="2"/>
              <a:buChar char="Ø"/>
            </a:pPr>
            <a:r>
              <a:rPr lang="ar-SA" sz="2500" dirty="0" smtClean="0">
                <a:cs typeface="B Mitra" pitchFamily="2" charset="-78"/>
              </a:rPr>
              <a:t>روشهای جمع آوری داده ها (مصاحبه، مشاهده، يادداشت برداری</a:t>
            </a:r>
            <a:r>
              <a:rPr lang="en-US" sz="2500" dirty="0" smtClean="0">
                <a:cs typeface="B Mitra" pitchFamily="2" charset="-78"/>
              </a:rPr>
              <a:t>... </a:t>
            </a:r>
            <a:r>
              <a:rPr lang="ar-SA" sz="2500" dirty="0" smtClean="0">
                <a:cs typeface="B Mitra" pitchFamily="2" charset="-78"/>
              </a:rPr>
              <a:t>)،</a:t>
            </a:r>
            <a:endParaRPr lang="en-US" sz="2500" dirty="0" smtClean="0">
              <a:cs typeface="B Mitra" pitchFamily="2" charset="-78"/>
            </a:endParaRPr>
          </a:p>
          <a:p>
            <a:pPr lvl="0" algn="just" rtl="1">
              <a:buFont typeface="Wingdings" pitchFamily="2" charset="2"/>
              <a:buChar char="Ø"/>
            </a:pPr>
            <a:r>
              <a:rPr lang="ar-SA" sz="2500" dirty="0" smtClean="0">
                <a:cs typeface="B Mitra" pitchFamily="2" charset="-78"/>
              </a:rPr>
              <a:t>ملاحظات اخلاقی (توضيح</a:t>
            </a:r>
            <a:r>
              <a:rPr lang="fa-IR" sz="2500" dirty="0" smtClean="0">
                <a:cs typeface="B Mitra" pitchFamily="2" charset="-78"/>
              </a:rPr>
              <a:t> </a:t>
            </a:r>
            <a:r>
              <a:rPr lang="ar-SA" sz="2500" dirty="0" smtClean="0">
                <a:cs typeface="B Mitra" pitchFamily="2" charset="-78"/>
              </a:rPr>
              <a:t>کسب مصوبه کميته اخلاق</a:t>
            </a:r>
            <a:r>
              <a:rPr lang="fa-IR" sz="2500" dirty="0" smtClean="0">
                <a:cs typeface="B Mitra" pitchFamily="2" charset="-78"/>
              </a:rPr>
              <a:t> و </a:t>
            </a:r>
            <a:r>
              <a:rPr lang="ar-SA" sz="2500" dirty="0" smtClean="0">
                <a:cs typeface="B Mitra" pitchFamily="2" charset="-78"/>
              </a:rPr>
              <a:t>رضايت آگاهانه از مشارکت کنندگان)، </a:t>
            </a:r>
            <a:endParaRPr lang="en-US" sz="2500" dirty="0" smtClean="0">
              <a:cs typeface="B Mitra" pitchFamily="2" charset="-78"/>
            </a:endParaRPr>
          </a:p>
          <a:p>
            <a:pPr lvl="0" algn="just" rtl="1">
              <a:buFont typeface="Wingdings" pitchFamily="2" charset="2"/>
              <a:buChar char="Ø"/>
            </a:pPr>
            <a:r>
              <a:rPr lang="ar-SA" sz="2500" dirty="0" smtClean="0">
                <a:cs typeface="B Mitra" pitchFamily="2" charset="-78"/>
              </a:rPr>
              <a:t>تحليل داده ها(روش تحليل داده ها، توصيف چگونگی دستيابی به مقوله مرکزی، بيان روشهای اطمينان از صحت و استحکام داده ها).</a:t>
            </a:r>
            <a:r>
              <a:rPr lang="en-US" sz="2500" b="1" dirty="0" smtClean="0">
                <a:cs typeface="B Mitra" pitchFamily="2" charset="-78"/>
              </a:rPr>
              <a:t> </a:t>
            </a:r>
            <a:endParaRPr lang="en-US" sz="2500" dirty="0" smtClean="0">
              <a:cs typeface="B Mitra" pitchFamily="2" charset="-78"/>
            </a:endParaRPr>
          </a:p>
          <a:p>
            <a:pPr lvl="0" algn="just" rtl="1">
              <a:buFont typeface="Wingdings" pitchFamily="2" charset="2"/>
              <a:buChar char="§"/>
            </a:pPr>
            <a:r>
              <a:rPr lang="en-US" sz="2500" b="1" dirty="0" smtClean="0">
                <a:cs typeface="B Mitra" pitchFamily="2" charset="-78"/>
              </a:rPr>
              <a:t> </a:t>
            </a:r>
            <a:r>
              <a:rPr lang="ar-SA" sz="2500" dirty="0" smtClean="0">
                <a:cs typeface="B Mitra" pitchFamily="2" charset="-78"/>
              </a:rPr>
              <a:t>يافته ها:</a:t>
            </a:r>
            <a:r>
              <a:rPr lang="en-US" sz="2500" b="1" dirty="0" smtClean="0">
                <a:cs typeface="B Mitra" pitchFamily="2" charset="-78"/>
              </a:rPr>
              <a:t> </a:t>
            </a:r>
            <a:endParaRPr lang="en-US" sz="2500" dirty="0" smtClean="0">
              <a:cs typeface="B Mitra" pitchFamily="2" charset="-78"/>
            </a:endParaRPr>
          </a:p>
          <a:p>
            <a:pPr lvl="0" algn="just" rtl="1">
              <a:buFont typeface="Wingdings" pitchFamily="2" charset="2"/>
              <a:buChar char="Ø"/>
            </a:pPr>
            <a:r>
              <a:rPr lang="ar-SA" sz="2500" dirty="0" smtClean="0">
                <a:cs typeface="B Mitra" pitchFamily="2" charset="-78"/>
              </a:rPr>
              <a:t>توصيف يافته ها در رابطه با سوالات اصلی پژوهش،</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حمايت يافته ها با روايات مشارکت کنندگان،</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توصيف واضح و دقيق مفاهيم و روابط مفهومی.</a:t>
            </a:r>
            <a:r>
              <a:rPr lang="en-US" sz="2500" dirty="0" smtClean="0">
                <a:cs typeface="B Mitra" pitchFamily="2" charset="-78"/>
              </a:rPr>
              <a:t> </a:t>
            </a:r>
            <a:endParaRPr lang="fa-IR" sz="2500" dirty="0" smtClean="0">
              <a:cs typeface="B Mitra" pitchFamily="2" charset="-78"/>
            </a:endParaRPr>
          </a:p>
          <a:p>
            <a:pPr lvl="0" algn="just" rtl="1">
              <a:buFont typeface="Wingdings" pitchFamily="2" charset="2"/>
              <a:buChar char="§"/>
            </a:pPr>
            <a:r>
              <a:rPr lang="en-US" sz="2500" b="1" dirty="0" smtClean="0">
                <a:cs typeface="B Mitra" pitchFamily="2" charset="-78"/>
              </a:rPr>
              <a:t>  </a:t>
            </a:r>
            <a:r>
              <a:rPr lang="ar-SA" sz="2500" dirty="0" smtClean="0">
                <a:cs typeface="B Mitra" pitchFamily="2" charset="-78"/>
              </a:rPr>
              <a:t>بحث: </a:t>
            </a:r>
            <a:endParaRPr lang="en-US" sz="2500" dirty="0" smtClean="0">
              <a:cs typeface="B Mitra" pitchFamily="2" charset="-78"/>
            </a:endParaRPr>
          </a:p>
          <a:p>
            <a:pPr lvl="0" algn="just" rtl="1">
              <a:buFont typeface="Wingdings" pitchFamily="2" charset="2"/>
              <a:buChar char="Ø"/>
            </a:pPr>
            <a:r>
              <a:rPr lang="ar-SA" sz="2500" dirty="0" smtClean="0">
                <a:cs typeface="B Mitra" pitchFamily="2" charset="-78"/>
              </a:rPr>
              <a:t>بحث در مورد شواهد موافق و مخالف براساس منابع،</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بيان کاربرد يافته ها بطور مستدل،</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توصيه جهت تحقيقات بعدی.</a:t>
            </a:r>
            <a:r>
              <a:rPr lang="en-US" sz="2500" b="1" dirty="0" smtClean="0">
                <a:cs typeface="B Mitra" pitchFamily="2" charset="-78"/>
              </a:rPr>
              <a:t> </a:t>
            </a:r>
            <a:endParaRPr lang="en-US" sz="2500" dirty="0" smtClean="0">
              <a:cs typeface="B Mitra" pitchFamily="2" charset="-78"/>
            </a:endParaRPr>
          </a:p>
          <a:p>
            <a:pPr lvl="0" algn="just" rtl="1">
              <a:buFont typeface="Wingdings" pitchFamily="2" charset="2"/>
              <a:buChar char="§"/>
            </a:pPr>
            <a:r>
              <a:rPr lang="en-US" sz="2500" b="1" dirty="0" smtClean="0">
                <a:cs typeface="B Mitra" pitchFamily="2" charset="-78"/>
              </a:rPr>
              <a:t> </a:t>
            </a:r>
            <a:r>
              <a:rPr lang="ar-SA" sz="2500" dirty="0" smtClean="0">
                <a:cs typeface="B Mitra" pitchFamily="2" charset="-78"/>
              </a:rPr>
              <a:t>نتيجه گيری:</a:t>
            </a:r>
            <a:r>
              <a:rPr lang="en-US" sz="2500" dirty="0" smtClean="0">
                <a:cs typeface="B Mitra" pitchFamily="2" charset="-78"/>
              </a:rPr>
              <a:t> </a:t>
            </a:r>
            <a:r>
              <a:rPr lang="ar-SA" sz="2500" dirty="0" smtClean="0">
                <a:cs typeface="B Mitra" pitchFamily="2" charset="-78"/>
              </a:rPr>
              <a:t>جمع بندی و ارائه پيشنهاد کاربردی.</a:t>
            </a:r>
            <a:r>
              <a:rPr lang="en-US" sz="2500" dirty="0" smtClean="0">
                <a:cs typeface="B Mitra" pitchFamily="2" charset="-78"/>
              </a:rPr>
              <a:t> </a:t>
            </a:r>
            <a:endParaRPr lang="fa-IR" sz="2500" dirty="0" smtClean="0">
              <a:cs typeface="B Mitra" pitchFamily="2" charset="-78"/>
            </a:endParaRPr>
          </a:p>
          <a:p>
            <a:pPr lvl="0" algn="just" rtl="1">
              <a:buFont typeface="Wingdings" pitchFamily="2" charset="2"/>
              <a:buChar char="§"/>
            </a:pPr>
            <a:r>
              <a:rPr lang="fa-IR" sz="2500" dirty="0" smtClean="0">
                <a:cs typeface="B Mitra" pitchFamily="2" charset="-78"/>
              </a:rPr>
              <a:t>منابع </a:t>
            </a:r>
            <a:endParaRPr lang="en-US" sz="2500" dirty="0" smtClean="0">
              <a:cs typeface="B Mitra" pitchFamily="2" charset="-78"/>
            </a:endParaRPr>
          </a:p>
          <a:p>
            <a:pPr algn="just">
              <a:buNone/>
            </a:pPr>
            <a:endParaRPr lang="en-US" sz="25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93988" y="500042"/>
            <a:ext cx="6326187" cy="6000792"/>
          </a:xfrm>
        </p:spPr>
        <p:txBody>
          <a:bodyPr/>
          <a:lstStyle/>
          <a:p>
            <a:pPr algn="r" rtl="1">
              <a:buNone/>
            </a:pPr>
            <a:r>
              <a:rPr lang="ar-SA" sz="2500" b="1" dirty="0" smtClean="0">
                <a:cs typeface="B Mitra" pitchFamily="2" charset="-78"/>
              </a:rPr>
              <a:t>ب: مقاله فنومنولوژی:</a:t>
            </a:r>
            <a:r>
              <a:rPr lang="en-US" sz="2500" b="1" dirty="0" smtClean="0">
                <a:cs typeface="B Mitra" pitchFamily="2" charset="-78"/>
              </a:rPr>
              <a:t> </a:t>
            </a:r>
            <a:endParaRPr lang="fa-IR" sz="2500" b="1" dirty="0" smtClean="0">
              <a:cs typeface="B Mitra" pitchFamily="2" charset="-78"/>
            </a:endParaRPr>
          </a:p>
          <a:p>
            <a:pPr algn="r" rtl="1">
              <a:buNone/>
            </a:pPr>
            <a:r>
              <a:rPr lang="ar-SA" sz="2500" u="sng" dirty="0" smtClean="0">
                <a:cs typeface="B Mitra" pitchFamily="2" charset="-78"/>
              </a:rPr>
              <a:t>عنوان مقاله: </a:t>
            </a:r>
            <a:endParaRPr lang="fa-IR" sz="2500" u="sng" dirty="0" smtClean="0">
              <a:cs typeface="B Mitra" pitchFamily="2" charset="-78"/>
            </a:endParaRPr>
          </a:p>
          <a:p>
            <a:pPr algn="r" rtl="1">
              <a:buFont typeface="Wingdings" pitchFamily="2" charset="2"/>
              <a:buChar char="§"/>
            </a:pPr>
            <a:r>
              <a:rPr lang="ar-SA" sz="2500" dirty="0" smtClean="0">
                <a:cs typeface="B Mitra" pitchFamily="2" charset="-78"/>
              </a:rPr>
              <a:t>بيان کننده واضح پديده تحت مطالعه </a:t>
            </a:r>
            <a:endParaRPr lang="fa-IR" sz="2500" dirty="0" smtClean="0">
              <a:cs typeface="B Mitra" pitchFamily="2" charset="-78"/>
            </a:endParaRPr>
          </a:p>
          <a:p>
            <a:pPr algn="r" rtl="1">
              <a:buFont typeface="Wingdings" pitchFamily="2" charset="2"/>
              <a:buChar char="§"/>
            </a:pPr>
            <a:r>
              <a:rPr lang="ar-SA" sz="2500" dirty="0" smtClean="0">
                <a:cs typeface="B Mitra" pitchFamily="2" charset="-78"/>
              </a:rPr>
              <a:t>بيانگر گروه يا جامعه مورد مطالعه</a:t>
            </a:r>
            <a:endParaRPr lang="en-US" sz="2500" dirty="0" smtClean="0">
              <a:cs typeface="B Mitra" pitchFamily="2" charset="-78"/>
            </a:endParaRPr>
          </a:p>
          <a:p>
            <a:pPr lvl="0" algn="r" rtl="1">
              <a:buNone/>
            </a:pPr>
            <a:r>
              <a:rPr lang="ar-SA" sz="2500" u="sng" dirty="0" smtClean="0">
                <a:cs typeface="B Mitra" pitchFamily="2" charset="-78"/>
              </a:rPr>
              <a:t>چکيده فارسی و انگلیسی</a:t>
            </a:r>
            <a:r>
              <a:rPr lang="ar-SA" sz="2500" dirty="0" smtClean="0">
                <a:cs typeface="B Mitra" pitchFamily="2" charset="-78"/>
              </a:rPr>
              <a:t> شامل:</a:t>
            </a:r>
            <a:endParaRPr lang="en-US" sz="2500" dirty="0" smtClean="0">
              <a:cs typeface="B Mitra" pitchFamily="2" charset="-78"/>
            </a:endParaRPr>
          </a:p>
          <a:p>
            <a:pPr lvl="0" algn="r" rtl="1">
              <a:buFont typeface="Wingdings" pitchFamily="2" charset="2"/>
              <a:buChar char="§"/>
            </a:pPr>
            <a:r>
              <a:rPr lang="ar-SA" sz="2500" dirty="0" smtClean="0">
                <a:cs typeface="B Mitra" pitchFamily="2" charset="-78"/>
              </a:rPr>
              <a:t>مقدمه</a:t>
            </a:r>
            <a:endParaRPr lang="fa-IR" sz="2500" dirty="0" smtClean="0">
              <a:cs typeface="B Mitra" pitchFamily="2" charset="-78"/>
            </a:endParaRPr>
          </a:p>
          <a:p>
            <a:pPr lvl="0" algn="r" rtl="1">
              <a:buFont typeface="Wingdings" pitchFamily="2" charset="2"/>
              <a:buChar char="§"/>
            </a:pPr>
            <a:r>
              <a:rPr lang="ar-SA" sz="2500" dirty="0" smtClean="0">
                <a:cs typeface="B Mitra" pitchFamily="2" charset="-78"/>
              </a:rPr>
              <a:t>روش بررسی</a:t>
            </a:r>
            <a:endParaRPr lang="fa-IR" sz="2500" dirty="0" smtClean="0">
              <a:cs typeface="B Mitra" pitchFamily="2" charset="-78"/>
            </a:endParaRPr>
          </a:p>
          <a:p>
            <a:pPr lvl="0" algn="r" rtl="1">
              <a:buFont typeface="Wingdings" pitchFamily="2" charset="2"/>
              <a:buChar char="§"/>
            </a:pPr>
            <a:r>
              <a:rPr lang="ar-SA" sz="2500" dirty="0" smtClean="0">
                <a:cs typeface="B Mitra" pitchFamily="2" charset="-78"/>
              </a:rPr>
              <a:t>يافته ها</a:t>
            </a:r>
            <a:endParaRPr lang="fa-IR" sz="2500" dirty="0" smtClean="0">
              <a:cs typeface="B Mitra" pitchFamily="2" charset="-78"/>
            </a:endParaRPr>
          </a:p>
          <a:p>
            <a:pPr lvl="0" algn="r" rtl="1">
              <a:buFont typeface="Wingdings" pitchFamily="2" charset="2"/>
              <a:buChar char="§"/>
            </a:pPr>
            <a:r>
              <a:rPr lang="ar-SA" sz="2500" dirty="0" smtClean="0">
                <a:cs typeface="B Mitra" pitchFamily="2" charset="-78"/>
              </a:rPr>
              <a:t>نتيجه گيری</a:t>
            </a:r>
            <a:endParaRPr lang="en-US" sz="2500" dirty="0" smtClean="0">
              <a:cs typeface="B Mitra" pitchFamily="2" charset="-78"/>
            </a:endParaRPr>
          </a:p>
          <a:p>
            <a:pPr lvl="0" algn="r" rtl="1">
              <a:buFont typeface="Wingdings" pitchFamily="2" charset="2"/>
              <a:buChar char="§"/>
            </a:pPr>
            <a:r>
              <a:rPr lang="ar-SA" sz="2500" dirty="0" smtClean="0">
                <a:cs typeface="B Mitra" pitchFamily="2" charset="-78"/>
              </a:rPr>
              <a:t>واژه های کلیدی</a:t>
            </a:r>
            <a:r>
              <a:rPr lang="en-US" sz="2500" dirty="0" smtClean="0">
                <a:cs typeface="B Mitra" pitchFamily="2" charset="-78"/>
              </a:rPr>
              <a:t> </a:t>
            </a:r>
          </a:p>
          <a:p>
            <a:pPr algn="r">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483768" y="500042"/>
            <a:ext cx="6536407" cy="6357958"/>
          </a:xfrm>
        </p:spPr>
        <p:txBody>
          <a:bodyPr/>
          <a:lstStyle/>
          <a:p>
            <a:pPr marL="0" lvl="0" indent="0" algn="just" rtl="1">
              <a:buNone/>
            </a:pPr>
            <a:r>
              <a:rPr lang="ar-SA" sz="2500" b="1" u="sng" dirty="0" smtClean="0">
                <a:cs typeface="B Mitra" pitchFamily="2" charset="-78"/>
              </a:rPr>
              <a:t>متن مقاله :</a:t>
            </a:r>
            <a:endParaRPr lang="en-US" sz="2500" dirty="0" smtClean="0">
              <a:cs typeface="B Mitra" pitchFamily="2" charset="-78"/>
            </a:endParaRPr>
          </a:p>
          <a:p>
            <a:pPr algn="just" rtl="1">
              <a:buFont typeface="Wingdings" pitchFamily="2" charset="2"/>
              <a:buChar char="§"/>
            </a:pPr>
            <a:r>
              <a:rPr lang="ar-SA" sz="2500" dirty="0" smtClean="0">
                <a:cs typeface="B Mitra" pitchFamily="2" charset="-78"/>
              </a:rPr>
              <a:t>مقدمه: </a:t>
            </a:r>
            <a:endParaRPr lang="fa-IR" sz="2500" dirty="0" smtClean="0">
              <a:cs typeface="B Mitra" pitchFamily="2" charset="-78"/>
            </a:endParaRPr>
          </a:p>
          <a:p>
            <a:pPr algn="just" rtl="1">
              <a:buFont typeface="Wingdings" pitchFamily="2" charset="2"/>
              <a:buChar char="Ø"/>
            </a:pPr>
            <a:r>
              <a:rPr lang="ar-SA" sz="2500" dirty="0" smtClean="0">
                <a:cs typeface="B Mitra" pitchFamily="2" charset="-78"/>
              </a:rPr>
              <a:t>بيان مساله: بيان ضرورت و اهميت پديده مورد مطالعه، ارتباط مناسب بين مساله، پارادايم و روش مطالعه.</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سوال تحقيق: تبيين و تفسير تجارب مشارکت کنندگان در رابطه با پديده مورد مطالعه</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تناسب طرح تحقيق با هدف مطالعه،</a:t>
            </a:r>
            <a:r>
              <a:rPr lang="en-US" sz="2500" dirty="0" smtClean="0">
                <a:cs typeface="B Mitra" pitchFamily="2" charset="-78"/>
              </a:rPr>
              <a:t> </a:t>
            </a:r>
          </a:p>
          <a:p>
            <a:pPr lvl="0" algn="just" rtl="1">
              <a:buFont typeface="Wingdings" pitchFamily="2" charset="2"/>
              <a:buChar char="Ø"/>
            </a:pPr>
            <a:r>
              <a:rPr lang="ar-SA" sz="2500" dirty="0" smtClean="0">
                <a:cs typeface="B Mitra" pitchFamily="2" charset="-78"/>
              </a:rPr>
              <a:t>مرور متون. </a:t>
            </a:r>
            <a:endParaRPr lang="en-US" sz="2500" dirty="0" smtClean="0">
              <a:cs typeface="B Mitra" pitchFamily="2" charset="-78"/>
            </a:endParaRPr>
          </a:p>
          <a:p>
            <a:pPr algn="just" rtl="1">
              <a:buFont typeface="Wingdings" pitchFamily="2" charset="2"/>
              <a:buChar char="§"/>
            </a:pPr>
            <a:r>
              <a:rPr lang="ar-SA" sz="2500" dirty="0" smtClean="0">
                <a:cs typeface="B Mitra" pitchFamily="2" charset="-78"/>
              </a:rPr>
              <a:t>روش بررسی: </a:t>
            </a:r>
            <a:endParaRPr lang="fa-IR" sz="2500" dirty="0" smtClean="0">
              <a:cs typeface="B Mitra" pitchFamily="2" charset="-78"/>
            </a:endParaRPr>
          </a:p>
          <a:p>
            <a:pPr algn="just" rtl="1">
              <a:buFont typeface="Wingdings" pitchFamily="2" charset="2"/>
              <a:buChar char="Ø"/>
            </a:pPr>
            <a:r>
              <a:rPr lang="ar-SA" sz="2500" dirty="0" smtClean="0">
                <a:cs typeface="B Mitra" pitchFamily="2" charset="-78"/>
              </a:rPr>
              <a:t>نمونه گيری: توضيح</a:t>
            </a:r>
            <a:r>
              <a:rPr lang="fa-IR" sz="2500" dirty="0" smtClean="0">
                <a:cs typeface="B Mitra" pitchFamily="2" charset="-78"/>
              </a:rPr>
              <a:t> </a:t>
            </a:r>
            <a:r>
              <a:rPr lang="ar-SA" sz="2500" dirty="0" smtClean="0">
                <a:cs typeface="B Mitra" pitchFamily="2" charset="-78"/>
              </a:rPr>
              <a:t>کامل </a:t>
            </a:r>
            <a:r>
              <a:rPr lang="ar-SA" sz="2500" dirty="0">
                <a:cs typeface="B Mitra" pitchFamily="2" charset="-78"/>
              </a:rPr>
              <a:t>و </a:t>
            </a:r>
            <a:r>
              <a:rPr lang="ar-SA" sz="2500" dirty="0" smtClean="0">
                <a:cs typeface="B Mitra" pitchFamily="2" charset="-78"/>
              </a:rPr>
              <a:t>روشن </a:t>
            </a:r>
            <a:r>
              <a:rPr lang="ar-SA" sz="2500" dirty="0">
                <a:cs typeface="B Mitra" pitchFamily="2" charset="-78"/>
              </a:rPr>
              <a:t>روش </a:t>
            </a:r>
            <a:r>
              <a:rPr lang="ar-SA" sz="2500" dirty="0" smtClean="0">
                <a:cs typeface="B Mitra" pitchFamily="2" charset="-78"/>
              </a:rPr>
              <a:t>نمونه گيری، شيوه انتخاب مشارکت کنندگان و شيوه دستيابی به اشباع داده ها و حجم نمونه</a:t>
            </a:r>
            <a:endParaRPr lang="fa-IR" sz="2500" dirty="0" smtClean="0">
              <a:cs typeface="B Mitra" pitchFamily="2" charset="-78"/>
            </a:endParaRPr>
          </a:p>
          <a:p>
            <a:pPr algn="just" rtl="1">
              <a:buFont typeface="Wingdings" pitchFamily="2" charset="2"/>
              <a:buChar char="Ø"/>
            </a:pPr>
            <a:r>
              <a:rPr lang="ar-SA" sz="2500" dirty="0" smtClean="0">
                <a:cs typeface="B Mitra" pitchFamily="2" charset="-78"/>
              </a:rPr>
              <a:t> جمع آوری داده ها:</a:t>
            </a:r>
            <a:r>
              <a:rPr lang="ar-SA" sz="2500" b="1" dirty="0" smtClean="0">
                <a:cs typeface="B Mitra" pitchFamily="2" charset="-78"/>
              </a:rPr>
              <a:t> </a:t>
            </a:r>
            <a:r>
              <a:rPr lang="ar-SA" sz="2500" dirty="0" smtClean="0">
                <a:cs typeface="B Mitra" pitchFamily="2" charset="-78"/>
              </a:rPr>
              <a:t>توضيح روشن روشهای جمع آوری داده ها و ساختار مصاحبه (راهنمای مصاحبه، دفعات، مدت، چگونگی ضبط صدا و مکتوب سازی)</a:t>
            </a:r>
            <a:r>
              <a:rPr lang="en-US" sz="2500" dirty="0" smtClean="0">
                <a:cs typeface="B Mitra" pitchFamily="2" charset="-78"/>
              </a:rPr>
              <a:t>.</a:t>
            </a:r>
          </a:p>
          <a:p>
            <a:pPr marL="0" indent="0" algn="just">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123728" y="500042"/>
            <a:ext cx="6896447" cy="6357958"/>
          </a:xfrm>
        </p:spPr>
        <p:txBody>
          <a:bodyPr/>
          <a:lstStyle/>
          <a:p>
            <a:pPr algn="r" rtl="1">
              <a:buFont typeface="Wingdings" pitchFamily="2" charset="2"/>
              <a:buChar char="Ø"/>
            </a:pPr>
            <a:r>
              <a:rPr lang="fa-IR" sz="2500" dirty="0">
                <a:cs typeface="B Mitra" pitchFamily="2" charset="-78"/>
              </a:rPr>
              <a:t>ملاحظات اخلاقی: </a:t>
            </a:r>
            <a:r>
              <a:rPr lang="fa-IR" sz="2500" dirty="0" smtClean="0">
                <a:cs typeface="B Mitra" pitchFamily="2" charset="-78"/>
              </a:rPr>
              <a:t>توضيح  </a:t>
            </a:r>
            <a:r>
              <a:rPr lang="fa-IR" sz="2500" dirty="0">
                <a:cs typeface="B Mitra" pitchFamily="2" charset="-78"/>
              </a:rPr>
              <a:t>کسب مصوبه کميته </a:t>
            </a:r>
            <a:r>
              <a:rPr lang="fa-IR" sz="2500" dirty="0" smtClean="0">
                <a:cs typeface="B Mitra" pitchFamily="2" charset="-78"/>
              </a:rPr>
              <a:t>اخلاق و رضايت </a:t>
            </a:r>
            <a:r>
              <a:rPr lang="fa-IR" sz="2500" dirty="0">
                <a:cs typeface="B Mitra" pitchFamily="2" charset="-78"/>
              </a:rPr>
              <a:t>آگاهانه از مشارکت کنندگان. </a:t>
            </a:r>
          </a:p>
          <a:p>
            <a:pPr algn="r" rtl="1">
              <a:buFont typeface="Wingdings" pitchFamily="2" charset="2"/>
              <a:buChar char="Ø"/>
            </a:pPr>
            <a:r>
              <a:rPr lang="fa-IR" sz="2500" dirty="0">
                <a:cs typeface="B Mitra" pitchFamily="2" charset="-78"/>
              </a:rPr>
              <a:t>روش تجزيه و تحليل داده ها: </a:t>
            </a:r>
            <a:r>
              <a:rPr lang="fa-IR" sz="2500" dirty="0" smtClean="0">
                <a:cs typeface="B Mitra" pitchFamily="2" charset="-78"/>
              </a:rPr>
              <a:t>شامل توضيح روشن تحليل داده ها، گامهای </a:t>
            </a:r>
            <a:r>
              <a:rPr lang="fa-IR" sz="2500" dirty="0">
                <a:cs typeface="B Mitra" pitchFamily="2" charset="-78"/>
              </a:rPr>
              <a:t>تحليل داده ها و روشهای ارزيابی صحت و استحکام داده </a:t>
            </a:r>
            <a:r>
              <a:rPr lang="fa-IR" sz="2500" dirty="0" smtClean="0">
                <a:cs typeface="B Mitra" pitchFamily="2" charset="-78"/>
              </a:rPr>
              <a:t>ها</a:t>
            </a:r>
          </a:p>
          <a:p>
            <a:pPr algn="r" rtl="1">
              <a:buFont typeface="Wingdings" pitchFamily="2" charset="2"/>
              <a:buChar char="§"/>
            </a:pPr>
            <a:r>
              <a:rPr lang="ar-SA" sz="2500" dirty="0" smtClean="0">
                <a:cs typeface="B Mitra" pitchFamily="2" charset="-78"/>
              </a:rPr>
              <a:t>يافته ها: </a:t>
            </a:r>
            <a:endParaRPr lang="fa-IR" sz="2500" dirty="0" smtClean="0">
              <a:cs typeface="B Mitra" pitchFamily="2" charset="-78"/>
            </a:endParaRPr>
          </a:p>
          <a:p>
            <a:pPr algn="r" rtl="1">
              <a:buFont typeface="Wingdings" pitchFamily="2" charset="2"/>
              <a:buChar char="Ø"/>
            </a:pPr>
            <a:r>
              <a:rPr lang="ar-SA" sz="2500" dirty="0" smtClean="0">
                <a:cs typeface="B Mitra" pitchFamily="2" charset="-78"/>
              </a:rPr>
              <a:t>توصيف </a:t>
            </a:r>
            <a:r>
              <a:rPr lang="ar-SA" sz="2500" dirty="0">
                <a:cs typeface="B Mitra" pitchFamily="2" charset="-78"/>
              </a:rPr>
              <a:t>يافته </a:t>
            </a:r>
            <a:r>
              <a:rPr lang="ar-SA" sz="2500" dirty="0" smtClean="0">
                <a:cs typeface="B Mitra" pitchFamily="2" charset="-78"/>
              </a:rPr>
              <a:t>ها در رابطه با سؤال اصلی پژوهش </a:t>
            </a:r>
            <a:endParaRPr lang="fa-IR" sz="2500" dirty="0" smtClean="0">
              <a:cs typeface="B Mitra" pitchFamily="2" charset="-78"/>
            </a:endParaRPr>
          </a:p>
          <a:p>
            <a:pPr algn="r" rtl="1">
              <a:buFont typeface="Wingdings" pitchFamily="2" charset="2"/>
              <a:buChar char="Ø"/>
            </a:pPr>
            <a:r>
              <a:rPr lang="ar-SA" sz="2500" dirty="0" smtClean="0">
                <a:cs typeface="B Mitra" pitchFamily="2" charset="-78"/>
              </a:rPr>
              <a:t>حمايت يافته ها با روايت از شرکت کنندگان</a:t>
            </a:r>
            <a:r>
              <a:rPr lang="en-US" sz="2500" dirty="0" smtClean="0">
                <a:cs typeface="B Mitra" pitchFamily="2" charset="-78"/>
              </a:rPr>
              <a:t>.</a:t>
            </a:r>
          </a:p>
          <a:p>
            <a:pPr algn="r" rtl="1">
              <a:buFont typeface="Wingdings" pitchFamily="2" charset="2"/>
              <a:buChar char="§"/>
            </a:pPr>
            <a:r>
              <a:rPr lang="ar-SA" sz="2500" dirty="0">
                <a:cs typeface="B Mitra" pitchFamily="2" charset="-78"/>
              </a:rPr>
              <a:t>بحث: </a:t>
            </a:r>
            <a:endParaRPr lang="fa-IR" sz="2500" dirty="0">
              <a:cs typeface="B Mitra" pitchFamily="2" charset="-78"/>
            </a:endParaRPr>
          </a:p>
          <a:p>
            <a:pPr algn="r" rtl="1">
              <a:buFont typeface="Wingdings" pitchFamily="2" charset="2"/>
              <a:buChar char="Ø"/>
            </a:pPr>
            <a:r>
              <a:rPr lang="ar-SA" sz="2500" dirty="0" smtClean="0">
                <a:cs typeface="B Mitra" pitchFamily="2" charset="-78"/>
              </a:rPr>
              <a:t>بحث  در مورد شواهد موافق و مخالف براساس منابع مرور شده </a:t>
            </a:r>
            <a:endParaRPr lang="fa-IR" sz="2500" dirty="0" smtClean="0">
              <a:cs typeface="B Mitra" pitchFamily="2" charset="-78"/>
            </a:endParaRPr>
          </a:p>
          <a:p>
            <a:pPr algn="r" rtl="1">
              <a:buFont typeface="Wingdings" pitchFamily="2" charset="2"/>
              <a:buChar char="Ø"/>
            </a:pPr>
            <a:r>
              <a:rPr lang="ar-SA" sz="2500" dirty="0">
                <a:cs typeface="B Mitra" pitchFamily="2" charset="-78"/>
              </a:rPr>
              <a:t>ارائه کاربرد </a:t>
            </a:r>
            <a:r>
              <a:rPr lang="ar-SA" sz="2500" dirty="0" smtClean="0">
                <a:cs typeface="B Mitra" pitchFamily="2" charset="-78"/>
              </a:rPr>
              <a:t>يافته ها به طور مستدل </a:t>
            </a:r>
            <a:endParaRPr lang="fa-IR" sz="2500" dirty="0" smtClean="0">
              <a:cs typeface="B Mitra" pitchFamily="2" charset="-78"/>
            </a:endParaRPr>
          </a:p>
          <a:p>
            <a:pPr algn="r" rtl="1">
              <a:buFont typeface="Wingdings" pitchFamily="2" charset="2"/>
              <a:buChar char="Ø"/>
            </a:pPr>
            <a:r>
              <a:rPr lang="ar-SA" sz="2500" dirty="0" smtClean="0">
                <a:cs typeface="B Mitra" pitchFamily="2" charset="-78"/>
              </a:rPr>
              <a:t>ارائه پيشنهاداتی جهت تحقيقات بعدی</a:t>
            </a:r>
            <a:endParaRPr lang="en-US" sz="2500" dirty="0" smtClean="0">
              <a:cs typeface="B Mitra" pitchFamily="2" charset="-78"/>
            </a:endParaRPr>
          </a:p>
          <a:p>
            <a:pPr algn="r" rtl="1">
              <a:buFont typeface="Wingdings" pitchFamily="2" charset="2"/>
              <a:buChar char="§"/>
            </a:pPr>
            <a:r>
              <a:rPr lang="ar-SA" sz="2500" dirty="0" smtClean="0">
                <a:cs typeface="B Mitra" pitchFamily="2" charset="-78"/>
              </a:rPr>
              <a:t>نتيجه گيری: </a:t>
            </a:r>
            <a:endParaRPr lang="fa-IR" sz="2500" dirty="0" smtClean="0">
              <a:cs typeface="B Mitra" pitchFamily="2" charset="-78"/>
            </a:endParaRPr>
          </a:p>
          <a:p>
            <a:pPr algn="r" rtl="1">
              <a:buFont typeface="Wingdings" pitchFamily="2" charset="2"/>
              <a:buChar char="Ø"/>
            </a:pPr>
            <a:r>
              <a:rPr lang="ar-SA" sz="2500" dirty="0" smtClean="0">
                <a:cs typeface="B Mitra" pitchFamily="2" charset="-78"/>
              </a:rPr>
              <a:t>بر اساس نتايج مطالعه و پيشنهادات کاربردی مرتبط با يافته ها</a:t>
            </a:r>
            <a:endParaRPr lang="fa-IR" sz="2500" dirty="0" smtClean="0">
              <a:cs typeface="B Mitra" pitchFamily="2" charset="-78"/>
            </a:endParaRPr>
          </a:p>
          <a:p>
            <a:pPr algn="r" rtl="1">
              <a:buFont typeface="Wingdings" pitchFamily="2" charset="2"/>
              <a:buChar char="§"/>
            </a:pPr>
            <a:r>
              <a:rPr lang="fa-IR" sz="2500" dirty="0">
                <a:cs typeface="B Mitra" pitchFamily="2" charset="-78"/>
              </a:rPr>
              <a:t>منابع </a:t>
            </a: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00042"/>
            <a:ext cx="6377001" cy="6357958"/>
          </a:xfrm>
        </p:spPr>
        <p:txBody>
          <a:bodyPr/>
          <a:lstStyle/>
          <a:p>
            <a:pPr marL="0" indent="0" algn="just" rtl="1">
              <a:buNone/>
            </a:pPr>
            <a:r>
              <a:rPr lang="ar-SA" sz="2500" b="1" dirty="0" smtClean="0">
                <a:cs typeface="B Mitra" pitchFamily="2" charset="-78"/>
              </a:rPr>
              <a:t> مقاله‌ی مروري </a:t>
            </a:r>
            <a:r>
              <a:rPr lang="ar-SA" sz="2000" b="1" dirty="0" smtClean="0">
                <a:cs typeface="B Mitra" pitchFamily="2" charset="-78"/>
              </a:rPr>
              <a:t>(</a:t>
            </a:r>
            <a:r>
              <a:rPr lang="en-US" sz="2000" b="1" dirty="0" smtClean="0">
                <a:cs typeface="B Mitra" pitchFamily="2" charset="-78"/>
              </a:rPr>
              <a:t>Review Article</a:t>
            </a:r>
            <a:r>
              <a:rPr lang="ar-SA" sz="2000" b="1" dirty="0" smtClean="0">
                <a:cs typeface="B Mitra" pitchFamily="2" charset="-78"/>
              </a:rPr>
              <a:t>)</a:t>
            </a:r>
            <a:endParaRPr lang="fa-IR" sz="2000" b="1" dirty="0" smtClean="0">
              <a:cs typeface="B Mitra" pitchFamily="2" charset="-78"/>
            </a:endParaRPr>
          </a:p>
          <a:p>
            <a:pPr algn="just" rtl="1">
              <a:buFont typeface="Wingdings" pitchFamily="2" charset="2"/>
              <a:buChar char="ü"/>
            </a:pPr>
            <a:r>
              <a:rPr lang="fa-IR" sz="2500" dirty="0" smtClean="0">
                <a:cs typeface="B Mitra" pitchFamily="2" charset="-78"/>
              </a:rPr>
              <a:t>از </a:t>
            </a:r>
            <a:r>
              <a:rPr lang="fa-IR" sz="2500" u="sng" dirty="0">
                <a:cs typeface="B Mitra" pitchFamily="2" charset="-78"/>
              </a:rPr>
              <a:t>پژوهش بر روي مقالات ديگر </a:t>
            </a:r>
            <a:r>
              <a:rPr lang="fa-IR" sz="2500" dirty="0">
                <a:cs typeface="B Mitra" pitchFamily="2" charset="-78"/>
              </a:rPr>
              <a:t>حاصل مي گردند.</a:t>
            </a:r>
            <a:endParaRPr lang="en-US" sz="2500" dirty="0">
              <a:cs typeface="B Mitra" pitchFamily="2" charset="-78"/>
            </a:endParaRPr>
          </a:p>
          <a:p>
            <a:pPr marL="0" indent="0" algn="just" rtl="1">
              <a:buNone/>
            </a:pPr>
            <a:r>
              <a:rPr lang="ar-SA" sz="2500" dirty="0" smtClean="0">
                <a:cs typeface="B Mitra" pitchFamily="2" charset="-78"/>
              </a:rPr>
              <a:t>الف) مروري تشريحي، غيرسيستماتيك يا روايتي یا مروری نقلی (</a:t>
            </a:r>
            <a:r>
              <a:rPr lang="en-US" sz="2000" dirty="0" smtClean="0">
                <a:cs typeface="B Mitra" pitchFamily="2" charset="-78"/>
              </a:rPr>
              <a:t>Narrative Review</a:t>
            </a:r>
            <a:r>
              <a:rPr lang="ar-SA" sz="2000" dirty="0" smtClean="0">
                <a:cs typeface="B Mitra" pitchFamily="2" charset="-78"/>
              </a:rPr>
              <a:t>)</a:t>
            </a:r>
            <a:r>
              <a:rPr lang="ar-SA" sz="2500" dirty="0" smtClean="0">
                <a:cs typeface="B Mitra" pitchFamily="2" charset="-78"/>
              </a:rPr>
              <a:t> </a:t>
            </a:r>
            <a:endParaRPr lang="en-US" sz="2500" dirty="0" smtClean="0">
              <a:cs typeface="B Mitra" pitchFamily="2" charset="-78"/>
            </a:endParaRPr>
          </a:p>
          <a:p>
            <a:pPr marL="0" indent="0" algn="just" rtl="1">
              <a:buNone/>
            </a:pPr>
            <a:r>
              <a:rPr lang="ar-SA" sz="2500" dirty="0" smtClean="0">
                <a:cs typeface="B Mitra" pitchFamily="2" charset="-78"/>
              </a:rPr>
              <a:t> ب) مروري تحليلي يا سيستماتيك</a:t>
            </a:r>
            <a:r>
              <a:rPr lang="fa-IR" sz="2500" dirty="0" smtClean="0">
                <a:cs typeface="B Mitra" pitchFamily="2" charset="-78"/>
              </a:rPr>
              <a:t> (</a:t>
            </a:r>
            <a:r>
              <a:rPr lang="ar-SA" sz="2500" dirty="0" smtClean="0">
                <a:cs typeface="B Mitra" pitchFamily="2" charset="-78"/>
              </a:rPr>
              <a:t>داراي </a:t>
            </a:r>
            <a:r>
              <a:rPr lang="ar-SA" sz="2500" dirty="0">
                <a:cs typeface="B Mitra" pitchFamily="2" charset="-78"/>
              </a:rPr>
              <a:t>متاآناليز يا فرا تحليلي بر روي يافته هاي تحقیقات دیگران است). </a:t>
            </a:r>
            <a:endParaRPr lang="fa-IR" sz="2500" dirty="0" smtClean="0">
              <a:cs typeface="B Mitra" pitchFamily="2" charset="-78"/>
            </a:endParaRPr>
          </a:p>
          <a:p>
            <a:pPr marL="0" indent="0" algn="just" rtl="1">
              <a:buNone/>
            </a:pPr>
            <a:r>
              <a:rPr lang="ar-SA" sz="2500" dirty="0" smtClean="0">
                <a:cs typeface="B Mitra" pitchFamily="2" charset="-78"/>
              </a:rPr>
              <a:t> </a:t>
            </a:r>
            <a:r>
              <a:rPr lang="en-US" sz="2000" dirty="0">
                <a:cs typeface="B Mitra" pitchFamily="2" charset="-78"/>
              </a:rPr>
              <a:t>Meta-Analyses</a:t>
            </a:r>
            <a:r>
              <a:rPr lang="en-US" sz="2000" dirty="0" smtClean="0">
                <a:cs typeface="B Mitra" pitchFamily="2" charset="-78"/>
              </a:rPr>
              <a:t>/ Systematic</a:t>
            </a: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00042"/>
            <a:ext cx="6377001" cy="6357958"/>
          </a:xfrm>
        </p:spPr>
        <p:txBody>
          <a:bodyPr/>
          <a:lstStyle/>
          <a:p>
            <a:pPr marL="0" indent="0" algn="just" rtl="1">
              <a:buNone/>
            </a:pPr>
            <a:r>
              <a:rPr lang="ar-SA" sz="2500" b="1" dirty="0" smtClean="0">
                <a:cs typeface="B Mitra" pitchFamily="2" charset="-78"/>
              </a:rPr>
              <a:t>الف. مروري تشريحي، توصيفي، غيرسيستماتيك، روايتي، نقلی</a:t>
            </a:r>
            <a:r>
              <a:rPr lang="ar-SA" sz="2500" dirty="0" smtClean="0">
                <a:cs typeface="B Mitra" pitchFamily="2" charset="-78"/>
              </a:rPr>
              <a:t>:</a:t>
            </a:r>
            <a:r>
              <a:rPr lang="en-US" sz="2500" dirty="0" smtClean="0">
                <a:cs typeface="B Mitra" pitchFamily="2" charset="-78"/>
              </a:rPr>
              <a:t> </a:t>
            </a:r>
            <a:r>
              <a:rPr lang="en-US" sz="2000" dirty="0" smtClean="0">
                <a:cs typeface="B Mitra" pitchFamily="2" charset="-78"/>
              </a:rPr>
              <a:t>Non-systematic/ Narrative</a:t>
            </a:r>
            <a:endParaRPr lang="fa-IR" sz="2000" dirty="0" smtClean="0">
              <a:cs typeface="B Mitra" pitchFamily="2" charset="-78"/>
            </a:endParaRPr>
          </a:p>
          <a:p>
            <a:pPr marL="0" marR="0" algn="just" rtl="1">
              <a:spcBef>
                <a:spcPts val="0"/>
              </a:spcBef>
              <a:spcAft>
                <a:spcPts val="0"/>
              </a:spcAft>
              <a:buFont typeface="Wingdings" pitchFamily="2" charset="2"/>
              <a:buChar char="Ø"/>
              <a:tabLst>
                <a:tab pos="35560" algn="l"/>
              </a:tabLst>
            </a:pPr>
            <a:r>
              <a:rPr lang="ar-SA" sz="2500" dirty="0" smtClean="0">
                <a:latin typeface="Times"/>
                <a:ea typeface="Times New Roman"/>
                <a:cs typeface="B Mitra"/>
              </a:rPr>
              <a:t>جستجوي </a:t>
            </a:r>
            <a:r>
              <a:rPr lang="ar-SA" sz="2500" dirty="0">
                <a:latin typeface="Times"/>
                <a:ea typeface="Times New Roman"/>
                <a:cs typeface="B Mitra"/>
              </a:rPr>
              <a:t>مقالات و مطالعات مرتبط </a:t>
            </a:r>
            <a:r>
              <a:rPr lang="ar-SA" sz="2500" dirty="0" smtClean="0">
                <a:latin typeface="Times"/>
                <a:ea typeface="Times New Roman"/>
                <a:cs typeface="B Mitra"/>
              </a:rPr>
              <a:t>براي </a:t>
            </a:r>
            <a:r>
              <a:rPr lang="ar-SA" sz="2500" dirty="0">
                <a:latin typeface="Times"/>
                <a:ea typeface="Times New Roman"/>
                <a:cs typeface="B Mitra"/>
              </a:rPr>
              <a:t>يافتن پاسخ سؤال مورد نظر، صرفاً براساس ذهنيت قبلي خود از موضوع مورد </a:t>
            </a:r>
            <a:r>
              <a:rPr lang="ar-SA" sz="2500" dirty="0" smtClean="0">
                <a:latin typeface="Times"/>
                <a:ea typeface="Times New Roman"/>
                <a:cs typeface="B Mitra"/>
              </a:rPr>
              <a:t>بحث</a:t>
            </a:r>
            <a:endParaRPr lang="fa-IR" sz="2500" dirty="0">
              <a:latin typeface="Times"/>
              <a:ea typeface="Times New Roman"/>
              <a:cs typeface="B Mitra"/>
            </a:endParaRPr>
          </a:p>
          <a:p>
            <a:pPr marL="0" algn="just" rtl="1">
              <a:spcBef>
                <a:spcPts val="0"/>
              </a:spcBef>
              <a:spcAft>
                <a:spcPts val="0"/>
              </a:spcAft>
              <a:buFont typeface="Wingdings" pitchFamily="2" charset="2"/>
              <a:buChar char="Ø"/>
              <a:tabLst>
                <a:tab pos="35560" algn="l"/>
              </a:tabLst>
            </a:pPr>
            <a:r>
              <a:rPr lang="ar-SA" sz="2500" dirty="0" smtClean="0">
                <a:latin typeface="Times"/>
                <a:ea typeface="Times New Roman"/>
                <a:cs typeface="B Mitra"/>
              </a:rPr>
              <a:t>انتخاب </a:t>
            </a:r>
            <a:r>
              <a:rPr lang="ar-SA" sz="2500" dirty="0">
                <a:latin typeface="Times"/>
                <a:ea typeface="Times New Roman"/>
                <a:cs typeface="B Mitra"/>
              </a:rPr>
              <a:t>مطالعات </a:t>
            </a:r>
            <a:r>
              <a:rPr lang="ar-SA" sz="2500" dirty="0" smtClean="0">
                <a:latin typeface="Times"/>
                <a:ea typeface="Times New Roman"/>
                <a:cs typeface="B Mitra"/>
              </a:rPr>
              <a:t>مناسب</a:t>
            </a:r>
            <a:r>
              <a:rPr lang="fa-IR" sz="2500" dirty="0" smtClean="0">
                <a:latin typeface="Times"/>
                <a:ea typeface="Times New Roman"/>
                <a:cs typeface="B Mitra"/>
              </a:rPr>
              <a:t>،</a:t>
            </a:r>
            <a:r>
              <a:rPr lang="ar-SA" sz="2500" dirty="0" smtClean="0">
                <a:latin typeface="Times"/>
                <a:ea typeface="Times New Roman"/>
                <a:cs typeface="B Mitra"/>
              </a:rPr>
              <a:t> </a:t>
            </a:r>
            <a:r>
              <a:rPr lang="ar-SA" sz="2500" dirty="0">
                <a:latin typeface="Times"/>
                <a:ea typeface="Times New Roman"/>
                <a:cs typeface="B Mitra"/>
              </a:rPr>
              <a:t>بررسي نقاط افتراق و شباهت در آنها </a:t>
            </a:r>
            <a:endParaRPr lang="fa-IR" sz="2500" dirty="0">
              <a:latin typeface="Times"/>
              <a:ea typeface="Times New Roman"/>
              <a:cs typeface="B Mitra"/>
            </a:endParaRPr>
          </a:p>
          <a:p>
            <a:pPr marL="0" algn="just" rtl="1">
              <a:spcBef>
                <a:spcPts val="0"/>
              </a:spcBef>
              <a:spcAft>
                <a:spcPts val="0"/>
              </a:spcAft>
              <a:buFont typeface="Wingdings" pitchFamily="2" charset="2"/>
              <a:buChar char="Ø"/>
              <a:tabLst>
                <a:tab pos="35560" algn="l"/>
              </a:tabLst>
            </a:pPr>
            <a:r>
              <a:rPr lang="ar-SA" sz="2500" dirty="0" smtClean="0">
                <a:latin typeface="Times"/>
                <a:ea typeface="Times New Roman"/>
                <a:cs typeface="B Mitra"/>
              </a:rPr>
              <a:t>نتيجه‌گيري </a:t>
            </a:r>
            <a:r>
              <a:rPr lang="ar-SA" sz="2500" dirty="0">
                <a:latin typeface="Times"/>
                <a:ea typeface="Times New Roman"/>
                <a:cs typeface="B Mitra"/>
              </a:rPr>
              <a:t>نهايي </a:t>
            </a:r>
            <a:r>
              <a:rPr lang="ar-SA" sz="2500" dirty="0" smtClean="0">
                <a:latin typeface="Times"/>
                <a:ea typeface="Times New Roman"/>
                <a:cs typeface="B Mitra"/>
              </a:rPr>
              <a:t>در </a:t>
            </a:r>
            <a:r>
              <a:rPr lang="ar-SA" sz="2500" dirty="0">
                <a:latin typeface="Times"/>
                <a:ea typeface="Times New Roman"/>
                <a:cs typeface="B Mitra"/>
              </a:rPr>
              <a:t>قالب يك </a:t>
            </a:r>
            <a:r>
              <a:rPr lang="ar-SA" sz="2500" dirty="0" smtClean="0">
                <a:latin typeface="Times"/>
                <a:ea typeface="Times New Roman"/>
                <a:cs typeface="B Mitra"/>
              </a:rPr>
              <a:t>مقاله</a:t>
            </a:r>
            <a:r>
              <a:rPr lang="fa-IR" sz="2500" dirty="0" smtClean="0">
                <a:latin typeface="Times"/>
                <a:ea typeface="Times New Roman"/>
                <a:cs typeface="B Mitra"/>
              </a:rPr>
              <a:t> با </a:t>
            </a:r>
            <a:r>
              <a:rPr lang="ar-SA" sz="2500" dirty="0" smtClean="0">
                <a:latin typeface="Times"/>
                <a:ea typeface="Times New Roman"/>
                <a:cs typeface="B Mitra"/>
              </a:rPr>
              <a:t>جمع‌بندي </a:t>
            </a:r>
            <a:r>
              <a:rPr lang="ar-SA" sz="2500" dirty="0">
                <a:latin typeface="Times"/>
                <a:ea typeface="Times New Roman"/>
                <a:cs typeface="B Mitra"/>
              </a:rPr>
              <a:t>نتايج به دست آمده و تلفيق آن با تجربيات </a:t>
            </a:r>
            <a:r>
              <a:rPr lang="fa-IR" sz="2500" dirty="0" smtClean="0">
                <a:latin typeface="Times"/>
                <a:ea typeface="Times New Roman"/>
                <a:cs typeface="B Mitra"/>
              </a:rPr>
              <a:t>و </a:t>
            </a:r>
            <a:r>
              <a:rPr lang="ar-SA" sz="2500" dirty="0" smtClean="0">
                <a:latin typeface="Times"/>
                <a:ea typeface="Times New Roman"/>
                <a:cs typeface="B Mitra"/>
              </a:rPr>
              <a:t>دانش </a:t>
            </a:r>
            <a:r>
              <a:rPr lang="ar-SA" sz="2500" dirty="0">
                <a:latin typeface="Times"/>
                <a:ea typeface="Times New Roman"/>
                <a:cs typeface="B Mitra"/>
              </a:rPr>
              <a:t>تخصصي </a:t>
            </a:r>
            <a:r>
              <a:rPr lang="ar-SA" sz="2500" dirty="0" smtClean="0">
                <a:latin typeface="Times"/>
                <a:ea typeface="Times New Roman"/>
                <a:cs typeface="B Mitra"/>
              </a:rPr>
              <a:t>خويش</a:t>
            </a:r>
            <a:endParaRPr lang="fa-IR" sz="2500" dirty="0" smtClean="0">
              <a:latin typeface="Times"/>
              <a:ea typeface="Times New Roman"/>
              <a:cs typeface="B Mitra"/>
            </a:endParaRPr>
          </a:p>
          <a:p>
            <a:pPr marL="0" indent="0" algn="just" rtl="1">
              <a:spcBef>
                <a:spcPts val="0"/>
              </a:spcBef>
              <a:spcAft>
                <a:spcPts val="0"/>
              </a:spcAft>
              <a:buNone/>
              <a:tabLst>
                <a:tab pos="35560" algn="l"/>
              </a:tabLst>
            </a:pPr>
            <a:r>
              <a:rPr lang="ar-SA" sz="2500" u="sng" dirty="0">
                <a:cs typeface="B Mitra" pitchFamily="2" charset="-78"/>
              </a:rPr>
              <a:t>ساختار كلي </a:t>
            </a:r>
            <a:r>
              <a:rPr lang="ar-SA" sz="2500" dirty="0">
                <a:cs typeface="B Mitra" pitchFamily="2" charset="-78"/>
              </a:rPr>
              <a:t>مقاله مروري </a:t>
            </a:r>
            <a:r>
              <a:rPr lang="ar-SA" sz="2500" dirty="0" smtClean="0">
                <a:cs typeface="B Mitra" pitchFamily="2" charset="-78"/>
              </a:rPr>
              <a:t>نقلی</a:t>
            </a:r>
            <a:r>
              <a:rPr lang="fa-IR" sz="2500" dirty="0" smtClean="0">
                <a:cs typeface="B Mitra" pitchFamily="2" charset="-78"/>
              </a:rPr>
              <a:t>: </a:t>
            </a:r>
          </a:p>
          <a:p>
            <a:pPr marL="0" lvl="0" indent="0" algn="just" rtl="1">
              <a:buClr>
                <a:srgbClr val="000000"/>
              </a:buClr>
              <a:buNone/>
            </a:pPr>
            <a:r>
              <a:rPr lang="fa-IR" sz="2500" dirty="0" smtClean="0">
                <a:cs typeface="B Mitra" pitchFamily="2" charset="-78"/>
              </a:rPr>
              <a:t>1)صفحه </a:t>
            </a:r>
            <a:r>
              <a:rPr lang="ar-SA" sz="2500" dirty="0" smtClean="0">
                <a:cs typeface="B Mitra" pitchFamily="2" charset="-78"/>
              </a:rPr>
              <a:t>عنوان</a:t>
            </a:r>
            <a:r>
              <a:rPr lang="ar-SA" sz="2500" dirty="0">
                <a:cs typeface="B Mitra" pitchFamily="2" charset="-78"/>
              </a:rPr>
              <a:t>، </a:t>
            </a:r>
            <a:endParaRPr lang="fa-IR" sz="2500" dirty="0" smtClean="0">
              <a:cs typeface="B Mitra" pitchFamily="2" charset="-78"/>
            </a:endParaRPr>
          </a:p>
          <a:p>
            <a:pPr marL="0" lvl="0" indent="0" algn="just" rtl="1">
              <a:buClr>
                <a:srgbClr val="000000"/>
              </a:buClr>
              <a:buNone/>
            </a:pPr>
            <a:r>
              <a:rPr lang="fa-IR" sz="2500" dirty="0" smtClean="0">
                <a:cs typeface="B Mitra" pitchFamily="2" charset="-78"/>
              </a:rPr>
              <a:t>2) </a:t>
            </a:r>
            <a:r>
              <a:rPr lang="ar-SA" sz="2500" dirty="0" smtClean="0">
                <a:cs typeface="B Mitra" pitchFamily="2" charset="-78"/>
              </a:rPr>
              <a:t>چکيده‌ی فارسي</a:t>
            </a:r>
            <a:r>
              <a:rPr lang="fa-IR" sz="2500" dirty="0" smtClean="0">
                <a:cs typeface="B Mitra" pitchFamily="2" charset="-78"/>
              </a:rPr>
              <a:t> و انگلیسی </a:t>
            </a:r>
            <a:r>
              <a:rPr lang="ar-SA" sz="2500" dirty="0" smtClean="0">
                <a:cs typeface="B Mitra" pitchFamily="2" charset="-78"/>
              </a:rPr>
              <a:t> </a:t>
            </a:r>
            <a:endParaRPr lang="en-US" sz="2500" dirty="0">
              <a:cs typeface="B Mitra" pitchFamily="2" charset="-78"/>
            </a:endParaRPr>
          </a:p>
          <a:p>
            <a:pPr marL="0" lvl="0" indent="0" algn="just" rtl="1">
              <a:buClr>
                <a:srgbClr val="000000"/>
              </a:buClr>
              <a:buNone/>
            </a:pPr>
            <a:r>
              <a:rPr lang="fa-IR" sz="2500" dirty="0" smtClean="0">
                <a:cs typeface="B Mitra" pitchFamily="2" charset="-78"/>
              </a:rPr>
              <a:t>3)</a:t>
            </a:r>
            <a:r>
              <a:rPr lang="ar-SA" sz="2500" dirty="0" smtClean="0">
                <a:cs typeface="B Mitra" pitchFamily="2" charset="-78"/>
              </a:rPr>
              <a:t>متن </a:t>
            </a:r>
            <a:r>
              <a:rPr lang="ar-SA" sz="2500" dirty="0">
                <a:cs typeface="B Mitra" pitchFamily="2" charset="-78"/>
              </a:rPr>
              <a:t>مقاله</a:t>
            </a:r>
            <a:r>
              <a:rPr lang="fa-IR" sz="2500" dirty="0">
                <a:cs typeface="B Mitra" pitchFamily="2" charset="-78"/>
              </a:rPr>
              <a:t>:</a:t>
            </a:r>
            <a:r>
              <a:rPr lang="en-US" sz="2500" dirty="0">
                <a:cs typeface="B Mitra" pitchFamily="2" charset="-78"/>
              </a:rPr>
              <a:t> </a:t>
            </a:r>
          </a:p>
          <a:p>
            <a:pPr lvl="0" algn="just" rtl="1">
              <a:buClr>
                <a:srgbClr val="000000"/>
              </a:buClr>
              <a:buFont typeface="Wingdings" pitchFamily="2" charset="2"/>
              <a:buChar char="§"/>
            </a:pPr>
            <a:r>
              <a:rPr lang="ar-SA" sz="2500" dirty="0">
                <a:cs typeface="B Mitra" pitchFamily="2" charset="-78"/>
              </a:rPr>
              <a:t>مقدمه:</a:t>
            </a:r>
            <a:r>
              <a:rPr lang="fa-IR" sz="2500" dirty="0">
                <a:cs typeface="B Mitra" pitchFamily="2" charset="-78"/>
              </a:rPr>
              <a:t> </a:t>
            </a:r>
          </a:p>
          <a:p>
            <a:pPr lvl="0" algn="just" rtl="1">
              <a:buClr>
                <a:srgbClr val="000000"/>
              </a:buClr>
              <a:buFont typeface="Wingdings" pitchFamily="2" charset="2"/>
              <a:buChar char="Ø"/>
            </a:pPr>
            <a:r>
              <a:rPr lang="fa-IR" sz="2500" dirty="0">
                <a:cs typeface="B Mitra" pitchFamily="2" charset="-78"/>
              </a:rPr>
              <a:t>شناسایی موضوع بررسی </a:t>
            </a:r>
            <a:r>
              <a:rPr lang="ar-SA" sz="2500" dirty="0">
                <a:cs typeface="B Mitra" pitchFamily="2" charset="-78"/>
              </a:rPr>
              <a:t>و هدف از مطالعه</a:t>
            </a:r>
            <a:r>
              <a:rPr lang="fa-IR" sz="2500" dirty="0">
                <a:cs typeface="B Mitra" pitchFamily="2" charset="-78"/>
              </a:rPr>
              <a:t>.</a:t>
            </a:r>
            <a:endParaRPr lang="en-US" sz="2500" dirty="0">
              <a:cs typeface="B Mitra" pitchFamily="2" charset="-78"/>
            </a:endParaRPr>
          </a:p>
          <a:p>
            <a:pPr lvl="0" algn="just" rtl="1">
              <a:buClr>
                <a:srgbClr val="000000"/>
              </a:buClr>
              <a:buFont typeface="Wingdings" pitchFamily="2" charset="2"/>
              <a:buChar char="§"/>
            </a:pPr>
            <a:r>
              <a:rPr lang="ar-SA" sz="2500" dirty="0">
                <a:cs typeface="B Mitra" pitchFamily="2" charset="-78"/>
              </a:rPr>
              <a:t>روش بررسی </a:t>
            </a:r>
            <a:endParaRPr lang="fa-IR" sz="2500" dirty="0">
              <a:cs typeface="B Mitra" pitchFamily="2" charset="-78"/>
            </a:endParaRPr>
          </a:p>
          <a:p>
            <a:pPr marL="0" indent="0" algn="just" rtl="1">
              <a:spcBef>
                <a:spcPts val="0"/>
              </a:spcBef>
              <a:spcAft>
                <a:spcPts val="0"/>
              </a:spcAft>
              <a:buNone/>
              <a:tabLst>
                <a:tab pos="35560" algn="l"/>
              </a:tabLst>
            </a:pPr>
            <a:endParaRPr lang="fa-IR" sz="2500" dirty="0" smtClean="0">
              <a:latin typeface="Times"/>
              <a:ea typeface="Times New Roman"/>
              <a:cs typeface="B Mitra"/>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476672"/>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076042" y="332656"/>
            <a:ext cx="7072331" cy="6525344"/>
          </a:xfrm>
        </p:spPr>
        <p:txBody>
          <a:bodyPr/>
          <a:lstStyle/>
          <a:p>
            <a:pPr lvl="0" algn="just" rtl="1">
              <a:buFont typeface="Wingdings" pitchFamily="2" charset="2"/>
              <a:buChar char="Ø"/>
            </a:pPr>
            <a:r>
              <a:rPr lang="ar-SA" sz="2500" dirty="0" smtClean="0">
                <a:cs typeface="B Mitra" pitchFamily="2" charset="-78"/>
              </a:rPr>
              <a:t>نوع مطالعه، </a:t>
            </a:r>
            <a:endParaRPr lang="fa-IR" sz="2500" dirty="0" smtClean="0">
              <a:cs typeface="B Mitra" pitchFamily="2" charset="-78"/>
            </a:endParaRPr>
          </a:p>
          <a:p>
            <a:pPr lvl="0" algn="just" rtl="1">
              <a:buFont typeface="Wingdings" pitchFamily="2" charset="2"/>
              <a:buChar char="Ø"/>
            </a:pPr>
            <a:r>
              <a:rPr lang="ar-SA" sz="2500" dirty="0" smtClean="0">
                <a:cs typeface="B Mitra" pitchFamily="2" charset="-78"/>
              </a:rPr>
              <a:t>نحوه استخراج داده های مورد استفاده (یعنی از چه منابع و پایگاه های اطلاعاتي استفاده شده، از چه کلید واژه هایی استفاده شده، چه تعداد منبع بررسي شده </a:t>
            </a:r>
            <a:r>
              <a:rPr lang="fa-IR" sz="2500" dirty="0" smtClean="0">
                <a:cs typeface="B Mitra" pitchFamily="2" charset="-78"/>
              </a:rPr>
              <a:t>و از چه تعداد منبع در مقاله استفاده </a:t>
            </a:r>
            <a:r>
              <a:rPr lang="ar-SA" sz="2500" dirty="0" smtClean="0">
                <a:cs typeface="B Mitra" pitchFamily="2" charset="-78"/>
              </a:rPr>
              <a:t>شده، داده ها در چه محدوده زمانی گردآوری شده است)، </a:t>
            </a:r>
            <a:endParaRPr lang="en-US" sz="2500" dirty="0" smtClean="0">
              <a:cs typeface="B Mitra" pitchFamily="2" charset="-78"/>
            </a:endParaRPr>
          </a:p>
          <a:p>
            <a:pPr lvl="0" algn="just" rtl="1">
              <a:buFont typeface="Wingdings" pitchFamily="2" charset="2"/>
              <a:buChar char="§"/>
            </a:pPr>
            <a:r>
              <a:rPr lang="fa-IR" sz="2500" dirty="0" smtClean="0">
                <a:cs typeface="B Mitra" pitchFamily="2" charset="-78"/>
              </a:rPr>
              <a:t> </a:t>
            </a:r>
            <a:r>
              <a:rPr lang="ar-SA" sz="2500" dirty="0" smtClean="0">
                <a:cs typeface="B Mitra" pitchFamily="2" charset="-78"/>
              </a:rPr>
              <a:t>شرح مقاله </a:t>
            </a:r>
            <a:endParaRPr lang="fa-IR" sz="2500" dirty="0" smtClean="0">
              <a:cs typeface="B Mitra" pitchFamily="2" charset="-78"/>
            </a:endParaRPr>
          </a:p>
          <a:p>
            <a:pPr lvl="0" algn="just" rtl="1">
              <a:buFont typeface="Wingdings" pitchFamily="2" charset="2"/>
              <a:buChar char="Ø"/>
            </a:pPr>
            <a:r>
              <a:rPr lang="ar-SA" sz="2500" dirty="0" smtClean="0">
                <a:cs typeface="B Mitra" pitchFamily="2" charset="-78"/>
              </a:rPr>
              <a:t>شرح يافته هاي مهم مقالات بررسي شده </a:t>
            </a:r>
            <a:endParaRPr lang="fa-IR" sz="2500" dirty="0" smtClean="0">
              <a:cs typeface="B Mitra" pitchFamily="2" charset="-78"/>
            </a:endParaRPr>
          </a:p>
          <a:p>
            <a:pPr lvl="0" algn="just" rtl="1">
              <a:buFont typeface="Wingdings" pitchFamily="2" charset="2"/>
              <a:buChar char="§"/>
            </a:pPr>
            <a:r>
              <a:rPr lang="ar-SA" sz="2500" dirty="0" smtClean="0">
                <a:cs typeface="B Mitra" pitchFamily="2" charset="-78"/>
              </a:rPr>
              <a:t>نتيجه گيري</a:t>
            </a:r>
            <a:endParaRPr lang="fa-IR" sz="2500" dirty="0" smtClean="0">
              <a:cs typeface="B Mitra" pitchFamily="2" charset="-78"/>
            </a:endParaRPr>
          </a:p>
          <a:p>
            <a:pPr lvl="0" algn="just" rtl="1">
              <a:buFont typeface="Wingdings" pitchFamily="2" charset="2"/>
              <a:buChar char="Ø"/>
            </a:pPr>
            <a:r>
              <a:rPr lang="ar-SA" sz="2500" dirty="0" smtClean="0">
                <a:cs typeface="B Mitra" pitchFamily="2" charset="-78"/>
              </a:rPr>
              <a:t> موارد كاربرد عملي يافته ها، </a:t>
            </a:r>
            <a:endParaRPr lang="fa-IR" sz="2500" dirty="0" smtClean="0">
              <a:cs typeface="B Mitra" pitchFamily="2" charset="-78"/>
            </a:endParaRPr>
          </a:p>
          <a:p>
            <a:pPr lvl="0" algn="just" rtl="1">
              <a:buFont typeface="Wingdings" pitchFamily="2" charset="2"/>
              <a:buChar char="Ø"/>
            </a:pPr>
            <a:r>
              <a:rPr lang="ar-SA" sz="2500" dirty="0" smtClean="0">
                <a:cs typeface="B Mitra" pitchFamily="2" charset="-78"/>
              </a:rPr>
              <a:t>محدوديت ها </a:t>
            </a:r>
            <a:endParaRPr lang="fa-IR" sz="2500" dirty="0" smtClean="0">
              <a:cs typeface="B Mitra" pitchFamily="2" charset="-78"/>
            </a:endParaRPr>
          </a:p>
          <a:p>
            <a:pPr lvl="0" algn="just" rtl="1">
              <a:buClr>
                <a:srgbClr val="000000"/>
              </a:buClr>
              <a:buFont typeface="Wingdings" pitchFamily="2" charset="2"/>
              <a:buChar char="Ø"/>
            </a:pPr>
            <a:r>
              <a:rPr lang="ar-SA" sz="2500" dirty="0" smtClean="0">
                <a:cs typeface="B Mitra" pitchFamily="2" charset="-78"/>
              </a:rPr>
              <a:t> پيشنهادهايي براي حل مسايل</a:t>
            </a:r>
            <a:r>
              <a:rPr lang="fa-IR" sz="2500" dirty="0" smtClean="0">
                <a:cs typeface="B Mitra" pitchFamily="2" charset="-78"/>
              </a:rPr>
              <a:t> </a:t>
            </a:r>
          </a:p>
          <a:p>
            <a:pPr lvl="0" algn="just" rtl="1">
              <a:buClr>
                <a:srgbClr val="000000"/>
              </a:buClr>
              <a:buFont typeface="Wingdings" pitchFamily="2" charset="2"/>
              <a:buChar char="§"/>
            </a:pPr>
            <a:r>
              <a:rPr lang="ar-SA" sz="2500" dirty="0" smtClean="0">
                <a:cs typeface="B Mitra" pitchFamily="2" charset="-78"/>
              </a:rPr>
              <a:t>منابع</a:t>
            </a:r>
            <a:endParaRPr lang="fa-IR" sz="2500" dirty="0" smtClean="0">
              <a:cs typeface="B Mitra" pitchFamily="2" charset="-78"/>
            </a:endParaRPr>
          </a:p>
          <a:p>
            <a:pPr lvl="0" algn="just" rtl="1">
              <a:buClr>
                <a:srgbClr val="000000"/>
              </a:buClr>
              <a:buFont typeface="Wingdings" pitchFamily="2" charset="2"/>
              <a:buChar char="Ø"/>
            </a:pPr>
            <a:r>
              <a:rPr lang="ar-SA" sz="2500" dirty="0" smtClean="0">
                <a:cs typeface="B Mitra" pitchFamily="2" charset="-78"/>
              </a:rPr>
              <a:t>استفاده </a:t>
            </a:r>
            <a:r>
              <a:rPr lang="fa-IR" sz="2500" dirty="0" smtClean="0">
                <a:cs typeface="B Mitra" pitchFamily="2" charset="-78"/>
              </a:rPr>
              <a:t>از </a:t>
            </a:r>
            <a:r>
              <a:rPr lang="ar-SA" sz="2500" u="sng" dirty="0" smtClean="0">
                <a:cs typeface="B Mitra" pitchFamily="2" charset="-78"/>
              </a:rPr>
              <a:t>حداقل 15 </a:t>
            </a:r>
            <a:r>
              <a:rPr lang="ar-SA" sz="2500" u="sng" dirty="0">
                <a:cs typeface="B Mitra" pitchFamily="2" charset="-78"/>
              </a:rPr>
              <a:t>منبع معتبر و </a:t>
            </a:r>
            <a:r>
              <a:rPr lang="ar-SA" sz="2500" u="sng" dirty="0" smtClean="0">
                <a:cs typeface="B Mitra" pitchFamily="2" charset="-78"/>
              </a:rPr>
              <a:t>جديد</a:t>
            </a:r>
            <a:endParaRPr lang="fa-IR" sz="2500" u="sng" dirty="0" smtClean="0">
              <a:cs typeface="B Mitra" pitchFamily="2" charset="-78"/>
            </a:endParaRPr>
          </a:p>
          <a:p>
            <a:pPr lvl="0" algn="just" rtl="1">
              <a:buClr>
                <a:srgbClr val="000000"/>
              </a:buClr>
              <a:buFont typeface="Wingdings" pitchFamily="2" charset="2"/>
              <a:buChar char="Ø"/>
            </a:pPr>
            <a:r>
              <a:rPr lang="ar-SA" sz="2500" dirty="0" smtClean="0">
                <a:cs typeface="B Mitra" pitchFamily="2" charset="-78"/>
              </a:rPr>
              <a:t>  </a:t>
            </a:r>
            <a:r>
              <a:rPr lang="ar-SA" sz="2500" u="sng" dirty="0">
                <a:cs typeface="B Mitra" pitchFamily="2" charset="-78"/>
              </a:rPr>
              <a:t>حداقل 3 تا 5 عدد از آنها مربوط به موضوع و متعلق به نويسنده گان مقاله </a:t>
            </a:r>
            <a:r>
              <a:rPr lang="fa-IR" sz="2500" u="sng" dirty="0" smtClean="0">
                <a:cs typeface="B Mitra" pitchFamily="2" charset="-78"/>
              </a:rPr>
              <a:t>(خوداستنادی</a:t>
            </a:r>
            <a:r>
              <a:rPr lang="ar-SA" sz="2500" dirty="0" smtClean="0">
                <a:cs typeface="B Mitra" pitchFamily="2" charset="-78"/>
              </a:rPr>
              <a:t>)</a:t>
            </a:r>
            <a:r>
              <a:rPr lang="fa-IR" sz="2500" u="sng" dirty="0" smtClean="0">
                <a:cs typeface="B Mitra" pitchFamily="2" charset="-78"/>
              </a:rPr>
              <a:t>.</a:t>
            </a:r>
            <a:endParaRPr lang="en-US" sz="2500" dirty="0">
              <a:cs typeface="B Mitra" pitchFamily="2" charset="-78"/>
            </a:endParaRPr>
          </a:p>
          <a:p>
            <a:pPr lvl="0" algn="just">
              <a:buClr>
                <a:srgbClr val="000000"/>
              </a:buClr>
              <a:buNone/>
            </a:pPr>
            <a:endParaRPr lang="en-US" sz="2500" dirty="0">
              <a:cs typeface="B Mitra" pitchFamily="2" charset="-78"/>
            </a:endParaRPr>
          </a:p>
          <a:p>
            <a:pPr lvl="0" algn="just" rtl="1">
              <a:buFont typeface="Wingdings" pitchFamily="2" charset="2"/>
              <a:buChar char="Ø"/>
            </a:pPr>
            <a:endParaRPr lang="fa-IR" sz="2500" dirty="0" smtClean="0">
              <a:cs typeface="B Mitra" pitchFamily="2" charset="-78"/>
            </a:endParaRPr>
          </a:p>
          <a:p>
            <a:pPr lvl="0" algn="just" rtl="1">
              <a:buFont typeface="Wingdings" pitchFamily="2" charset="2"/>
              <a:buChar char="Ø"/>
            </a:pPr>
            <a:endParaRPr lang="fa-IR" sz="2500" dirty="0" smtClean="0">
              <a:cs typeface="B Mitra" pitchFamily="2" charset="-78"/>
            </a:endParaRPr>
          </a:p>
          <a:p>
            <a:pPr lvl="0" algn="just" rtl="1">
              <a:buFont typeface="Wingdings" pitchFamily="2" charset="2"/>
              <a:buChar char="Ø"/>
            </a:pPr>
            <a:endParaRPr lang="fa-IR" sz="2500" dirty="0" smtClean="0">
              <a:cs typeface="B Mitra"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1979712" y="404664"/>
            <a:ext cx="7185429" cy="6357958"/>
          </a:xfrm>
        </p:spPr>
        <p:txBody>
          <a:bodyPr/>
          <a:lstStyle/>
          <a:p>
            <a:pPr algn="just" rtl="1">
              <a:buNone/>
            </a:pPr>
            <a:r>
              <a:rPr lang="ar-SA" sz="2500" b="1" dirty="0" smtClean="0">
                <a:cs typeface="B Mitra" pitchFamily="2" charset="-78"/>
              </a:rPr>
              <a:t>ب. مروري تحليلي يا سيستماتيك</a:t>
            </a:r>
            <a:r>
              <a:rPr lang="ar-SA" sz="2500" dirty="0" smtClean="0">
                <a:cs typeface="B Mitra" pitchFamily="2" charset="-78"/>
              </a:rPr>
              <a:t>: </a:t>
            </a:r>
            <a:r>
              <a:rPr lang="en-US" sz="2500" dirty="0" smtClean="0">
                <a:cs typeface="B Mitra" pitchFamily="2" charset="-78"/>
              </a:rPr>
              <a:t> </a:t>
            </a:r>
            <a:r>
              <a:rPr lang="en-US" sz="2000" dirty="0" smtClean="0">
                <a:cs typeface="B Mitra" pitchFamily="2" charset="-78"/>
              </a:rPr>
              <a:t>Meta-Analyses/ Systematic</a:t>
            </a:r>
            <a:r>
              <a:rPr lang="fa-IR" sz="2500" b="1" dirty="0" smtClean="0">
                <a:cs typeface="B Mitra" pitchFamily="2" charset="-78"/>
              </a:rPr>
              <a:t> </a:t>
            </a:r>
          </a:p>
          <a:p>
            <a:pPr algn="just" rtl="1">
              <a:buFont typeface="Wingdings" pitchFamily="2" charset="2"/>
              <a:buChar char="ü"/>
            </a:pPr>
            <a:r>
              <a:rPr lang="ar-SA" sz="2500" dirty="0" smtClean="0">
                <a:cs typeface="B Mitra" pitchFamily="2" charset="-78"/>
              </a:rPr>
              <a:t>بهره‌گيري از روش‌هاي آماري در تركيب نتايج، </a:t>
            </a:r>
            <a:endParaRPr lang="fa-IR" sz="2500" dirty="0" smtClean="0">
              <a:cs typeface="B Mitra" pitchFamily="2" charset="-78"/>
            </a:endParaRPr>
          </a:p>
          <a:p>
            <a:pPr algn="just" rtl="1">
              <a:buFont typeface="Wingdings" pitchFamily="2" charset="2"/>
              <a:buChar char="ü"/>
            </a:pPr>
            <a:r>
              <a:rPr lang="ar-SA" sz="2500" dirty="0" smtClean="0">
                <a:cs typeface="B Mitra" pitchFamily="2" charset="-78"/>
              </a:rPr>
              <a:t>برخوردار</a:t>
            </a:r>
            <a:r>
              <a:rPr lang="fa-IR" sz="2500" dirty="0" smtClean="0">
                <a:cs typeface="B Mitra" pitchFamily="2" charset="-78"/>
              </a:rPr>
              <a:t>ی از </a:t>
            </a:r>
            <a:r>
              <a:rPr lang="ar-SA" sz="2500" dirty="0" smtClean="0">
                <a:cs typeface="B Mitra" pitchFamily="2" charset="-78"/>
              </a:rPr>
              <a:t>توان و اعتبار بالا در نتيجه‌گيري و تصميم‌سازي</a:t>
            </a:r>
            <a:endParaRPr lang="fa-IR" sz="2500" dirty="0" smtClean="0">
              <a:cs typeface="B Mitra" pitchFamily="2" charset="-78"/>
            </a:endParaRPr>
          </a:p>
          <a:p>
            <a:pPr algn="just" rtl="1">
              <a:buNone/>
            </a:pPr>
            <a:endParaRPr lang="fa-IR" sz="2500" dirty="0" smtClean="0">
              <a:cs typeface="B Mitra" pitchFamily="2" charset="-78"/>
            </a:endParaRPr>
          </a:p>
          <a:p>
            <a:pPr algn="just" rtl="1">
              <a:buNone/>
            </a:pPr>
            <a:r>
              <a:rPr lang="ar-SA" sz="2500" dirty="0" smtClean="0">
                <a:cs typeface="B Mitra" pitchFamily="2" charset="-78"/>
              </a:rPr>
              <a:t>متاآناليز</a:t>
            </a:r>
            <a:r>
              <a:rPr lang="fa-IR" sz="2500" dirty="0" smtClean="0">
                <a:cs typeface="B Mitra" pitchFamily="2" charset="-78"/>
              </a:rPr>
              <a:t>: </a:t>
            </a:r>
            <a:r>
              <a:rPr lang="ar-SA" sz="2500" dirty="0" smtClean="0">
                <a:cs typeface="B Mitra" pitchFamily="2" charset="-78"/>
              </a:rPr>
              <a:t>تركيب داده‌ها و نتايج بدست آمده از يك مرور سيستماتيك با بهره‌گيري از روش‌هاي آماري</a:t>
            </a:r>
            <a:r>
              <a:rPr lang="fa-IR" sz="2500" dirty="0" smtClean="0">
                <a:cs typeface="B Mitra" pitchFamily="2" charset="-78"/>
              </a:rPr>
              <a:t> برای </a:t>
            </a:r>
            <a:r>
              <a:rPr lang="ar-SA" sz="2500" dirty="0" smtClean="0">
                <a:cs typeface="B Mitra" pitchFamily="2" charset="-78"/>
              </a:rPr>
              <a:t>پي‌بردن </a:t>
            </a:r>
            <a:r>
              <a:rPr lang="ar-SA" sz="2500" dirty="0">
                <a:cs typeface="B Mitra" pitchFamily="2" charset="-78"/>
              </a:rPr>
              <a:t>به موارد عدم همساني نتايج و علل </a:t>
            </a:r>
            <a:r>
              <a:rPr lang="ar-SA" sz="2500" dirty="0" smtClean="0">
                <a:cs typeface="B Mitra" pitchFamily="2" charset="-78"/>
              </a:rPr>
              <a:t>آنها.</a:t>
            </a:r>
            <a:endParaRPr lang="fa-IR" sz="2500" dirty="0" smtClean="0">
              <a:cs typeface="B Mitra" pitchFamily="2" charset="-78"/>
            </a:endParaRPr>
          </a:p>
          <a:p>
            <a:pPr algn="just" rtl="1">
              <a:buNone/>
            </a:pPr>
            <a:endParaRPr lang="fa-IR" sz="2500" u="sng" dirty="0" smtClean="0">
              <a:cs typeface="B Mitra" pitchFamily="2" charset="-78"/>
            </a:endParaRPr>
          </a:p>
          <a:p>
            <a:pPr algn="just" rtl="1">
              <a:buNone/>
            </a:pPr>
            <a:r>
              <a:rPr lang="ar-SA" sz="2500" u="sng" dirty="0" smtClean="0">
                <a:cs typeface="B Mitra" pitchFamily="2" charset="-78"/>
              </a:rPr>
              <a:t>ساختار كلي مقاله مروري تحليلي يا سيستماتيك</a:t>
            </a:r>
            <a:r>
              <a:rPr lang="fa-IR" sz="2500" u="sng" dirty="0" smtClean="0">
                <a:cs typeface="B Mitra" pitchFamily="2" charset="-78"/>
              </a:rPr>
              <a:t>:</a:t>
            </a:r>
          </a:p>
          <a:p>
            <a:pPr algn="just" rtl="1">
              <a:buNone/>
            </a:pPr>
            <a:r>
              <a:rPr lang="ar-SA" sz="2500" dirty="0" smtClean="0">
                <a:cs typeface="B Mitra" pitchFamily="2" charset="-78"/>
              </a:rPr>
              <a:t> شبیه ساختار مقاله پژوهشی</a:t>
            </a:r>
            <a:r>
              <a:rPr lang="fa-IR" sz="2500" dirty="0" smtClean="0">
                <a:cs typeface="B Mitra" pitchFamily="2" charset="-78"/>
              </a:rPr>
              <a:t> (منابع مورد استفاده </a:t>
            </a:r>
            <a:r>
              <a:rPr lang="ar-SA" sz="2500" dirty="0" smtClean="0">
                <a:cs typeface="B Mitra" pitchFamily="2" charset="-78"/>
              </a:rPr>
              <a:t>حداقل 20 منبع معتبر و جديد</a:t>
            </a:r>
            <a:r>
              <a:rPr lang="fa-IR" sz="2500" dirty="0" smtClean="0">
                <a:cs typeface="B Mitra" pitchFamily="2" charset="-78"/>
              </a:rPr>
              <a:t>)</a:t>
            </a: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483768" y="500042"/>
            <a:ext cx="6536407" cy="6357958"/>
          </a:xfrm>
        </p:spPr>
        <p:txBody>
          <a:bodyPr/>
          <a:lstStyle/>
          <a:p>
            <a:pPr marL="0" indent="0" algn="just" rtl="1">
              <a:buNone/>
            </a:pPr>
            <a:r>
              <a:rPr lang="ar-SA" sz="2500" b="1" dirty="0" smtClean="0">
                <a:cs typeface="B Mitra" pitchFamily="2" charset="-78"/>
              </a:rPr>
              <a:t>مقاله‌ی کوتاه  </a:t>
            </a:r>
            <a:r>
              <a:rPr lang="en-US" sz="2500" b="1" dirty="0" smtClean="0">
                <a:cs typeface="B Mitra" pitchFamily="2" charset="-78"/>
              </a:rPr>
              <a:t> </a:t>
            </a:r>
            <a:r>
              <a:rPr lang="en-US" sz="2000" b="1" dirty="0" smtClean="0">
                <a:cs typeface="B Mitra" pitchFamily="2" charset="-78"/>
              </a:rPr>
              <a:t>(Short Communication</a:t>
            </a:r>
            <a:r>
              <a:rPr lang="en-US" sz="2000" b="1" dirty="0">
                <a:cs typeface="B Mitra" pitchFamily="2" charset="-78"/>
              </a:rPr>
              <a:t>)</a:t>
            </a:r>
            <a:endParaRPr lang="en-US" sz="2000" b="1" dirty="0" smtClean="0">
              <a:cs typeface="B Mitra" pitchFamily="2" charset="-78"/>
            </a:endParaRPr>
          </a:p>
          <a:p>
            <a:pPr algn="just" rtl="1">
              <a:buFont typeface="Wingdings" pitchFamily="2" charset="2"/>
              <a:buChar char="Ø"/>
            </a:pPr>
            <a:r>
              <a:rPr lang="ar-SA" sz="2500" dirty="0" smtClean="0">
                <a:cs typeface="B Mitra" pitchFamily="2" charset="-78"/>
              </a:rPr>
              <a:t>شامل گزارش مستقل اما مختصر از یافته های پژوهشی </a:t>
            </a:r>
            <a:r>
              <a:rPr lang="fa-IR" sz="2500" dirty="0" smtClean="0">
                <a:cs typeface="B Mitra" pitchFamily="2" charset="-78"/>
              </a:rPr>
              <a:t>است</a:t>
            </a:r>
            <a:r>
              <a:rPr lang="ar-SA" sz="2500" dirty="0" smtClean="0">
                <a:cs typeface="B Mitra" pitchFamily="2" charset="-78"/>
              </a:rPr>
              <a:t>.</a:t>
            </a:r>
            <a:endParaRPr lang="fa-IR" sz="2500" dirty="0" smtClean="0">
              <a:cs typeface="B Mitra" pitchFamily="2" charset="-78"/>
            </a:endParaRPr>
          </a:p>
          <a:p>
            <a:pPr algn="just" rtl="1">
              <a:buFont typeface="Wingdings" pitchFamily="2" charset="2"/>
              <a:buChar char="Ø"/>
            </a:pPr>
            <a:r>
              <a:rPr lang="ar-SA" sz="2500" dirty="0" smtClean="0">
                <a:cs typeface="B Mitra" pitchFamily="2" charset="-78"/>
              </a:rPr>
              <a:t>در مورد عناوین و موضوعات خاص که مرتبط با اهداف مجله </a:t>
            </a:r>
            <a:r>
              <a:rPr lang="fa-IR" sz="2500" dirty="0" smtClean="0">
                <a:cs typeface="B Mitra" pitchFamily="2" charset="-78"/>
              </a:rPr>
              <a:t>        </a:t>
            </a:r>
            <a:r>
              <a:rPr lang="ar-SA" sz="2500" dirty="0" smtClean="0">
                <a:cs typeface="B Mitra" pitchFamily="2" charset="-78"/>
              </a:rPr>
              <a:t>می باشد و قبلاً نتایج پژوهش های مشابه آن به صورت مقاله پژوهشی منتشر شده است برای بار دوم به جهت ویژگی خاص آن تحقیق، نتایج به صورت کوتاه منتشر می شود تا دیگران آن را تکرار نکنند و تنها بنای کار خود را بر آن استوار سازند و یافته های آن</a:t>
            </a:r>
            <a:r>
              <a:rPr lang="fa-IR" sz="2500" dirty="0" smtClean="0">
                <a:cs typeface="B Mitra" pitchFamily="2" charset="-78"/>
              </a:rPr>
              <a:t> را </a:t>
            </a:r>
            <a:r>
              <a:rPr lang="ar-SA" sz="2500" dirty="0" smtClean="0">
                <a:cs typeface="B Mitra" pitchFamily="2" charset="-78"/>
              </a:rPr>
              <a:t>در بررسی خود به کار گیرند.</a:t>
            </a:r>
            <a:r>
              <a:rPr lang="en-US" sz="2500" dirty="0" smtClean="0">
                <a:cs typeface="B Mitra" pitchFamily="2" charset="-78"/>
              </a:rPr>
              <a:t> </a:t>
            </a:r>
            <a:endParaRPr lang="fa-IR" sz="2500" dirty="0" smtClean="0">
              <a:cs typeface="B Mitra" pitchFamily="2" charset="-78"/>
            </a:endParaRPr>
          </a:p>
          <a:p>
            <a:pPr marL="0" indent="0" algn="just" rtl="1">
              <a:buNone/>
            </a:pPr>
            <a:r>
              <a:rPr lang="ar-SA" sz="2500" u="sng" dirty="0" smtClean="0">
                <a:cs typeface="B Mitra" pitchFamily="2" charset="-78"/>
              </a:rPr>
              <a:t>ساختار مقاله‌ی کوتاه</a:t>
            </a:r>
            <a:endParaRPr lang="fa-IR" sz="2500" u="sng" dirty="0" smtClean="0">
              <a:cs typeface="B Mitra" pitchFamily="2" charset="-78"/>
            </a:endParaRPr>
          </a:p>
          <a:p>
            <a:pPr algn="just" rtl="1">
              <a:buFont typeface="Wingdings" pitchFamily="2" charset="2"/>
              <a:buChar char="ü"/>
            </a:pPr>
            <a:r>
              <a:rPr lang="ar-SA" sz="2500" dirty="0" smtClean="0">
                <a:cs typeface="B Mitra" pitchFamily="2" charset="-78"/>
              </a:rPr>
              <a:t>مشابه مقالات پژوهشی بوده </a:t>
            </a:r>
            <a:endParaRPr lang="fa-IR" sz="2500" dirty="0" smtClean="0">
              <a:cs typeface="B Mitra" pitchFamily="2" charset="-78"/>
            </a:endParaRPr>
          </a:p>
          <a:p>
            <a:pPr algn="just" rtl="1">
              <a:buFont typeface="Wingdings" pitchFamily="2" charset="2"/>
              <a:buChar char="ü"/>
            </a:pPr>
            <a:r>
              <a:rPr lang="ar-SA" sz="2500" dirty="0" smtClean="0">
                <a:cs typeface="B Mitra" pitchFamily="2" charset="-78"/>
              </a:rPr>
              <a:t>حجم مقاله باید در حدود 1500- 1000کلمه (5 صفحه </a:t>
            </a:r>
            <a:r>
              <a:rPr lang="en-US" sz="2500" dirty="0" smtClean="0">
                <a:cs typeface="B Mitra" pitchFamily="2" charset="-78"/>
              </a:rPr>
              <a:t> </a:t>
            </a:r>
            <a:r>
              <a:rPr lang="en-US" sz="2000" dirty="0" smtClean="0">
                <a:cs typeface="B Mitra" pitchFamily="2" charset="-78"/>
              </a:rPr>
              <a:t>A4</a:t>
            </a:r>
            <a:r>
              <a:rPr lang="ar-SA" sz="2500" dirty="0" smtClean="0">
                <a:cs typeface="B Mitra" pitchFamily="2" charset="-78"/>
              </a:rPr>
              <a:t>با احتساب چکیده های فارسی و انگلیسی و منابع) </a:t>
            </a:r>
            <a:endParaRPr lang="fa-IR" sz="2500" dirty="0" smtClean="0">
              <a:cs typeface="B Mitra" pitchFamily="2" charset="-78"/>
            </a:endParaRPr>
          </a:p>
          <a:p>
            <a:pPr algn="just" rtl="1">
              <a:buFont typeface="Wingdings" pitchFamily="2" charset="2"/>
              <a:buChar char="ü"/>
            </a:pPr>
            <a:r>
              <a:rPr lang="ar-SA" sz="2500" dirty="0" smtClean="0">
                <a:cs typeface="B Mitra" pitchFamily="2" charset="-78"/>
              </a:rPr>
              <a:t>در آن از</a:t>
            </a:r>
            <a:r>
              <a:rPr lang="ar-SA" sz="2500" u="sng" dirty="0" smtClean="0">
                <a:cs typeface="B Mitra" pitchFamily="2" charset="-78"/>
              </a:rPr>
              <a:t> حداکثر 2 جدول یا نمودار و حداقل 10 منبع</a:t>
            </a:r>
            <a:r>
              <a:rPr lang="ar-SA" sz="2500" dirty="0" smtClean="0">
                <a:cs typeface="B Mitra" pitchFamily="2" charset="-78"/>
              </a:rPr>
              <a:t> استفاده گردد</a:t>
            </a:r>
            <a:r>
              <a:rPr lang="fa-IR" sz="2500" dirty="0" smtClean="0">
                <a:cs typeface="B Mitra" pitchFamily="2" charset="-78"/>
              </a:rPr>
              <a:t>.</a:t>
            </a: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00042"/>
            <a:ext cx="6377001" cy="6357958"/>
          </a:xfrm>
        </p:spPr>
        <p:txBody>
          <a:bodyPr/>
          <a:lstStyle/>
          <a:p>
            <a:pPr algn="just" rtl="1">
              <a:buNone/>
            </a:pPr>
            <a:r>
              <a:rPr lang="fa-IR" sz="2500" b="1" dirty="0" smtClean="0">
                <a:cs typeface="B Mitra" pitchFamily="2" charset="-78"/>
              </a:rPr>
              <a:t>م</a:t>
            </a:r>
            <a:r>
              <a:rPr lang="ar-SA" sz="2500" b="1" dirty="0" smtClean="0">
                <a:cs typeface="B Mitra" pitchFamily="2" charset="-78"/>
              </a:rPr>
              <a:t>قاله‌ی گزارش مورد </a:t>
            </a:r>
            <a:r>
              <a:rPr lang="en-US" sz="2000" b="1" dirty="0" smtClean="0">
                <a:cs typeface="B Mitra" pitchFamily="2" charset="-78"/>
              </a:rPr>
              <a:t>(Case Report)</a:t>
            </a:r>
            <a:endParaRPr lang="en-US" sz="2000" dirty="0" smtClean="0">
              <a:cs typeface="B Mitra" pitchFamily="2" charset="-78"/>
            </a:endParaRPr>
          </a:p>
          <a:p>
            <a:pPr algn="just" rtl="1">
              <a:buFont typeface="Wingdings" pitchFamily="2" charset="2"/>
              <a:buChar char="Ø"/>
            </a:pPr>
            <a:r>
              <a:rPr lang="ar-SA" sz="2500" dirty="0" smtClean="0">
                <a:cs typeface="B Mitra" pitchFamily="2" charset="-78"/>
              </a:rPr>
              <a:t>وقتی یافته های پژوهش محدود به یک مکان خاص باشد مقاله حاصل در قالب گزارش مورد تهیه می گردد.</a:t>
            </a:r>
            <a:r>
              <a:rPr lang="en-US" sz="2500" dirty="0" smtClean="0">
                <a:cs typeface="B Mitra" pitchFamily="2" charset="-78"/>
              </a:rPr>
              <a:t> </a:t>
            </a:r>
          </a:p>
          <a:p>
            <a:pPr marL="0" indent="0" algn="just" rtl="1">
              <a:buNone/>
            </a:pPr>
            <a:r>
              <a:rPr lang="ar-SA" sz="2500" u="sng" dirty="0" smtClean="0">
                <a:cs typeface="B Mitra" pitchFamily="2" charset="-78"/>
              </a:rPr>
              <a:t>ساختار مقاله گزارش مورد</a:t>
            </a:r>
            <a:endParaRPr lang="en-US" sz="2500" u="sng" dirty="0" smtClean="0">
              <a:cs typeface="B Mitra" pitchFamily="2" charset="-78"/>
            </a:endParaRPr>
          </a:p>
          <a:p>
            <a:pPr algn="just" rtl="1">
              <a:buFont typeface="Wingdings" pitchFamily="2" charset="2"/>
              <a:buChar char="Ø"/>
            </a:pPr>
            <a:r>
              <a:rPr lang="ar-SA" sz="2500" dirty="0" smtClean="0">
                <a:cs typeface="B Mitra" pitchFamily="2" charset="-78"/>
              </a:rPr>
              <a:t> همانند مقاله پژوهشی می باشد.</a:t>
            </a:r>
            <a:r>
              <a:rPr lang="ar-SA" sz="2500" b="1" dirty="0" smtClean="0">
                <a:cs typeface="B Mitra" pitchFamily="2" charset="-78"/>
              </a:rPr>
              <a:t> </a:t>
            </a:r>
            <a:endParaRPr lang="en-US" sz="2500" dirty="0" smtClean="0">
              <a:cs typeface="B Mitra" pitchFamily="2" charset="-78"/>
            </a:endParaRPr>
          </a:p>
          <a:p>
            <a:pPr algn="just" rtl="1">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476672"/>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1763688" y="332656"/>
            <a:ext cx="7398072" cy="6525344"/>
          </a:xfrm>
        </p:spPr>
        <p:txBody>
          <a:bodyPr/>
          <a:lstStyle/>
          <a:p>
            <a:pPr algn="just" rtl="1">
              <a:buNone/>
            </a:pPr>
            <a:r>
              <a:rPr lang="ar-SA" sz="2500" b="1" dirty="0" smtClean="0">
                <a:cs typeface="B Mitra" pitchFamily="2" charset="-78"/>
              </a:rPr>
              <a:t>سر مقاله (</a:t>
            </a:r>
            <a:r>
              <a:rPr lang="en-US" sz="2000" b="1" dirty="0" smtClean="0">
                <a:cs typeface="B Mitra" pitchFamily="2" charset="-78"/>
              </a:rPr>
              <a:t>Editorial</a:t>
            </a:r>
            <a:r>
              <a:rPr lang="ar-SA" sz="2000" b="1" dirty="0" smtClean="0">
                <a:cs typeface="B Mitra" pitchFamily="2" charset="-78"/>
              </a:rPr>
              <a:t>)</a:t>
            </a:r>
            <a:r>
              <a:rPr lang="ar-SA" sz="2000" dirty="0" smtClean="0">
                <a:cs typeface="B Mitra" pitchFamily="2" charset="-78"/>
              </a:rPr>
              <a:t> </a:t>
            </a:r>
            <a:endParaRPr lang="en-US" sz="2000" dirty="0" smtClean="0">
              <a:cs typeface="B Mitra" pitchFamily="2" charset="-78"/>
            </a:endParaRPr>
          </a:p>
          <a:p>
            <a:pPr algn="just" rtl="1">
              <a:buFont typeface="Wingdings" pitchFamily="2" charset="2"/>
              <a:buChar char="Ø"/>
            </a:pPr>
            <a:r>
              <a:rPr lang="ar-SA" sz="2500" dirty="0" smtClean="0">
                <a:cs typeface="B Mitra" pitchFamily="2" charset="-78"/>
              </a:rPr>
              <a:t>بیان دیدگاه صاحب نظر یا عضو هیات تحریریه یک نشریه در خصوص پاسخ به یک سوال یا ارائه راه حل یک مساله بیان شده با مستندات معتبر </a:t>
            </a:r>
            <a:endParaRPr lang="en-US" sz="2500" dirty="0" smtClean="0">
              <a:cs typeface="B Mitra" pitchFamily="2" charset="-78"/>
            </a:endParaRPr>
          </a:p>
          <a:p>
            <a:pPr algn="just" rtl="1">
              <a:buFont typeface="Wingdings" pitchFamily="2" charset="2"/>
              <a:buChar char="Ø"/>
            </a:pPr>
            <a:r>
              <a:rPr lang="ar-SA" sz="2500" dirty="0" smtClean="0">
                <a:cs typeface="B Mitra" pitchFamily="2" charset="-78"/>
              </a:rPr>
              <a:t>حاصل تفکر و عقاید و استدلال خود نویسنده </a:t>
            </a:r>
            <a:r>
              <a:rPr lang="fa-IR" sz="2500" dirty="0" smtClean="0">
                <a:cs typeface="B Mitra" pitchFamily="2" charset="-78"/>
              </a:rPr>
              <a:t>با </a:t>
            </a:r>
            <a:r>
              <a:rPr lang="ar-SA" sz="2500" dirty="0" smtClean="0">
                <a:cs typeface="B Mitra" pitchFamily="2" charset="-78"/>
              </a:rPr>
              <a:t>حمایت </a:t>
            </a:r>
            <a:r>
              <a:rPr lang="ar-SA" sz="2500" dirty="0">
                <a:cs typeface="B Mitra" pitchFamily="2" charset="-78"/>
              </a:rPr>
              <a:t>نتایج </a:t>
            </a:r>
            <a:r>
              <a:rPr lang="ar-SA" sz="2500" dirty="0" smtClean="0">
                <a:cs typeface="B Mitra" pitchFamily="2" charset="-78"/>
              </a:rPr>
              <a:t>تحقیقات دیگران </a:t>
            </a:r>
            <a:endParaRPr lang="fa-IR" sz="2500" dirty="0" smtClean="0">
              <a:cs typeface="B Mitra" pitchFamily="2" charset="-78"/>
            </a:endParaRPr>
          </a:p>
          <a:p>
            <a:pPr marL="0" indent="0" algn="just" rtl="1">
              <a:buNone/>
            </a:pPr>
            <a:r>
              <a:rPr lang="ar-SA" sz="2500" u="sng" dirty="0" smtClean="0">
                <a:cs typeface="B Mitra" pitchFamily="2" charset="-78"/>
              </a:rPr>
              <a:t>تفاوت سرمقاله </a:t>
            </a:r>
            <a:r>
              <a:rPr lang="fa-IR" sz="2500" u="sng" dirty="0" smtClean="0">
                <a:cs typeface="B Mitra" pitchFamily="2" charset="-78"/>
              </a:rPr>
              <a:t>با </a:t>
            </a:r>
            <a:r>
              <a:rPr lang="ar-SA" sz="2500" u="sng" dirty="0" smtClean="0">
                <a:cs typeface="B Mitra" pitchFamily="2" charset="-78"/>
              </a:rPr>
              <a:t>مقاله مروری </a:t>
            </a:r>
            <a:endParaRPr lang="fa-IR" sz="2500" u="sng" dirty="0" smtClean="0">
              <a:cs typeface="B Mitra" pitchFamily="2" charset="-78"/>
            </a:endParaRPr>
          </a:p>
          <a:p>
            <a:pPr algn="just" rtl="1">
              <a:buFont typeface="Wingdings" pitchFamily="2" charset="2"/>
              <a:buChar char="ü"/>
            </a:pPr>
            <a:r>
              <a:rPr lang="ar-SA" sz="2500" dirty="0" smtClean="0">
                <a:cs typeface="B Mitra" pitchFamily="2" charset="-78"/>
              </a:rPr>
              <a:t>اول آنکه موضوع مورد بحث سرمقاله می تواند هر چیزی باشد از مسایل علمی گرفته تا مسائل حواشی آن (مثلاًتصمیم گیری ها و سیاستگزاری ها) </a:t>
            </a:r>
            <a:endParaRPr lang="en-US" sz="2500" dirty="0" smtClean="0">
              <a:cs typeface="B Mitra" pitchFamily="2" charset="-78"/>
            </a:endParaRPr>
          </a:p>
          <a:p>
            <a:pPr algn="just" rtl="1">
              <a:buFont typeface="Wingdings" pitchFamily="2" charset="2"/>
              <a:buChar char="ü"/>
            </a:pPr>
            <a:r>
              <a:rPr lang="ar-SA" sz="2500" dirty="0" smtClean="0">
                <a:cs typeface="B Mitra" pitchFamily="2" charset="-78"/>
              </a:rPr>
              <a:t>دوم آنکه سر مقاله ها معمولاً کوتاه هستند</a:t>
            </a:r>
            <a:r>
              <a:rPr lang="fa-IR" sz="2500" dirty="0" smtClean="0">
                <a:cs typeface="B Mitra" pitchFamily="2" charset="-78"/>
              </a:rPr>
              <a:t>.</a:t>
            </a:r>
            <a:endParaRPr lang="en-US" sz="2500" dirty="0">
              <a:cs typeface="B Mitra" pitchFamily="2" charset="-78"/>
            </a:endParaRPr>
          </a:p>
          <a:p>
            <a:pPr algn="just" rtl="1">
              <a:buNone/>
            </a:pPr>
            <a:r>
              <a:rPr lang="ar-SA" sz="2500" u="sng" dirty="0" smtClean="0">
                <a:cs typeface="B Mitra" pitchFamily="2" charset="-78"/>
              </a:rPr>
              <a:t>ساختار سر مقاله</a:t>
            </a:r>
            <a:r>
              <a:rPr lang="fa-IR" sz="2500" dirty="0" smtClean="0">
                <a:cs typeface="B Mitra" pitchFamily="2" charset="-78"/>
              </a:rPr>
              <a:t>:</a:t>
            </a:r>
            <a:r>
              <a:rPr lang="fa-IR" sz="2500" dirty="0">
                <a:cs typeface="B Mitra" pitchFamily="2" charset="-78"/>
              </a:rPr>
              <a:t>(</a:t>
            </a:r>
            <a:r>
              <a:rPr lang="ar-SA" sz="2500" dirty="0">
                <a:cs typeface="B Mitra" pitchFamily="2" charset="-78"/>
              </a:rPr>
              <a:t>در حدود یک تا دو صفحه</a:t>
            </a:r>
            <a:r>
              <a:rPr lang="fa-IR" sz="2500" dirty="0">
                <a:cs typeface="B Mitra" pitchFamily="2" charset="-78"/>
              </a:rPr>
              <a:t>)</a:t>
            </a:r>
            <a:endParaRPr lang="en-US" sz="2500" dirty="0" smtClean="0">
              <a:cs typeface="B Mitra" pitchFamily="2" charset="-78"/>
            </a:endParaRPr>
          </a:p>
          <a:p>
            <a:pPr algn="just" rtl="1">
              <a:buFont typeface="Wingdings" pitchFamily="2" charset="2"/>
              <a:buChar char="§"/>
            </a:pPr>
            <a:r>
              <a:rPr lang="ar-SA" sz="2500" b="1" dirty="0" smtClean="0">
                <a:cs typeface="B Mitra" pitchFamily="2" charset="-78"/>
              </a:rPr>
              <a:t> </a:t>
            </a:r>
            <a:r>
              <a:rPr lang="ar-SA" sz="2500" dirty="0" smtClean="0">
                <a:cs typeface="B Mitra" pitchFamily="2" charset="-78"/>
              </a:rPr>
              <a:t>مقدمه:</a:t>
            </a:r>
            <a:endParaRPr lang="en-US" sz="2500" dirty="0" smtClean="0">
              <a:cs typeface="B Mitra" pitchFamily="2" charset="-78"/>
            </a:endParaRPr>
          </a:p>
          <a:p>
            <a:pPr algn="just" rtl="1">
              <a:buFont typeface="Wingdings" pitchFamily="2" charset="2"/>
              <a:buChar char="Ø"/>
            </a:pPr>
            <a:r>
              <a:rPr lang="ar-SA" sz="2500" dirty="0">
                <a:cs typeface="B Mitra" pitchFamily="2" charset="-78"/>
              </a:rPr>
              <a:t>بیان </a:t>
            </a:r>
            <a:r>
              <a:rPr lang="ar-SA" sz="2500" dirty="0" smtClean="0">
                <a:cs typeface="B Mitra" pitchFamily="2" charset="-78"/>
              </a:rPr>
              <a:t>مساله</a:t>
            </a:r>
            <a:r>
              <a:rPr lang="fa-IR" sz="2500" dirty="0" smtClean="0">
                <a:cs typeface="B Mitra" pitchFamily="2" charset="-78"/>
              </a:rPr>
              <a:t>:</a:t>
            </a:r>
            <a:r>
              <a:rPr lang="ar-SA" sz="2500" dirty="0" smtClean="0">
                <a:cs typeface="B Mitra" pitchFamily="2" charset="-78"/>
              </a:rPr>
              <a:t> نویسنده توصیف</a:t>
            </a:r>
            <a:r>
              <a:rPr lang="en-US" sz="2500" dirty="0" smtClean="0">
                <a:cs typeface="B Mitra" pitchFamily="2" charset="-78"/>
              </a:rPr>
              <a:t> </a:t>
            </a:r>
            <a:r>
              <a:rPr lang="ar-SA" sz="2500" dirty="0" smtClean="0">
                <a:cs typeface="B Mitra" pitchFamily="2" charset="-78"/>
              </a:rPr>
              <a:t>موضوع مورد بحث در وضعیت فعلی</a:t>
            </a:r>
            <a:endParaRPr lang="en-US" sz="2500" dirty="0" smtClean="0">
              <a:cs typeface="B Mitra" pitchFamily="2" charset="-78"/>
            </a:endParaRPr>
          </a:p>
          <a:p>
            <a:pPr algn="just" rtl="1">
              <a:buFont typeface="Wingdings" pitchFamily="2" charset="2"/>
              <a:buChar char="Ø"/>
            </a:pPr>
            <a:r>
              <a:rPr lang="ar-SA" sz="2500" dirty="0" smtClean="0">
                <a:cs typeface="B Mitra" pitchFamily="2" charset="-78"/>
              </a:rPr>
              <a:t> </a:t>
            </a:r>
            <a:r>
              <a:rPr lang="ar-SA" sz="2500" dirty="0">
                <a:cs typeface="B Mitra" pitchFamily="2" charset="-78"/>
              </a:rPr>
              <a:t>بیان پاسخ </a:t>
            </a:r>
            <a:r>
              <a:rPr lang="ar-SA" sz="2500" dirty="0" smtClean="0">
                <a:cs typeface="B Mitra" pitchFamily="2" charset="-78"/>
              </a:rPr>
              <a:t>سوال یا راه حل</a:t>
            </a:r>
            <a:r>
              <a:rPr lang="fa-IR" sz="2500" dirty="0" smtClean="0">
                <a:cs typeface="B Mitra" pitchFamily="2" charset="-78"/>
              </a:rPr>
              <a:t> </a:t>
            </a:r>
            <a:r>
              <a:rPr lang="ar-SA" sz="2500" dirty="0" smtClean="0">
                <a:cs typeface="B Mitra" pitchFamily="2" charset="-78"/>
              </a:rPr>
              <a:t>با </a:t>
            </a:r>
            <a:r>
              <a:rPr lang="ar-SA" sz="2500" dirty="0">
                <a:cs typeface="B Mitra" pitchFamily="2" charset="-78"/>
              </a:rPr>
              <a:t>حمایت چندین </a:t>
            </a:r>
            <a:r>
              <a:rPr lang="ar-SA" sz="2500" dirty="0" smtClean="0">
                <a:cs typeface="B Mitra" pitchFamily="2" charset="-78"/>
              </a:rPr>
              <a:t>پژوهش </a:t>
            </a:r>
            <a:endParaRPr lang="en-US" sz="2500" dirty="0" smtClean="0">
              <a:cs typeface="B Mitra" pitchFamily="2" charset="-78"/>
            </a:endParaRPr>
          </a:p>
          <a:p>
            <a:pPr algn="just" rtl="1">
              <a:buFont typeface="Wingdings" pitchFamily="2" charset="2"/>
              <a:buChar char="§"/>
            </a:pPr>
            <a:r>
              <a:rPr lang="ar-SA" sz="2500" dirty="0" smtClean="0">
                <a:cs typeface="B Mitra" pitchFamily="2" charset="-78"/>
              </a:rPr>
              <a:t>نتیجه گیری: در آخر با دو جمله یک نتیجه گیری می نماید. </a:t>
            </a:r>
            <a:endParaRPr lang="en-US" sz="2500" dirty="0" smtClean="0">
              <a:cs typeface="B Mitra" pitchFamily="2" charset="-78"/>
            </a:endParaRPr>
          </a:p>
          <a:p>
            <a:pPr lvl="0" algn="just" rtl="1">
              <a:buFont typeface="Wingdings" pitchFamily="2" charset="2"/>
              <a:buChar char="§"/>
            </a:pPr>
            <a:r>
              <a:rPr lang="ar-SA" sz="2500" dirty="0">
                <a:cs typeface="B Mitra" pitchFamily="2" charset="-78"/>
              </a:rPr>
              <a:t>منابع:استفاده  </a:t>
            </a:r>
            <a:r>
              <a:rPr lang="fa-IR" sz="2500" b="1" u="sng" dirty="0" smtClean="0">
                <a:cs typeface="B Mitra" pitchFamily="2" charset="-78"/>
              </a:rPr>
              <a:t>از </a:t>
            </a:r>
            <a:r>
              <a:rPr lang="ar-SA" sz="2500" b="1" u="sng" dirty="0" smtClean="0">
                <a:cs typeface="B Mitra" pitchFamily="2" charset="-78"/>
              </a:rPr>
              <a:t>2 تا 6 منبع</a:t>
            </a:r>
            <a:r>
              <a:rPr lang="ar-SA" sz="2500" dirty="0" smtClean="0">
                <a:cs typeface="B Mitra" pitchFamily="2" charset="-78"/>
              </a:rPr>
              <a:t>. </a:t>
            </a:r>
            <a:endParaRPr lang="en-US" sz="2500" dirty="0" smtClean="0">
              <a:cs typeface="B Mitra" pitchFamily="2" charset="-78"/>
            </a:endParaRPr>
          </a:p>
          <a:p>
            <a:pPr algn="just">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486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00042"/>
            <a:ext cx="6377001" cy="6357958"/>
          </a:xfrm>
        </p:spPr>
        <p:txBody>
          <a:bodyPr/>
          <a:lstStyle/>
          <a:p>
            <a:pPr algn="just" rtl="1">
              <a:buNone/>
            </a:pPr>
            <a:r>
              <a:rPr lang="ar-SA" sz="2500" b="1" dirty="0" smtClean="0">
                <a:cs typeface="B Mitra" pitchFamily="2" charset="-78"/>
              </a:rPr>
              <a:t>نامه به سردبیر</a:t>
            </a:r>
            <a:r>
              <a:rPr lang="ar-SA" sz="2000" b="1" dirty="0" smtClean="0">
                <a:cs typeface="B Mitra" pitchFamily="2" charset="-78"/>
              </a:rPr>
              <a:t>(</a:t>
            </a:r>
            <a:r>
              <a:rPr lang="en-US" sz="2000" b="1" dirty="0" smtClean="0">
                <a:cs typeface="B Mitra" pitchFamily="2" charset="-78"/>
              </a:rPr>
              <a:t>Letter</a:t>
            </a:r>
            <a:r>
              <a:rPr lang="ar-SA" sz="2000" b="1" dirty="0" smtClean="0">
                <a:cs typeface="B Mitra" pitchFamily="2" charset="-78"/>
              </a:rPr>
              <a:t>)</a:t>
            </a:r>
            <a:endParaRPr lang="en-US" sz="2000" dirty="0" smtClean="0">
              <a:cs typeface="B Mitra" pitchFamily="2" charset="-78"/>
            </a:endParaRPr>
          </a:p>
          <a:p>
            <a:pPr algn="just" rtl="1">
              <a:buFont typeface="Wingdings" pitchFamily="2" charset="2"/>
              <a:buChar char="ü"/>
            </a:pPr>
            <a:r>
              <a:rPr lang="ar-SA" sz="2500" dirty="0" smtClean="0">
                <a:cs typeface="B Mitra" pitchFamily="2" charset="-78"/>
              </a:rPr>
              <a:t>موضوع مورد بحث یک مقاله چاپ شده در شماره های مجله </a:t>
            </a:r>
            <a:r>
              <a:rPr lang="fa-IR" sz="2500" dirty="0" smtClean="0">
                <a:cs typeface="B Mitra" pitchFamily="2" charset="-78"/>
              </a:rPr>
              <a:t>است</a:t>
            </a:r>
            <a:r>
              <a:rPr lang="ar-SA" sz="2500" dirty="0" smtClean="0">
                <a:cs typeface="B Mitra" pitchFamily="2" charset="-78"/>
              </a:rPr>
              <a:t>. </a:t>
            </a:r>
            <a:endParaRPr lang="fa-IR" sz="2500" dirty="0" smtClean="0">
              <a:cs typeface="B Mitra" pitchFamily="2" charset="-78"/>
            </a:endParaRPr>
          </a:p>
          <a:p>
            <a:pPr marL="0" indent="0" algn="just" rtl="1">
              <a:buNone/>
            </a:pPr>
            <a:r>
              <a:rPr lang="ar-SA" sz="2500" u="sng" dirty="0">
                <a:cs typeface="B Mitra" pitchFamily="2" charset="-78"/>
              </a:rPr>
              <a:t>ساختار نامه به </a:t>
            </a:r>
            <a:r>
              <a:rPr lang="ar-SA" sz="2500" u="sng" dirty="0" smtClean="0">
                <a:cs typeface="B Mitra" pitchFamily="2" charset="-78"/>
              </a:rPr>
              <a:t>سردبیر </a:t>
            </a:r>
            <a:r>
              <a:rPr lang="fa-IR" sz="2500" u="sng" dirty="0" smtClean="0">
                <a:cs typeface="B Mitra" pitchFamily="2" charset="-78"/>
              </a:rPr>
              <a:t>:</a:t>
            </a:r>
            <a:r>
              <a:rPr lang="fa-IR" sz="2500" dirty="0" smtClean="0">
                <a:cs typeface="B Mitra" pitchFamily="2" charset="-78"/>
              </a:rPr>
              <a:t> (</a:t>
            </a:r>
            <a:r>
              <a:rPr lang="ar-SA" sz="2500" dirty="0">
                <a:cs typeface="B Mitra" pitchFamily="2" charset="-78"/>
              </a:rPr>
              <a:t>در حدود یک تا دو صفحه</a:t>
            </a:r>
            <a:r>
              <a:rPr lang="fa-IR" sz="2500" dirty="0">
                <a:cs typeface="B Mitra" pitchFamily="2" charset="-78"/>
              </a:rPr>
              <a:t>)</a:t>
            </a:r>
            <a:endParaRPr lang="en-US" sz="2500" dirty="0" smtClean="0">
              <a:cs typeface="B Mitra" pitchFamily="2" charset="-78"/>
            </a:endParaRPr>
          </a:p>
          <a:p>
            <a:pPr algn="just" rtl="1">
              <a:buFont typeface="Wingdings" pitchFamily="2" charset="2"/>
              <a:buChar char="ü"/>
            </a:pPr>
            <a:r>
              <a:rPr lang="ar-SA" sz="2500" dirty="0" smtClean="0">
                <a:cs typeface="B Mitra" pitchFamily="2" charset="-78"/>
              </a:rPr>
              <a:t>بیان </a:t>
            </a:r>
            <a:r>
              <a:rPr lang="ar-SA" sz="2500" dirty="0">
                <a:cs typeface="B Mitra" pitchFamily="2" charset="-78"/>
              </a:rPr>
              <a:t>مشخصات </a:t>
            </a:r>
            <a:r>
              <a:rPr lang="ar-SA" sz="2500" dirty="0" smtClean="0">
                <a:cs typeface="B Mitra" pitchFamily="2" charset="-78"/>
              </a:rPr>
              <a:t>کامل مقاله چاپ شده مورد نقد </a:t>
            </a:r>
            <a:endParaRPr lang="fa-IR" sz="2500" dirty="0" smtClean="0">
              <a:cs typeface="B Mitra" pitchFamily="2" charset="-78"/>
            </a:endParaRPr>
          </a:p>
          <a:p>
            <a:pPr algn="just" rtl="1">
              <a:buFont typeface="Wingdings" pitchFamily="2" charset="2"/>
              <a:buChar char="ü"/>
            </a:pPr>
            <a:r>
              <a:rPr lang="ar-SA" sz="2500" dirty="0">
                <a:cs typeface="B Mitra" pitchFamily="2" charset="-78"/>
              </a:rPr>
              <a:t>توضیح موارد </a:t>
            </a:r>
            <a:r>
              <a:rPr lang="ar-SA" sz="2500" dirty="0" smtClean="0">
                <a:cs typeface="B Mitra" pitchFamily="2" charset="-78"/>
              </a:rPr>
              <a:t>ایراد و اشکال را با </a:t>
            </a:r>
            <a:r>
              <a:rPr lang="ar-SA" sz="2500" u="sng" dirty="0" smtClean="0">
                <a:cs typeface="B Mitra" pitchFamily="2" charset="-78"/>
              </a:rPr>
              <a:t>دلیل های مستند</a:t>
            </a:r>
            <a:r>
              <a:rPr lang="ar-SA" sz="2500" dirty="0" smtClean="0">
                <a:cs typeface="B Mitra" pitchFamily="2" charset="-78"/>
              </a:rPr>
              <a:t> </a:t>
            </a:r>
            <a:endParaRPr lang="fa-IR" sz="2500" dirty="0" smtClean="0">
              <a:cs typeface="B Mitra" pitchFamily="2" charset="-78"/>
            </a:endParaRPr>
          </a:p>
          <a:p>
            <a:pPr algn="just" rtl="1">
              <a:buFont typeface="Wingdings" pitchFamily="2" charset="2"/>
              <a:buChar char="ü"/>
            </a:pPr>
            <a:r>
              <a:rPr lang="ar-SA" sz="2500" dirty="0" smtClean="0">
                <a:cs typeface="B Mitra" pitchFamily="2" charset="-78"/>
              </a:rPr>
              <a:t>ارائه </a:t>
            </a:r>
            <a:r>
              <a:rPr lang="ar-SA" sz="2500" dirty="0">
                <a:cs typeface="B Mitra" pitchFamily="2" charset="-78"/>
              </a:rPr>
              <a:t>انواع </a:t>
            </a:r>
            <a:r>
              <a:rPr lang="ar-SA" sz="2500" dirty="0" smtClean="0">
                <a:cs typeface="B Mitra" pitchFamily="2" charset="-78"/>
              </a:rPr>
              <a:t>راه حل ها و راهبردها جهت حل مساله مطرح بصورت </a:t>
            </a:r>
            <a:r>
              <a:rPr lang="ar-SA" sz="2500" u="sng" dirty="0" smtClean="0">
                <a:cs typeface="B Mitra" pitchFamily="2" charset="-78"/>
              </a:rPr>
              <a:t>مستند</a:t>
            </a: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7338" y="0"/>
            <a:ext cx="6316662" cy="571480"/>
          </a:xfrm>
        </p:spPr>
        <p:txBody>
          <a:bodyPr/>
          <a:lstStyle/>
          <a:p>
            <a:pPr algn="r" rtl="1"/>
            <a:r>
              <a:rPr lang="fa-IR" b="1" dirty="0" smtClean="0">
                <a:solidFill>
                  <a:srgbClr val="002060"/>
                </a:solidFill>
                <a:cs typeface="B Morvarid" pitchFamily="2" charset="-78"/>
              </a:rPr>
              <a:t>نحوه نگارش مقاله</a:t>
            </a:r>
            <a:endParaRPr lang="en-US" dirty="0"/>
          </a:p>
        </p:txBody>
      </p:sp>
      <p:sp>
        <p:nvSpPr>
          <p:cNvPr id="3" name="Content Placeholder 2"/>
          <p:cNvSpPr>
            <a:spLocks noGrp="1"/>
          </p:cNvSpPr>
          <p:nvPr>
            <p:ph idx="1"/>
          </p:nvPr>
        </p:nvSpPr>
        <p:spPr>
          <a:xfrm>
            <a:off x="2643174" y="500042"/>
            <a:ext cx="6377001" cy="6357958"/>
          </a:xfrm>
        </p:spPr>
        <p:txBody>
          <a:bodyPr/>
          <a:lstStyle/>
          <a:p>
            <a:pPr algn="just" rtl="1">
              <a:buNone/>
            </a:pPr>
            <a:r>
              <a:rPr lang="ar-SA" sz="2500" b="1" dirty="0" smtClean="0">
                <a:cs typeface="B Mitra" pitchFamily="2" charset="-78"/>
              </a:rPr>
              <a:t>راهنمای استناد دهی منابع</a:t>
            </a:r>
            <a:r>
              <a:rPr lang="fa-IR" sz="2500" b="1" dirty="0" smtClean="0">
                <a:cs typeface="B Mitra" pitchFamily="2" charset="-78"/>
              </a:rPr>
              <a:t>: </a:t>
            </a:r>
          </a:p>
          <a:p>
            <a:pPr algn="just" rtl="1">
              <a:buNone/>
            </a:pPr>
            <a:r>
              <a:rPr lang="fa-IR" sz="2500" dirty="0">
                <a:cs typeface="B Mitra" pitchFamily="2" charset="-78"/>
              </a:rPr>
              <a:t>توضیح انواع روش های استناددهی با مراجعه به آدرس </a:t>
            </a:r>
            <a:r>
              <a:rPr lang="fa-IR" sz="2500" dirty="0" smtClean="0">
                <a:cs typeface="B Mitra" pitchFamily="2" charset="-78"/>
              </a:rPr>
              <a:t>زیر: </a:t>
            </a:r>
            <a:endParaRPr lang="fa-IR" sz="2500" dirty="0">
              <a:cs typeface="B Mitra" pitchFamily="2" charset="-78"/>
            </a:endParaRPr>
          </a:p>
          <a:p>
            <a:pPr rtl="1">
              <a:buNone/>
            </a:pPr>
            <a:r>
              <a:rPr lang="en-US" sz="2000" b="1" dirty="0">
                <a:cs typeface="B Mitra" pitchFamily="2" charset="-78"/>
              </a:rPr>
              <a:t>http://guides.lib.monash.edu/citing-referencing/home</a:t>
            </a:r>
            <a:endParaRPr lang="fa-IR" sz="2000" b="1" dirty="0">
              <a:cs typeface="B Mitra" pitchFamily="2" charset="-78"/>
            </a:endParaRPr>
          </a:p>
          <a:p>
            <a:pPr algn="just">
              <a:buNone/>
            </a:pPr>
            <a:endParaRPr lang="en-US" sz="2500" dirty="0">
              <a:cs typeface="B Mitra" pitchFamily="2"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2071670" y="2285992"/>
            <a:ext cx="6376987" cy="1071562"/>
          </a:xfrm>
        </p:spPr>
        <p:txBody>
          <a:bodyPr/>
          <a:lstStyle/>
          <a:p>
            <a:pPr algn="ctr" rtl="1">
              <a:buNone/>
            </a:pPr>
            <a:r>
              <a:rPr lang="fa-IR" sz="6000" b="1" dirty="0" smtClean="0">
                <a:solidFill>
                  <a:srgbClr val="00B050"/>
                </a:solidFill>
                <a:cs typeface="B Davat" pitchFamily="2" charset="-78"/>
              </a:rPr>
              <a:t>با تشکر از توجه شما </a:t>
            </a:r>
            <a:endParaRPr lang="en-US" sz="6000" b="1" dirty="0">
              <a:solidFill>
                <a:srgbClr val="00B050"/>
              </a:solidFill>
              <a:cs typeface="B Davat" pitchFamily="2" charset="-78"/>
            </a:endParaRPr>
          </a:p>
        </p:txBody>
      </p:sp>
    </p:spTree>
    <p:extLst>
      <p:ext uri="{BB962C8B-B14F-4D97-AF65-F5344CB8AC3E}">
        <p14:creationId xmlns:p14="http://schemas.microsoft.com/office/powerpoint/2010/main" val="297677788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RNRSTYLE" val="Indezine_SM_Title"/>
</p:tagLst>
</file>

<file path=ppt/tags/tag2.xml><?xml version="1.0" encoding="utf-8"?>
<p:tagLst xmlns:a="http://schemas.openxmlformats.org/drawingml/2006/main" xmlns:r="http://schemas.openxmlformats.org/officeDocument/2006/relationships" xmlns:p="http://schemas.openxmlformats.org/presentationml/2006/main">
  <p:tag name="RNRSTYLE" val="Indezine_SM_Text"/>
</p:tagLst>
</file>

<file path=ppt/tags/tag3.xml><?xml version="1.0" encoding="utf-8"?>
<p:tagLst xmlns:a="http://schemas.openxmlformats.org/drawingml/2006/main" xmlns:r="http://schemas.openxmlformats.org/officeDocument/2006/relationships" xmlns:p="http://schemas.openxmlformats.org/presentationml/2006/main">
  <p:tag name="RNRSTYLE" val="Indezine_TM_Title"/>
</p:tagLst>
</file>

<file path=ppt/tags/tag4.xml><?xml version="1.0" encoding="utf-8"?>
<p:tagLst xmlns:a="http://schemas.openxmlformats.org/drawingml/2006/main" xmlns:r="http://schemas.openxmlformats.org/officeDocument/2006/relationships" xmlns:p="http://schemas.openxmlformats.org/presentationml/2006/main">
  <p:tag name="RNRSTYLE" val="Indezine_TM_Text"/>
</p:tagLst>
</file>

<file path=ppt/theme/theme1.xml><?xml version="1.0" encoding="utf-8"?>
<a:theme xmlns:a="http://schemas.openxmlformats.org/drawingml/2006/main" name="ind_2180_slide">
  <a:themeElements>
    <a:clrScheme name="Default Design 1">
      <a:dk1>
        <a:srgbClr val="000000"/>
      </a:dk1>
      <a:lt1>
        <a:srgbClr val="FFE4E1"/>
      </a:lt1>
      <a:dk2>
        <a:srgbClr val="000000"/>
      </a:dk2>
      <a:lt2>
        <a:srgbClr val="919191"/>
      </a:lt2>
      <a:accent1>
        <a:srgbClr val="E7BAB5"/>
      </a:accent1>
      <a:accent2>
        <a:srgbClr val="FF8A7B"/>
      </a:accent2>
      <a:accent3>
        <a:srgbClr val="FFEFEE"/>
      </a:accent3>
      <a:accent4>
        <a:srgbClr val="000000"/>
      </a:accent4>
      <a:accent5>
        <a:srgbClr val="F1D9D7"/>
      </a:accent5>
      <a:accent6>
        <a:srgbClr val="E77D6F"/>
      </a:accent6>
      <a:hlink>
        <a:srgbClr val="CE1400"/>
      </a:hlink>
      <a:folHlink>
        <a:srgbClr val="6B3429"/>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E4E1"/>
        </a:lt1>
        <a:dk2>
          <a:srgbClr val="000000"/>
        </a:dk2>
        <a:lt2>
          <a:srgbClr val="919191"/>
        </a:lt2>
        <a:accent1>
          <a:srgbClr val="E7BAB5"/>
        </a:accent1>
        <a:accent2>
          <a:srgbClr val="FF8A7B"/>
        </a:accent2>
        <a:accent3>
          <a:srgbClr val="FFEFEE"/>
        </a:accent3>
        <a:accent4>
          <a:srgbClr val="000000"/>
        </a:accent4>
        <a:accent5>
          <a:srgbClr val="F1D9D7"/>
        </a:accent5>
        <a:accent6>
          <a:srgbClr val="E77D6F"/>
        </a:accent6>
        <a:hlink>
          <a:srgbClr val="CE1400"/>
        </a:hlink>
        <a:folHlink>
          <a:srgbClr val="6B3429"/>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E4E1"/>
        </a:lt1>
        <a:dk2>
          <a:srgbClr val="000000"/>
        </a:dk2>
        <a:lt2>
          <a:srgbClr val="919191"/>
        </a:lt2>
        <a:accent1>
          <a:srgbClr val="FF9C52"/>
        </a:accent1>
        <a:accent2>
          <a:srgbClr val="FF57AA"/>
        </a:accent2>
        <a:accent3>
          <a:srgbClr val="FFEFEE"/>
        </a:accent3>
        <a:accent4>
          <a:srgbClr val="000000"/>
        </a:accent4>
        <a:accent5>
          <a:srgbClr val="FFCBB3"/>
        </a:accent5>
        <a:accent6>
          <a:srgbClr val="E74E9A"/>
        </a:accent6>
        <a:hlink>
          <a:srgbClr val="C71300"/>
        </a:hlink>
        <a:folHlink>
          <a:srgbClr val="C700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E4E1"/>
        </a:lt1>
        <a:dk2>
          <a:srgbClr val="000000"/>
        </a:dk2>
        <a:lt2>
          <a:srgbClr val="919191"/>
        </a:lt2>
        <a:accent1>
          <a:srgbClr val="FBFF4D"/>
        </a:accent1>
        <a:accent2>
          <a:srgbClr val="52BFFF"/>
        </a:accent2>
        <a:accent3>
          <a:srgbClr val="FFEFEE"/>
        </a:accent3>
        <a:accent4>
          <a:srgbClr val="000000"/>
        </a:accent4>
        <a:accent5>
          <a:srgbClr val="FDFFB2"/>
        </a:accent5>
        <a:accent6>
          <a:srgbClr val="49ADE7"/>
        </a:accent6>
        <a:hlink>
          <a:srgbClr val="D52D1F"/>
        </a:hlink>
        <a:folHlink>
          <a:srgbClr val="0E8032"/>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E4E1"/>
        </a:lt1>
        <a:dk2>
          <a:srgbClr val="000000"/>
        </a:dk2>
        <a:lt2>
          <a:srgbClr val="919191"/>
        </a:lt2>
        <a:accent1>
          <a:srgbClr val="2DFF5E"/>
        </a:accent1>
        <a:accent2>
          <a:srgbClr val="FFDD2D"/>
        </a:accent2>
        <a:accent3>
          <a:srgbClr val="FFEFEE"/>
        </a:accent3>
        <a:accent4>
          <a:srgbClr val="000000"/>
        </a:accent4>
        <a:accent5>
          <a:srgbClr val="ADFFB6"/>
        </a:accent5>
        <a:accent6>
          <a:srgbClr val="E7C828"/>
        </a:accent6>
        <a:hlink>
          <a:srgbClr val="4513FF"/>
        </a:hlink>
        <a:folHlink>
          <a:srgbClr val="DF17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B2B2B2"/>
        </a:lt2>
        <a:accent1>
          <a:srgbClr val="E7BAB5"/>
        </a:accent1>
        <a:accent2>
          <a:srgbClr val="FF8A7B"/>
        </a:accent2>
        <a:accent3>
          <a:srgbClr val="FFFFFF"/>
        </a:accent3>
        <a:accent4>
          <a:srgbClr val="000000"/>
        </a:accent4>
        <a:accent5>
          <a:srgbClr val="F1D9D7"/>
        </a:accent5>
        <a:accent6>
          <a:srgbClr val="E77D6F"/>
        </a:accent6>
        <a:hlink>
          <a:srgbClr val="CE1400"/>
        </a:hlink>
        <a:folHlink>
          <a:srgbClr val="6B3429"/>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B2B2B2"/>
        </a:lt2>
        <a:accent1>
          <a:srgbClr val="FF9C52"/>
        </a:accent1>
        <a:accent2>
          <a:srgbClr val="FF57AA"/>
        </a:accent2>
        <a:accent3>
          <a:srgbClr val="FFFFFF"/>
        </a:accent3>
        <a:accent4>
          <a:srgbClr val="000000"/>
        </a:accent4>
        <a:accent5>
          <a:srgbClr val="FFCBB3"/>
        </a:accent5>
        <a:accent6>
          <a:srgbClr val="E74E9A"/>
        </a:accent6>
        <a:hlink>
          <a:srgbClr val="C71300"/>
        </a:hlink>
        <a:folHlink>
          <a:srgbClr val="C70063"/>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B2B2B2"/>
        </a:lt2>
        <a:accent1>
          <a:srgbClr val="FBFF4D"/>
        </a:accent1>
        <a:accent2>
          <a:srgbClr val="52BFFF"/>
        </a:accent2>
        <a:accent3>
          <a:srgbClr val="FFFFFF"/>
        </a:accent3>
        <a:accent4>
          <a:srgbClr val="000000"/>
        </a:accent4>
        <a:accent5>
          <a:srgbClr val="FDFFB2"/>
        </a:accent5>
        <a:accent6>
          <a:srgbClr val="49ADE7"/>
        </a:accent6>
        <a:hlink>
          <a:srgbClr val="D52D1F"/>
        </a:hlink>
        <a:folHlink>
          <a:srgbClr val="0E8032"/>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000000"/>
        </a:dk2>
        <a:lt2>
          <a:srgbClr val="B2B2B2"/>
        </a:lt2>
        <a:accent1>
          <a:srgbClr val="2DFF5E"/>
        </a:accent1>
        <a:accent2>
          <a:srgbClr val="FFDD2D"/>
        </a:accent2>
        <a:accent3>
          <a:srgbClr val="FFFFFF"/>
        </a:accent3>
        <a:accent4>
          <a:srgbClr val="000000"/>
        </a:accent4>
        <a:accent5>
          <a:srgbClr val="ADFFB6"/>
        </a:accent5>
        <a:accent6>
          <a:srgbClr val="E7C828"/>
        </a:accent6>
        <a:hlink>
          <a:srgbClr val="4513FF"/>
        </a:hlink>
        <a:folHlink>
          <a:srgbClr val="DF17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ind_2180_slide</Template>
  <TotalTime>1445</TotalTime>
  <Words>2798</Words>
  <Application>Microsoft Office PowerPoint</Application>
  <PresentationFormat>On-screen Show (4:3)</PresentationFormat>
  <Paragraphs>295</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ind_2180_slide</vt:lpstr>
      <vt:lpstr>بسم الله الرحمن الرحیم</vt:lpstr>
      <vt:lpstr>نحوه نگارش انواع مقاله </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نحوه نگارش مقاله</vt:lpstr>
      <vt:lpstr>PowerPoint Presentation</vt:lpstr>
    </vt:vector>
  </TitlesOfParts>
  <Company>PARANDCO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PARAND</dc:creator>
  <cp:lastModifiedBy>Windows User</cp:lastModifiedBy>
  <cp:revision>191</cp:revision>
  <dcterms:created xsi:type="dcterms:W3CDTF">2015-12-10T14:41:58Z</dcterms:created>
  <dcterms:modified xsi:type="dcterms:W3CDTF">2020-05-17T16:08:52Z</dcterms:modified>
</cp:coreProperties>
</file>