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2" r:id="rId1"/>
  </p:sldMasterIdLst>
  <p:sldIdLst>
    <p:sldId id="284" r:id="rId2"/>
    <p:sldId id="282" r:id="rId3"/>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3" r:id="rId30"/>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031A5BE3-23AE-48DB-86C7-CA095ACC5A2C}" type="datetimeFigureOut">
              <a:rPr lang="fa-IR" smtClean="0"/>
              <a:t>10/09/1441</a:t>
            </a:fld>
            <a:endParaRPr lang="fa-IR"/>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fa-IR"/>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5ACDA713-FD5A-44D7-AB1A-71C6824AA37F}" type="slidenum">
              <a:rPr lang="fa-IR" smtClean="0"/>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031A5BE3-23AE-48DB-86C7-CA095ACC5A2C}" type="datetimeFigureOut">
              <a:rPr lang="fa-IR" smtClean="0"/>
              <a:t>10/09/1441</a:t>
            </a:fld>
            <a:endParaRPr lang="fa-IR"/>
          </a:p>
        </p:txBody>
      </p:sp>
      <p:sp>
        <p:nvSpPr>
          <p:cNvPr id="9" name="Slide Number Placeholder 8"/>
          <p:cNvSpPr>
            <a:spLocks noGrp="1"/>
          </p:cNvSpPr>
          <p:nvPr>
            <p:ph type="sldNum" sz="quarter" idx="15"/>
          </p:nvPr>
        </p:nvSpPr>
        <p:spPr/>
        <p:txBody>
          <a:bodyPr rtlCol="0"/>
          <a:lstStyle/>
          <a:p>
            <a:fld id="{5ACDA713-FD5A-44D7-AB1A-71C6824AA37F}" type="slidenum">
              <a:rPr lang="fa-IR" smtClean="0"/>
              <a:t>‹#›</a:t>
            </a:fld>
            <a:endParaRPr lang="fa-IR"/>
          </a:p>
        </p:txBody>
      </p:sp>
      <p:sp>
        <p:nvSpPr>
          <p:cNvPr id="10" name="Footer Placeholder 9"/>
          <p:cNvSpPr>
            <a:spLocks noGrp="1"/>
          </p:cNvSpPr>
          <p:nvPr>
            <p:ph type="ftr" sz="quarter" idx="16"/>
          </p:nvPr>
        </p:nvSpPr>
        <p:spPr/>
        <p:txBody>
          <a:bodyPr rtlCol="0"/>
          <a:lstStyle/>
          <a:p>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031A5BE3-23AE-48DB-86C7-CA095ACC5A2C}" type="datetimeFigureOut">
              <a:rPr lang="fa-IR" smtClean="0"/>
              <a:t>10/09/1441</a:t>
            </a:fld>
            <a:endParaRPr lang="fa-IR"/>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fa-IR"/>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5ACDA713-FD5A-44D7-AB1A-71C6824AA37F}" type="slidenum">
              <a:rPr lang="fa-IR" smtClean="0"/>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031A5BE3-23AE-48DB-86C7-CA095ACC5A2C}" type="datetimeFigureOut">
              <a:rPr lang="fa-IR" smtClean="0"/>
              <a:t>10/09/1441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ACDA713-FD5A-44D7-AB1A-71C6824AA37F}" type="slidenum">
              <a:rPr lang="fa-IR" smtClean="0"/>
              <a:t>‹#›</a:t>
            </a:fld>
            <a:endParaRPr lang="fa-IR"/>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031A5BE3-23AE-48DB-86C7-CA095ACC5A2C}" type="datetimeFigureOut">
              <a:rPr lang="fa-IR" smtClean="0"/>
              <a:t>10/09/1441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5ACDA713-FD5A-44D7-AB1A-71C6824AA37F}" type="slidenum">
              <a:rPr lang="fa-IR" smtClean="0"/>
              <a:t>‹#›</a:t>
            </a:fld>
            <a:endParaRPr lang="fa-IR"/>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031A5BE3-23AE-48DB-86C7-CA095ACC5A2C}" type="datetimeFigureOut">
              <a:rPr lang="fa-IR" smtClean="0"/>
              <a:t>10/09/1441</a:t>
            </a:fld>
            <a:endParaRPr lang="fa-IR"/>
          </a:p>
        </p:txBody>
      </p:sp>
      <p:sp>
        <p:nvSpPr>
          <p:cNvPr id="7" name="Slide Number Placeholder 6"/>
          <p:cNvSpPr>
            <a:spLocks noGrp="1"/>
          </p:cNvSpPr>
          <p:nvPr>
            <p:ph type="sldNum" sz="quarter" idx="11"/>
          </p:nvPr>
        </p:nvSpPr>
        <p:spPr/>
        <p:txBody>
          <a:bodyPr rtlCol="0"/>
          <a:lstStyle/>
          <a:p>
            <a:fld id="{5ACDA713-FD5A-44D7-AB1A-71C6824AA37F}" type="slidenum">
              <a:rPr lang="fa-IR" smtClean="0"/>
              <a:t>‹#›</a:t>
            </a:fld>
            <a:endParaRPr lang="fa-IR"/>
          </a:p>
        </p:txBody>
      </p:sp>
      <p:sp>
        <p:nvSpPr>
          <p:cNvPr id="8" name="Footer Placeholder 7"/>
          <p:cNvSpPr>
            <a:spLocks noGrp="1"/>
          </p:cNvSpPr>
          <p:nvPr>
            <p:ph type="ftr" sz="quarter" idx="12"/>
          </p:nvPr>
        </p:nvSpPr>
        <p:spPr/>
        <p:txBody>
          <a:bodyPr rtlCol="0"/>
          <a:lstStyle/>
          <a:p>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1A5BE3-23AE-48DB-86C7-CA095ACC5A2C}" type="datetimeFigureOut">
              <a:rPr lang="fa-IR" smtClean="0"/>
              <a:t>10/09/1441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5ACDA713-FD5A-44D7-AB1A-71C6824AA37F}"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031A5BE3-23AE-48DB-86C7-CA095ACC5A2C}" type="datetimeFigureOut">
              <a:rPr lang="fa-IR" smtClean="0"/>
              <a:t>10/09/1441</a:t>
            </a:fld>
            <a:endParaRPr lang="fa-IR"/>
          </a:p>
        </p:txBody>
      </p:sp>
      <p:sp>
        <p:nvSpPr>
          <p:cNvPr id="22" name="Slide Number Placeholder 21"/>
          <p:cNvSpPr>
            <a:spLocks noGrp="1"/>
          </p:cNvSpPr>
          <p:nvPr>
            <p:ph type="sldNum" sz="quarter" idx="15"/>
          </p:nvPr>
        </p:nvSpPr>
        <p:spPr/>
        <p:txBody>
          <a:bodyPr rtlCol="0"/>
          <a:lstStyle/>
          <a:p>
            <a:fld id="{5ACDA713-FD5A-44D7-AB1A-71C6824AA37F}" type="slidenum">
              <a:rPr lang="fa-IR" smtClean="0"/>
              <a:t>‹#›</a:t>
            </a:fld>
            <a:endParaRPr lang="fa-IR"/>
          </a:p>
        </p:txBody>
      </p:sp>
      <p:sp>
        <p:nvSpPr>
          <p:cNvPr id="23" name="Footer Placeholder 22"/>
          <p:cNvSpPr>
            <a:spLocks noGrp="1"/>
          </p:cNvSpPr>
          <p:nvPr>
            <p:ph type="ftr" sz="quarter" idx="16"/>
          </p:nvPr>
        </p:nvSpPr>
        <p:spPr/>
        <p:txBody>
          <a:bodyPr rtlCol="0"/>
          <a:lstStyle/>
          <a:p>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031A5BE3-23AE-48DB-86C7-CA095ACC5A2C}" type="datetimeFigureOut">
              <a:rPr lang="fa-IR" smtClean="0"/>
              <a:t>10/09/1441</a:t>
            </a:fld>
            <a:endParaRPr lang="fa-IR"/>
          </a:p>
        </p:txBody>
      </p:sp>
      <p:sp>
        <p:nvSpPr>
          <p:cNvPr id="18" name="Slide Number Placeholder 17"/>
          <p:cNvSpPr>
            <a:spLocks noGrp="1"/>
          </p:cNvSpPr>
          <p:nvPr>
            <p:ph type="sldNum" sz="quarter" idx="11"/>
          </p:nvPr>
        </p:nvSpPr>
        <p:spPr/>
        <p:txBody>
          <a:bodyPr rtlCol="0"/>
          <a:lstStyle/>
          <a:p>
            <a:fld id="{5ACDA713-FD5A-44D7-AB1A-71C6824AA37F}" type="slidenum">
              <a:rPr lang="fa-IR" smtClean="0"/>
              <a:t>‹#›</a:t>
            </a:fld>
            <a:endParaRPr lang="fa-IR"/>
          </a:p>
        </p:txBody>
      </p:sp>
      <p:sp>
        <p:nvSpPr>
          <p:cNvPr id="21" name="Footer Placeholder 20"/>
          <p:cNvSpPr>
            <a:spLocks noGrp="1"/>
          </p:cNvSpPr>
          <p:nvPr>
            <p:ph type="ftr" sz="quarter" idx="12"/>
          </p:nvPr>
        </p:nvSpPr>
        <p:spPr/>
        <p:txBody>
          <a:bodyPr rtlCol="0"/>
          <a:lstStyle/>
          <a:p>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31A5BE3-23AE-48DB-86C7-CA095ACC5A2C}" type="datetimeFigureOut">
              <a:rPr lang="fa-IR" smtClean="0"/>
              <a:t>10/09/1441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ACDA713-FD5A-44D7-AB1A-71C6824AA37F}" type="slidenum">
              <a:rPr lang="fa-IR" smtClean="0"/>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31A5BE3-23AE-48DB-86C7-CA095ACC5A2C}" type="datetimeFigureOut">
              <a:rPr lang="fa-IR" smtClean="0"/>
              <a:t>10/09/1441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ACDA713-FD5A-44D7-AB1A-71C6824AA37F}" type="slidenum">
              <a:rPr lang="fa-IR" smtClean="0"/>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031A5BE3-23AE-48DB-86C7-CA095ACC5A2C}" type="datetimeFigureOut">
              <a:rPr lang="fa-IR" smtClean="0"/>
              <a:t>10/09/1441</a:t>
            </a:fld>
            <a:endParaRPr lang="fa-IR"/>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fa-IR"/>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5ACDA713-FD5A-44D7-AB1A-71C6824AA37F}" type="slidenum">
              <a:rPr lang="fa-IR" smtClean="0"/>
              <a:t>‹#›</a:t>
            </a:fld>
            <a:endParaRPr lang="fa-I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1"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r" rtl="1"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r" rtl="1"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r" rtl="1"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r" rtl="1"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r" rtl="1"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r" rtl="1"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r" rtl="1"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r" rtl="1"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r" rtl="1"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40651824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25793" y="1772816"/>
            <a:ext cx="7308304" cy="1894362"/>
          </a:xfrm>
        </p:spPr>
        <p:txBody>
          <a:bodyPr>
            <a:normAutofit/>
          </a:bodyPr>
          <a:lstStyle/>
          <a:p>
            <a:pPr algn="ctr"/>
            <a:r>
              <a:rPr lang="fa-IR" sz="2800" dirty="0" smtClean="0">
                <a:cs typeface="2  Mitra" panose="00000400000000000000" pitchFamily="2" charset="-78"/>
              </a:rPr>
              <a:t>ناهنجاری های مادرزادی و سندروم های دیسمورفیک</a:t>
            </a:r>
            <a:endParaRPr lang="fa-IR" sz="2800" dirty="0">
              <a:cs typeface="2  Mitra" panose="00000400000000000000" pitchFamily="2" charset="-78"/>
            </a:endParaRPr>
          </a:p>
        </p:txBody>
      </p:sp>
    </p:spTree>
    <p:extLst>
      <p:ext uri="{BB962C8B-B14F-4D97-AF65-F5344CB8AC3E}">
        <p14:creationId xmlns:p14="http://schemas.microsoft.com/office/powerpoint/2010/main" val="936900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quarter" idx="1"/>
          </p:nvPr>
        </p:nvSpPr>
        <p:spPr>
          <a:xfrm>
            <a:off x="457200" y="476672"/>
            <a:ext cx="7467600" cy="5997280"/>
          </a:xfrm>
        </p:spPr>
        <p:txBody>
          <a:bodyPr/>
          <a:lstStyle/>
          <a:p>
            <a:r>
              <a:rPr lang="fa-IR" b="1" dirty="0">
                <a:cs typeface="2  Mitra" pitchFamily="2" charset="-78"/>
              </a:rPr>
              <a:t>م</a:t>
            </a:r>
            <a:r>
              <a:rPr lang="fa-IR" b="1" dirty="0" smtClean="0">
                <a:cs typeface="2  Mitra" pitchFamily="2" charset="-78"/>
              </a:rPr>
              <a:t>ورفوژنز( ریخت زایی): </a:t>
            </a:r>
            <a:r>
              <a:rPr lang="fa-IR" dirty="0" smtClean="0">
                <a:cs typeface="2  Mitra" pitchFamily="2" charset="-78"/>
              </a:rPr>
              <a:t>به فرایند شکل گیری انسان مورفوژنز می گویند.</a:t>
            </a:r>
          </a:p>
          <a:p>
            <a:endParaRPr lang="fa-IR" dirty="0" smtClean="0">
              <a:cs typeface="2  Mitra" pitchFamily="2" charset="-78"/>
            </a:endParaRPr>
          </a:p>
          <a:p>
            <a:r>
              <a:rPr lang="fa-IR" b="1" dirty="0" smtClean="0">
                <a:cs typeface="2  Mitra" pitchFamily="2" charset="-78"/>
              </a:rPr>
              <a:t>بروز ناهنجاری های مادرزادی در موارد زیر بررسی می شود:</a:t>
            </a:r>
          </a:p>
          <a:p>
            <a:pPr>
              <a:buFont typeface="Wingdings" pitchFamily="2" charset="2"/>
              <a:buChar char="Ø"/>
            </a:pPr>
            <a:r>
              <a:rPr lang="fa-IR" dirty="0" smtClean="0">
                <a:cs typeface="2  Mitra" pitchFamily="2" charset="-78"/>
              </a:rPr>
              <a:t>سقط خودبخودی جنین در سه ماهه اول بارداری</a:t>
            </a:r>
          </a:p>
          <a:p>
            <a:pPr>
              <a:buFont typeface="Wingdings" pitchFamily="2" charset="2"/>
              <a:buChar char="Ø"/>
            </a:pPr>
            <a:r>
              <a:rPr lang="fa-IR" dirty="0" smtClean="0">
                <a:cs typeface="2  Mitra" pitchFamily="2" charset="-78"/>
              </a:rPr>
              <a:t>نوزادان تازه متولد شده</a:t>
            </a:r>
          </a:p>
          <a:p>
            <a:pPr>
              <a:buFont typeface="Wingdings" pitchFamily="2" charset="2"/>
              <a:buChar char="Ø"/>
            </a:pPr>
            <a:r>
              <a:rPr lang="fa-IR" dirty="0" smtClean="0">
                <a:cs typeface="2  Mitra" pitchFamily="2" charset="-78"/>
              </a:rPr>
              <a:t>مرگ میر دوران بچگی</a:t>
            </a:r>
            <a:endParaRPr lang="fa-IR" dirty="0">
              <a:cs typeface="2  Mitra" pitchFamily="2" charset="-78"/>
            </a:endParaRPr>
          </a:p>
        </p:txBody>
      </p:sp>
    </p:spTree>
    <p:extLst>
      <p:ext uri="{BB962C8B-B14F-4D97-AF65-F5344CB8AC3E}">
        <p14:creationId xmlns:p14="http://schemas.microsoft.com/office/powerpoint/2010/main" val="36318882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7624" y="0"/>
            <a:ext cx="7467600" cy="1143000"/>
          </a:xfrm>
        </p:spPr>
        <p:txBody>
          <a:bodyPr/>
          <a:lstStyle/>
          <a:p>
            <a:pPr algn="r"/>
            <a:r>
              <a:rPr lang="fa-IR" b="1" dirty="0" smtClean="0">
                <a:cs typeface="2  Mitra" pitchFamily="2" charset="-78"/>
              </a:rPr>
              <a:t>سقط خودبخودی جنین در سه ماهه اول بارداری</a:t>
            </a:r>
            <a:endParaRPr lang="fa-IR" b="1" dirty="0">
              <a:cs typeface="2  Mitra" pitchFamily="2" charset="-78"/>
            </a:endParaRPr>
          </a:p>
        </p:txBody>
      </p:sp>
      <p:sp>
        <p:nvSpPr>
          <p:cNvPr id="3" name="Content Placeholder 2"/>
          <p:cNvSpPr>
            <a:spLocks noGrp="1"/>
          </p:cNvSpPr>
          <p:nvPr>
            <p:ph sz="quarter" idx="1"/>
          </p:nvPr>
        </p:nvSpPr>
        <p:spPr/>
        <p:txBody>
          <a:bodyPr>
            <a:normAutofit fontScale="92500" lnSpcReduction="20000"/>
          </a:bodyPr>
          <a:lstStyle/>
          <a:p>
            <a:r>
              <a:rPr lang="fa-IR" b="1" dirty="0" smtClean="0">
                <a:cs typeface="2  Mitra" pitchFamily="2" charset="-78"/>
              </a:rPr>
              <a:t>سقط های تشخیص داده نشده:</a:t>
            </a:r>
          </a:p>
          <a:p>
            <a:r>
              <a:rPr lang="fa-IR" dirty="0" smtClean="0">
                <a:cs typeface="2  Mitra" pitchFamily="2" charset="-78"/>
              </a:rPr>
              <a:t>50٪ از همه بارداری ها پیش از لانه گزینی(5-6 روز پس از لقاح یا اندکی پس از آن) پیش از آنکه مادر متوجه بارداری شود، سقط می گردند.</a:t>
            </a:r>
          </a:p>
          <a:p>
            <a:r>
              <a:rPr lang="fa-IR" b="1" dirty="0">
                <a:cs typeface="2  Mitra" pitchFamily="2" charset="-78"/>
              </a:rPr>
              <a:t>سقط های تشخیص داده </a:t>
            </a:r>
            <a:r>
              <a:rPr lang="fa-IR" b="1" dirty="0" smtClean="0">
                <a:cs typeface="2  Mitra" pitchFamily="2" charset="-78"/>
              </a:rPr>
              <a:t>شده:</a:t>
            </a:r>
          </a:p>
          <a:p>
            <a:r>
              <a:rPr lang="fa-IR" dirty="0" smtClean="0">
                <a:cs typeface="2  Mitra" pitchFamily="2" charset="-78"/>
              </a:rPr>
              <a:t>15٪ از تمام موارد بارداری های تشخیص داده شده، پیش از 12 هفتگی بارداری به طور خودبخود خاتمه می یابند.</a:t>
            </a:r>
          </a:p>
          <a:p>
            <a:r>
              <a:rPr lang="fa-IR" dirty="0" smtClean="0">
                <a:cs typeface="2  Mitra" pitchFamily="2" charset="-78"/>
              </a:rPr>
              <a:t>در 80-85٪ از سقط های تشخیص داده شده ناهنجاری های ساختاری بزرگ وجود دارد با طیف:</a:t>
            </a:r>
          </a:p>
          <a:p>
            <a:pPr>
              <a:buFont typeface="Wingdings" pitchFamily="2" charset="2"/>
              <a:buChar char="Ø"/>
            </a:pPr>
            <a:r>
              <a:rPr lang="fa-IR" dirty="0" smtClean="0">
                <a:cs typeface="2  Mitra" pitchFamily="2" charset="-78"/>
              </a:rPr>
              <a:t>فقدان کامل جنین در کیسه بارداری </a:t>
            </a:r>
          </a:p>
          <a:p>
            <a:pPr>
              <a:buFont typeface="Wingdings" pitchFamily="2" charset="2"/>
              <a:buChar char="Ø"/>
            </a:pPr>
            <a:r>
              <a:rPr lang="fa-IR" dirty="0" smtClean="0">
                <a:cs typeface="2  Mitra" pitchFamily="2" charset="-78"/>
              </a:rPr>
              <a:t>یک توده از شکل افتاده یا بسیار فشرده</a:t>
            </a:r>
          </a:p>
          <a:p>
            <a:pPr>
              <a:buFont typeface="Wingdings" pitchFamily="2" charset="2"/>
              <a:buChar char="Ø"/>
            </a:pPr>
            <a:r>
              <a:rPr lang="fa-IR" dirty="0" smtClean="0">
                <a:cs typeface="2  Mitra" pitchFamily="2" charset="-78"/>
              </a:rPr>
              <a:t>یک ناهنجاری ویژه در ارگان منفردی از بدن</a:t>
            </a:r>
            <a:endParaRPr lang="fa-IR" dirty="0">
              <a:cs typeface="2  Mitra" pitchFamily="2" charset="-78"/>
            </a:endParaRPr>
          </a:p>
          <a:p>
            <a:pPr>
              <a:buFont typeface="Wingdings" pitchFamily="2" charset="2"/>
              <a:buChar char="Ø"/>
            </a:pPr>
            <a:endParaRPr lang="fa-IR" dirty="0" smtClean="0"/>
          </a:p>
          <a:p>
            <a:endParaRPr lang="fa-IR" dirty="0"/>
          </a:p>
        </p:txBody>
      </p:sp>
    </p:spTree>
    <p:extLst>
      <p:ext uri="{BB962C8B-B14F-4D97-AF65-F5344CB8AC3E}">
        <p14:creationId xmlns:p14="http://schemas.microsoft.com/office/powerpoint/2010/main" val="18597478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sz="quarter" idx="1"/>
          </p:nvPr>
        </p:nvSpPr>
        <p:spPr>
          <a:xfrm>
            <a:off x="251520" y="1600200"/>
            <a:ext cx="7920880" cy="4873752"/>
          </a:xfrm>
        </p:spPr>
        <p:txBody>
          <a:bodyPr>
            <a:normAutofit lnSpcReduction="10000"/>
          </a:bodyPr>
          <a:lstStyle/>
          <a:p>
            <a:r>
              <a:rPr lang="fa-IR" sz="2800" dirty="0" smtClean="0">
                <a:cs typeface="2  Mitra" pitchFamily="2" charset="-78"/>
              </a:rPr>
              <a:t>در 50٪ از همه سقط های خودبه خودی ناهنجاری های کروموزومی ( تریزومی، مونوزومی و یا تریپلوئیدی) یافت می شود و در صورت وجود ناهنجاری های ساختاری بزرگ تا 60٪ افزایش می یابد. ناهنجاری های زیرمیکروسکوپی یا تک ژنی خودبخودی مسئول نسبت باقی مانده است.</a:t>
            </a:r>
          </a:p>
          <a:p>
            <a:endParaRPr lang="fa-IR" sz="2800" dirty="0" smtClean="0">
              <a:cs typeface="2  Mitra" pitchFamily="2" charset="-78"/>
            </a:endParaRPr>
          </a:p>
          <a:p>
            <a:r>
              <a:rPr lang="fa-IR" sz="2800" dirty="0" smtClean="0">
                <a:cs typeface="2  Mitra" pitchFamily="2" charset="-78"/>
              </a:rPr>
              <a:t>در ایجاد 50٪ همه ی ناهنجاری های ساختاری، فاکتورهای ژنتیکی دخیل هستند.</a:t>
            </a:r>
            <a:endParaRPr lang="fa-IR" sz="2800" dirty="0">
              <a:cs typeface="2  Mitra" pitchFamily="2" charset="-78"/>
            </a:endParaRPr>
          </a:p>
        </p:txBody>
      </p:sp>
    </p:spTree>
    <p:extLst>
      <p:ext uri="{BB962C8B-B14F-4D97-AF65-F5344CB8AC3E}">
        <p14:creationId xmlns:p14="http://schemas.microsoft.com/office/powerpoint/2010/main" val="10121327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19256" cy="1143000"/>
          </a:xfrm>
        </p:spPr>
        <p:txBody>
          <a:bodyPr/>
          <a:lstStyle/>
          <a:p>
            <a:pPr algn="r"/>
            <a:r>
              <a:rPr lang="fa-IR" sz="3200" b="1" dirty="0" smtClean="0">
                <a:cs typeface="2  Mitra" pitchFamily="2" charset="-78"/>
              </a:rPr>
              <a:t>ناهنجاری های مادرزادی و مرگ ومیر پیرازایشی </a:t>
            </a:r>
            <a:r>
              <a:rPr lang="fa-IR" sz="2400" b="1" dirty="0" smtClean="0">
                <a:cs typeface="2  Mitra" pitchFamily="2" charset="-78"/>
              </a:rPr>
              <a:t>(</a:t>
            </a:r>
            <a:r>
              <a:rPr lang="en-US" sz="2000" b="1" dirty="0" smtClean="0">
                <a:cs typeface="+mn-cs"/>
              </a:rPr>
              <a:t> Perinatal</a:t>
            </a:r>
            <a:r>
              <a:rPr lang="fa-IR" sz="2000" b="1" dirty="0" smtClean="0">
                <a:cs typeface="+mn-cs"/>
              </a:rPr>
              <a:t>)</a:t>
            </a:r>
            <a:endParaRPr lang="fa-IR" sz="2000" b="1" dirty="0">
              <a:cs typeface="+mn-cs"/>
            </a:endParaRPr>
          </a:p>
        </p:txBody>
      </p:sp>
      <p:sp>
        <p:nvSpPr>
          <p:cNvPr id="3" name="Content Placeholder 2"/>
          <p:cNvSpPr>
            <a:spLocks noGrp="1"/>
          </p:cNvSpPr>
          <p:nvPr>
            <p:ph sz="quarter" idx="1"/>
          </p:nvPr>
        </p:nvSpPr>
        <p:spPr/>
        <p:txBody>
          <a:bodyPr>
            <a:normAutofit fontScale="92500" lnSpcReduction="10000"/>
          </a:bodyPr>
          <a:lstStyle/>
          <a:p>
            <a:r>
              <a:rPr lang="fa-IR" dirty="0" smtClean="0">
                <a:cs typeface="2  Mitra" pitchFamily="2" charset="-78"/>
              </a:rPr>
              <a:t>شامل همه نوزدانی است که پس از هفته ی 28 بارداری مرده به دنیا می آیند( مرده زایی </a:t>
            </a:r>
            <a:r>
              <a:rPr lang="en-US" dirty="0" smtClean="0">
                <a:cs typeface="2  Mitra" pitchFamily="2" charset="-78"/>
              </a:rPr>
              <a:t> Stillborn</a:t>
            </a:r>
            <a:r>
              <a:rPr lang="fa-IR" dirty="0" smtClean="0">
                <a:cs typeface="2  Mitra" pitchFamily="2" charset="-78"/>
              </a:rPr>
              <a:t>) و همه بچه هایی که در خلال اولین هفته ی زندگی تلف می شوند.</a:t>
            </a:r>
          </a:p>
          <a:p>
            <a:endParaRPr lang="fa-IR" dirty="0">
              <a:cs typeface="2  Mitra" pitchFamily="2" charset="-78"/>
            </a:endParaRPr>
          </a:p>
          <a:p>
            <a:r>
              <a:rPr lang="fa-IR" dirty="0" smtClean="0">
                <a:cs typeface="2  Mitra" pitchFamily="2" charset="-78"/>
              </a:rPr>
              <a:t>25-30٪ همه این مرگ ها در نتیجه یک ناهنجاری ساختاری جدی رخ می دهد که در 80٪ آن ها فاکتورهای ژنتیکی دخیل اند و احتمال رخداد دوباره بارداری های بعدی 1٪ یا بیشتر است.</a:t>
            </a:r>
          </a:p>
          <a:p>
            <a:endParaRPr lang="fa-IR" dirty="0">
              <a:cs typeface="2  Mitra" pitchFamily="2" charset="-78"/>
            </a:endParaRPr>
          </a:p>
          <a:p>
            <a:r>
              <a:rPr lang="fa-IR" dirty="0" smtClean="0">
                <a:cs typeface="2  Mitra" pitchFamily="2" charset="-78"/>
              </a:rPr>
              <a:t>در کشورهای در حال توسعه سهم ناهنجاری های ساختاری کمتر است و نقش عوامل محیطی بیشتر از عوامل ژنتیک است</a:t>
            </a:r>
            <a:r>
              <a:rPr lang="fa-IR" dirty="0" smtClean="0"/>
              <a:t>.</a:t>
            </a:r>
            <a:endParaRPr lang="fa-IR" dirty="0"/>
          </a:p>
        </p:txBody>
      </p:sp>
    </p:spTree>
    <p:extLst>
      <p:ext uri="{BB962C8B-B14F-4D97-AF65-F5344CB8AC3E}">
        <p14:creationId xmlns:p14="http://schemas.microsoft.com/office/powerpoint/2010/main" val="2552745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2  Mitra" pitchFamily="2" charset="-78"/>
              </a:rPr>
              <a:t>انواع ناهنجاری ها در نوزادان</a:t>
            </a:r>
            <a:endParaRPr lang="fa-IR" b="1" dirty="0">
              <a:cs typeface="2  Mitra" pitchFamily="2" charset="-78"/>
            </a:endParaRPr>
          </a:p>
        </p:txBody>
      </p:sp>
      <p:sp>
        <p:nvSpPr>
          <p:cNvPr id="3" name="Content Placeholder 2"/>
          <p:cNvSpPr>
            <a:spLocks noGrp="1"/>
          </p:cNvSpPr>
          <p:nvPr>
            <p:ph sz="quarter" idx="1"/>
          </p:nvPr>
        </p:nvSpPr>
        <p:spPr/>
        <p:txBody>
          <a:bodyPr>
            <a:normAutofit lnSpcReduction="10000"/>
          </a:bodyPr>
          <a:lstStyle/>
          <a:p>
            <a:r>
              <a:rPr lang="fa-IR" dirty="0" smtClean="0">
                <a:cs typeface="2  Mitra" pitchFamily="2" charset="-78"/>
              </a:rPr>
              <a:t>ماژور(</a:t>
            </a:r>
            <a:r>
              <a:rPr lang="en-US" dirty="0" smtClean="0">
                <a:cs typeface="2  Mitra" pitchFamily="2" charset="-78"/>
              </a:rPr>
              <a:t> Major anomaly</a:t>
            </a:r>
            <a:r>
              <a:rPr lang="fa-IR" dirty="0" smtClean="0">
                <a:cs typeface="2  Mitra" pitchFamily="2" charset="-78"/>
              </a:rPr>
              <a:t>):</a:t>
            </a:r>
          </a:p>
          <a:p>
            <a:r>
              <a:rPr lang="fa-IR" dirty="0" smtClean="0">
                <a:cs typeface="2  Mitra" pitchFamily="2" charset="-78"/>
              </a:rPr>
              <a:t>پیامد زیان آوری بر روی عملکرد یا پذیرش اجتماعی فرد دارد.</a:t>
            </a:r>
          </a:p>
          <a:p>
            <a:r>
              <a:rPr lang="fa-IR" dirty="0" smtClean="0">
                <a:cs typeface="2  Mitra" pitchFamily="2" charset="-78"/>
              </a:rPr>
              <a:t>2-3٪ از همه نوزادان یک ناهنجاری ماژور آشکار دارند.</a:t>
            </a:r>
          </a:p>
          <a:p>
            <a:pPr marL="0" indent="0">
              <a:buNone/>
            </a:pPr>
            <a:r>
              <a:rPr lang="fa-IR" dirty="0" smtClean="0">
                <a:cs typeface="2  Mitra" pitchFamily="2" charset="-78"/>
              </a:rPr>
              <a:t>چشم انداز طولانی مدت زندگی یک نوزاد دارای ناهنجاری ماژور به ماهیت و نوع ناهنجاری و همچنین به قابل درمان بودن آن بستگی دارد و در مجموع پروگنوز آنها ضعیف است. 25٪ مرگ در اوایل نوزادی، 25٪ ناتوانی ذهنی و فیزیکی و 50٪ دارای دورنمای متوسط تا خوبی پس از درمان هستند.</a:t>
            </a:r>
            <a:endParaRPr lang="fa-IR" dirty="0">
              <a:cs typeface="2  Mitra" pitchFamily="2" charset="-78"/>
            </a:endParaRPr>
          </a:p>
        </p:txBody>
      </p:sp>
    </p:spTree>
    <p:extLst>
      <p:ext uri="{BB962C8B-B14F-4D97-AF65-F5344CB8AC3E}">
        <p14:creationId xmlns:p14="http://schemas.microsoft.com/office/powerpoint/2010/main" val="41411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sz="quarter" idx="1"/>
          </p:nvPr>
        </p:nvSpPr>
        <p:spPr/>
        <p:txBody>
          <a:bodyPr/>
          <a:lstStyle/>
          <a:p>
            <a:r>
              <a:rPr lang="fa-IR" dirty="0" smtClean="0">
                <a:cs typeface="2  Mitra" pitchFamily="2" charset="-78"/>
              </a:rPr>
              <a:t>مینور( </a:t>
            </a:r>
            <a:r>
              <a:rPr lang="en-US" dirty="0" smtClean="0">
                <a:cs typeface="2  Mitra" pitchFamily="2" charset="-78"/>
              </a:rPr>
              <a:t> Minor </a:t>
            </a:r>
            <a:r>
              <a:rPr lang="en-US" dirty="0" err="1" smtClean="0">
                <a:cs typeface="2  Mitra" pitchFamily="2" charset="-78"/>
              </a:rPr>
              <a:t>abnormalitties</a:t>
            </a:r>
            <a:r>
              <a:rPr lang="fa-IR" dirty="0" smtClean="0">
                <a:cs typeface="2  Mitra" pitchFamily="2" charset="-78"/>
              </a:rPr>
              <a:t>):</a:t>
            </a:r>
          </a:p>
          <a:p>
            <a:r>
              <a:rPr lang="fa-IR" dirty="0" smtClean="0">
                <a:cs typeface="2  Mitra" pitchFamily="2" charset="-78"/>
              </a:rPr>
              <a:t>از نظر پزشکی و ظاهری حائز اهمیت نیستند.</a:t>
            </a:r>
          </a:p>
          <a:p>
            <a:r>
              <a:rPr lang="fa-IR" dirty="0" smtClean="0">
                <a:cs typeface="2  Mitra" pitchFamily="2" charset="-78"/>
              </a:rPr>
              <a:t>در 10٪ همه نوزادان به دنیا آمده یافت می شود.</a:t>
            </a:r>
          </a:p>
          <a:p>
            <a:r>
              <a:rPr lang="fa-IR" dirty="0" smtClean="0">
                <a:cs typeface="2  Mitra" pitchFamily="2" charset="-78"/>
              </a:rPr>
              <a:t>وجود 2 یا بیشتر ناهنجاری مینور در نوزاد خطر 10-20٪ وجود یک ناهنجاری ماژور در بچه دارد.</a:t>
            </a:r>
          </a:p>
          <a:p>
            <a:r>
              <a:rPr lang="fa-IR" dirty="0" smtClean="0">
                <a:cs typeface="2  Mitra" pitchFamily="2" charset="-78"/>
              </a:rPr>
              <a:t>مرز این دو ناهنجاری همواره آشکار نیست، مثلا فتق اینگوئینال که منجر به فشردگی روده می شود همواره نیازمند عمل جراحی است ولی احتمال پیامد خطرناک کم است.</a:t>
            </a:r>
            <a:endParaRPr lang="fa-IR" dirty="0">
              <a:cs typeface="2  Mitra" pitchFamily="2" charset="-78"/>
            </a:endParaRPr>
          </a:p>
        </p:txBody>
      </p:sp>
    </p:spTree>
    <p:extLst>
      <p:ext uri="{BB962C8B-B14F-4D97-AF65-F5344CB8AC3E}">
        <p14:creationId xmlns:p14="http://schemas.microsoft.com/office/powerpoint/2010/main" val="12931541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188640"/>
            <a:ext cx="7467600" cy="418058"/>
          </a:xfrm>
        </p:spPr>
        <p:txBody>
          <a:bodyPr>
            <a:normAutofit fontScale="90000"/>
          </a:bodyPr>
          <a:lstStyle/>
          <a:p>
            <a:pPr algn="r"/>
            <a:r>
              <a:rPr lang="fa-IR" sz="4000" dirty="0" smtClean="0">
                <a:cs typeface="2  Mitra" pitchFamily="2" charset="-78"/>
              </a:rPr>
              <a:t>مرگ و میر دوران کودکی</a:t>
            </a:r>
            <a:endParaRPr lang="fa-IR" sz="4000" dirty="0">
              <a:cs typeface="2  Mitra" pitchFamily="2" charset="-78"/>
            </a:endParaRPr>
          </a:p>
        </p:txBody>
      </p:sp>
      <p:sp>
        <p:nvSpPr>
          <p:cNvPr id="3" name="Content Placeholder 2"/>
          <p:cNvSpPr>
            <a:spLocks noGrp="1"/>
          </p:cNvSpPr>
          <p:nvPr>
            <p:ph sz="quarter" idx="1"/>
          </p:nvPr>
        </p:nvSpPr>
        <p:spPr>
          <a:xfrm>
            <a:off x="457200" y="836712"/>
            <a:ext cx="7467600" cy="5637240"/>
          </a:xfrm>
        </p:spPr>
        <p:txBody>
          <a:bodyPr>
            <a:normAutofit fontScale="85000" lnSpcReduction="20000"/>
          </a:bodyPr>
          <a:lstStyle/>
          <a:p>
            <a:r>
              <a:rPr lang="fa-IR" dirty="0" smtClean="0">
                <a:cs typeface="2  Mitra" pitchFamily="2" charset="-78"/>
              </a:rPr>
              <a:t>ناهنجاری های مادرزادی ارتباط مستقیمی با مرگ و میر دوران  کودکی دارند.</a:t>
            </a:r>
          </a:p>
          <a:p>
            <a:r>
              <a:rPr lang="fa-IR" dirty="0" smtClean="0">
                <a:cs typeface="2  Mitra" pitchFamily="2" charset="-78"/>
              </a:rPr>
              <a:t>25 درصد از مرگ های سال اول زندگی ناشی از وجود ناهنجاری های ماژور است، در سال دوم زندگی 20 درصد و در کودکان 10 تا 15 سال 7.5٪ است.</a:t>
            </a:r>
          </a:p>
          <a:p>
            <a:endParaRPr lang="fa-IR" dirty="0" smtClean="0">
              <a:cs typeface="2  Mitra" pitchFamily="2" charset="-78"/>
            </a:endParaRPr>
          </a:p>
          <a:p>
            <a:r>
              <a:rPr lang="fa-IR" sz="2800" dirty="0" smtClean="0">
                <a:cs typeface="2  Mitra" pitchFamily="2" charset="-78"/>
              </a:rPr>
              <a:t>نمونه هایی از ناهنجاری های ساختاری مادرزادی ماژور</a:t>
            </a:r>
          </a:p>
          <a:p>
            <a:pPr>
              <a:buFont typeface="Wingdings" pitchFamily="2" charset="2"/>
              <a:buChar char="Ø"/>
            </a:pPr>
            <a:r>
              <a:rPr lang="fa-IR" sz="1800" b="1" dirty="0" smtClean="0">
                <a:cs typeface="2  Mitra" pitchFamily="2" charset="-78"/>
              </a:rPr>
              <a:t>قلبی عروقی ( نقایص دیواره بطنی-نقایص دیواره دهلیزی)</a:t>
            </a:r>
          </a:p>
          <a:p>
            <a:pPr>
              <a:buFont typeface="Wingdings" pitchFamily="2" charset="2"/>
              <a:buChar char="Ø"/>
            </a:pPr>
            <a:r>
              <a:rPr lang="fa-IR" sz="1800" b="1" dirty="0" smtClean="0">
                <a:cs typeface="2  Mitra" pitchFamily="2" charset="-78"/>
              </a:rPr>
              <a:t>سیستم اعصاب مرکزی( آننسفالی-میکروسفالی-هیدروسفالی)</a:t>
            </a:r>
          </a:p>
          <a:p>
            <a:pPr>
              <a:buFont typeface="Wingdings" pitchFamily="2" charset="2"/>
              <a:buChar char="Ø"/>
            </a:pPr>
            <a:r>
              <a:rPr lang="fa-IR" sz="1800" b="1" dirty="0" smtClean="0">
                <a:cs typeface="2  Mitra" pitchFamily="2" charset="-78"/>
              </a:rPr>
              <a:t>دستگاه گوارش( فتق دیافراگم-خونریزی مری-مشکلات مقعد)</a:t>
            </a:r>
          </a:p>
          <a:p>
            <a:pPr>
              <a:buFont typeface="Wingdings" pitchFamily="2" charset="2"/>
              <a:buChar char="Ø"/>
            </a:pPr>
            <a:r>
              <a:rPr lang="fa-IR" sz="1800" b="1" dirty="0" smtClean="0">
                <a:cs typeface="2  Mitra" pitchFamily="2" charset="-78"/>
              </a:rPr>
              <a:t>تناسلی ادراری( عدم تشکیل دو طرفه کلیه- کلیه پلی کیستیک نوزادی)</a:t>
            </a:r>
          </a:p>
          <a:p>
            <a:pPr>
              <a:buFont typeface="Wingdings" pitchFamily="2" charset="2"/>
              <a:buChar char="Ø"/>
            </a:pPr>
            <a:endParaRPr lang="fa-IR" sz="1800" b="1" dirty="0" smtClean="0">
              <a:cs typeface="2  Mitra" pitchFamily="2" charset="-78"/>
            </a:endParaRPr>
          </a:p>
          <a:p>
            <a:r>
              <a:rPr lang="fa-IR" dirty="0">
                <a:cs typeface="2  Mitra" pitchFamily="2" charset="-78"/>
              </a:rPr>
              <a:t>نمونه هایی از ناهنجاری های ساختاری مادرزادی </a:t>
            </a:r>
            <a:r>
              <a:rPr lang="fa-IR" dirty="0" smtClean="0">
                <a:cs typeface="2  Mitra" pitchFamily="2" charset="-78"/>
              </a:rPr>
              <a:t>مینور</a:t>
            </a:r>
          </a:p>
          <a:p>
            <a:endParaRPr lang="fa-IR" dirty="0" smtClean="0">
              <a:cs typeface="2  Mitra" pitchFamily="2" charset="-78"/>
            </a:endParaRPr>
          </a:p>
          <a:p>
            <a:r>
              <a:rPr lang="fa-IR" dirty="0" smtClean="0">
                <a:cs typeface="2  Mitra" pitchFamily="2" charset="-78"/>
              </a:rPr>
              <a:t>زائده کنار گوش-مسدود بودن مجاری اشکی-سین داکتیلی بین انگشت دوم و سوم پا- نیپل متعدد- فتق نافی</a:t>
            </a:r>
            <a:endParaRPr lang="fa-IR" dirty="0">
              <a:cs typeface="2  Mitra" pitchFamily="2" charset="-78"/>
            </a:endParaRPr>
          </a:p>
          <a:p>
            <a:endParaRPr lang="fa-IR" dirty="0"/>
          </a:p>
        </p:txBody>
      </p:sp>
    </p:spTree>
    <p:extLst>
      <p:ext uri="{BB962C8B-B14F-4D97-AF65-F5344CB8AC3E}">
        <p14:creationId xmlns:p14="http://schemas.microsoft.com/office/powerpoint/2010/main" val="4414918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600" b="1" dirty="0" smtClean="0">
                <a:cs typeface="2  Mitra" pitchFamily="2" charset="-78"/>
              </a:rPr>
              <a:t>رده بندی نقایص هنگام تولد</a:t>
            </a:r>
            <a:endParaRPr lang="fa-IR" sz="3600" b="1" dirty="0">
              <a:cs typeface="2  Mitra" pitchFamily="2" charset="-78"/>
            </a:endParaRPr>
          </a:p>
        </p:txBody>
      </p:sp>
      <p:sp>
        <p:nvSpPr>
          <p:cNvPr id="3" name="Content Placeholder 2"/>
          <p:cNvSpPr>
            <a:spLocks noGrp="1"/>
          </p:cNvSpPr>
          <p:nvPr>
            <p:ph sz="quarter" idx="1"/>
          </p:nvPr>
        </p:nvSpPr>
        <p:spPr/>
        <p:txBody>
          <a:bodyPr/>
          <a:lstStyle/>
          <a:p>
            <a:r>
              <a:rPr lang="fa-IR" dirty="0" smtClean="0">
                <a:cs typeface="2  Mitra" pitchFamily="2" charset="-78"/>
              </a:rPr>
              <a:t>ممکن است اساس ژنتیکی یا غیرژنتیکی داشته باشند.</a:t>
            </a:r>
          </a:p>
          <a:p>
            <a:r>
              <a:rPr lang="fa-IR" sz="3200" b="1" dirty="0" smtClean="0">
                <a:cs typeface="2  Mitra" pitchFamily="2" charset="-78"/>
              </a:rPr>
              <a:t>ناهنجاری های منفرد</a:t>
            </a:r>
          </a:p>
          <a:p>
            <a:pPr>
              <a:buFont typeface="Wingdings" pitchFamily="2" charset="2"/>
              <a:buChar char="Ø"/>
            </a:pPr>
            <a:r>
              <a:rPr lang="fa-IR" dirty="0" smtClean="0">
                <a:cs typeface="2  Mitra" pitchFamily="2" charset="-78"/>
              </a:rPr>
              <a:t>مالفورماسیون (</a:t>
            </a:r>
            <a:r>
              <a:rPr lang="en-US" dirty="0" smtClean="0">
                <a:cs typeface="2  Mitra" pitchFamily="2" charset="-78"/>
              </a:rPr>
              <a:t> Malformation</a:t>
            </a:r>
            <a:r>
              <a:rPr lang="fa-IR" dirty="0" smtClean="0">
                <a:cs typeface="2  Mitra" pitchFamily="2" charset="-78"/>
              </a:rPr>
              <a:t>)</a:t>
            </a:r>
          </a:p>
          <a:p>
            <a:pPr>
              <a:buFont typeface="Wingdings" pitchFamily="2" charset="2"/>
              <a:buChar char="Ø"/>
            </a:pPr>
            <a:r>
              <a:rPr lang="fa-IR" dirty="0" smtClean="0">
                <a:cs typeface="2  Mitra" pitchFamily="2" charset="-78"/>
              </a:rPr>
              <a:t>گسیختگی  (پارگی، </a:t>
            </a:r>
            <a:r>
              <a:rPr lang="en-US" dirty="0" smtClean="0">
                <a:cs typeface="2  Mitra" pitchFamily="2" charset="-78"/>
              </a:rPr>
              <a:t> Disruption</a:t>
            </a:r>
            <a:r>
              <a:rPr lang="fa-IR" dirty="0" smtClean="0">
                <a:cs typeface="2  Mitra" pitchFamily="2" charset="-78"/>
              </a:rPr>
              <a:t>)</a:t>
            </a:r>
          </a:p>
          <a:p>
            <a:pPr>
              <a:buFont typeface="Wingdings" pitchFamily="2" charset="2"/>
              <a:buChar char="Ø"/>
            </a:pPr>
            <a:r>
              <a:rPr lang="fa-IR" dirty="0" smtClean="0">
                <a:cs typeface="2  Mitra" pitchFamily="2" charset="-78"/>
              </a:rPr>
              <a:t>دگرریختی( </a:t>
            </a:r>
            <a:r>
              <a:rPr lang="en-US" dirty="0" smtClean="0">
                <a:cs typeface="2  Mitra" pitchFamily="2" charset="-78"/>
              </a:rPr>
              <a:t> Deformation</a:t>
            </a:r>
            <a:r>
              <a:rPr lang="fa-IR" dirty="0" smtClean="0">
                <a:cs typeface="2  Mitra" pitchFamily="2" charset="-78"/>
              </a:rPr>
              <a:t>)</a:t>
            </a:r>
          </a:p>
          <a:p>
            <a:pPr>
              <a:buFont typeface="Wingdings" pitchFamily="2" charset="2"/>
              <a:buChar char="Ø"/>
            </a:pPr>
            <a:r>
              <a:rPr lang="fa-IR" dirty="0" smtClean="0">
                <a:cs typeface="2  Mitra" pitchFamily="2" charset="-78"/>
              </a:rPr>
              <a:t>دیسپلازی (</a:t>
            </a:r>
            <a:r>
              <a:rPr lang="en-US" dirty="0" err="1" smtClean="0">
                <a:cs typeface="2  Mitra" pitchFamily="2" charset="-78"/>
              </a:rPr>
              <a:t>Displasia</a:t>
            </a:r>
            <a:r>
              <a:rPr lang="fa-IR" dirty="0" smtClean="0">
                <a:cs typeface="2  Mitra" pitchFamily="2" charset="-78"/>
              </a:rPr>
              <a:t>)</a:t>
            </a:r>
          </a:p>
          <a:p>
            <a:endParaRPr lang="fa-IR" dirty="0">
              <a:cs typeface="2  Mitra" pitchFamily="2" charset="-78"/>
            </a:endParaRPr>
          </a:p>
          <a:p>
            <a:r>
              <a:rPr lang="fa-IR" sz="3200" b="1" dirty="0" smtClean="0">
                <a:cs typeface="2  Mitra" pitchFamily="2" charset="-78"/>
              </a:rPr>
              <a:t>ناهنجاری های چندگانه</a:t>
            </a:r>
          </a:p>
          <a:p>
            <a:pPr>
              <a:buFont typeface="Wingdings" pitchFamily="2" charset="2"/>
              <a:buChar char="Ø"/>
            </a:pPr>
            <a:r>
              <a:rPr lang="fa-IR" dirty="0" smtClean="0">
                <a:cs typeface="2  Mitra" pitchFamily="2" charset="-78"/>
              </a:rPr>
              <a:t>توالی ( </a:t>
            </a:r>
            <a:r>
              <a:rPr lang="en-US" dirty="0" smtClean="0">
                <a:cs typeface="2  Mitra" pitchFamily="2" charset="-78"/>
              </a:rPr>
              <a:t> Sequence</a:t>
            </a:r>
            <a:r>
              <a:rPr lang="fa-IR" dirty="0" smtClean="0">
                <a:cs typeface="2  Mitra" pitchFamily="2" charset="-78"/>
              </a:rPr>
              <a:t>)</a:t>
            </a:r>
            <a:endParaRPr lang="fa-IR" dirty="0">
              <a:cs typeface="2  Mitra" pitchFamily="2" charset="-78"/>
            </a:endParaRPr>
          </a:p>
        </p:txBody>
      </p:sp>
    </p:spTree>
    <p:extLst>
      <p:ext uri="{BB962C8B-B14F-4D97-AF65-F5344CB8AC3E}">
        <p14:creationId xmlns:p14="http://schemas.microsoft.com/office/powerpoint/2010/main" val="1874793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200" b="1" dirty="0" smtClean="0">
                <a:cs typeface="2  Mitra" pitchFamily="2" charset="-78"/>
              </a:rPr>
              <a:t>ناهنجاری های منفرد</a:t>
            </a:r>
            <a:endParaRPr lang="fa-IR" sz="3200" b="1" dirty="0">
              <a:cs typeface="2  Mitra" pitchFamily="2" charset="-78"/>
            </a:endParaRPr>
          </a:p>
        </p:txBody>
      </p:sp>
      <p:sp>
        <p:nvSpPr>
          <p:cNvPr id="3" name="Content Placeholder 2"/>
          <p:cNvSpPr>
            <a:spLocks noGrp="1"/>
          </p:cNvSpPr>
          <p:nvPr>
            <p:ph sz="quarter" idx="1"/>
          </p:nvPr>
        </p:nvSpPr>
        <p:spPr/>
        <p:txBody>
          <a:bodyPr>
            <a:normAutofit lnSpcReduction="10000"/>
          </a:bodyPr>
          <a:lstStyle/>
          <a:p>
            <a:r>
              <a:rPr lang="fa-IR" dirty="0" smtClean="0"/>
              <a:t>بدشکلی </a:t>
            </a:r>
            <a:r>
              <a:rPr lang="fa-IR" dirty="0"/>
              <a:t>(</a:t>
            </a:r>
            <a:r>
              <a:rPr lang="en-US" dirty="0"/>
              <a:t> Malformation</a:t>
            </a:r>
            <a:r>
              <a:rPr lang="fa-IR" dirty="0"/>
              <a:t>)</a:t>
            </a:r>
          </a:p>
          <a:p>
            <a:r>
              <a:rPr lang="fa-IR" dirty="0" smtClean="0">
                <a:cs typeface="2  Mitra" pitchFamily="2" charset="-78"/>
              </a:rPr>
              <a:t>یک اختلال مورفولوژیک کیفی پریموردیال  که عموما در طی رویان زایی رخ می دهد.</a:t>
            </a:r>
          </a:p>
          <a:p>
            <a:r>
              <a:rPr lang="fa-IR" dirty="0" smtClean="0">
                <a:cs typeface="2  Mitra" pitchFamily="2" charset="-78"/>
              </a:rPr>
              <a:t>مالفورماسیون می تواند یک ارگان منفرد، بخشی از یک ارگان یا کل مناطق بدن را تحت تاثیر قرار دهد.</a:t>
            </a:r>
          </a:p>
          <a:p>
            <a:r>
              <a:rPr lang="fa-IR" dirty="0" smtClean="0">
                <a:cs typeface="2  Mitra" pitchFamily="2" charset="-78"/>
              </a:rPr>
              <a:t>مالفورماسیون های اولیه دلایل ژنتیکی دارند در حالی که مالفورماسیون های ثانویه از طریق آسیب های اگزوژن القا می شوند.</a:t>
            </a:r>
          </a:p>
          <a:p>
            <a:r>
              <a:rPr lang="fa-IR" dirty="0" smtClean="0">
                <a:cs typeface="2  Mitra" pitchFamily="2" charset="-78"/>
              </a:rPr>
              <a:t>مالفورماسیون هایی که یک اندام رو درگیر می کنند معمولا توارث چندعاملی نشان می دهند.</a:t>
            </a:r>
          </a:p>
          <a:p>
            <a:r>
              <a:rPr lang="fa-IR" dirty="0" smtClean="0">
                <a:cs typeface="2  Mitra" pitchFamily="2" charset="-78"/>
              </a:rPr>
              <a:t>مالفورماسیون های چند گانه که به صورت همزمان رخ می دهند اغلب در اثر ناهنجاری های کروموزومی و برخی در اثر جهش های تک ژنی ایجاد می شوند.</a:t>
            </a:r>
          </a:p>
          <a:p>
            <a:r>
              <a:rPr lang="fa-IR" dirty="0" smtClean="0">
                <a:cs typeface="2  Mitra" pitchFamily="2" charset="-78"/>
              </a:rPr>
              <a:t>مثال: ناهنجاری های مادرزادی قلب و نقایص لوله عصبی</a:t>
            </a:r>
            <a:endParaRPr lang="fa-IR" dirty="0">
              <a:cs typeface="2  Mitra" pitchFamily="2" charset="-78"/>
            </a:endParaRPr>
          </a:p>
        </p:txBody>
      </p:sp>
    </p:spTree>
    <p:extLst>
      <p:ext uri="{BB962C8B-B14F-4D97-AF65-F5344CB8AC3E}">
        <p14:creationId xmlns:p14="http://schemas.microsoft.com/office/powerpoint/2010/main" val="31527020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a:cs typeface="2  Mitra" pitchFamily="2" charset="-78"/>
              </a:rPr>
              <a:t>گسیختگی  (پارگی، </a:t>
            </a:r>
            <a:r>
              <a:rPr lang="en-US" b="1" dirty="0">
                <a:cs typeface="2  Mitra" pitchFamily="2" charset="-78"/>
              </a:rPr>
              <a:t> Disruption</a:t>
            </a:r>
            <a:r>
              <a:rPr lang="fa-IR" b="1" dirty="0">
                <a:cs typeface="2  Mitra" pitchFamily="2" charset="-78"/>
              </a:rPr>
              <a:t>)</a:t>
            </a:r>
          </a:p>
        </p:txBody>
      </p:sp>
      <p:sp>
        <p:nvSpPr>
          <p:cNvPr id="3" name="Content Placeholder 2"/>
          <p:cNvSpPr>
            <a:spLocks noGrp="1"/>
          </p:cNvSpPr>
          <p:nvPr>
            <p:ph sz="quarter" idx="1"/>
          </p:nvPr>
        </p:nvSpPr>
        <p:spPr/>
        <p:txBody>
          <a:bodyPr/>
          <a:lstStyle/>
          <a:p>
            <a:r>
              <a:rPr lang="fa-IR" dirty="0" smtClean="0">
                <a:cs typeface="2  Mitra" pitchFamily="2" charset="-78"/>
              </a:rPr>
              <a:t>یک ساختار ناهنجار اندام یا بافت در نتیجه فاکتورهای بیرونی از بین برنده ی فرایند طبیعی توسعه و تکوین ( بدریختی بیرونی یا ثانویه)</a:t>
            </a:r>
          </a:p>
          <a:p>
            <a:r>
              <a:rPr lang="fa-IR" dirty="0" smtClean="0">
                <a:cs typeface="2  Mitra" pitchFamily="2" charset="-78"/>
              </a:rPr>
              <a:t>فاکتورهای بیرونی عواملی مانند ایسکمی ( کم خونی موضعی ) عفونت و آسیب هستند.</a:t>
            </a:r>
          </a:p>
          <a:p>
            <a:r>
              <a:rPr lang="fa-IR" dirty="0" smtClean="0">
                <a:cs typeface="2  Mitra" pitchFamily="2" charset="-78"/>
              </a:rPr>
              <a:t>یک رخداد غیر ژنتیکی است که عوامل ژنتیکی می توانند زمینه را برای رخدادهای مسبب گسستگی مساعد کنند.</a:t>
            </a:r>
          </a:p>
          <a:p>
            <a:r>
              <a:rPr lang="fa-IR" dirty="0" smtClean="0">
                <a:cs typeface="2  Mitra" pitchFamily="2" charset="-78"/>
              </a:rPr>
              <a:t>پیچیدن نوار آمنیون به دور ساعد و انگشتان کودک که در اثر کمبود مشخص ژنتیکی در کلاژن ( موجب تضعیف آمنیون می شود) به پارگی خودبخودی مستعدتر می شود.</a:t>
            </a:r>
            <a:endParaRPr lang="fa-IR" dirty="0">
              <a:cs typeface="2  Mitra" pitchFamily="2" charset="-78"/>
            </a:endParaRPr>
          </a:p>
        </p:txBody>
      </p:sp>
    </p:spTree>
    <p:extLst>
      <p:ext uri="{BB962C8B-B14F-4D97-AF65-F5344CB8AC3E}">
        <p14:creationId xmlns:p14="http://schemas.microsoft.com/office/powerpoint/2010/main" val="5968044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a:cs typeface="2  Mitra" pitchFamily="2" charset="-78"/>
              </a:rPr>
              <a:t>دگرریختی( </a:t>
            </a:r>
            <a:r>
              <a:rPr lang="en-US" b="1" dirty="0">
                <a:cs typeface="2  Mitra" pitchFamily="2" charset="-78"/>
              </a:rPr>
              <a:t> Deformation</a:t>
            </a:r>
            <a:r>
              <a:rPr lang="fa-IR" b="1" dirty="0">
                <a:cs typeface="2  Mitra" pitchFamily="2" charset="-78"/>
              </a:rPr>
              <a:t>)</a:t>
            </a:r>
            <a:r>
              <a:rPr lang="fa-IR" dirty="0"/>
              <a:t/>
            </a:r>
            <a:br>
              <a:rPr lang="fa-IR" dirty="0"/>
            </a:br>
            <a:endParaRPr lang="fa-IR" dirty="0"/>
          </a:p>
        </p:txBody>
      </p:sp>
      <p:sp>
        <p:nvSpPr>
          <p:cNvPr id="3" name="Content Placeholder 2"/>
          <p:cNvSpPr>
            <a:spLocks noGrp="1"/>
          </p:cNvSpPr>
          <p:nvPr>
            <p:ph sz="quarter" idx="1"/>
          </p:nvPr>
        </p:nvSpPr>
        <p:spPr/>
        <p:txBody>
          <a:bodyPr/>
          <a:lstStyle/>
          <a:p>
            <a:r>
              <a:rPr lang="fa-IR" dirty="0" smtClean="0">
                <a:cs typeface="2  Mitra" pitchFamily="2" charset="-78"/>
              </a:rPr>
              <a:t>دفورماسیون ها در اثر فاکتورهای خارجی از جمله فشار مکانیکی بر اندام ها یا نواحی بدن که به طور طبیعی در حال رشد، هستند ایجاد می شوند.</a:t>
            </a:r>
          </a:p>
          <a:p>
            <a:endParaRPr lang="fa-IR" dirty="0" smtClean="0">
              <a:cs typeface="2  Mitra" pitchFamily="2" charset="-78"/>
            </a:endParaRPr>
          </a:p>
          <a:p>
            <a:r>
              <a:rPr lang="fa-IR" dirty="0" smtClean="0">
                <a:cs typeface="2  Mitra" pitchFamily="2" charset="-78"/>
              </a:rPr>
              <a:t>این وضعیت معمولا در طی مرحله جنینی بعد از کامل شدن اندام زایی رخ می دهد.</a:t>
            </a:r>
          </a:p>
          <a:p>
            <a:endParaRPr lang="fa-IR" dirty="0" smtClean="0">
              <a:cs typeface="2  Mitra" pitchFamily="2" charset="-78"/>
            </a:endParaRPr>
          </a:p>
          <a:p>
            <a:r>
              <a:rPr lang="fa-IR" dirty="0" smtClean="0">
                <a:cs typeface="2  Mitra" pitchFamily="2" charset="-78"/>
              </a:rPr>
              <a:t>در رفتگی لگن و پاچنبری( پای عصایی شکل) که هر دو در اثر فقدان مایع آمنیوتیک(</a:t>
            </a:r>
            <a:r>
              <a:rPr lang="fa-IR" dirty="0">
                <a:cs typeface="2  Mitra" pitchFamily="2" charset="-78"/>
              </a:rPr>
              <a:t>الیگوهیدرامنیوس </a:t>
            </a:r>
            <a:r>
              <a:rPr lang="fa-IR" dirty="0" smtClean="0">
                <a:cs typeface="2  Mitra" pitchFamily="2" charset="-78"/>
              </a:rPr>
              <a:t>) یا جمع شدگی درون رحمی به دلیل دوقلویی یا رحم با ناهنجاری ساختاری ایجاد می شوند.</a:t>
            </a:r>
          </a:p>
          <a:p>
            <a:r>
              <a:rPr lang="fa-IR" dirty="0" smtClean="0">
                <a:cs typeface="2  Mitra" pitchFamily="2" charset="-78"/>
              </a:rPr>
              <a:t>دگر ریختی معمولا در اواخر حاملگی رخ می دهد و به دلیل درمان مناسب همچون آتل گذاری </a:t>
            </a:r>
            <a:r>
              <a:rPr lang="fa-IR" dirty="0">
                <a:cs typeface="2  Mitra" pitchFamily="2" charset="-78"/>
              </a:rPr>
              <a:t>برای مداوای </a:t>
            </a:r>
            <a:r>
              <a:rPr lang="fa-IR" dirty="0" smtClean="0">
                <a:cs typeface="2  Mitra" pitchFamily="2" charset="-78"/>
              </a:rPr>
              <a:t>پاچنبری پیش آگهی خوبی برای این ضایع وجود دارد زیرا عضو درگیر اساسا از لحاظ ساختاری سالم است. </a:t>
            </a:r>
          </a:p>
          <a:p>
            <a:pPr marL="0" indent="0">
              <a:buNone/>
            </a:pPr>
            <a:endParaRPr lang="fa-IR" dirty="0" smtClean="0">
              <a:cs typeface="2  Mitra" pitchFamily="2" charset="-78"/>
            </a:endParaRPr>
          </a:p>
        </p:txBody>
      </p:sp>
    </p:spTree>
    <p:extLst>
      <p:ext uri="{BB962C8B-B14F-4D97-AF65-F5344CB8AC3E}">
        <p14:creationId xmlns:p14="http://schemas.microsoft.com/office/powerpoint/2010/main" val="31252548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a:cs typeface="2  Mitra" pitchFamily="2" charset="-78"/>
              </a:rPr>
              <a:t>دیسپلازی (</a:t>
            </a:r>
            <a:r>
              <a:rPr lang="en-US" b="1" dirty="0" err="1">
                <a:cs typeface="2  Mitra" pitchFamily="2" charset="-78"/>
              </a:rPr>
              <a:t>Displasia</a:t>
            </a:r>
            <a:r>
              <a:rPr lang="fa-IR" b="1" dirty="0">
                <a:cs typeface="2  Mitra" pitchFamily="2" charset="-78"/>
              </a:rPr>
              <a:t>)</a:t>
            </a:r>
            <a:r>
              <a:rPr lang="fa-IR" dirty="0"/>
              <a:t/>
            </a:r>
            <a:br>
              <a:rPr lang="fa-IR" dirty="0"/>
            </a:br>
            <a:endParaRPr lang="fa-IR" dirty="0"/>
          </a:p>
        </p:txBody>
      </p:sp>
      <p:sp>
        <p:nvSpPr>
          <p:cNvPr id="3" name="Content Placeholder 2"/>
          <p:cNvSpPr>
            <a:spLocks noGrp="1"/>
          </p:cNvSpPr>
          <p:nvPr>
            <p:ph sz="quarter" idx="1"/>
          </p:nvPr>
        </p:nvSpPr>
        <p:spPr/>
        <p:txBody>
          <a:bodyPr/>
          <a:lstStyle/>
          <a:p>
            <a:r>
              <a:rPr lang="fa-IR" dirty="0" smtClean="0">
                <a:cs typeface="2  Mitra" pitchFamily="2" charset="-78"/>
              </a:rPr>
              <a:t>سازماندهی ناهنجار سلول ها به شکل بافت که آثار آن در همه بخش های بدن واجد آن بافت مشاهده می شود.</a:t>
            </a:r>
          </a:p>
          <a:p>
            <a:r>
              <a:rPr lang="fa-IR" dirty="0" smtClean="0">
                <a:cs typeface="2  Mitra" pitchFamily="2" charset="-78"/>
              </a:rPr>
              <a:t>بیشتر در اثر نقایص تک ژنی به وجود می آیند.</a:t>
            </a:r>
          </a:p>
          <a:p>
            <a:r>
              <a:rPr lang="fa-IR" dirty="0" smtClean="0">
                <a:cs typeface="2  Mitra" pitchFamily="2" charset="-78"/>
              </a:rPr>
              <a:t>با خطر بالای رخداد دوباره در خواهران و برادران و یا فرزندان همراه هستند.</a:t>
            </a:r>
          </a:p>
          <a:p>
            <a:r>
              <a:rPr lang="fa-IR" dirty="0" smtClean="0">
                <a:cs typeface="2  Mitra" pitchFamily="2" charset="-78"/>
              </a:rPr>
              <a:t>دیسپلازی اسکلتی مانند دیسپلازی تاناتوفوریک در اثر جهش در </a:t>
            </a:r>
            <a:r>
              <a:rPr lang="en-US" dirty="0" smtClean="0">
                <a:cs typeface="2  Mitra" pitchFamily="2" charset="-78"/>
              </a:rPr>
              <a:t> FGFR3</a:t>
            </a:r>
            <a:r>
              <a:rPr lang="fa-IR" dirty="0" smtClean="0">
                <a:cs typeface="2  Mitra" pitchFamily="2" charset="-78"/>
              </a:rPr>
              <a:t> که همه قسمت های اسکلت مبتلا می شود.</a:t>
            </a:r>
          </a:p>
          <a:p>
            <a:r>
              <a:rPr lang="fa-IR" dirty="0" smtClean="0">
                <a:cs typeface="2  Mitra" pitchFamily="2" charset="-78"/>
              </a:rPr>
              <a:t>دیسپلازی اکتودرمی که بافت های پراکنده زیادی با منشا اکتودرم مثل پوست، مو، ناخن و دندان را درگیر می کند.</a:t>
            </a:r>
            <a:endParaRPr lang="fa-IR" dirty="0">
              <a:cs typeface="2  Mitra" pitchFamily="2" charset="-78"/>
            </a:endParaRPr>
          </a:p>
        </p:txBody>
      </p:sp>
    </p:spTree>
    <p:extLst>
      <p:ext uri="{BB962C8B-B14F-4D97-AF65-F5344CB8AC3E}">
        <p14:creationId xmlns:p14="http://schemas.microsoft.com/office/powerpoint/2010/main" val="13469324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476672"/>
            <a:ext cx="7467600" cy="418058"/>
          </a:xfrm>
        </p:spPr>
        <p:txBody>
          <a:bodyPr>
            <a:noAutofit/>
          </a:bodyPr>
          <a:lstStyle/>
          <a:p>
            <a:pPr algn="r"/>
            <a:r>
              <a:rPr lang="fa-IR" sz="2400" b="1" dirty="0" smtClean="0">
                <a:cs typeface="2  Mitra" pitchFamily="2" charset="-78"/>
              </a:rPr>
              <a:t/>
            </a:r>
            <a:br>
              <a:rPr lang="fa-IR" sz="2400" b="1" dirty="0" smtClean="0">
                <a:cs typeface="2  Mitra" pitchFamily="2" charset="-78"/>
              </a:rPr>
            </a:br>
            <a:r>
              <a:rPr lang="fa-IR" sz="2400" b="1" dirty="0">
                <a:cs typeface="2  Mitra" pitchFamily="2" charset="-78"/>
              </a:rPr>
              <a:t/>
            </a:r>
            <a:br>
              <a:rPr lang="fa-IR" sz="2400" b="1" dirty="0">
                <a:cs typeface="2  Mitra" pitchFamily="2" charset="-78"/>
              </a:rPr>
            </a:br>
            <a:r>
              <a:rPr lang="fa-IR" sz="2400" b="1" dirty="0" smtClean="0">
                <a:cs typeface="2  Mitra" pitchFamily="2" charset="-78"/>
              </a:rPr>
              <a:t/>
            </a:r>
            <a:br>
              <a:rPr lang="fa-IR" sz="2400" b="1" dirty="0" smtClean="0">
                <a:cs typeface="2  Mitra" pitchFamily="2" charset="-78"/>
              </a:rPr>
            </a:br>
            <a:r>
              <a:rPr lang="fa-IR" sz="2400" b="1" dirty="0">
                <a:cs typeface="2  Mitra" pitchFamily="2" charset="-78"/>
              </a:rPr>
              <a:t/>
            </a:r>
            <a:br>
              <a:rPr lang="fa-IR" sz="2400" b="1" dirty="0">
                <a:cs typeface="2  Mitra" pitchFamily="2" charset="-78"/>
              </a:rPr>
            </a:br>
            <a:r>
              <a:rPr lang="fa-IR" sz="2400" b="1" dirty="0">
                <a:cs typeface="2  Mitra" pitchFamily="2" charset="-78"/>
              </a:rPr>
              <a:t/>
            </a:r>
            <a:br>
              <a:rPr lang="fa-IR" sz="2400" b="1" dirty="0">
                <a:cs typeface="2  Mitra" pitchFamily="2" charset="-78"/>
              </a:rPr>
            </a:br>
            <a:r>
              <a:rPr lang="fa-IR" sz="2400" b="1" dirty="0" smtClean="0">
                <a:cs typeface="2  Mitra" pitchFamily="2" charset="-78"/>
              </a:rPr>
              <a:t>                    :     </a:t>
            </a:r>
            <a:r>
              <a:rPr lang="fa-IR" sz="2400" dirty="0" smtClean="0">
                <a:cs typeface="2  Mitra" pitchFamily="2" charset="-78"/>
              </a:rPr>
              <a:t>توالی </a:t>
            </a:r>
            <a:r>
              <a:rPr lang="fa-IR" sz="2400" dirty="0">
                <a:cs typeface="2  Mitra" pitchFamily="2" charset="-78"/>
              </a:rPr>
              <a:t>( </a:t>
            </a:r>
            <a:r>
              <a:rPr lang="en-US" sz="2400" dirty="0">
                <a:cs typeface="2  Mitra" pitchFamily="2" charset="-78"/>
              </a:rPr>
              <a:t> Sequence</a:t>
            </a:r>
            <a:r>
              <a:rPr lang="fa-IR" sz="2400" dirty="0">
                <a:cs typeface="2  Mitra" pitchFamily="2" charset="-78"/>
              </a:rPr>
              <a:t>)</a:t>
            </a:r>
            <a:br>
              <a:rPr lang="fa-IR" sz="2400" dirty="0">
                <a:cs typeface="2  Mitra" pitchFamily="2" charset="-78"/>
              </a:rPr>
            </a:br>
            <a:endParaRPr lang="fa-IR" sz="2400" dirty="0">
              <a:cs typeface="2  Mitra" pitchFamily="2" charset="-78"/>
            </a:endParaRPr>
          </a:p>
        </p:txBody>
      </p:sp>
      <p:sp>
        <p:nvSpPr>
          <p:cNvPr id="3" name="Content Placeholder 2"/>
          <p:cNvSpPr>
            <a:spLocks noGrp="1"/>
          </p:cNvSpPr>
          <p:nvPr>
            <p:ph sz="quarter" idx="1"/>
          </p:nvPr>
        </p:nvSpPr>
        <p:spPr>
          <a:xfrm>
            <a:off x="539552" y="764704"/>
            <a:ext cx="7467600" cy="6093296"/>
          </a:xfrm>
        </p:spPr>
        <p:txBody>
          <a:bodyPr>
            <a:noAutofit/>
          </a:bodyPr>
          <a:lstStyle/>
          <a:p>
            <a:r>
              <a:rPr lang="fa-IR" sz="2000" dirty="0" smtClean="0">
                <a:cs typeface="2  Mitra" pitchFamily="2" charset="-78"/>
              </a:rPr>
              <a:t>توالی حالتی است که به وسیله آبشاری از وقایع ایجاد می شود. این آبشار خود به وسیله یک عامل منفرد اولیه ایجاد می شود و ممکن است منجر به بدشکلی یک عضو منفرد شود.</a:t>
            </a:r>
          </a:p>
          <a:p>
            <a:endParaRPr lang="fa-IR" sz="2000" dirty="0" smtClean="0">
              <a:cs typeface="2  Mitra" pitchFamily="2" charset="-78"/>
            </a:endParaRPr>
          </a:p>
          <a:p>
            <a:r>
              <a:rPr lang="fa-IR" sz="2000" dirty="0" smtClean="0">
                <a:cs typeface="2  Mitra" pitchFamily="2" charset="-78"/>
              </a:rPr>
              <a:t>رایج ترین مثال این نوع اختلال </a:t>
            </a:r>
            <a:r>
              <a:rPr lang="fa-IR" sz="2000" b="1" u="sng" dirty="0" smtClean="0">
                <a:cs typeface="2  Mitra" pitchFamily="2" charset="-78"/>
              </a:rPr>
              <a:t>توالی پاتر </a:t>
            </a:r>
            <a:r>
              <a:rPr lang="fa-IR" sz="2000" dirty="0" smtClean="0">
                <a:cs typeface="2  Mitra" pitchFamily="2" charset="-78"/>
              </a:rPr>
              <a:t>است.</a:t>
            </a:r>
          </a:p>
          <a:p>
            <a:endParaRPr lang="fa-IR" sz="2000" dirty="0" smtClean="0">
              <a:cs typeface="2  Mitra" pitchFamily="2" charset="-78"/>
            </a:endParaRPr>
          </a:p>
          <a:p>
            <a:r>
              <a:rPr lang="fa-IR" sz="2000" dirty="0" smtClean="0">
                <a:cs typeface="2  Mitra" pitchFamily="2" charset="-78"/>
              </a:rPr>
              <a:t>توالی پاتر زمانی رخ می دهد که کمبود شدید مایع آمنیوتیک منجر به فقدان حرکت و فشردگی جنین گردد و علایم بالینی مهم آن شامل پای چنبری و سایر مالفورماسیون های مفصل و نیز دفورماسیون های چهره ای با صورت های صاف و بینی صاف می باشند. فشردگی مکانیکی هم چنین مانع از توسعه قفسه سینه و در نتیجه عدم سازگاری تنفسی جنین مربوط به مایع آمنیوتیک می گردد.</a:t>
            </a:r>
          </a:p>
          <a:p>
            <a:endParaRPr lang="fa-IR" sz="2000" dirty="0" smtClean="0">
              <a:cs typeface="2  Mitra" pitchFamily="2" charset="-78"/>
            </a:endParaRPr>
          </a:p>
          <a:p>
            <a:r>
              <a:rPr lang="fa-IR" sz="2000" dirty="0" smtClean="0">
                <a:cs typeface="2  Mitra" pitchFamily="2" charset="-78"/>
              </a:rPr>
              <a:t>بسیاری از کودکان مبتلا به توالی پاتر بعد از تولد به دلیل نارسایی تنفسی می میرند.</a:t>
            </a:r>
          </a:p>
          <a:p>
            <a:endParaRPr lang="fa-IR" sz="2000" dirty="0" smtClean="0">
              <a:cs typeface="2  Mitra" pitchFamily="2" charset="-78"/>
            </a:endParaRPr>
          </a:p>
          <a:p>
            <a:r>
              <a:rPr lang="fa-IR" sz="2000" dirty="0" smtClean="0">
                <a:cs typeface="2  Mitra" pitchFamily="2" charset="-78"/>
              </a:rPr>
              <a:t>الیگوهیدرامنیوس که منجر به توالی پاتر می شود نه تنها پیامدهای متعددی در این توالی دارد بلکه می تواند نتیجه آسیب های متنوعی باشد. علل مهم شامل پارگی آمنیون با از دست رفتن مایع آمنیوتیک یا مالفورماسیون های شدید ادراری – تناسلی منجر به تولید کاهش یافته ادرار هستند.</a:t>
            </a:r>
            <a:endParaRPr lang="fa-IR" sz="2000" dirty="0">
              <a:cs typeface="2  Mitra" pitchFamily="2" charset="-78"/>
            </a:endParaRPr>
          </a:p>
        </p:txBody>
      </p:sp>
      <p:sp>
        <p:nvSpPr>
          <p:cNvPr id="4" name="Rectangle 3"/>
          <p:cNvSpPr/>
          <p:nvPr/>
        </p:nvSpPr>
        <p:spPr>
          <a:xfrm>
            <a:off x="6084168" y="29655"/>
            <a:ext cx="2664296" cy="461665"/>
          </a:xfrm>
          <a:prstGeom prst="rect">
            <a:avLst/>
          </a:prstGeom>
        </p:spPr>
        <p:txBody>
          <a:bodyPr wrap="square">
            <a:spAutoFit/>
          </a:bodyPr>
          <a:lstStyle/>
          <a:p>
            <a:r>
              <a:rPr lang="fa-IR" sz="2400" b="1" cap="small" dirty="0">
                <a:solidFill>
                  <a:srgbClr val="575F6D"/>
                </a:solidFill>
                <a:ea typeface="+mj-ea"/>
                <a:cs typeface="2  Mitra" pitchFamily="2" charset="-78"/>
              </a:rPr>
              <a:t>ناهنجاری های چندگانه</a:t>
            </a:r>
            <a:endParaRPr lang="fa-IR" dirty="0"/>
          </a:p>
        </p:txBody>
      </p:sp>
    </p:spTree>
    <p:extLst>
      <p:ext uri="{BB962C8B-B14F-4D97-AF65-F5344CB8AC3E}">
        <p14:creationId xmlns:p14="http://schemas.microsoft.com/office/powerpoint/2010/main" val="10646068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2  Mitra" pitchFamily="2" charset="-78"/>
              </a:rPr>
              <a:t>انواع نقایص لوله عصبی (</a:t>
            </a:r>
            <a:r>
              <a:rPr lang="en-US" b="1" dirty="0" smtClean="0">
                <a:cs typeface="2  Mitra" pitchFamily="2" charset="-78"/>
              </a:rPr>
              <a:t> </a:t>
            </a:r>
            <a:r>
              <a:rPr lang="en-US" b="1" dirty="0" err="1" smtClean="0">
                <a:cs typeface="2  Mitra" pitchFamily="2" charset="-78"/>
              </a:rPr>
              <a:t>ntd</a:t>
            </a:r>
            <a:r>
              <a:rPr lang="fa-IR" b="1" dirty="0" smtClean="0">
                <a:cs typeface="2  Mitra" pitchFamily="2" charset="-78"/>
              </a:rPr>
              <a:t>) از نظر سبب شناسی</a:t>
            </a:r>
            <a:endParaRPr lang="fa-IR" b="1" dirty="0">
              <a:cs typeface="2  Mitra" pitchFamily="2" charset="-78"/>
            </a:endParaRPr>
          </a:p>
        </p:txBody>
      </p:sp>
      <p:sp>
        <p:nvSpPr>
          <p:cNvPr id="3" name="Content Placeholder 2"/>
          <p:cNvSpPr>
            <a:spLocks noGrp="1"/>
          </p:cNvSpPr>
          <p:nvPr>
            <p:ph sz="quarter" idx="1"/>
          </p:nvPr>
        </p:nvSpPr>
        <p:spPr/>
        <p:txBody>
          <a:bodyPr/>
          <a:lstStyle/>
          <a:p>
            <a:r>
              <a:rPr lang="fa-IR" dirty="0" smtClean="0">
                <a:cs typeface="2  Mitra" pitchFamily="2" charset="-78"/>
              </a:rPr>
              <a:t>اختلالات تکوینی سیستم عصبی مرکزی</a:t>
            </a:r>
          </a:p>
          <a:p>
            <a:r>
              <a:rPr lang="fa-IR" dirty="0" smtClean="0">
                <a:cs typeface="2  Mitra" pitchFamily="2" charset="-78"/>
              </a:rPr>
              <a:t>سه ماهه اول و دوم: علت ها بیشتر ژنتیکی هستند</a:t>
            </a:r>
          </a:p>
          <a:p>
            <a:r>
              <a:rPr lang="fa-IR" dirty="0" smtClean="0">
                <a:cs typeface="2  Mitra" pitchFamily="2" charset="-78"/>
              </a:rPr>
              <a:t>اختلال در تکثیر( مثلا میکروسفالی اولیه)</a:t>
            </a:r>
          </a:p>
          <a:p>
            <a:r>
              <a:rPr lang="fa-IR" dirty="0" smtClean="0">
                <a:cs typeface="2  Mitra" pitchFamily="2" charset="-78"/>
              </a:rPr>
              <a:t>اختلال در مهاجرت ( مثلا لیسنسفالی)</a:t>
            </a:r>
          </a:p>
          <a:p>
            <a:r>
              <a:rPr lang="fa-IR" dirty="0" smtClean="0">
                <a:cs typeface="2  Mitra" pitchFamily="2" charset="-78"/>
              </a:rPr>
              <a:t>اختلال در سازماندهی و مهاجرت دیرهنگام</a:t>
            </a:r>
          </a:p>
          <a:p>
            <a:endParaRPr lang="fa-IR" dirty="0">
              <a:cs typeface="2  Mitra" pitchFamily="2" charset="-78"/>
            </a:endParaRPr>
          </a:p>
          <a:p>
            <a:r>
              <a:rPr lang="fa-IR" dirty="0" smtClean="0">
                <a:cs typeface="2  Mitra" pitchFamily="2" charset="-78"/>
              </a:rPr>
              <a:t>سه ماهه سوم: علت ها بیشتر عفونی / ایسکمیک می باشند.</a:t>
            </a:r>
            <a:endParaRPr lang="fa-IR" dirty="0">
              <a:cs typeface="2  Mitra" pitchFamily="2" charset="-78"/>
            </a:endParaRPr>
          </a:p>
        </p:txBody>
      </p:sp>
    </p:spTree>
    <p:extLst>
      <p:ext uri="{BB962C8B-B14F-4D97-AF65-F5344CB8AC3E}">
        <p14:creationId xmlns:p14="http://schemas.microsoft.com/office/powerpoint/2010/main" val="1075479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a:cs typeface="2  Mitra" pitchFamily="2" charset="-78"/>
              </a:rPr>
              <a:t>انواع نقایص لوله عصبی (</a:t>
            </a:r>
            <a:r>
              <a:rPr lang="en-US" dirty="0">
                <a:cs typeface="2  Mitra" pitchFamily="2" charset="-78"/>
              </a:rPr>
              <a:t> </a:t>
            </a:r>
            <a:r>
              <a:rPr lang="en-US" dirty="0" err="1">
                <a:cs typeface="2  Mitra" pitchFamily="2" charset="-78"/>
              </a:rPr>
              <a:t>ntd</a:t>
            </a:r>
            <a:r>
              <a:rPr lang="fa-IR" dirty="0">
                <a:cs typeface="2  Mitra" pitchFamily="2" charset="-78"/>
              </a:rPr>
              <a:t>) از نظر سبب شناسی</a:t>
            </a:r>
          </a:p>
        </p:txBody>
      </p:sp>
      <p:sp>
        <p:nvSpPr>
          <p:cNvPr id="3" name="Content Placeholder 2"/>
          <p:cNvSpPr>
            <a:spLocks noGrp="1"/>
          </p:cNvSpPr>
          <p:nvPr>
            <p:ph sz="quarter" idx="1"/>
          </p:nvPr>
        </p:nvSpPr>
        <p:spPr/>
        <p:txBody>
          <a:bodyPr/>
          <a:lstStyle/>
          <a:p>
            <a:r>
              <a:rPr lang="fa-IR" dirty="0" smtClean="0">
                <a:cs typeface="2  Mitra" pitchFamily="2" charset="-78"/>
              </a:rPr>
              <a:t>کروموزومی: تریزومی 13 و 18 در هر دو مورد </a:t>
            </a:r>
            <a:r>
              <a:rPr lang="en-US" dirty="0">
                <a:cs typeface="2  Mitra" pitchFamily="2" charset="-78"/>
              </a:rPr>
              <a:t> </a:t>
            </a:r>
            <a:r>
              <a:rPr lang="en-US" dirty="0" smtClean="0"/>
              <a:t>NTD</a:t>
            </a:r>
            <a:r>
              <a:rPr lang="fa-IR" dirty="0" smtClean="0">
                <a:cs typeface="2  Mitra" pitchFamily="2" charset="-78"/>
              </a:rPr>
              <a:t> ها بروز 5-10 ٪ نشان می دهند.</a:t>
            </a:r>
          </a:p>
          <a:p>
            <a:endParaRPr lang="fa-IR" dirty="0">
              <a:cs typeface="2  Mitra" pitchFamily="2" charset="-78"/>
            </a:endParaRPr>
          </a:p>
          <a:p>
            <a:r>
              <a:rPr lang="fa-IR" dirty="0" smtClean="0">
                <a:cs typeface="2  Mitra" pitchFamily="2" charset="-78"/>
              </a:rPr>
              <a:t>سندرومی: سندروم </a:t>
            </a:r>
            <a:r>
              <a:rPr lang="en-US" dirty="0" smtClean="0">
                <a:cs typeface="2  Mitra" pitchFamily="2" charset="-78"/>
              </a:rPr>
              <a:t> </a:t>
            </a:r>
            <a:r>
              <a:rPr lang="en-US" dirty="0" err="1" smtClean="0">
                <a:cs typeface="2  Mitra" pitchFamily="2" charset="-78"/>
              </a:rPr>
              <a:t>Meckel</a:t>
            </a:r>
            <a:r>
              <a:rPr lang="en-US" dirty="0" smtClean="0">
                <a:cs typeface="2  Mitra" pitchFamily="2" charset="-78"/>
              </a:rPr>
              <a:t>-Gruber</a:t>
            </a:r>
            <a:r>
              <a:rPr lang="fa-IR" dirty="0" smtClean="0">
                <a:cs typeface="2  Mitra" pitchFamily="2" charset="-78"/>
              </a:rPr>
              <a:t> اتوزومی مغلوب که علایم آن انسفالوسل همراه با کلیه های پلی کیستیک و پلی داکتیلی است.</a:t>
            </a:r>
          </a:p>
          <a:p>
            <a:endParaRPr lang="fa-IR" dirty="0">
              <a:cs typeface="2  Mitra" pitchFamily="2" charset="-78"/>
            </a:endParaRPr>
          </a:p>
          <a:p>
            <a:r>
              <a:rPr lang="fa-IR" dirty="0" smtClean="0">
                <a:cs typeface="2  Mitra" pitchFamily="2" charset="-78"/>
              </a:rPr>
              <a:t>ایزوله: اکثرا وراثت چند عاملی دارند و درصد بیشتری از </a:t>
            </a:r>
            <a:r>
              <a:rPr lang="en-US" dirty="0" smtClean="0">
                <a:cs typeface="2  Mitra" pitchFamily="2" charset="-78"/>
              </a:rPr>
              <a:t> NTD</a:t>
            </a:r>
            <a:r>
              <a:rPr lang="fa-IR" dirty="0" smtClean="0">
                <a:cs typeface="2  Mitra" pitchFamily="2" charset="-78"/>
              </a:rPr>
              <a:t> ها را سبب می شوند. خطر رخداد دوباره برای بستگان درجه اول برابر با بروز جمعیت محلی متغیر و 4-5٪ است.</a:t>
            </a:r>
            <a:endParaRPr lang="fa-IR" dirty="0">
              <a:cs typeface="2  Mitra" pitchFamily="2" charset="-78"/>
            </a:endParaRPr>
          </a:p>
        </p:txBody>
      </p:sp>
    </p:spTree>
    <p:extLst>
      <p:ext uri="{BB962C8B-B14F-4D97-AF65-F5344CB8AC3E}">
        <p14:creationId xmlns:p14="http://schemas.microsoft.com/office/powerpoint/2010/main" val="2438669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dirty="0"/>
          </a:p>
        </p:txBody>
      </p:sp>
      <p:sp>
        <p:nvSpPr>
          <p:cNvPr id="3" name="Content Placeholder 2"/>
          <p:cNvSpPr>
            <a:spLocks noGrp="1"/>
          </p:cNvSpPr>
          <p:nvPr>
            <p:ph sz="quarter" idx="1"/>
          </p:nvPr>
        </p:nvSpPr>
        <p:spPr/>
        <p:txBody>
          <a:bodyPr/>
          <a:lstStyle/>
          <a:p>
            <a:r>
              <a:rPr lang="fa-IR" dirty="0">
                <a:cs typeface="2  Mitra" pitchFamily="2" charset="-78"/>
              </a:rPr>
              <a:t>عوامل ژنتیکی مستعد </a:t>
            </a:r>
            <a:r>
              <a:rPr lang="fa-IR" dirty="0" smtClean="0">
                <a:cs typeface="2  Mitra" pitchFamily="2" charset="-78"/>
              </a:rPr>
              <a:t>کننده:</a:t>
            </a:r>
          </a:p>
          <a:p>
            <a:r>
              <a:rPr lang="fa-IR" dirty="0" smtClean="0">
                <a:cs typeface="2  Mitra" pitchFamily="2" charset="-78"/>
              </a:rPr>
              <a:t> پلی مورفیسم رایج </a:t>
            </a:r>
            <a:r>
              <a:rPr lang="en-US" dirty="0" smtClean="0">
                <a:cs typeface="2  Mitra" pitchFamily="2" charset="-78"/>
              </a:rPr>
              <a:t> 677C/T</a:t>
            </a:r>
            <a:r>
              <a:rPr lang="fa-IR" dirty="0" smtClean="0">
                <a:cs typeface="2  Mitra" pitchFamily="2" charset="-78"/>
              </a:rPr>
              <a:t> در ژن متیلن تتراهیدروفولات ردوکتاز (</a:t>
            </a:r>
            <a:r>
              <a:rPr lang="en-US" dirty="0" smtClean="0">
                <a:cs typeface="2  Mitra" pitchFamily="2" charset="-78"/>
              </a:rPr>
              <a:t> MTHFR</a:t>
            </a:r>
            <a:r>
              <a:rPr lang="fa-IR" dirty="0" smtClean="0">
                <a:cs typeface="2  Mitra" pitchFamily="2" charset="-78"/>
              </a:rPr>
              <a:t>) : کاهش فعالیت </a:t>
            </a:r>
            <a:r>
              <a:rPr lang="en-US" dirty="0" smtClean="0">
                <a:cs typeface="2  Mitra" pitchFamily="2" charset="-78"/>
              </a:rPr>
              <a:t>MTHFR</a:t>
            </a:r>
            <a:r>
              <a:rPr lang="fa-IR" dirty="0" smtClean="0">
                <a:cs typeface="2  Mitra" pitchFamily="2" charset="-78"/>
              </a:rPr>
              <a:t> و به دنبال آن کاهش مقادیر فولات پلاسما ( عامل مستعد کننده </a:t>
            </a:r>
            <a:r>
              <a:rPr lang="en-US" dirty="0" smtClean="0">
                <a:cs typeface="2  Mitra" pitchFamily="2" charset="-78"/>
              </a:rPr>
              <a:t>NTD</a:t>
            </a:r>
            <a:r>
              <a:rPr lang="fa-IR" dirty="0" smtClean="0">
                <a:cs typeface="2  Mitra" pitchFamily="2" charset="-78"/>
              </a:rPr>
              <a:t> های شناخته شده)</a:t>
            </a:r>
          </a:p>
          <a:p>
            <a:endParaRPr lang="fa-IR" dirty="0">
              <a:cs typeface="2  Mitra" pitchFamily="2" charset="-78"/>
            </a:endParaRPr>
          </a:p>
          <a:p>
            <a:r>
              <a:rPr lang="fa-IR" dirty="0" smtClean="0">
                <a:cs typeface="2  Mitra" pitchFamily="2" charset="-78"/>
              </a:rPr>
              <a:t>تعامل بین جهش های </a:t>
            </a:r>
            <a:r>
              <a:rPr lang="en-US" dirty="0" smtClean="0">
                <a:cs typeface="2  Mitra" pitchFamily="2" charset="-78"/>
              </a:rPr>
              <a:t> PAX1</a:t>
            </a:r>
            <a:r>
              <a:rPr lang="fa-IR" dirty="0" smtClean="0">
                <a:cs typeface="2  Mitra" pitchFamily="2" charset="-78"/>
              </a:rPr>
              <a:t> ( در لوله عصبی و ستون فقرات بیان میشود) و ژن فاکتور رشد مشتق از پلاکت آلفا (</a:t>
            </a:r>
            <a:r>
              <a:rPr lang="en-US" dirty="0" smtClean="0">
                <a:cs typeface="2  Mitra" pitchFamily="2" charset="-78"/>
              </a:rPr>
              <a:t> PDGFRA</a:t>
            </a:r>
            <a:r>
              <a:rPr lang="fa-IR" dirty="0" smtClean="0">
                <a:cs typeface="2  Mitra" pitchFamily="2" charset="-78"/>
              </a:rPr>
              <a:t>): در موش در 100٪ جنین های با جهش دوگانه ( وراثت دی ژنیک) </a:t>
            </a:r>
            <a:r>
              <a:rPr lang="en-US" dirty="0" smtClean="0">
                <a:cs typeface="2  Mitra" pitchFamily="2" charset="-78"/>
              </a:rPr>
              <a:t> NTD</a:t>
            </a:r>
            <a:r>
              <a:rPr lang="fa-IR" dirty="0" smtClean="0">
                <a:cs typeface="2  Mitra" pitchFamily="2" charset="-78"/>
              </a:rPr>
              <a:t> های شدید بروز می کند.</a:t>
            </a:r>
            <a:endParaRPr lang="fa-IR" dirty="0">
              <a:cs typeface="2  Mitra" pitchFamily="2" charset="-78"/>
            </a:endParaRPr>
          </a:p>
        </p:txBody>
      </p:sp>
    </p:spTree>
    <p:extLst>
      <p:ext uri="{BB962C8B-B14F-4D97-AF65-F5344CB8AC3E}">
        <p14:creationId xmlns:p14="http://schemas.microsoft.com/office/powerpoint/2010/main" val="7846954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260648"/>
            <a:ext cx="7787208" cy="6213304"/>
          </a:xfrm>
        </p:spPr>
        <p:txBody>
          <a:bodyPr>
            <a:normAutofit/>
          </a:bodyPr>
          <a:lstStyle/>
          <a:p>
            <a:r>
              <a:rPr lang="fa-IR" dirty="0" smtClean="0">
                <a:cs typeface="2  Mitra" pitchFamily="2" charset="-78"/>
              </a:rPr>
              <a:t>عوامل محیطی مستعد کننده:</a:t>
            </a:r>
          </a:p>
          <a:p>
            <a:r>
              <a:rPr lang="fa-IR" dirty="0" smtClean="0">
                <a:cs typeface="2  Mitra" pitchFamily="2" charset="-78"/>
              </a:rPr>
              <a:t>وضعیت اجتماعی –اقتصادی ضعیف</a:t>
            </a:r>
          </a:p>
          <a:p>
            <a:r>
              <a:rPr lang="fa-IR" dirty="0" smtClean="0">
                <a:cs typeface="2  Mitra" pitchFamily="2" charset="-78"/>
              </a:rPr>
              <a:t>امبریوپاتی اسید والپروئیک</a:t>
            </a:r>
          </a:p>
          <a:p>
            <a:r>
              <a:rPr lang="fa-IR" dirty="0" smtClean="0">
                <a:cs typeface="2  Mitra" pitchFamily="2" charset="-78"/>
              </a:rPr>
              <a:t>تعداد بارداری</a:t>
            </a:r>
          </a:p>
          <a:p>
            <a:endParaRPr lang="fa-IR" dirty="0">
              <a:cs typeface="2  Mitra" pitchFamily="2" charset="-78"/>
            </a:endParaRPr>
          </a:p>
          <a:p>
            <a:r>
              <a:rPr lang="fa-IR" dirty="0" smtClean="0">
                <a:cs typeface="2  Mitra" pitchFamily="2" charset="-78"/>
              </a:rPr>
              <a:t>مصرف مکمل های غذایی چند ویتامینی در زمان بارداری، خطر رخداد دوباره را در زن دارای یک فرزند مبتلا 70-75٪ کاهش می دهد( اسید فولیک عامل موثر است)</a:t>
            </a:r>
          </a:p>
          <a:p>
            <a:endParaRPr lang="fa-IR" dirty="0">
              <a:cs typeface="2  Mitra" pitchFamily="2" charset="-78"/>
            </a:endParaRPr>
          </a:p>
          <a:p>
            <a:r>
              <a:rPr lang="fa-IR" dirty="0" smtClean="0">
                <a:cs typeface="2  Mitra" pitchFamily="2" charset="-78"/>
              </a:rPr>
              <a:t>اتیولوژی نواقص ایزوله لوله عصبی به صورت چند عاملی در نظر گرفته می شود. شانس مادران دارای دیابت ملیتوس (ریسک 1٪) و مادرانی که تحت درمان با والپروات هستند( ریسک 5٪) برای داشتن فرزندانی با نواقص لوله عصبی افزایش می یابد.</a:t>
            </a:r>
          </a:p>
          <a:p>
            <a:endParaRPr lang="fa-IR" dirty="0"/>
          </a:p>
          <a:p>
            <a:endParaRPr lang="fa-IR" dirty="0"/>
          </a:p>
        </p:txBody>
      </p:sp>
    </p:spTree>
    <p:extLst>
      <p:ext uri="{BB962C8B-B14F-4D97-AF65-F5344CB8AC3E}">
        <p14:creationId xmlns:p14="http://schemas.microsoft.com/office/powerpoint/2010/main" val="20792963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67544" y="482841"/>
            <a:ext cx="7467600" cy="6357320"/>
          </a:xfrm>
        </p:spPr>
        <p:txBody>
          <a:bodyPr/>
          <a:lstStyle/>
          <a:p>
            <a:r>
              <a:rPr lang="fa-IR" dirty="0" smtClean="0">
                <a:cs typeface="2  Mitra" pitchFamily="2" charset="-78"/>
              </a:rPr>
              <a:t>مصرف اسید فولیک بروز </a:t>
            </a:r>
            <a:r>
              <a:rPr lang="en-US" dirty="0" smtClean="0">
                <a:cs typeface="2  Mitra" pitchFamily="2" charset="-78"/>
              </a:rPr>
              <a:t>NTD</a:t>
            </a:r>
            <a:r>
              <a:rPr lang="fa-IR" dirty="0" smtClean="0">
                <a:cs typeface="2  Mitra" pitchFamily="2" charset="-78"/>
              </a:rPr>
              <a:t> را به ویژه در زنانی که قبلا یک فرزند با چنین نقصی داشته اند کاهش می دهد.</a:t>
            </a:r>
          </a:p>
          <a:p>
            <a:endParaRPr lang="fa-IR" dirty="0">
              <a:cs typeface="2  Mitra" pitchFamily="2" charset="-78"/>
            </a:endParaRPr>
          </a:p>
          <a:p>
            <a:r>
              <a:rPr lang="fa-IR" dirty="0" smtClean="0">
                <a:cs typeface="2  Mitra" pitchFamily="2" charset="-78"/>
              </a:rPr>
              <a:t>اسید فولیک باید در اولین روزها و هفته های بارداری (</a:t>
            </a:r>
            <a:r>
              <a:rPr lang="en-US" dirty="0" smtClean="0">
                <a:cs typeface="2  Mitra" pitchFamily="2" charset="-78"/>
              </a:rPr>
              <a:t> </a:t>
            </a:r>
            <a:r>
              <a:rPr lang="en-US" sz="2000" dirty="0" err="1" smtClean="0"/>
              <a:t>Periconceptionally</a:t>
            </a:r>
            <a:r>
              <a:rPr lang="fa-IR" dirty="0" smtClean="0">
                <a:cs typeface="2  Mitra" pitchFamily="2" charset="-78"/>
              </a:rPr>
              <a:t>) مصرف شود.</a:t>
            </a:r>
          </a:p>
          <a:p>
            <a:endParaRPr lang="fa-IR" dirty="0">
              <a:cs typeface="2  Mitra" pitchFamily="2" charset="-78"/>
            </a:endParaRPr>
          </a:p>
          <a:p>
            <a:r>
              <a:rPr lang="fa-IR" dirty="0" smtClean="0">
                <a:cs typeface="2  Mitra" pitchFamily="2" charset="-78"/>
              </a:rPr>
              <a:t>توصیه می شود زنانی که قصد باردار شدن دارند اسیدفولیک را پیش از لقاح مصرف کنند که باعث کاهش 70 درصدی در بروز نواقص لوله عصبی می شود.</a:t>
            </a:r>
          </a:p>
          <a:p>
            <a:endParaRPr lang="fa-IR" dirty="0" smtClean="0">
              <a:cs typeface="2  Mitra" pitchFamily="2" charset="-78"/>
            </a:endParaRPr>
          </a:p>
          <a:p>
            <a:r>
              <a:rPr lang="fa-IR" dirty="0" smtClean="0">
                <a:cs typeface="2  Mitra" pitchFamily="2" charset="-78"/>
              </a:rPr>
              <a:t>برای تمام زنان : 0/4 میلی گرم یا 400 میکروگرم روزانه</a:t>
            </a:r>
          </a:p>
          <a:p>
            <a:endParaRPr lang="fa-IR" dirty="0" smtClean="0">
              <a:cs typeface="2  Mitra" pitchFamily="2" charset="-78"/>
            </a:endParaRPr>
          </a:p>
          <a:p>
            <a:r>
              <a:rPr lang="fa-IR" dirty="0" smtClean="0">
                <a:cs typeface="2  Mitra" pitchFamily="2" charset="-78"/>
              </a:rPr>
              <a:t>برای زنانی که قبلا فرزندی با </a:t>
            </a:r>
            <a:r>
              <a:rPr lang="en-US" dirty="0" smtClean="0">
                <a:cs typeface="2  Mitra" pitchFamily="2" charset="-78"/>
              </a:rPr>
              <a:t> NTD</a:t>
            </a:r>
            <a:r>
              <a:rPr lang="fa-IR" dirty="0" smtClean="0">
                <a:cs typeface="2  Mitra" pitchFamily="2" charset="-78"/>
              </a:rPr>
              <a:t> داشته اند: 4 میلی گرم روزانه</a:t>
            </a:r>
            <a:endParaRPr lang="fa-IR" dirty="0">
              <a:cs typeface="2  Mitra" pitchFamily="2" charset="-78"/>
            </a:endParaRPr>
          </a:p>
        </p:txBody>
      </p:sp>
    </p:spTree>
    <p:extLst>
      <p:ext uri="{BB962C8B-B14F-4D97-AF65-F5344CB8AC3E}">
        <p14:creationId xmlns:p14="http://schemas.microsoft.com/office/powerpoint/2010/main" val="34745646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cs typeface="2  Mitra" pitchFamily="2" charset="-78"/>
              </a:rPr>
              <a:t>خطر تکرار نواقص لوله عصبی</a:t>
            </a:r>
            <a:endParaRPr lang="fa-IR" dirty="0">
              <a:cs typeface="2  Mitra" pitchFamily="2" charset="-78"/>
            </a:endParaRPr>
          </a:p>
        </p:txBody>
      </p:sp>
      <p:sp>
        <p:nvSpPr>
          <p:cNvPr id="3" name="Content Placeholder 2"/>
          <p:cNvSpPr>
            <a:spLocks noGrp="1"/>
          </p:cNvSpPr>
          <p:nvPr>
            <p:ph sz="quarter" idx="1"/>
          </p:nvPr>
        </p:nvSpPr>
        <p:spPr/>
        <p:txBody>
          <a:bodyPr/>
          <a:lstStyle/>
          <a:p>
            <a:r>
              <a:rPr lang="fa-IR" dirty="0" smtClean="0">
                <a:cs typeface="2  Mitra" pitchFamily="2" charset="-78"/>
              </a:rPr>
              <a:t>بروز در کل جمعیت: 1 در 300 تا 1 در 1000</a:t>
            </a:r>
          </a:p>
          <a:p>
            <a:endParaRPr lang="fa-IR" dirty="0">
              <a:cs typeface="2  Mitra" pitchFamily="2" charset="-78"/>
            </a:endParaRPr>
          </a:p>
          <a:p>
            <a:r>
              <a:rPr lang="fa-IR" dirty="0" smtClean="0">
                <a:cs typeface="2  Mitra" pitchFamily="2" charset="-78"/>
              </a:rPr>
              <a:t>کل جمعیت مصرف کننده اسید فولیک: 1 در 2000 یا کمتر</a:t>
            </a:r>
          </a:p>
          <a:p>
            <a:endParaRPr lang="fa-IR" dirty="0">
              <a:cs typeface="2  Mitra" pitchFamily="2" charset="-78"/>
            </a:endParaRPr>
          </a:p>
          <a:p>
            <a:r>
              <a:rPr lang="fa-IR" dirty="0" smtClean="0">
                <a:cs typeface="2  Mitra" pitchFamily="2" charset="-78"/>
              </a:rPr>
              <a:t>یک خواهر یا برادر با </a:t>
            </a:r>
            <a:r>
              <a:rPr lang="en-US" dirty="0" smtClean="0">
                <a:cs typeface="2  Mitra" pitchFamily="2" charset="-78"/>
              </a:rPr>
              <a:t>NTD</a:t>
            </a:r>
            <a:r>
              <a:rPr lang="fa-IR" dirty="0" smtClean="0">
                <a:cs typeface="2  Mitra" pitchFamily="2" charset="-78"/>
              </a:rPr>
              <a:t> : 1 در 25</a:t>
            </a:r>
          </a:p>
          <a:p>
            <a:endParaRPr lang="fa-IR" dirty="0">
              <a:cs typeface="2  Mitra" pitchFamily="2" charset="-78"/>
            </a:endParaRPr>
          </a:p>
          <a:p>
            <a:r>
              <a:rPr lang="fa-IR" dirty="0">
                <a:cs typeface="2  Mitra" pitchFamily="2" charset="-78"/>
              </a:rPr>
              <a:t>یک خواهر یا برادر با </a:t>
            </a:r>
            <a:r>
              <a:rPr lang="en-US" dirty="0" smtClean="0">
                <a:cs typeface="2  Mitra" pitchFamily="2" charset="-78"/>
              </a:rPr>
              <a:t>NTD</a:t>
            </a:r>
            <a:r>
              <a:rPr lang="fa-IR" dirty="0" smtClean="0">
                <a:cs typeface="2  Mitra" pitchFamily="2" charset="-78"/>
              </a:rPr>
              <a:t> و مصرف اسید فولیک: 1 در 100</a:t>
            </a:r>
            <a:endParaRPr lang="fa-IR" dirty="0">
              <a:cs typeface="2  Mitra" pitchFamily="2" charset="-78"/>
            </a:endParaRPr>
          </a:p>
        </p:txBody>
      </p:sp>
    </p:spTree>
    <p:extLst>
      <p:ext uri="{BB962C8B-B14F-4D97-AF65-F5344CB8AC3E}">
        <p14:creationId xmlns:p14="http://schemas.microsoft.com/office/powerpoint/2010/main" val="38818742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cs typeface="2  Mitra" pitchFamily="2" charset="-78"/>
              </a:rPr>
              <a:t>عناصر محیطی ( ناهنجاری زا ها،</a:t>
            </a:r>
            <a:r>
              <a:rPr lang="en-US" dirty="0" smtClean="0">
                <a:cs typeface="2  Mitra" pitchFamily="2" charset="-78"/>
              </a:rPr>
              <a:t> TERATOGENS</a:t>
            </a:r>
            <a:r>
              <a:rPr lang="fa-IR" dirty="0" smtClean="0">
                <a:cs typeface="2  Mitra" pitchFamily="2" charset="-78"/>
              </a:rPr>
              <a:t>)</a:t>
            </a:r>
            <a:endParaRPr lang="fa-IR" dirty="0">
              <a:cs typeface="2  Mitra" pitchFamily="2" charset="-78"/>
            </a:endParaRPr>
          </a:p>
        </p:txBody>
      </p:sp>
      <p:sp>
        <p:nvSpPr>
          <p:cNvPr id="3" name="Content Placeholder 2"/>
          <p:cNvSpPr>
            <a:spLocks noGrp="1"/>
          </p:cNvSpPr>
          <p:nvPr>
            <p:ph sz="quarter" idx="1"/>
          </p:nvPr>
        </p:nvSpPr>
        <p:spPr/>
        <p:txBody>
          <a:bodyPr/>
          <a:lstStyle/>
          <a:p>
            <a:r>
              <a:rPr lang="fa-IR" dirty="0" smtClean="0">
                <a:cs typeface="2  Mitra" pitchFamily="2" charset="-78"/>
              </a:rPr>
              <a:t>تراتوژن عاملی است که در توسعه و تکوین طبیعی رویانی یا جنینی مداخله می کند و موجب نقص نوزاد می شود.</a:t>
            </a:r>
          </a:p>
          <a:p>
            <a:r>
              <a:rPr lang="fa-IR" dirty="0" smtClean="0">
                <a:cs typeface="2  Mitra" pitchFamily="2" charset="-78"/>
              </a:rPr>
              <a:t>انواع تراتوژن ها</a:t>
            </a:r>
          </a:p>
          <a:p>
            <a:r>
              <a:rPr lang="fa-IR" dirty="0" smtClean="0">
                <a:cs typeface="2  Mitra" pitchFamily="2" charset="-78"/>
              </a:rPr>
              <a:t>داروها و مواد شیمیایی مانند تالیدوماید و الکل</a:t>
            </a:r>
          </a:p>
          <a:p>
            <a:r>
              <a:rPr lang="fa-IR" dirty="0" smtClean="0">
                <a:cs typeface="2  Mitra" pitchFamily="2" charset="-78"/>
              </a:rPr>
              <a:t>عفونت های مادر( مستعد بودن مغز،چشم و گوش در خلال تکامل جنینی به آسیب ناشی از عفونت) مانند سرخجه، سیتومگالوویروس، توکسوپلاسموز، لیستریا و پاروویروس</a:t>
            </a:r>
          </a:p>
          <a:p>
            <a:r>
              <a:rPr lang="fa-IR" dirty="0" smtClean="0">
                <a:cs typeface="2  Mitra" pitchFamily="2" charset="-78"/>
              </a:rPr>
              <a:t>عناصر فیزیکی مانند پرتوهای یونیزان و بیش گرمایی طولانی</a:t>
            </a:r>
          </a:p>
          <a:p>
            <a:r>
              <a:rPr lang="fa-IR" dirty="0" smtClean="0">
                <a:cs typeface="2  Mitra" pitchFamily="2" charset="-78"/>
              </a:rPr>
              <a:t>بیماری مادر مانند دیابت شیرین، فنیل کتونوری و صرع مادر</a:t>
            </a:r>
            <a:endParaRPr lang="fa-IR" dirty="0">
              <a:cs typeface="2  Mitra" pitchFamily="2" charset="-78"/>
            </a:endParaRPr>
          </a:p>
        </p:txBody>
      </p:sp>
    </p:spTree>
    <p:extLst>
      <p:ext uri="{BB962C8B-B14F-4D97-AF65-F5344CB8AC3E}">
        <p14:creationId xmlns:p14="http://schemas.microsoft.com/office/powerpoint/2010/main" val="34237205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cs typeface="2  Mitra" pitchFamily="2" charset="-78"/>
              </a:rPr>
              <a:t>داروهای با اثر تراتوژن</a:t>
            </a:r>
            <a:endParaRPr lang="fa-IR" dirty="0">
              <a:cs typeface="2  Mitra" pitchFamily="2" charset="-78"/>
            </a:endParaRPr>
          </a:p>
        </p:txBody>
      </p:sp>
      <p:sp>
        <p:nvSpPr>
          <p:cNvPr id="3" name="Content Placeholder 2"/>
          <p:cNvSpPr>
            <a:spLocks noGrp="1"/>
          </p:cNvSpPr>
          <p:nvPr>
            <p:ph sz="quarter" idx="1"/>
          </p:nvPr>
        </p:nvSpPr>
        <p:spPr/>
        <p:txBody>
          <a:bodyPr/>
          <a:lstStyle/>
          <a:p>
            <a:r>
              <a:rPr lang="fa-IR" dirty="0" smtClean="0">
                <a:cs typeface="2  Mitra" pitchFamily="2" charset="-78"/>
              </a:rPr>
              <a:t>داروی  ضد سرطان متوتروکسات و کلرامبوسیل</a:t>
            </a:r>
          </a:p>
          <a:p>
            <a:r>
              <a:rPr lang="fa-IR" dirty="0" smtClean="0">
                <a:cs typeface="2  Mitra" pitchFamily="2" charset="-78"/>
              </a:rPr>
              <a:t>داروی ضد تشنج شامل سدیم والپروات، کاربامازپین و پریمادن</a:t>
            </a:r>
          </a:p>
          <a:p>
            <a:r>
              <a:rPr lang="fa-IR" dirty="0" smtClean="0">
                <a:cs typeface="2  Mitra" pitchFamily="2" charset="-78"/>
              </a:rPr>
              <a:t>مواد آلی جیوه دار موجب سندرم شبه فلج مغزی می شوند.</a:t>
            </a:r>
          </a:p>
          <a:p>
            <a:r>
              <a:rPr lang="fa-IR" dirty="0" smtClean="0">
                <a:cs typeface="2  Mitra" pitchFamily="2" charset="-78"/>
              </a:rPr>
              <a:t>بیشترین حساسیت مربوط به مرحله اندام زایی است( مرحله رویانی بین هفته های سوم و هشتم بارداری)</a:t>
            </a:r>
          </a:p>
          <a:p>
            <a:r>
              <a:rPr lang="fa-IR" dirty="0" smtClean="0">
                <a:cs typeface="2  Mitra" pitchFamily="2" charset="-78"/>
              </a:rPr>
              <a:t>اثرتراتوژن ها به دوز و زمان مصرف آنها در طول بارداری مرتبط است.</a:t>
            </a:r>
          </a:p>
          <a:p>
            <a:r>
              <a:rPr lang="fa-IR" dirty="0" smtClean="0">
                <a:cs typeface="2  Mitra" pitchFamily="2" charset="-78"/>
              </a:rPr>
              <a:t>در ژاپن مصرف ماهی های آلوده به مواد آلی فرار باعث تولد فرزندان با بیماری </a:t>
            </a:r>
            <a:r>
              <a:rPr lang="en-US" dirty="0" err="1" smtClean="0">
                <a:cs typeface="2  Mitra" pitchFamily="2" charset="-78"/>
              </a:rPr>
              <a:t>Cereberal</a:t>
            </a:r>
            <a:r>
              <a:rPr lang="en-US" dirty="0" smtClean="0">
                <a:cs typeface="2  Mitra" pitchFamily="2" charset="-78"/>
              </a:rPr>
              <a:t> palsy-like</a:t>
            </a:r>
            <a:r>
              <a:rPr lang="fa-IR" dirty="0" smtClean="0">
                <a:cs typeface="2  Mitra" pitchFamily="2" charset="-78"/>
              </a:rPr>
              <a:t> شد.</a:t>
            </a:r>
            <a:endParaRPr lang="fa-IR" dirty="0">
              <a:cs typeface="2  Mitra" pitchFamily="2" charset="-78"/>
            </a:endParaRPr>
          </a:p>
        </p:txBody>
      </p:sp>
    </p:spTree>
    <p:extLst>
      <p:ext uri="{BB962C8B-B14F-4D97-AF65-F5344CB8AC3E}">
        <p14:creationId xmlns:p14="http://schemas.microsoft.com/office/powerpoint/2010/main" val="17879745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sz="quarter" idx="1"/>
          </p:nvPr>
        </p:nvSpPr>
        <p:spPr/>
        <p:txBody>
          <a:bodyPr/>
          <a:lstStyle/>
          <a:p>
            <a:r>
              <a:rPr lang="fa-IR" dirty="0" smtClean="0">
                <a:cs typeface="2  Mitra" pitchFamily="2" charset="-78"/>
              </a:rPr>
              <a:t>مصرف الکل توسط مادر در خلال دوره بارداری شکل ظاهری اختصاصی صورت ، شیارهای پلکی کوتاه و فیلتروم (لب بالا) صاف بلند، تاخیر توسعه ای و تکوینی متوسط، فعالیت بیش از حد در اواخر بچگی و فقدان مهارت دیده می شود.</a:t>
            </a:r>
          </a:p>
          <a:p>
            <a:endParaRPr lang="fa-IR" dirty="0" smtClean="0">
              <a:cs typeface="2  Mitra" pitchFamily="2" charset="-78"/>
            </a:endParaRPr>
          </a:p>
          <a:p>
            <a:r>
              <a:rPr lang="fa-IR" dirty="0" smtClean="0">
                <a:cs typeface="2  Mitra" pitchFamily="2" charset="-78"/>
              </a:rPr>
              <a:t>حتی مصرف کم الکل در دوران بارداری نیز با بیماری مرتبط است.</a:t>
            </a:r>
          </a:p>
          <a:p>
            <a:endParaRPr lang="fa-IR" dirty="0" smtClean="0">
              <a:cs typeface="2  Mitra" pitchFamily="2" charset="-78"/>
            </a:endParaRPr>
          </a:p>
          <a:p>
            <a:r>
              <a:rPr lang="fa-IR" dirty="0" smtClean="0">
                <a:cs typeface="2  Mitra" pitchFamily="2" charset="-78"/>
              </a:rPr>
              <a:t>سندرم الکل جنینی رایج ترین علت تراتوژنیک ناتوانی ذهنی در سراسر دنیا است.</a:t>
            </a:r>
            <a:endParaRPr lang="fa-IR" dirty="0">
              <a:cs typeface="2  Mitra" pitchFamily="2" charset="-78"/>
            </a:endParaRPr>
          </a:p>
        </p:txBody>
      </p:sp>
    </p:spTree>
    <p:extLst>
      <p:ext uri="{BB962C8B-B14F-4D97-AF65-F5344CB8AC3E}">
        <p14:creationId xmlns:p14="http://schemas.microsoft.com/office/powerpoint/2010/main" val="12713832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sz="quarter" idx="1"/>
          </p:nvPr>
        </p:nvSpPr>
        <p:spPr/>
        <p:txBody>
          <a:bodyPr/>
          <a:lstStyle/>
          <a:p>
            <a:r>
              <a:rPr lang="fa-IR" dirty="0" smtClean="0">
                <a:cs typeface="2  Mitra" pitchFamily="2" charset="-78"/>
              </a:rPr>
              <a:t>پرتوهای یونیزان: دوزهای سنگین ( بیش از مقادیر استفاده شده در رادیوگرافی) موجب میکروسفالی و نقایص چشمی در جنین می گردد.</a:t>
            </a:r>
          </a:p>
          <a:p>
            <a:r>
              <a:rPr lang="fa-IR" dirty="0" smtClean="0">
                <a:cs typeface="2  Mitra" pitchFamily="2" charset="-78"/>
              </a:rPr>
              <a:t>حساس ترین زمان از 2-5 هفتگی پس از بارداری است.</a:t>
            </a:r>
          </a:p>
          <a:p>
            <a:endParaRPr lang="fa-IR" dirty="0">
              <a:cs typeface="2  Mitra" pitchFamily="2" charset="-78"/>
            </a:endParaRPr>
          </a:p>
          <a:p>
            <a:r>
              <a:rPr lang="fa-IR" dirty="0" smtClean="0">
                <a:cs typeface="2  Mitra" pitchFamily="2" charset="-78"/>
              </a:rPr>
              <a:t>بیش گرمایی طولانی:</a:t>
            </a:r>
          </a:p>
          <a:p>
            <a:r>
              <a:rPr lang="fa-IR" dirty="0" smtClean="0">
                <a:cs typeface="2  Mitra" pitchFamily="2" charset="-78"/>
              </a:rPr>
              <a:t>در اوایل بارداری موجب میکروسفالی، میکروفتالمی و نقایص مربوط به مهاجرت نورون ها می شود. باید از حمام داغ و سونا در سه ماهه اول بارداری پرهیز شود.</a:t>
            </a:r>
            <a:endParaRPr lang="fa-IR" dirty="0">
              <a:cs typeface="2  Mitra" pitchFamily="2" charset="-78"/>
            </a:endParaRPr>
          </a:p>
        </p:txBody>
      </p:sp>
    </p:spTree>
    <p:extLst>
      <p:ext uri="{BB962C8B-B14F-4D97-AF65-F5344CB8AC3E}">
        <p14:creationId xmlns:p14="http://schemas.microsoft.com/office/powerpoint/2010/main" val="34718873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1124744"/>
            <a:ext cx="7467600" cy="5349208"/>
          </a:xfrm>
        </p:spPr>
        <p:txBody>
          <a:bodyPr/>
          <a:lstStyle/>
          <a:p>
            <a:r>
              <a:rPr lang="fa-IR" dirty="0" smtClean="0">
                <a:cs typeface="2  Mitra" pitchFamily="2" charset="-78"/>
              </a:rPr>
              <a:t>دیابت شیرین وابسته به انسولین مادر</a:t>
            </a:r>
          </a:p>
          <a:p>
            <a:r>
              <a:rPr lang="fa-IR" dirty="0" smtClean="0">
                <a:cs typeface="2  Mitra" pitchFamily="2" charset="-78"/>
              </a:rPr>
              <a:t>بروز ناهنجاری های مادرزادی در فرزندان مادر مبتلا 2-3 برابر افزایش می یابد.</a:t>
            </a:r>
          </a:p>
          <a:p>
            <a:r>
              <a:rPr lang="fa-IR" dirty="0" smtClean="0">
                <a:cs typeface="2  Mitra" pitchFamily="2" charset="-78"/>
              </a:rPr>
              <a:t>بدریختی های شایع در این نوزادان شامل بیماری های مادرزادی قلب، نقایص لوله عصبی هپوپلازی ران و هولوپروزنسفالی می باشد.</a:t>
            </a:r>
          </a:p>
          <a:p>
            <a:r>
              <a:rPr lang="fa-IR" dirty="0" smtClean="0">
                <a:cs typeface="2  Mitra" pitchFamily="2" charset="-78"/>
              </a:rPr>
              <a:t>احتمال ناهنجاری با کیفیت کنترل مقادیر گلوکز خون مادر ( بررسی منظم سطوح گلوکز خون و هموگلوبین گلیکوزیله) در خلال بارداری رابطه عکس دارد.</a:t>
            </a:r>
          </a:p>
          <a:p>
            <a:endParaRPr lang="fa-IR" dirty="0">
              <a:cs typeface="2  Mitra" pitchFamily="2" charset="-78"/>
            </a:endParaRPr>
          </a:p>
          <a:p>
            <a:r>
              <a:rPr lang="fa-IR" dirty="0" smtClean="0">
                <a:cs typeface="2  Mitra" pitchFamily="2" charset="-78"/>
              </a:rPr>
              <a:t>کودکان مادران مبتلا به دیابت بارداری معمولا خطر افزایش یافته ای برای مالفورماسیون ندارند زیرا اکثر موارد این نوع دیابت پس از پایان سه ماهه اول ( پایان امبریوژنز) ایجاد می شود.</a:t>
            </a:r>
            <a:endParaRPr lang="fa-IR" dirty="0">
              <a:cs typeface="2  Mitra" pitchFamily="2" charset="-78"/>
            </a:endParaRPr>
          </a:p>
        </p:txBody>
      </p:sp>
    </p:spTree>
    <p:extLst>
      <p:ext uri="{BB962C8B-B14F-4D97-AF65-F5344CB8AC3E}">
        <p14:creationId xmlns:p14="http://schemas.microsoft.com/office/powerpoint/2010/main" val="3586257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sz="quarter" idx="1"/>
          </p:nvPr>
        </p:nvSpPr>
        <p:spPr/>
        <p:txBody>
          <a:bodyPr/>
          <a:lstStyle/>
          <a:p>
            <a:r>
              <a:rPr lang="fa-IR" dirty="0" smtClean="0"/>
              <a:t>فنیل کتونوری درمان نشده مادر: مقدار فنیل آلانین بالای سرم زن باردار مبتلا به فنیل کتونوری  بدون رژیم غذایی اختصاصی موجب بروز عقب ماندگی ذهنی 100٪ در زاده ها می گردد.</a:t>
            </a:r>
          </a:p>
          <a:p>
            <a:r>
              <a:rPr lang="fa-IR" dirty="0" smtClean="0"/>
              <a:t>ناهنجاری های ساختاری شامل میکروسفالی و نقایص مادرزادی قلب است و برای مهار آن از رژیم غذایی با فنیل آلانین پائین در پیش از بارداری و خلال آن استفاده می شود.</a:t>
            </a:r>
          </a:p>
          <a:p>
            <a:r>
              <a:rPr lang="fa-IR" dirty="0" smtClean="0"/>
              <a:t>سطح فنیل آلانین در جنین تقریبا 50٪ بیشتر از خون مادر می باشد.</a:t>
            </a:r>
          </a:p>
          <a:p>
            <a:r>
              <a:rPr lang="fa-IR" dirty="0" smtClean="0"/>
              <a:t>سطح فنیل آلانین مادری نباید طی دوران حاملگی از 360 میکرومول فراتر رود.</a:t>
            </a:r>
          </a:p>
          <a:p>
            <a:r>
              <a:rPr lang="fa-IR" dirty="0" smtClean="0"/>
              <a:t>درمان کودک بدنیا آمده از مادر مبتلا به </a:t>
            </a:r>
            <a:r>
              <a:rPr lang="en-US" dirty="0" smtClean="0"/>
              <a:t> PKU</a:t>
            </a:r>
            <a:r>
              <a:rPr lang="fa-IR" dirty="0" smtClean="0"/>
              <a:t> توسط رژیم غذایی نواقص مادرزادی را درمان یا بازگشت نمی دهد. مگر اینکه خود کودک مبتلا به </a:t>
            </a:r>
            <a:r>
              <a:rPr lang="en-US" dirty="0" smtClean="0"/>
              <a:t>PKU</a:t>
            </a:r>
            <a:r>
              <a:rPr lang="fa-IR" dirty="0" smtClean="0"/>
              <a:t> باشد.( مثلا هنگامی که تصادفا پدر نیز ناقل باشد)</a:t>
            </a:r>
            <a:endParaRPr lang="fa-IR" dirty="0"/>
          </a:p>
        </p:txBody>
      </p:sp>
    </p:spTree>
    <p:extLst>
      <p:ext uri="{BB962C8B-B14F-4D97-AF65-F5344CB8AC3E}">
        <p14:creationId xmlns:p14="http://schemas.microsoft.com/office/powerpoint/2010/main" val="30612250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dirty="0"/>
          </a:p>
        </p:txBody>
      </p:sp>
      <p:sp>
        <p:nvSpPr>
          <p:cNvPr id="3" name="Content Placeholder 2"/>
          <p:cNvSpPr>
            <a:spLocks noGrp="1"/>
          </p:cNvSpPr>
          <p:nvPr>
            <p:ph sz="quarter" idx="1"/>
          </p:nvPr>
        </p:nvSpPr>
        <p:spPr/>
        <p:txBody>
          <a:bodyPr/>
          <a:lstStyle/>
          <a:p>
            <a:r>
              <a:rPr lang="fa-IR" dirty="0" smtClean="0">
                <a:cs typeface="2  Mitra" pitchFamily="2" charset="-78"/>
              </a:rPr>
              <a:t>صرع مادر: بروز نقایص هنگام تولد در بچه های در معرض داروهای ضد صرع 5-10٪( 2-4 برابر خطر زمینه ای جمعیت) است.</a:t>
            </a:r>
          </a:p>
          <a:p>
            <a:endParaRPr lang="fa-IR" dirty="0">
              <a:cs typeface="2  Mitra" pitchFamily="2" charset="-78"/>
            </a:endParaRPr>
          </a:p>
          <a:p>
            <a:r>
              <a:rPr lang="fa-IR" dirty="0" smtClean="0">
                <a:cs typeface="2  Mitra" pitchFamily="2" charset="-78"/>
              </a:rPr>
              <a:t>بیماری صرع اثر چندانی در افزایش ناهنجاری های مادرزادی ندارد بلکه این افزایش در اثر مصرف داروهای ضد صرع صورت می گیرد.</a:t>
            </a:r>
          </a:p>
          <a:p>
            <a:endParaRPr lang="fa-IR" dirty="0">
              <a:cs typeface="2  Mitra" pitchFamily="2" charset="-78"/>
            </a:endParaRPr>
          </a:p>
          <a:p>
            <a:r>
              <a:rPr lang="fa-IR" dirty="0" smtClean="0">
                <a:cs typeface="2  Mitra" pitchFamily="2" charset="-78"/>
              </a:rPr>
              <a:t>در صورت قرار گرفتن جنین در معرض بیش از یک داروی ضد صرع خطر دو برابر می شود و بالاترین خطر مربوط به سدیم والپروات است.</a:t>
            </a:r>
            <a:endParaRPr lang="fa-IR" dirty="0">
              <a:cs typeface="2  Mitra" pitchFamily="2" charset="-78"/>
            </a:endParaRPr>
          </a:p>
        </p:txBody>
      </p:sp>
    </p:spTree>
    <p:extLst>
      <p:ext uri="{BB962C8B-B14F-4D97-AF65-F5344CB8AC3E}">
        <p14:creationId xmlns:p14="http://schemas.microsoft.com/office/powerpoint/2010/main" val="37207231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fa-IR" smtClean="0"/>
              <a:t>از بذل توجه شما سپاسگزارم</a:t>
            </a:r>
            <a:endParaRPr lang="fa-IR" dirty="0"/>
          </a:p>
        </p:txBody>
      </p:sp>
    </p:spTree>
    <p:extLst>
      <p:ext uri="{BB962C8B-B14F-4D97-AF65-F5344CB8AC3E}">
        <p14:creationId xmlns:p14="http://schemas.microsoft.com/office/powerpoint/2010/main" val="134869036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330</TotalTime>
  <Words>2395</Words>
  <Application>Microsoft Office PowerPoint</Application>
  <PresentationFormat>On-screen Show (4:3)</PresentationFormat>
  <Paragraphs>180</Paragraphs>
  <Slides>29</Slides>
  <Notes>0</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Oriel</vt:lpstr>
      <vt:lpstr>بنام خدا</vt:lpstr>
      <vt:lpstr>ناهنجاری های مادرزادی و سندروم های دیسمورفیک</vt:lpstr>
      <vt:lpstr>PowerPoint Presentation</vt:lpstr>
      <vt:lpstr>سقط خودبخودی جنین در سه ماهه اول بارداری</vt:lpstr>
      <vt:lpstr>PowerPoint Presentation</vt:lpstr>
      <vt:lpstr>ناهنجاری های مادرزادی و مرگ ومیر پیرازایشی ( Perinatal)</vt:lpstr>
      <vt:lpstr>انواع ناهنجاری ها در نوزادان</vt:lpstr>
      <vt:lpstr>PowerPoint Presentation</vt:lpstr>
      <vt:lpstr>مرگ و میر دوران کودکی</vt:lpstr>
      <vt:lpstr>رده بندی نقایص هنگام تولد</vt:lpstr>
      <vt:lpstr>ناهنجاری های منفرد</vt:lpstr>
      <vt:lpstr>گسیختگی  (پارگی،  Disruption)</vt:lpstr>
      <vt:lpstr>دگرریختی(  Deformation) </vt:lpstr>
      <vt:lpstr>دیسپلازی (Displasia) </vt:lpstr>
      <vt:lpstr>                         :     توالی (  Sequence) </vt:lpstr>
      <vt:lpstr>انواع نقایص لوله عصبی ( ntd) از نظر سبب شناسی</vt:lpstr>
      <vt:lpstr>انواع نقایص لوله عصبی ( ntd) از نظر سبب شناسی</vt:lpstr>
      <vt:lpstr>PowerPoint Presentation</vt:lpstr>
      <vt:lpstr>PowerPoint Presentation</vt:lpstr>
      <vt:lpstr>PowerPoint Presentation</vt:lpstr>
      <vt:lpstr>خطر تکرار نواقص لوله عصبی</vt:lpstr>
      <vt:lpstr>عناصر محیطی ( ناهنجاری زا ها، TERATOGENS)</vt:lpstr>
      <vt:lpstr>داروهای با اثر تراتوژن</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ناهنجاری های مادرزادی و سندروم های دیسمورفیک</dc:title>
  <dc:creator>Vahabi</dc:creator>
  <cp:lastModifiedBy>Windows User</cp:lastModifiedBy>
  <cp:revision>123</cp:revision>
  <dcterms:created xsi:type="dcterms:W3CDTF">2019-06-09T15:35:33Z</dcterms:created>
  <dcterms:modified xsi:type="dcterms:W3CDTF">2020-05-01T21:46:52Z</dcterms:modified>
</cp:coreProperties>
</file>