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335"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 id="327" r:id="rId70"/>
    <p:sldId id="328" r:id="rId71"/>
    <p:sldId id="329" r:id="rId72"/>
    <p:sldId id="330" r:id="rId73"/>
    <p:sldId id="331" r:id="rId74"/>
    <p:sldId id="332" r:id="rId75"/>
    <p:sldId id="333" r:id="rId76"/>
    <p:sldId id="334"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696"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ADB2A-205B-4E73-AAFB-CB15BDE8F62D}" type="datetimeFigureOut">
              <a:rPr lang="en-US" smtClean="0"/>
              <a:t>5/12/2020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5DA9A9-997D-49BA-9EA5-F308334FA41A}" type="slidenum">
              <a:rPr lang="en-US" smtClean="0"/>
              <a:t>‹#›</a:t>
            </a:fld>
            <a:endParaRPr lang="en-US"/>
          </a:p>
        </p:txBody>
      </p:sp>
    </p:spTree>
    <p:extLst>
      <p:ext uri="{BB962C8B-B14F-4D97-AF65-F5344CB8AC3E}">
        <p14:creationId xmlns:p14="http://schemas.microsoft.com/office/powerpoint/2010/main" val="2526795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4E75BBA-C268-4ECF-B4C4-EFAE348AF2FF}" type="slidenum">
              <a:rPr lang="en-US" smtClean="0"/>
              <a:t>51</a:t>
            </a:fld>
            <a:endParaRPr lang="en-US" dirty="0"/>
          </a:p>
        </p:txBody>
      </p:sp>
    </p:spTree>
    <p:extLst>
      <p:ext uri="{BB962C8B-B14F-4D97-AF65-F5344CB8AC3E}">
        <p14:creationId xmlns:p14="http://schemas.microsoft.com/office/powerpoint/2010/main" val="3311154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4E75BBA-C268-4ECF-B4C4-EFAE348AF2FF}" type="slidenum">
              <a:rPr lang="en-US" smtClean="0"/>
              <a:t>52</a:t>
            </a:fld>
            <a:endParaRPr lang="en-US" dirty="0"/>
          </a:p>
        </p:txBody>
      </p:sp>
    </p:spTree>
    <p:extLst>
      <p:ext uri="{BB962C8B-B14F-4D97-AF65-F5344CB8AC3E}">
        <p14:creationId xmlns:p14="http://schemas.microsoft.com/office/powerpoint/2010/main" val="1670133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1940234-2B6B-4A21-8513-08A6F3807E2D}"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2310263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940234-2B6B-4A21-8513-08A6F3807E2D}"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2384137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940234-2B6B-4A21-8513-08A6F3807E2D}"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3914740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1940234-2B6B-4A21-8513-08A6F3807E2D}"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2558919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940234-2B6B-4A21-8513-08A6F3807E2D}" type="datetimeFigureOut">
              <a:rPr lang="en-US" smtClean="0"/>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519266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940234-2B6B-4A21-8513-08A6F3807E2D}" type="datetimeFigureOut">
              <a:rPr lang="en-US" smtClean="0"/>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2162030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940234-2B6B-4A21-8513-08A6F3807E2D}" type="datetimeFigureOut">
              <a:rPr lang="en-US" smtClean="0"/>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3534787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940234-2B6B-4A21-8513-08A6F3807E2D}"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3016270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940234-2B6B-4A21-8513-08A6F3807E2D}" type="datetimeFigureOut">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1077305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940234-2B6B-4A21-8513-08A6F3807E2D}"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2924856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940234-2B6B-4A21-8513-08A6F3807E2D}" type="datetimeFigureOut">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C3C7B0-2FFE-44BB-9F8F-A23867D40C7D}" type="slidenum">
              <a:rPr lang="en-US" smtClean="0"/>
              <a:t>‹#›</a:t>
            </a:fld>
            <a:endParaRPr lang="en-US"/>
          </a:p>
        </p:txBody>
      </p:sp>
    </p:spTree>
    <p:extLst>
      <p:ext uri="{BB962C8B-B14F-4D97-AF65-F5344CB8AC3E}">
        <p14:creationId xmlns:p14="http://schemas.microsoft.com/office/powerpoint/2010/main" val="764036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940234-2B6B-4A21-8513-08A6F3807E2D}" type="datetimeFigureOut">
              <a:rPr lang="en-US" smtClean="0"/>
              <a:t>5/12/2020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C3C7B0-2FFE-44BB-9F8F-A23867D40C7D}" type="slidenum">
              <a:rPr lang="en-US" smtClean="0"/>
              <a:t>‹#›</a:t>
            </a:fld>
            <a:endParaRPr lang="en-US"/>
          </a:p>
        </p:txBody>
      </p:sp>
    </p:spTree>
    <p:extLst>
      <p:ext uri="{BB962C8B-B14F-4D97-AF65-F5344CB8AC3E}">
        <p14:creationId xmlns:p14="http://schemas.microsoft.com/office/powerpoint/2010/main" val="22419610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2129278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3986D2-256C-43DC-9203-B646DC3C672C}"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a:t>
            </a:fld>
            <a:endParaRPr lang="en-US" dirty="0"/>
          </a:p>
        </p:txBody>
      </p:sp>
      <p:sp>
        <p:nvSpPr>
          <p:cNvPr id="4" name="TextBox 3"/>
          <p:cNvSpPr txBox="1"/>
          <p:nvPr/>
        </p:nvSpPr>
        <p:spPr>
          <a:xfrm>
            <a:off x="381000" y="533400"/>
            <a:ext cx="8458200" cy="5386090"/>
          </a:xfrm>
          <a:prstGeom prst="rect">
            <a:avLst/>
          </a:prstGeom>
          <a:noFill/>
        </p:spPr>
        <p:txBody>
          <a:bodyPr wrap="square" rtlCol="0">
            <a:spAutoFit/>
          </a:bodyPr>
          <a:lstStyle/>
          <a:p>
            <a:pPr algn="just" rtl="1">
              <a:lnSpc>
                <a:spcPct val="200000"/>
              </a:lnSpc>
            </a:pPr>
            <a:r>
              <a:rPr lang="fa-IR" sz="3200" b="1" dirty="0" smtClean="0"/>
              <a:t>نازایی عامل مرد</a:t>
            </a:r>
          </a:p>
          <a:p>
            <a:pPr algn="just" rtl="1">
              <a:lnSpc>
                <a:spcPct val="200000"/>
              </a:lnSpc>
            </a:pPr>
            <a:r>
              <a:rPr lang="fa-IR" sz="2800" b="1" dirty="0" smtClean="0"/>
              <a:t>نازایی عامل مرد فقط علت نازایی در20% زوج های نابارور است،اما ممکن است به عنوان علت همراه در50% موارد مطرح شود.درانسان کوهورت جدیدی از اسپرماتوگونیا هر16 روزیکبار روند بلوغ را شروع می کند وتکامل سلول ریشه اسپرماتوگونی به سمت اسپرم بالغ را در عرض </a:t>
            </a:r>
            <a:r>
              <a:rPr lang="fa-IR" sz="2800" b="1" u="sng" dirty="0" smtClean="0">
                <a:solidFill>
                  <a:srgbClr val="002060"/>
                </a:solidFill>
              </a:rPr>
              <a:t>75</a:t>
            </a:r>
            <a:r>
              <a:rPr lang="fa-IR" sz="2800" b="1" dirty="0" smtClean="0"/>
              <a:t> روز پیش می برد.</a:t>
            </a:r>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1573868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CEBB70-D8E9-4610-BFAF-F01DE13D63C3}" type="datetime1">
              <a:rPr lang="en-US" smtClean="0"/>
              <a:t>5/12/2020</a:t>
            </a:fld>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3</a:t>
            </a:fld>
            <a:endParaRPr lang="en-US" dirty="0"/>
          </a:p>
        </p:txBody>
      </p:sp>
      <p:sp>
        <p:nvSpPr>
          <p:cNvPr id="5" name="TextBox 4"/>
          <p:cNvSpPr txBox="1"/>
          <p:nvPr/>
        </p:nvSpPr>
        <p:spPr>
          <a:xfrm>
            <a:off x="381000" y="457200"/>
            <a:ext cx="8534400" cy="5386090"/>
          </a:xfrm>
          <a:prstGeom prst="rect">
            <a:avLst/>
          </a:prstGeom>
          <a:noFill/>
        </p:spPr>
        <p:txBody>
          <a:bodyPr wrap="square" rtlCol="0">
            <a:spAutoFit/>
          </a:bodyPr>
          <a:lstStyle/>
          <a:p>
            <a:pPr lvl="0" algn="r" rtl="1">
              <a:lnSpc>
                <a:spcPct val="200000"/>
              </a:lnSpc>
            </a:pPr>
            <a:r>
              <a:rPr lang="fa-IR" sz="3200" b="1" dirty="0"/>
              <a:t>نازایی عامل </a:t>
            </a:r>
            <a:r>
              <a:rPr lang="fa-IR" sz="3200" b="1" dirty="0" smtClean="0"/>
              <a:t>مرد</a:t>
            </a:r>
            <a:endParaRPr lang="fa-IR" sz="2800" b="1" dirty="0" smtClean="0"/>
          </a:p>
          <a:p>
            <a:pPr lvl="0" algn="r" rtl="1">
              <a:lnSpc>
                <a:spcPct val="200000"/>
              </a:lnSpc>
            </a:pPr>
            <a:r>
              <a:rPr lang="fa-IR" sz="2800" b="1" dirty="0" smtClean="0">
                <a:solidFill>
                  <a:prstClr val="black"/>
                </a:solidFill>
              </a:rPr>
              <a:t>انتقال اسپرم حین انزال، اسپرم بالغ از وازودفران همراه با مایع پروستات، وزیکول منی وغدد بولبواورترال ترشح می شود.منی ترشح شده یک مخلوط ژلاتینی از اسپرم و پلاسمای منی است، گرچه این مخلوط 30-20 دقیقه پس از انزال رقیق می شود. این روند آبکی شدن نتیجه مستقیم آنزیم های پروتئولیتیک در مایع پروستات است.</a:t>
            </a:r>
            <a:endParaRPr lang="en-US" sz="2800" b="1" dirty="0">
              <a:solidFill>
                <a:prstClr val="black"/>
              </a:solidFill>
            </a:endParaRPr>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9813132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5FEC65-2B6A-4BC0-8590-7E08CC408CE7}"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4</a:t>
            </a:fld>
            <a:endParaRPr lang="en-US" dirty="0"/>
          </a:p>
        </p:txBody>
      </p:sp>
      <p:sp>
        <p:nvSpPr>
          <p:cNvPr id="7" name="TextBox 6"/>
          <p:cNvSpPr txBox="1"/>
          <p:nvPr/>
        </p:nvSpPr>
        <p:spPr>
          <a:xfrm>
            <a:off x="228600" y="577334"/>
            <a:ext cx="8414331" cy="2677656"/>
          </a:xfrm>
          <a:prstGeom prst="rect">
            <a:avLst/>
          </a:prstGeom>
          <a:noFill/>
        </p:spPr>
        <p:txBody>
          <a:bodyPr wrap="square" rtlCol="0">
            <a:spAutoFit/>
          </a:bodyPr>
          <a:lstStyle/>
          <a:p>
            <a:pPr algn="r" rtl="1">
              <a:lnSpc>
                <a:spcPct val="150000"/>
              </a:lnSpc>
            </a:pPr>
            <a:r>
              <a:rPr lang="fa-IR" sz="2800" b="1" dirty="0" smtClean="0"/>
              <a:t>پس از انزال اسپرم ،آزاد شدن تحت روند صلاحیت یابی قرار می گیرد تا توانایی بارور سازی اووسیت را پیدا کند.صلاحیت یابی بطور طبیعی در </a:t>
            </a:r>
            <a:r>
              <a:rPr lang="fa-IR" sz="2800" b="1" u="sng" dirty="0" smtClean="0">
                <a:solidFill>
                  <a:srgbClr val="002060"/>
                </a:solidFill>
              </a:rPr>
              <a:t>موکوس گردن رحم </a:t>
            </a:r>
            <a:r>
              <a:rPr lang="fa-IR" sz="2800" b="1" dirty="0" smtClean="0"/>
              <a:t>روی می دهد و شامل برداشتن عوامل مهاری مثل کلسترول از سطح اسپرم است.</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1840724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176949-67B2-4901-9E3F-5094E35CE6CC}" type="datetime1">
              <a:rPr lang="en-US" smtClean="0"/>
              <a:t>5/12/2020</a:t>
            </a:fld>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a:t>
            </a:fld>
            <a:endParaRPr lang="en-US" dirty="0"/>
          </a:p>
        </p:txBody>
      </p:sp>
      <p:sp>
        <p:nvSpPr>
          <p:cNvPr id="5" name="TextBox 4"/>
          <p:cNvSpPr txBox="1"/>
          <p:nvPr/>
        </p:nvSpPr>
        <p:spPr>
          <a:xfrm>
            <a:off x="457200" y="353991"/>
            <a:ext cx="8229600" cy="3539430"/>
          </a:xfrm>
          <a:prstGeom prst="rect">
            <a:avLst/>
          </a:prstGeom>
          <a:noFill/>
        </p:spPr>
        <p:txBody>
          <a:bodyPr wrap="square" rtlCol="0">
            <a:spAutoFit/>
          </a:bodyPr>
          <a:lstStyle/>
          <a:p>
            <a:pPr lvl="0" algn="just" rtl="1">
              <a:lnSpc>
                <a:spcPct val="200000"/>
              </a:lnSpc>
            </a:pPr>
            <a:r>
              <a:rPr lang="fa-IR" sz="2800" b="1" dirty="0" smtClean="0">
                <a:solidFill>
                  <a:prstClr val="black"/>
                </a:solidFill>
              </a:rPr>
              <a:t>وقتی </a:t>
            </a:r>
            <a:r>
              <a:rPr lang="fa-IR" sz="2800" b="1" dirty="0">
                <a:solidFill>
                  <a:prstClr val="black"/>
                </a:solidFill>
              </a:rPr>
              <a:t>اسپرم به ایسم لوله رسید،به کندی وارد آمپول می شود و تعداد اسپرم های رسیده به اووسیت بازهم کاسته می شود.انتقال اسپرم از فورنیکس خلفی واژن به داخل لوله فالوپ </a:t>
            </a:r>
            <a:r>
              <a:rPr lang="fa-IR" sz="2800" b="1" dirty="0">
                <a:solidFill>
                  <a:schemeClr val="accent2"/>
                </a:solidFill>
              </a:rPr>
              <a:t>حین فاز فولیکولار </a:t>
            </a:r>
            <a:r>
              <a:rPr lang="fa-IR" sz="2800" b="1" dirty="0">
                <a:solidFill>
                  <a:prstClr val="black"/>
                </a:solidFill>
              </a:rPr>
              <a:t>سیکل قاعدگی </a:t>
            </a:r>
            <a:r>
              <a:rPr lang="fa-IR" sz="2800" b="1" u="sng" dirty="0">
                <a:solidFill>
                  <a:srgbClr val="C00000"/>
                </a:solidFill>
              </a:rPr>
              <a:t>2 </a:t>
            </a:r>
            <a:r>
              <a:rPr lang="fa-IR" sz="2800" b="1" dirty="0">
                <a:solidFill>
                  <a:prstClr val="black"/>
                </a:solidFill>
              </a:rPr>
              <a:t>دقیقه طول می کشد.</a:t>
            </a:r>
            <a:endParaRPr lang="en-US" sz="2800" b="1" dirty="0">
              <a:solidFill>
                <a:prstClr val="black"/>
              </a:solidFill>
            </a:endParaRPr>
          </a:p>
        </p:txBody>
      </p:sp>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5099051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2475FB-D420-4151-B32D-181E9A513FB7}"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a:t>
            </a:fld>
            <a:endParaRPr lang="en-US" dirty="0"/>
          </a:p>
        </p:txBody>
      </p:sp>
      <p:sp>
        <p:nvSpPr>
          <p:cNvPr id="4" name="TextBox 3"/>
          <p:cNvSpPr txBox="1"/>
          <p:nvPr/>
        </p:nvSpPr>
        <p:spPr>
          <a:xfrm>
            <a:off x="381000" y="685800"/>
            <a:ext cx="8338131" cy="5386090"/>
          </a:xfrm>
          <a:prstGeom prst="rect">
            <a:avLst/>
          </a:prstGeom>
          <a:noFill/>
        </p:spPr>
        <p:txBody>
          <a:bodyPr wrap="square" rtlCol="0">
            <a:spAutoFit/>
          </a:bodyPr>
          <a:lstStyle/>
          <a:p>
            <a:pPr algn="just" rtl="1">
              <a:lnSpc>
                <a:spcPct val="200000"/>
              </a:lnSpc>
            </a:pPr>
            <a:r>
              <a:rPr lang="fa-IR" sz="3200" b="1" dirty="0" smtClean="0">
                <a:solidFill>
                  <a:srgbClr val="7030A0"/>
                </a:solidFill>
              </a:rPr>
              <a:t>حساسیت اسپرم به توکسین ها</a:t>
            </a:r>
          </a:p>
          <a:p>
            <a:pPr algn="just" rtl="1">
              <a:lnSpc>
                <a:spcPct val="200000"/>
              </a:lnSpc>
            </a:pPr>
            <a:r>
              <a:rPr lang="fa-IR" sz="2800" b="1" dirty="0" smtClean="0"/>
              <a:t>کاهش تعداد و تحرک اسپرم در ایالات متحده به دنبال استفاده از حشره کش ها و کشاورزی صنعتی مورد توجه قرارگرفته است اما ارتباط تماس شغلی با ناباروری مشخص نشده است.مصرف مواد غذایی حاوی سویای بیشتر ،همراه با تعداد اسپرم پایین تر است .</a:t>
            </a:r>
          </a:p>
          <a:p>
            <a:pPr algn="just" rtl="1">
              <a:lnSpc>
                <a:spcPct val="200000"/>
              </a:lnSpc>
            </a:pP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3847655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B83712-9543-44FB-A10E-20D199F79C6E}"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7</a:t>
            </a:fld>
            <a:endParaRPr lang="en-US" dirty="0"/>
          </a:p>
        </p:txBody>
      </p:sp>
      <p:sp>
        <p:nvSpPr>
          <p:cNvPr id="5" name="TextBox 4"/>
          <p:cNvSpPr txBox="1"/>
          <p:nvPr/>
        </p:nvSpPr>
        <p:spPr>
          <a:xfrm>
            <a:off x="457200" y="533400"/>
            <a:ext cx="8458200" cy="5139548"/>
          </a:xfrm>
          <a:prstGeom prst="rect">
            <a:avLst/>
          </a:prstGeom>
          <a:noFill/>
        </p:spPr>
        <p:txBody>
          <a:bodyPr wrap="square" rtlCol="0">
            <a:spAutoFit/>
          </a:bodyPr>
          <a:lstStyle/>
          <a:p>
            <a:pPr lvl="0" algn="just" rtl="1">
              <a:lnSpc>
                <a:spcPct val="200000"/>
              </a:lnSpc>
            </a:pPr>
            <a:r>
              <a:rPr lang="fa-IR" sz="2800" b="1" dirty="0">
                <a:solidFill>
                  <a:prstClr val="black"/>
                </a:solidFill>
              </a:rPr>
              <a:t>الکلیسیم اثرات منفی بر روی پارامترهای آنالیز اسپرم داردو مصرف سیگار یا جویدن تنباکو همراه با کاهش تعداد وتحرک اسپرم است.</a:t>
            </a:r>
          </a:p>
          <a:p>
            <a:pPr lvl="0" algn="just" rtl="1">
              <a:lnSpc>
                <a:spcPct val="200000"/>
              </a:lnSpc>
            </a:pPr>
            <a:r>
              <a:rPr lang="fa-IR" sz="2800" b="1" dirty="0">
                <a:solidFill>
                  <a:prstClr val="black"/>
                </a:solidFill>
              </a:rPr>
              <a:t>ماری جوانا تحرک اسپرم و واکنش آکروزوم در بدن را مهار می کند و کوکایین تحرک اسپرم را کاهش داده </a:t>
            </a:r>
            <a:r>
              <a:rPr lang="fa-IR" sz="2800" b="1" dirty="0" smtClean="0">
                <a:solidFill>
                  <a:prstClr val="black"/>
                </a:solidFill>
              </a:rPr>
              <a:t>و</a:t>
            </a:r>
            <a:r>
              <a:rPr lang="fa-IR" sz="2800" b="1" dirty="0">
                <a:solidFill>
                  <a:prstClr val="black"/>
                </a:solidFill>
              </a:rPr>
              <a:t>با نازایی مرد همراه می شود.</a:t>
            </a:r>
            <a:r>
              <a:rPr lang="fa-IR" sz="2800" b="1" dirty="0" smtClean="0">
                <a:solidFill>
                  <a:prstClr val="black"/>
                </a:solidFill>
              </a:rPr>
              <a:t>داروهای </a:t>
            </a:r>
            <a:r>
              <a:rPr lang="fa-IR" sz="2800" b="1" dirty="0">
                <a:solidFill>
                  <a:prstClr val="black"/>
                </a:solidFill>
              </a:rPr>
              <a:t>خاص ممکن است تعداد اسپرم یا عملکرد آن را کاهش داده یا سبب اختلالات انزالی </a:t>
            </a:r>
            <a:r>
              <a:rPr lang="fa-IR" sz="2800" b="1" dirty="0" smtClean="0">
                <a:solidFill>
                  <a:prstClr val="black"/>
                </a:solidFill>
              </a:rPr>
              <a:t>شوند.</a:t>
            </a:r>
            <a:endParaRPr lang="en-US" dirty="0"/>
          </a:p>
        </p:txBody>
      </p:sp>
    </p:spTree>
    <p:extLst>
      <p:ext uri="{BB962C8B-B14F-4D97-AF65-F5344CB8AC3E}">
        <p14:creationId xmlns:p14="http://schemas.microsoft.com/office/powerpoint/2010/main" val="8403847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81012" y="6365874"/>
            <a:ext cx="2133600" cy="365125"/>
          </a:xfrm>
        </p:spPr>
        <p:txBody>
          <a:bodyPr/>
          <a:lstStyle/>
          <a:p>
            <a:fld id="{4F3D57BF-FFE0-47DA-8A3A-D1F3C27A727F}" type="datetime1">
              <a:rPr lang="en-US" smtClean="0"/>
              <a:t>5/12/2020</a:t>
            </a:fld>
            <a:endParaRPr lang="en-US" dirty="0"/>
          </a:p>
        </p:txBody>
      </p:sp>
      <p:sp>
        <p:nvSpPr>
          <p:cNvPr id="3" name="Slide Number Placeholder 2"/>
          <p:cNvSpPr>
            <a:spLocks noGrp="1"/>
          </p:cNvSpPr>
          <p:nvPr>
            <p:ph type="sldNum" sz="quarter" idx="12"/>
          </p:nvPr>
        </p:nvSpPr>
        <p:spPr>
          <a:xfrm>
            <a:off x="6577012" y="6365874"/>
            <a:ext cx="2133600" cy="365125"/>
          </a:xfrm>
        </p:spPr>
        <p:txBody>
          <a:bodyPr/>
          <a:lstStyle/>
          <a:p>
            <a:fld id="{444C1B5E-D339-496B-A0CB-8AC8C85D302F}" type="slidenum">
              <a:rPr lang="en-US" smtClean="0"/>
              <a:t>8</a:t>
            </a:fld>
            <a:endParaRPr lang="en-US" dirty="0"/>
          </a:p>
        </p:txBody>
      </p:sp>
      <p:sp>
        <p:nvSpPr>
          <p:cNvPr id="4" name="TextBox 3"/>
          <p:cNvSpPr txBox="1"/>
          <p:nvPr/>
        </p:nvSpPr>
        <p:spPr>
          <a:xfrm>
            <a:off x="671512" y="586858"/>
            <a:ext cx="8153400" cy="707886"/>
          </a:xfrm>
          <a:prstGeom prst="rect">
            <a:avLst/>
          </a:prstGeom>
          <a:noFill/>
        </p:spPr>
        <p:txBody>
          <a:bodyPr wrap="square" rtlCol="0">
            <a:spAutoFit/>
          </a:bodyPr>
          <a:lstStyle/>
          <a:p>
            <a:pPr algn="ctr" rtl="1"/>
            <a:r>
              <a:rPr lang="fa-IR" sz="4000" b="1" dirty="0" smtClean="0"/>
              <a:t>داروهایی که باروری مرد را مختل می کنند</a:t>
            </a:r>
            <a:endParaRPr lang="en-US" sz="4000" b="1" dirty="0"/>
          </a:p>
        </p:txBody>
      </p:sp>
      <p:graphicFrame>
        <p:nvGraphicFramePr>
          <p:cNvPr id="5" name="Table 4"/>
          <p:cNvGraphicFramePr>
            <a:graphicFrameLocks noGrp="1"/>
          </p:cNvGraphicFramePr>
          <p:nvPr>
            <p:extLst>
              <p:ext uri="{D42A27DB-BD31-4B8C-83A1-F6EECF244321}">
                <p14:modId xmlns:p14="http://schemas.microsoft.com/office/powerpoint/2010/main" val="1434985931"/>
              </p:ext>
            </p:extLst>
          </p:nvPr>
        </p:nvGraphicFramePr>
        <p:xfrm>
          <a:off x="152400" y="1676400"/>
          <a:ext cx="8991599" cy="4912089"/>
        </p:xfrm>
        <a:graphic>
          <a:graphicData uri="http://schemas.openxmlformats.org/drawingml/2006/table">
            <a:tbl>
              <a:tblPr firstRow="1" bandRow="1">
                <a:tableStyleId>{93296810-A885-4BE3-A3E7-6D5BEEA58F35}</a:tableStyleId>
              </a:tblPr>
              <a:tblGrid>
                <a:gridCol w="8991599"/>
              </a:tblGrid>
              <a:tr h="1295400">
                <a:tc>
                  <a:txBody>
                    <a:bodyPr/>
                    <a:lstStyle/>
                    <a:p>
                      <a:pPr algn="just" rtl="1">
                        <a:lnSpc>
                          <a:spcPct val="300000"/>
                        </a:lnSpc>
                      </a:pPr>
                      <a:r>
                        <a:rPr lang="fa-IR" dirty="0" smtClean="0">
                          <a:solidFill>
                            <a:schemeClr val="tx1"/>
                          </a:solidFill>
                        </a:rPr>
                        <a:t>اختلال در اسپرماتوژنز                            سولفاسالازین، متوتروکسات،نیتروفورانتوئین،کلشی سین،شیمی درمانی</a:t>
                      </a:r>
                      <a:endParaRPr lang="en-US" dirty="0">
                        <a:solidFill>
                          <a:schemeClr val="tx1"/>
                        </a:solidFill>
                      </a:endParaRPr>
                    </a:p>
                  </a:txBody>
                  <a:tcPr/>
                </a:tc>
              </a:tr>
              <a:tr h="634659">
                <a:tc>
                  <a:txBody>
                    <a:bodyPr/>
                    <a:lstStyle/>
                    <a:p>
                      <a:pPr algn="just" rtl="1"/>
                      <a:r>
                        <a:rPr lang="fa-IR" sz="1800" b="1" kern="1200" dirty="0" smtClean="0">
                          <a:solidFill>
                            <a:schemeClr val="tx1"/>
                          </a:solidFill>
                          <a:latin typeface="+mn-lt"/>
                          <a:ea typeface="+mn-ea"/>
                          <a:cs typeface="+mn-cs"/>
                        </a:rPr>
                        <a:t>سرکوب هیپوفیز                                               تستوسترون تزریقی، آنالوگ هورمون آزادکننده گنادو تروپین</a:t>
                      </a:r>
                      <a:endParaRPr lang="en-US" sz="1800" b="1" kern="1200" dirty="0">
                        <a:solidFill>
                          <a:schemeClr val="tx1"/>
                        </a:solidFill>
                        <a:latin typeface="+mn-lt"/>
                        <a:ea typeface="+mn-ea"/>
                        <a:cs typeface="+mn-cs"/>
                      </a:endParaRPr>
                    </a:p>
                  </a:txBody>
                  <a:tcPr/>
                </a:tc>
              </a:tr>
              <a:tr h="634659">
                <a:tc>
                  <a:txBody>
                    <a:bodyPr/>
                    <a:lstStyle/>
                    <a:p>
                      <a:pPr algn="just" rtl="1"/>
                      <a:r>
                        <a:rPr lang="fa-IR" sz="1800" b="1" kern="1200" dirty="0" smtClean="0">
                          <a:solidFill>
                            <a:schemeClr val="tx1"/>
                          </a:solidFill>
                          <a:latin typeface="+mn-lt"/>
                          <a:ea typeface="+mn-ea"/>
                          <a:cs typeface="+mn-cs"/>
                        </a:rPr>
                        <a:t>اثرات آنتی آندروژنیک                                                                سایمیتیدین، اسپیرونولاکتون</a:t>
                      </a:r>
                      <a:endParaRPr lang="en-US" sz="1800" b="1" kern="1200" dirty="0">
                        <a:solidFill>
                          <a:schemeClr val="tx1"/>
                        </a:solidFill>
                        <a:latin typeface="+mn-lt"/>
                        <a:ea typeface="+mn-ea"/>
                        <a:cs typeface="+mn-cs"/>
                      </a:endParaRPr>
                    </a:p>
                  </a:txBody>
                  <a:tcPr/>
                </a:tc>
              </a:tr>
              <a:tr h="782457">
                <a:tc>
                  <a:txBody>
                    <a:bodyPr/>
                    <a:lstStyle/>
                    <a:p>
                      <a:pPr algn="just" rtl="1"/>
                      <a:r>
                        <a:rPr lang="fa-IR" sz="2400" kern="1200" dirty="0" smtClean="0">
                          <a:solidFill>
                            <a:schemeClr val="dk1"/>
                          </a:solidFill>
                          <a:latin typeface="+mn-lt"/>
                          <a:ea typeface="+mn-ea"/>
                          <a:cs typeface="+mn-cs"/>
                        </a:rPr>
                        <a:t>نارسایی انزال                                        </a:t>
                      </a:r>
                      <a:r>
                        <a:rPr lang="el-GR" sz="2400" dirty="0" smtClean="0"/>
                        <a:t>α</a:t>
                      </a:r>
                      <a:r>
                        <a:rPr lang="fa-IR" sz="2400" dirty="0" smtClean="0"/>
                        <a:t>- بلاکرها،ضدافسردگی ها،فنوتیازین</a:t>
                      </a:r>
                      <a:r>
                        <a:rPr lang="fa-IR" sz="2400" baseline="0" dirty="0" smtClean="0"/>
                        <a:t> ها</a:t>
                      </a:r>
                      <a:endParaRPr lang="en-US" sz="2400" dirty="0"/>
                    </a:p>
                  </a:txBody>
                  <a:tcPr/>
                </a:tc>
              </a:tr>
              <a:tr h="782457">
                <a:tc>
                  <a:txBody>
                    <a:bodyPr/>
                    <a:lstStyle/>
                    <a:p>
                      <a:pPr algn="just" rtl="1"/>
                      <a:r>
                        <a:rPr lang="fa-IR" sz="2400" kern="1200" dirty="0" smtClean="0">
                          <a:solidFill>
                            <a:schemeClr val="dk1"/>
                          </a:solidFill>
                          <a:latin typeface="+mn-lt"/>
                          <a:ea typeface="+mn-ea"/>
                          <a:cs typeface="+mn-cs"/>
                        </a:rPr>
                        <a:t>اختلال در ارکشن                                  </a:t>
                      </a:r>
                      <a:r>
                        <a:rPr kumimoji="0" lang="el-GR" sz="2400" b="0" i="0" u="none" strike="noStrike" kern="1200" cap="none" spc="0" normalizeH="0" baseline="0" noProof="0" dirty="0" smtClean="0">
                          <a:ln>
                            <a:noFill/>
                          </a:ln>
                          <a:solidFill>
                            <a:prstClr val="black"/>
                          </a:solidFill>
                          <a:effectLst/>
                          <a:uLnTx/>
                          <a:uFillTx/>
                          <a:latin typeface="+mn-lt"/>
                          <a:ea typeface="+mn-ea"/>
                          <a:cs typeface="+mn-cs"/>
                        </a:rPr>
                        <a:t>α</a:t>
                      </a:r>
                      <a:r>
                        <a:rPr kumimoji="0" lang="fa-IR" sz="2400" b="0" i="0" u="none" strike="noStrike" kern="1200" cap="none" spc="0" normalizeH="0" baseline="0" noProof="0" dirty="0" smtClean="0">
                          <a:ln>
                            <a:noFill/>
                          </a:ln>
                          <a:solidFill>
                            <a:prstClr val="black"/>
                          </a:solidFill>
                          <a:effectLst/>
                          <a:uLnTx/>
                          <a:uFillTx/>
                          <a:latin typeface="+mn-lt"/>
                          <a:ea typeface="+mn-ea"/>
                          <a:cs typeface="+mn-cs"/>
                        </a:rPr>
                        <a:t>- بلاکرها،دیورتیک تیازیدی،متوکلوپرامید</a:t>
                      </a:r>
                      <a:r>
                        <a:rPr lang="fa-IR" dirty="0" smtClean="0"/>
                        <a:t>   </a:t>
                      </a:r>
                      <a:endParaRPr lang="en-US" dirty="0"/>
                    </a:p>
                  </a:txBody>
                  <a:tcPr/>
                </a:tc>
              </a:tr>
              <a:tr h="782457">
                <a:tc>
                  <a:txBody>
                    <a:bodyPr/>
                    <a:lstStyle/>
                    <a:p>
                      <a:pPr algn="just" rtl="1"/>
                      <a:r>
                        <a:rPr kumimoji="0" lang="fa-IR" sz="2400" b="0" i="0" u="none" strike="noStrike" kern="1200" cap="none" spc="0" normalizeH="0" baseline="0" dirty="0" smtClean="0">
                          <a:ln>
                            <a:noFill/>
                          </a:ln>
                          <a:solidFill>
                            <a:prstClr val="black"/>
                          </a:solidFill>
                          <a:effectLst/>
                          <a:uLnTx/>
                          <a:uFillTx/>
                          <a:latin typeface="+mn-lt"/>
                          <a:ea typeface="+mn-ea"/>
                          <a:cs typeface="+mn-cs"/>
                        </a:rPr>
                        <a:t>مصرف نابجای داروی                  استروئیدهای آنا بولیک،حشیش،هروئین، کوکائین</a:t>
                      </a:r>
                      <a:endParaRPr kumimoji="0" lang="en-US" sz="2400" b="0" i="0" u="none" strike="noStrike" kern="1200" cap="none" spc="0" normalizeH="0" baseline="0" dirty="0">
                        <a:ln>
                          <a:noFill/>
                        </a:ln>
                        <a:solidFill>
                          <a:prstClr val="black"/>
                        </a:solidFill>
                        <a:effectLst/>
                        <a:uLnTx/>
                        <a:uFillTx/>
                        <a:latin typeface="+mn-lt"/>
                        <a:ea typeface="+mn-ea"/>
                        <a:cs typeface="+mn-cs"/>
                      </a:endParaRPr>
                    </a:p>
                  </a:txBody>
                  <a:tcPr/>
                </a:tc>
              </a:tr>
            </a:tbl>
          </a:graphicData>
        </a:graphic>
      </p:graphicFrame>
      <p:sp>
        <p:nvSpPr>
          <p:cNvPr id="6" name="Footer Placeholder 5"/>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534331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C91149-339E-4C61-A80D-ED992907956E}"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9</a:t>
            </a:fld>
            <a:endParaRPr lang="en-US" dirty="0"/>
          </a:p>
        </p:txBody>
      </p:sp>
      <p:sp>
        <p:nvSpPr>
          <p:cNvPr id="5" name="TextBox 4"/>
          <p:cNvSpPr txBox="1"/>
          <p:nvPr/>
        </p:nvSpPr>
        <p:spPr>
          <a:xfrm>
            <a:off x="838200" y="501134"/>
            <a:ext cx="7957131" cy="4462760"/>
          </a:xfrm>
          <a:prstGeom prst="rect">
            <a:avLst/>
          </a:prstGeom>
          <a:noFill/>
        </p:spPr>
        <p:txBody>
          <a:bodyPr wrap="square" rtlCol="0">
            <a:spAutoFit/>
          </a:bodyPr>
          <a:lstStyle/>
          <a:p>
            <a:pPr algn="just" rtl="1"/>
            <a:r>
              <a:rPr lang="fa-IR" sz="3200" b="1" dirty="0" smtClean="0"/>
              <a:t>آنالیز مایع منی</a:t>
            </a:r>
          </a:p>
          <a:p>
            <a:pPr algn="just" rtl="1">
              <a:lnSpc>
                <a:spcPct val="150000"/>
              </a:lnSpc>
            </a:pPr>
            <a:r>
              <a:rPr lang="fa-IR" sz="2800" b="1" dirty="0" smtClean="0"/>
              <a:t>درتجزیه مایع </a:t>
            </a:r>
            <a:r>
              <a:rPr lang="fa-IR" sz="2800" b="1" u="sng" dirty="0" smtClean="0">
                <a:solidFill>
                  <a:srgbClr val="C00000"/>
                </a:solidFill>
              </a:rPr>
              <a:t>منی،حجم مایع منی،تعداد اسپرم،تحرک اسپرم و مورفولوژی اسپرم </a:t>
            </a:r>
            <a:r>
              <a:rPr lang="fa-IR" sz="2800" b="1" dirty="0" smtClean="0"/>
              <a:t>اندازه گیری می شود.اخیرا بازنگری </a:t>
            </a:r>
            <a:r>
              <a:rPr lang="fa-IR" sz="2800" b="1" dirty="0" smtClean="0">
                <a:solidFill>
                  <a:prstClr val="black"/>
                </a:solidFill>
              </a:rPr>
              <a:t>مقادیر</a:t>
            </a:r>
            <a:r>
              <a:rPr lang="fa-IR" sz="2800" b="1" dirty="0" smtClean="0"/>
              <a:t> طبیعی آنالیزمایع منی توسط</a:t>
            </a:r>
            <a:r>
              <a:rPr lang="en-US" sz="2800" b="1" dirty="0" smtClean="0"/>
              <a:t> WHO</a:t>
            </a:r>
            <a:r>
              <a:rPr lang="fa-IR" sz="2800" b="1" dirty="0" smtClean="0"/>
              <a:t>در 2010پیشنهاد شده است که با درنظر گرفتن اختلافات منطقه ای در کیفیت مایع منی و اختلافات بین آزمایشگاه ها،هر آزمایشگاهی باید مقادیرطبیعی خود را از مرجع به دست آورد.</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6381538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82F21E-BA3A-4730-B715-1447BA0BE731}"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10</a:t>
            </a:fld>
            <a:endParaRPr lang="en-US" dirty="0"/>
          </a:p>
        </p:txBody>
      </p:sp>
      <p:sp>
        <p:nvSpPr>
          <p:cNvPr id="5" name="TextBox 4"/>
          <p:cNvSpPr txBox="1"/>
          <p:nvPr/>
        </p:nvSpPr>
        <p:spPr>
          <a:xfrm>
            <a:off x="457200" y="381000"/>
            <a:ext cx="8261931" cy="3539430"/>
          </a:xfrm>
          <a:prstGeom prst="rect">
            <a:avLst/>
          </a:prstGeom>
          <a:noFill/>
        </p:spPr>
        <p:txBody>
          <a:bodyPr wrap="square" rtlCol="0">
            <a:spAutoFit/>
          </a:bodyPr>
          <a:lstStyle/>
          <a:p>
            <a:pPr lvl="0" algn="just" rtl="1">
              <a:lnSpc>
                <a:spcPct val="200000"/>
              </a:lnSpc>
            </a:pPr>
            <a:r>
              <a:rPr lang="fa-IR" sz="2800" b="1" u="sng" dirty="0">
                <a:solidFill>
                  <a:srgbClr val="FF0000"/>
                </a:solidFill>
              </a:rPr>
              <a:t>پرهیز جنسی حداقل 2 روز و حداکثر 7 روز </a:t>
            </a:r>
            <a:r>
              <a:rPr lang="fa-IR" sz="2800" b="1" dirty="0">
                <a:solidFill>
                  <a:prstClr val="black"/>
                </a:solidFill>
              </a:rPr>
              <a:t>معمولا قبل از آنالیز منی توصیه می شود،اما مدت بهینه هنوز نامشخص است.اپیدیدیم حجمی معادل سه بار انزال را ذخیره می کند.با پرهیز جنسی طولانی،اضافه </a:t>
            </a:r>
            <a:r>
              <a:rPr lang="fa-IR" sz="2800" b="1" dirty="0" smtClean="0">
                <a:solidFill>
                  <a:prstClr val="black"/>
                </a:solidFill>
              </a:rPr>
              <a:t>بار </a:t>
            </a:r>
            <a:r>
              <a:rPr lang="fa-IR" sz="2800" b="1" dirty="0">
                <a:solidFill>
                  <a:prstClr val="black"/>
                </a:solidFill>
              </a:rPr>
              <a:t>اسپرم به داخل پیشابراه و خروج آن با ادرار رخ می دهد.</a:t>
            </a:r>
            <a:endParaRPr lang="en-US" sz="2800" b="1" dirty="0">
              <a:solidFill>
                <a:prstClr val="black"/>
              </a:solidFill>
            </a:endParaRPr>
          </a:p>
        </p:txBody>
      </p:sp>
    </p:spTree>
    <p:extLst>
      <p:ext uri="{BB962C8B-B14F-4D97-AF65-F5344CB8AC3E}">
        <p14:creationId xmlns:p14="http://schemas.microsoft.com/office/powerpoint/2010/main" val="37662967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80999" y="6208444"/>
            <a:ext cx="2133600" cy="365125"/>
          </a:xfrm>
        </p:spPr>
        <p:txBody>
          <a:bodyPr/>
          <a:lstStyle/>
          <a:p>
            <a:fld id="{91698618-707A-481F-B434-2386DC40220C}" type="datetime1">
              <a:rPr lang="en-US" b="1" smtClean="0"/>
              <a:t>5/12/2020</a:t>
            </a:fld>
            <a:endParaRPr lang="en-US" b="1" dirty="0"/>
          </a:p>
        </p:txBody>
      </p:sp>
      <p:sp>
        <p:nvSpPr>
          <p:cNvPr id="3" name="Slide Number Placeholder 2"/>
          <p:cNvSpPr>
            <a:spLocks noGrp="1"/>
          </p:cNvSpPr>
          <p:nvPr>
            <p:ph type="sldNum" sz="quarter" idx="12"/>
          </p:nvPr>
        </p:nvSpPr>
        <p:spPr>
          <a:xfrm>
            <a:off x="6476999" y="6208444"/>
            <a:ext cx="2133600" cy="365125"/>
          </a:xfrm>
        </p:spPr>
        <p:txBody>
          <a:bodyPr/>
          <a:lstStyle/>
          <a:p>
            <a:fld id="{444C1B5E-D339-496B-A0CB-8AC8C85D302F}" type="slidenum">
              <a:rPr lang="en-US" b="1" smtClean="0"/>
              <a:t>11</a:t>
            </a:fld>
            <a:endParaRPr lang="en-US" b="1" dirty="0"/>
          </a:p>
        </p:txBody>
      </p:sp>
      <p:sp>
        <p:nvSpPr>
          <p:cNvPr id="9" name="TextBox 8"/>
          <p:cNvSpPr txBox="1"/>
          <p:nvPr/>
        </p:nvSpPr>
        <p:spPr>
          <a:xfrm>
            <a:off x="380999" y="233094"/>
            <a:ext cx="8686800" cy="1323439"/>
          </a:xfrm>
          <a:prstGeom prst="rect">
            <a:avLst/>
          </a:prstGeom>
          <a:noFill/>
        </p:spPr>
        <p:txBody>
          <a:bodyPr wrap="square" rtlCol="0">
            <a:spAutoFit/>
          </a:bodyPr>
          <a:lstStyle/>
          <a:p>
            <a:pPr algn="ctr" rtl="1"/>
            <a:r>
              <a:rPr lang="fa-IR" sz="4000" b="1" dirty="0" smtClean="0"/>
              <a:t>مایع منی طبیعی : سازمان بهداشت جهانی</a:t>
            </a:r>
          </a:p>
          <a:p>
            <a:pPr algn="ctr" rtl="1"/>
            <a:endParaRPr lang="en-US" sz="4000" b="1" dirty="0"/>
          </a:p>
        </p:txBody>
      </p:sp>
      <p:graphicFrame>
        <p:nvGraphicFramePr>
          <p:cNvPr id="10" name="Table 9"/>
          <p:cNvGraphicFramePr>
            <a:graphicFrameLocks noGrp="1"/>
          </p:cNvGraphicFramePr>
          <p:nvPr>
            <p:extLst>
              <p:ext uri="{D42A27DB-BD31-4B8C-83A1-F6EECF244321}">
                <p14:modId xmlns:p14="http://schemas.microsoft.com/office/powerpoint/2010/main" val="159344909"/>
              </p:ext>
            </p:extLst>
          </p:nvPr>
        </p:nvGraphicFramePr>
        <p:xfrm>
          <a:off x="0" y="1071294"/>
          <a:ext cx="8915399" cy="5486401"/>
        </p:xfrm>
        <a:graphic>
          <a:graphicData uri="http://schemas.openxmlformats.org/drawingml/2006/table">
            <a:tbl>
              <a:tblPr firstRow="1" bandRow="1">
                <a:tableStyleId>{5C22544A-7EE6-4342-B048-85BDC9FD1C3A}</a:tableStyleId>
              </a:tblPr>
              <a:tblGrid>
                <a:gridCol w="3343273"/>
                <a:gridCol w="3417570"/>
                <a:gridCol w="2154556"/>
              </a:tblGrid>
              <a:tr h="746127">
                <a:tc>
                  <a:txBody>
                    <a:bodyPr/>
                    <a:lstStyle/>
                    <a:p>
                      <a:pPr algn="r" rtl="1"/>
                      <a:r>
                        <a:rPr lang="fa-IR" dirty="0" smtClean="0">
                          <a:solidFill>
                            <a:schemeClr val="tx1"/>
                          </a:solidFill>
                        </a:rPr>
                        <a:t>دستورالعمل</a:t>
                      </a:r>
                      <a:r>
                        <a:rPr lang="fa-IR" dirty="0" smtClean="0"/>
                        <a:t> </a:t>
                      </a:r>
                      <a:r>
                        <a:rPr lang="fa-IR" dirty="0" smtClean="0">
                          <a:solidFill>
                            <a:schemeClr val="tx1"/>
                          </a:solidFill>
                        </a:rPr>
                        <a:t>2010</a:t>
                      </a:r>
                      <a:endParaRPr lang="en-US" dirty="0">
                        <a:solidFill>
                          <a:schemeClr val="tx1"/>
                        </a:solidFill>
                      </a:endParaRPr>
                    </a:p>
                  </a:txBody>
                  <a:tcPr/>
                </a:tc>
                <a:tc>
                  <a:txBody>
                    <a:bodyPr/>
                    <a:lstStyle/>
                    <a:p>
                      <a:pPr algn="r" rtl="1"/>
                      <a:r>
                        <a:rPr lang="fa-IR" dirty="0" smtClean="0">
                          <a:solidFill>
                            <a:schemeClr val="tx1"/>
                          </a:solidFill>
                        </a:rPr>
                        <a:t>دستورالعمل  1992</a:t>
                      </a:r>
                      <a:endParaRPr lang="en-US" dirty="0">
                        <a:solidFill>
                          <a:schemeClr val="tx1"/>
                        </a:solidFill>
                      </a:endParaRPr>
                    </a:p>
                  </a:txBody>
                  <a:tcPr/>
                </a:tc>
                <a:tc>
                  <a:txBody>
                    <a:bodyPr/>
                    <a:lstStyle/>
                    <a:p>
                      <a:pPr algn="r" rtl="1"/>
                      <a:endParaRPr lang="en-US" dirty="0"/>
                    </a:p>
                  </a:txBody>
                  <a:tcPr/>
                </a:tc>
              </a:tr>
              <a:tr h="746127">
                <a:tc>
                  <a:txBody>
                    <a:bodyPr/>
                    <a:lstStyle/>
                    <a:p>
                      <a:pPr algn="r" rtl="1"/>
                      <a:r>
                        <a:rPr lang="en-US" sz="1800" b="1" kern="1200" dirty="0" smtClean="0">
                          <a:solidFill>
                            <a:schemeClr val="tx1"/>
                          </a:solidFill>
                          <a:latin typeface="+mn-lt"/>
                          <a:ea typeface="+mn-ea"/>
                          <a:cs typeface="+mn-cs"/>
                        </a:rPr>
                        <a:t>&gt;  1/5                   </a:t>
                      </a:r>
                      <a:endParaRPr lang="en-US" sz="1800" b="1" kern="1200" dirty="0">
                        <a:solidFill>
                          <a:schemeClr val="tx1"/>
                        </a:solidFill>
                        <a:latin typeface="+mn-lt"/>
                        <a:ea typeface="+mn-ea"/>
                        <a:cs typeface="+mn-cs"/>
                      </a:endParaRPr>
                    </a:p>
                  </a:txBody>
                  <a:tcPr/>
                </a:tc>
                <a:tc>
                  <a:txBody>
                    <a:bodyPr/>
                    <a:lstStyle/>
                    <a:p>
                      <a:pPr algn="ctr" rtl="1"/>
                      <a:r>
                        <a:rPr lang="en-US" sz="1800" b="1" kern="1200" dirty="0" smtClean="0">
                          <a:solidFill>
                            <a:schemeClr val="tx1"/>
                          </a:solidFill>
                          <a:latin typeface="+mn-lt"/>
                          <a:ea typeface="+mn-ea"/>
                          <a:cs typeface="+mn-cs"/>
                        </a:rPr>
                        <a:t>ml</a:t>
                      </a:r>
                      <a:r>
                        <a:rPr lang="fa-IR" sz="1800" b="1" kern="1200" dirty="0" smtClean="0">
                          <a:solidFill>
                            <a:schemeClr val="tx1"/>
                          </a:solidFill>
                          <a:latin typeface="+mn-lt"/>
                          <a:ea typeface="+mn-ea"/>
                          <a:cs typeface="+mn-cs"/>
                        </a:rPr>
                        <a:t>2</a:t>
                      </a:r>
                      <a:r>
                        <a:rPr lang="en-US" sz="1800" b="1" kern="1200" dirty="0" smtClean="0">
                          <a:solidFill>
                            <a:schemeClr val="tx1"/>
                          </a:solidFill>
                          <a:latin typeface="+mn-lt"/>
                          <a:ea typeface="+mn-ea"/>
                          <a:cs typeface="+mn-cs"/>
                        </a:rPr>
                        <a:t>  </a:t>
                      </a:r>
                      <a:endParaRPr lang="en-US" sz="1800" b="1" kern="1200" dirty="0">
                        <a:solidFill>
                          <a:schemeClr val="tx1"/>
                        </a:solidFill>
                        <a:latin typeface="+mn-lt"/>
                        <a:ea typeface="+mn-ea"/>
                        <a:cs typeface="+mn-cs"/>
                      </a:endParaRPr>
                    </a:p>
                  </a:txBody>
                  <a:tcPr/>
                </a:tc>
                <a:tc>
                  <a:txBody>
                    <a:bodyPr/>
                    <a:lstStyle/>
                    <a:p>
                      <a:pPr marL="0" algn="r" defTabSz="914400" rtl="1" eaLnBrk="1" latinLnBrk="0" hangingPunct="1"/>
                      <a:r>
                        <a:rPr lang="fa-IR" sz="1800" b="1" kern="1200" dirty="0" smtClean="0">
                          <a:solidFill>
                            <a:schemeClr val="tx1"/>
                          </a:solidFill>
                          <a:latin typeface="+mn-lt"/>
                          <a:ea typeface="+mn-ea"/>
                          <a:cs typeface="+mn-cs"/>
                        </a:rPr>
                        <a:t>حجم</a:t>
                      </a:r>
                      <a:endParaRPr lang="en-US" sz="1800" b="1" kern="1200" dirty="0">
                        <a:solidFill>
                          <a:schemeClr val="tx1"/>
                        </a:solidFill>
                        <a:latin typeface="+mn-lt"/>
                        <a:ea typeface="+mn-ea"/>
                        <a:cs typeface="+mn-cs"/>
                      </a:endParaRPr>
                    </a:p>
                  </a:txBody>
                  <a:tcPr/>
                </a:tc>
              </a:tr>
              <a:tr h="746127">
                <a:tc>
                  <a:txBody>
                    <a:bodyPr/>
                    <a:lstStyle/>
                    <a:p>
                      <a:pPr algn="ctr" rtl="1"/>
                      <a:r>
                        <a:rPr lang="fa-IR" sz="1800" b="1" kern="1200" noProof="0" dirty="0" smtClean="0">
                          <a:solidFill>
                            <a:schemeClr val="tx1"/>
                          </a:solidFill>
                          <a:latin typeface="+mn-lt"/>
                          <a:ea typeface="+mn-ea"/>
                          <a:cs typeface="+mn-cs"/>
                        </a:rPr>
                        <a:t>میلی لیتر/میلیون</a:t>
                      </a:r>
                      <a:r>
                        <a:rPr lang="fa-IR" sz="1800" b="1" kern="1200" dirty="0" smtClean="0">
                          <a:solidFill>
                            <a:schemeClr val="tx1"/>
                          </a:solidFill>
                          <a:latin typeface="+mn-lt"/>
                          <a:ea typeface="+mn-ea"/>
                          <a:cs typeface="+mn-cs"/>
                        </a:rPr>
                        <a:t> 15</a:t>
                      </a:r>
                      <a:r>
                        <a:rPr lang="en-US" sz="1800" b="1" kern="1200" dirty="0" smtClean="0">
                          <a:solidFill>
                            <a:schemeClr val="tx1"/>
                          </a:solidFill>
                          <a:latin typeface="+mn-lt"/>
                          <a:ea typeface="+mn-ea"/>
                          <a:cs typeface="+mn-cs"/>
                        </a:rPr>
                        <a:t>&lt;</a:t>
                      </a:r>
                      <a:r>
                        <a:rPr lang="fa-IR" sz="1800" b="1" kern="1200" dirty="0" smtClean="0">
                          <a:solidFill>
                            <a:schemeClr val="tx1"/>
                          </a:solidFill>
                          <a:latin typeface="+mn-lt"/>
                          <a:ea typeface="+mn-ea"/>
                          <a:cs typeface="+mn-cs"/>
                        </a:rPr>
                        <a:t>  </a:t>
                      </a:r>
                      <a:endParaRPr lang="en-US" sz="1800" b="1" kern="1200" dirty="0">
                        <a:solidFill>
                          <a:schemeClr val="tx1"/>
                        </a:solidFill>
                        <a:latin typeface="+mn-lt"/>
                        <a:ea typeface="+mn-ea"/>
                        <a:cs typeface="+mn-cs"/>
                      </a:endParaRPr>
                    </a:p>
                  </a:txBody>
                  <a:tcPr/>
                </a:tc>
                <a:tc>
                  <a:txBody>
                    <a:bodyPr/>
                    <a:lstStyle/>
                    <a:p>
                      <a:pPr algn="r" rtl="1"/>
                      <a:r>
                        <a:rPr lang="fa-IR" sz="1800" b="1" kern="1200" dirty="0" smtClean="0">
                          <a:solidFill>
                            <a:schemeClr val="tx1"/>
                          </a:solidFill>
                          <a:latin typeface="+mn-lt"/>
                          <a:ea typeface="+mn-ea"/>
                          <a:cs typeface="+mn-cs"/>
                        </a:rPr>
                        <a:t>20میلیون/ میلی لیتر</a:t>
                      </a:r>
                      <a:endParaRPr lang="en-US" sz="1800" b="1" kern="1200" dirty="0">
                        <a:solidFill>
                          <a:schemeClr val="tx1"/>
                        </a:solidFill>
                        <a:latin typeface="+mn-lt"/>
                        <a:ea typeface="+mn-ea"/>
                        <a:cs typeface="+mn-cs"/>
                      </a:endParaRPr>
                    </a:p>
                  </a:txBody>
                  <a:tcPr/>
                </a:tc>
                <a:tc>
                  <a:txBody>
                    <a:bodyPr/>
                    <a:lstStyle/>
                    <a:p>
                      <a:pPr marL="0" algn="r" defTabSz="914400" rtl="1" eaLnBrk="1" latinLnBrk="0" hangingPunct="1"/>
                      <a:r>
                        <a:rPr lang="fa-IR" sz="1800" b="1" kern="1200" dirty="0" smtClean="0">
                          <a:solidFill>
                            <a:schemeClr val="tx1"/>
                          </a:solidFill>
                          <a:latin typeface="+mn-lt"/>
                          <a:ea typeface="+mn-ea"/>
                          <a:cs typeface="+mn-cs"/>
                        </a:rPr>
                        <a:t>تعداد اسپرم </a:t>
                      </a:r>
                      <a:endParaRPr lang="en-US" sz="1800" b="1" kern="1200" dirty="0">
                        <a:solidFill>
                          <a:schemeClr val="tx1"/>
                        </a:solidFill>
                        <a:latin typeface="+mn-lt"/>
                        <a:ea typeface="+mn-ea"/>
                        <a:cs typeface="+mn-cs"/>
                      </a:endParaRPr>
                    </a:p>
                  </a:txBody>
                  <a:tcPr/>
                </a:tc>
              </a:tr>
              <a:tr h="877883">
                <a:tc>
                  <a:txBody>
                    <a:bodyPr/>
                    <a:lstStyle/>
                    <a:p>
                      <a:pPr algn="r" rtl="1"/>
                      <a:r>
                        <a:rPr lang="fa-IR" sz="1800" b="1" kern="1200" dirty="0" smtClean="0">
                          <a:solidFill>
                            <a:schemeClr val="tx1"/>
                          </a:solidFill>
                          <a:latin typeface="+mn-lt"/>
                          <a:ea typeface="+mn-ea"/>
                          <a:cs typeface="+mn-cs"/>
                        </a:rPr>
                        <a:t>بیشتر یا مساوی 32% پیشرونده</a:t>
                      </a:r>
                      <a:endParaRPr lang="en-US" sz="1800" b="1" kern="1200" dirty="0">
                        <a:solidFill>
                          <a:schemeClr val="tx1"/>
                        </a:solidFill>
                        <a:latin typeface="+mn-lt"/>
                        <a:ea typeface="+mn-ea"/>
                        <a:cs typeface="+mn-cs"/>
                      </a:endParaRPr>
                    </a:p>
                  </a:txBody>
                  <a:tcPr/>
                </a:tc>
                <a:tc>
                  <a:txBody>
                    <a:bodyPr/>
                    <a:lstStyle/>
                    <a:p>
                      <a:pPr algn="r" rtl="1"/>
                      <a:r>
                        <a:rPr lang="fa-IR" sz="1800" b="1" kern="1200" dirty="0" smtClean="0">
                          <a:solidFill>
                            <a:schemeClr val="tx1"/>
                          </a:solidFill>
                          <a:latin typeface="+mn-lt"/>
                          <a:ea typeface="+mn-ea"/>
                          <a:cs typeface="+mn-cs"/>
                        </a:rPr>
                        <a:t>50% پیشرونده یا بیش از 25%با حرکت سریع</a:t>
                      </a:r>
                      <a:endParaRPr lang="en-US" sz="1800" b="1" kern="1200" dirty="0">
                        <a:solidFill>
                          <a:schemeClr val="tx1"/>
                        </a:solidFill>
                        <a:latin typeface="+mn-lt"/>
                        <a:ea typeface="+mn-ea"/>
                        <a:cs typeface="+mn-cs"/>
                      </a:endParaRPr>
                    </a:p>
                  </a:txBody>
                  <a:tcPr/>
                </a:tc>
                <a:tc>
                  <a:txBody>
                    <a:bodyPr/>
                    <a:lstStyle/>
                    <a:p>
                      <a:pPr marL="0" algn="r" defTabSz="914400" rtl="1" eaLnBrk="1" latinLnBrk="0" hangingPunct="1"/>
                      <a:r>
                        <a:rPr lang="fa-IR" sz="1800" b="1" kern="1200" dirty="0" smtClean="0">
                          <a:solidFill>
                            <a:schemeClr val="tx1"/>
                          </a:solidFill>
                          <a:latin typeface="+mn-lt"/>
                          <a:ea typeface="+mn-ea"/>
                          <a:cs typeface="+mn-cs"/>
                        </a:rPr>
                        <a:t>تحرک اسپرم</a:t>
                      </a:r>
                      <a:endParaRPr lang="en-US" sz="1800" b="1" kern="1200" dirty="0">
                        <a:solidFill>
                          <a:schemeClr val="tx1"/>
                        </a:solidFill>
                        <a:latin typeface="+mn-lt"/>
                        <a:ea typeface="+mn-ea"/>
                        <a:cs typeface="+mn-cs"/>
                      </a:endParaRPr>
                    </a:p>
                  </a:txBody>
                  <a:tcPr/>
                </a:tc>
              </a:tr>
              <a:tr h="746127">
                <a:tc>
                  <a:txBody>
                    <a:bodyPr/>
                    <a:lstStyle/>
                    <a:p>
                      <a:pPr algn="r" rtl="1"/>
                      <a:r>
                        <a:rPr lang="fa-IR" sz="1800" b="1" kern="1200" dirty="0" smtClean="0">
                          <a:solidFill>
                            <a:schemeClr val="tx1"/>
                          </a:solidFill>
                          <a:latin typeface="+mn-lt"/>
                          <a:ea typeface="+mn-ea"/>
                          <a:cs typeface="+mn-cs"/>
                        </a:rPr>
                        <a:t>بیشتر یا مساوی4% اشکال طبیعی</a:t>
                      </a:r>
                      <a:endParaRPr lang="en-US" sz="1800" b="1" kern="1200" dirty="0">
                        <a:solidFill>
                          <a:schemeClr val="tx1"/>
                        </a:solidFill>
                        <a:latin typeface="+mn-lt"/>
                        <a:ea typeface="+mn-ea"/>
                        <a:cs typeface="+mn-cs"/>
                      </a:endParaRPr>
                    </a:p>
                  </a:txBody>
                  <a:tcPr/>
                </a:tc>
                <a:tc>
                  <a:txBody>
                    <a:bodyPr/>
                    <a:lstStyle/>
                    <a:p>
                      <a:pPr algn="r" rtl="1"/>
                      <a:r>
                        <a:rPr lang="fa-IR" sz="1800" b="1" kern="1200" dirty="0" smtClean="0">
                          <a:solidFill>
                            <a:schemeClr val="tx1"/>
                          </a:solidFill>
                          <a:latin typeface="+mn-lt"/>
                          <a:ea typeface="+mn-ea"/>
                          <a:cs typeface="+mn-cs"/>
                        </a:rPr>
                        <a:t>بیش از 15% اشکال طبیعی</a:t>
                      </a:r>
                      <a:endParaRPr lang="en-US" sz="1800" b="1" kern="1200" dirty="0">
                        <a:solidFill>
                          <a:schemeClr val="tx1"/>
                        </a:solidFill>
                        <a:latin typeface="+mn-lt"/>
                        <a:ea typeface="+mn-ea"/>
                        <a:cs typeface="+mn-cs"/>
                      </a:endParaRPr>
                    </a:p>
                  </a:txBody>
                  <a:tcPr/>
                </a:tc>
                <a:tc>
                  <a:txBody>
                    <a:bodyPr/>
                    <a:lstStyle/>
                    <a:p>
                      <a:pPr marL="0" algn="r" defTabSz="914400" rtl="1" eaLnBrk="1" latinLnBrk="0" hangingPunct="1"/>
                      <a:r>
                        <a:rPr lang="fa-IR" sz="1800" b="1" kern="1200" dirty="0" smtClean="0">
                          <a:solidFill>
                            <a:schemeClr val="tx1"/>
                          </a:solidFill>
                          <a:latin typeface="+mn-lt"/>
                          <a:ea typeface="+mn-ea"/>
                          <a:cs typeface="+mn-cs"/>
                        </a:rPr>
                        <a:t>مورفولوژی(معیاردقیق)</a:t>
                      </a:r>
                      <a:endParaRPr lang="en-US" sz="1800" b="1" kern="1200" dirty="0">
                        <a:solidFill>
                          <a:schemeClr val="tx1"/>
                        </a:solidFill>
                        <a:latin typeface="+mn-lt"/>
                        <a:ea typeface="+mn-ea"/>
                        <a:cs typeface="+mn-cs"/>
                      </a:endParaRPr>
                    </a:p>
                  </a:txBody>
                  <a:tcPr/>
                </a:tc>
              </a:tr>
              <a:tr h="74612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fa-IR" sz="1800" b="1" kern="1200" noProof="0" dirty="0" smtClean="0">
                          <a:solidFill>
                            <a:schemeClr val="tx1"/>
                          </a:solidFill>
                          <a:latin typeface="+mn-lt"/>
                          <a:ea typeface="+mn-ea"/>
                          <a:cs typeface="+mn-cs"/>
                        </a:rPr>
                        <a:t>کمتر از 1 میلیون /میلی لیتر</a:t>
                      </a:r>
                      <a:endParaRPr lang="en-US" sz="1800" b="1" kern="1200" noProof="0" dirty="0">
                        <a:solidFill>
                          <a:schemeClr val="tx1"/>
                        </a:solidFill>
                        <a:latin typeface="+mn-lt"/>
                        <a:ea typeface="+mn-ea"/>
                        <a:cs typeface="+mn-cs"/>
                      </a:endParaRPr>
                    </a:p>
                  </a:txBody>
                  <a:tcPr/>
                </a:tc>
                <a:tc>
                  <a:txBody>
                    <a:bodyPr/>
                    <a:lstStyle/>
                    <a:p>
                      <a:pPr algn="r" rtl="1"/>
                      <a:r>
                        <a:rPr lang="fa-IR" sz="1800" b="1" kern="1200" dirty="0" smtClean="0">
                          <a:solidFill>
                            <a:schemeClr val="tx1"/>
                          </a:solidFill>
                          <a:latin typeface="+mn-lt"/>
                          <a:ea typeface="+mn-ea"/>
                          <a:cs typeface="+mn-cs"/>
                        </a:rPr>
                        <a:t>کمتر از 1 میلیون /میلی لیتر</a:t>
                      </a:r>
                      <a:endParaRPr lang="en-US" sz="1800" b="1" kern="1200" dirty="0">
                        <a:solidFill>
                          <a:schemeClr val="tx1"/>
                        </a:solidFill>
                        <a:latin typeface="+mn-lt"/>
                        <a:ea typeface="+mn-ea"/>
                        <a:cs typeface="+mn-cs"/>
                      </a:endParaRPr>
                    </a:p>
                  </a:txBody>
                  <a:tcPr/>
                </a:tc>
                <a:tc>
                  <a:txBody>
                    <a:bodyPr/>
                    <a:lstStyle/>
                    <a:p>
                      <a:pPr marL="0" algn="r" defTabSz="914400" rtl="1" eaLnBrk="1" latinLnBrk="0" hangingPunct="1"/>
                      <a:r>
                        <a:rPr lang="fa-IR" sz="1800" b="1" kern="1200" dirty="0" smtClean="0">
                          <a:solidFill>
                            <a:schemeClr val="tx1"/>
                          </a:solidFill>
                          <a:latin typeface="+mn-lt"/>
                          <a:ea typeface="+mn-ea"/>
                          <a:cs typeface="+mn-cs"/>
                        </a:rPr>
                        <a:t>تعداد گلبول سفید</a:t>
                      </a:r>
                      <a:endParaRPr lang="en-US" sz="1800" b="1" kern="1200" dirty="0">
                        <a:solidFill>
                          <a:schemeClr val="tx1"/>
                        </a:solidFill>
                        <a:latin typeface="+mn-lt"/>
                        <a:ea typeface="+mn-ea"/>
                        <a:cs typeface="+mn-cs"/>
                      </a:endParaRPr>
                    </a:p>
                  </a:txBody>
                  <a:tcPr/>
                </a:tc>
              </a:tr>
              <a:tr h="877883">
                <a:tc>
                  <a:txBody>
                    <a:bodyPr/>
                    <a:lstStyle/>
                    <a:p>
                      <a:pPr algn="r" rtl="1"/>
                      <a:r>
                        <a:rPr lang="fa-IR" sz="1800" b="1" kern="1200" dirty="0" smtClean="0">
                          <a:solidFill>
                            <a:schemeClr val="tx1"/>
                          </a:solidFill>
                          <a:latin typeface="+mn-lt"/>
                          <a:ea typeface="+mn-ea"/>
                          <a:cs typeface="+mn-cs"/>
                        </a:rPr>
                        <a:t>کمتر از 50% اسپرم ها با آنتی بادی پوشده می شوند</a:t>
                      </a:r>
                      <a:endParaRPr lang="en-US" sz="1800" b="1" kern="1200" dirty="0">
                        <a:solidFill>
                          <a:schemeClr val="tx1"/>
                        </a:solidFill>
                        <a:latin typeface="+mn-lt"/>
                        <a:ea typeface="+mn-ea"/>
                        <a:cs typeface="+mn-cs"/>
                      </a:endParaRPr>
                    </a:p>
                  </a:txBody>
                  <a:tcPr/>
                </a:tc>
                <a:tc>
                  <a:txBody>
                    <a:bodyPr/>
                    <a:lstStyle/>
                    <a:p>
                      <a:pPr algn="r" rtl="1"/>
                      <a:r>
                        <a:rPr lang="fa-IR" sz="1800" b="1" kern="1200" dirty="0" smtClean="0">
                          <a:solidFill>
                            <a:schemeClr val="tx1"/>
                          </a:solidFill>
                          <a:latin typeface="+mn-lt"/>
                          <a:ea typeface="+mn-ea"/>
                          <a:cs typeface="+mn-cs"/>
                        </a:rPr>
                        <a:t>کمتر از 10% با آنتی بادی پوشیده می شوند</a:t>
                      </a:r>
                      <a:endParaRPr lang="en-US" sz="1800" b="1" kern="1200" dirty="0">
                        <a:solidFill>
                          <a:schemeClr val="tx1"/>
                        </a:solidFill>
                        <a:latin typeface="+mn-lt"/>
                        <a:ea typeface="+mn-ea"/>
                        <a:cs typeface="+mn-cs"/>
                      </a:endParaRPr>
                    </a:p>
                  </a:txBody>
                  <a:tcPr/>
                </a:tc>
                <a:tc>
                  <a:txBody>
                    <a:bodyPr/>
                    <a:lstStyle/>
                    <a:p>
                      <a:pPr marL="0" algn="r" defTabSz="914400" rtl="1" eaLnBrk="1" latinLnBrk="0" hangingPunct="1"/>
                      <a:r>
                        <a:rPr lang="fa-IR" sz="1800" b="1" kern="1200" dirty="0" smtClean="0">
                          <a:solidFill>
                            <a:schemeClr val="tx1"/>
                          </a:solidFill>
                          <a:latin typeface="+mn-lt"/>
                          <a:ea typeface="+mn-ea"/>
                          <a:cs typeface="+mn-cs"/>
                        </a:rPr>
                        <a:t>ایمیون  بید یا تست واکنش آنتی گلوبولین</a:t>
                      </a:r>
                      <a:endParaRPr lang="en-US" sz="1800" b="1" kern="1200" dirty="0">
                        <a:solidFill>
                          <a:schemeClr val="tx1"/>
                        </a:solidFill>
                        <a:latin typeface="+mn-lt"/>
                        <a:ea typeface="+mn-ea"/>
                        <a:cs typeface="+mn-cs"/>
                      </a:endParaRPr>
                    </a:p>
                  </a:txBody>
                  <a:tcPr/>
                </a:tc>
              </a:tr>
            </a:tbl>
          </a:graphicData>
        </a:graphic>
      </p:graphicFrame>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9271484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4BEFAF-662E-4A32-89B6-25B32FDABE5F}"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12</a:t>
            </a:fld>
            <a:endParaRPr lang="en-US" dirty="0"/>
          </a:p>
        </p:txBody>
      </p:sp>
      <p:sp>
        <p:nvSpPr>
          <p:cNvPr id="4" name="TextBox 3"/>
          <p:cNvSpPr txBox="1"/>
          <p:nvPr/>
        </p:nvSpPr>
        <p:spPr>
          <a:xfrm>
            <a:off x="295275" y="468868"/>
            <a:ext cx="8566731" cy="5355312"/>
          </a:xfrm>
          <a:prstGeom prst="rect">
            <a:avLst/>
          </a:prstGeom>
          <a:noFill/>
        </p:spPr>
        <p:txBody>
          <a:bodyPr wrap="square" rtlCol="0">
            <a:spAutoFit/>
          </a:bodyPr>
          <a:lstStyle/>
          <a:p>
            <a:pPr algn="just" rtl="1">
              <a:lnSpc>
                <a:spcPct val="150000"/>
              </a:lnSpc>
            </a:pPr>
            <a:r>
              <a:rPr lang="fa-IR" sz="3200" b="1" dirty="0" smtClean="0"/>
              <a:t>جمع آوری نمونه</a:t>
            </a:r>
          </a:p>
          <a:p>
            <a:pPr algn="just" rtl="1">
              <a:lnSpc>
                <a:spcPct val="150000"/>
              </a:lnSpc>
            </a:pPr>
            <a:r>
              <a:rPr lang="fa-IR" sz="2800" b="1" dirty="0" smtClean="0"/>
              <a:t>روش جمع آوری نمونه مایع منی جهت دستیابی به نتایج دقیق حائز اهمیت است.بیمار بایستی هر نوع از دست رفتن نمونه را گزارش کند،بویژه اولین بخش انزال که حاوی بیشترین تعداد اسپرم است.جمع آوری می تواند در خانه یا در یک اتاق خصوصی مجاورآزمایشگاه انجام شود.نمونه بایستی  در عرض </a:t>
            </a:r>
            <a:r>
              <a:rPr lang="fa-IR" sz="2800" b="1" u="sng" dirty="0" smtClean="0">
                <a:solidFill>
                  <a:srgbClr val="FF0000"/>
                </a:solidFill>
              </a:rPr>
              <a:t>30 دقیقه تا یک ساعت </a:t>
            </a:r>
            <a:r>
              <a:rPr lang="fa-IR" sz="2800" b="1" dirty="0" smtClean="0"/>
              <a:t>از جمع آوری جهت جلوگیری از دهیدراتاسیون و خراب شدن به آزمایشگاه ارسال شود.</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2764947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68F685-E9E5-4C05-8958-39F4160B0546}"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13</a:t>
            </a:fld>
            <a:endParaRPr lang="en-US" dirty="0"/>
          </a:p>
        </p:txBody>
      </p:sp>
      <p:sp>
        <p:nvSpPr>
          <p:cNvPr id="5" name="Rectangle 4"/>
          <p:cNvSpPr/>
          <p:nvPr/>
        </p:nvSpPr>
        <p:spPr>
          <a:xfrm>
            <a:off x="533400" y="582067"/>
            <a:ext cx="8153400" cy="4547079"/>
          </a:xfrm>
          <a:prstGeom prst="rect">
            <a:avLst/>
          </a:prstGeom>
        </p:spPr>
        <p:txBody>
          <a:bodyPr wrap="square">
            <a:spAutoFit/>
          </a:bodyPr>
          <a:lstStyle/>
          <a:p>
            <a:pPr lvl="0" algn="just" rtl="1">
              <a:lnSpc>
                <a:spcPct val="150000"/>
              </a:lnSpc>
            </a:pPr>
            <a:r>
              <a:rPr lang="fa-IR" sz="2800" b="1" dirty="0" smtClean="0">
                <a:solidFill>
                  <a:prstClr val="black"/>
                </a:solidFill>
              </a:rPr>
              <a:t>اگر </a:t>
            </a:r>
            <a:r>
              <a:rPr lang="fa-IR" sz="2800" b="1" dirty="0">
                <a:solidFill>
                  <a:prstClr val="black"/>
                </a:solidFill>
              </a:rPr>
              <a:t>جمع آوری نمونه با دست ممکن نباشد،کاندوم ها بخصوص انواع طراحی شده برای جمع آوری منی بایستی استفاده شوند به جای کاندوم های لاتکس که برای اسپرم توکسیک هستند</a:t>
            </a:r>
            <a:r>
              <a:rPr lang="fa-IR" sz="2800" b="1" dirty="0" smtClean="0">
                <a:solidFill>
                  <a:prstClr val="black"/>
                </a:solidFill>
              </a:rPr>
              <a:t>.</a:t>
            </a:r>
            <a:endParaRPr lang="en-US" sz="2800" b="1" dirty="0" smtClean="0">
              <a:solidFill>
                <a:prstClr val="black"/>
              </a:solidFill>
            </a:endParaRPr>
          </a:p>
          <a:p>
            <a:pPr lvl="0" algn="just" rtl="1">
              <a:lnSpc>
                <a:spcPct val="150000"/>
              </a:lnSpc>
            </a:pPr>
            <a:r>
              <a:rPr lang="fa-IR" sz="2800" b="1" dirty="0" smtClean="0">
                <a:solidFill>
                  <a:prstClr val="black"/>
                </a:solidFill>
              </a:rPr>
              <a:t>حتی </a:t>
            </a:r>
            <a:r>
              <a:rPr lang="fa-IR" sz="2800" b="1" dirty="0">
                <a:solidFill>
                  <a:prstClr val="black"/>
                </a:solidFill>
              </a:rPr>
              <a:t>وقتی نمونه تحت شرایط بهینه جمع آوری شود، تفسیر نتایج آنالیز منی با تغییرات در مورد همان فرد و اختلافات وسیع در پارامترهای منی طبیعی همراه می شود.در بسیاری از موارد چندین نمونه لازم است تا یک ناهنجاری به اثبات برسد.</a:t>
            </a:r>
            <a:endParaRPr lang="en-US" sz="2800" b="1" dirty="0">
              <a:solidFill>
                <a:prstClr val="black"/>
              </a:solidFill>
            </a:endParaRPr>
          </a:p>
        </p:txBody>
      </p:sp>
    </p:spTree>
    <p:extLst>
      <p:ext uri="{BB962C8B-B14F-4D97-AF65-F5344CB8AC3E}">
        <p14:creationId xmlns:p14="http://schemas.microsoft.com/office/powerpoint/2010/main" val="5265344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DF0B8E-9A83-4C11-A321-364AF4F934A0}"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14</a:t>
            </a:fld>
            <a:endParaRPr lang="en-US" dirty="0"/>
          </a:p>
        </p:txBody>
      </p:sp>
      <p:sp>
        <p:nvSpPr>
          <p:cNvPr id="4" name="TextBox 3"/>
          <p:cNvSpPr txBox="1"/>
          <p:nvPr/>
        </p:nvSpPr>
        <p:spPr>
          <a:xfrm>
            <a:off x="228600" y="468868"/>
            <a:ext cx="8610600" cy="5109091"/>
          </a:xfrm>
          <a:prstGeom prst="rect">
            <a:avLst/>
          </a:prstGeom>
          <a:noFill/>
        </p:spPr>
        <p:txBody>
          <a:bodyPr wrap="square" rtlCol="0">
            <a:spAutoFit/>
          </a:bodyPr>
          <a:lstStyle/>
          <a:p>
            <a:pPr algn="just" rtl="1"/>
            <a:r>
              <a:rPr lang="fa-IR" sz="3200" b="1" dirty="0" smtClean="0"/>
              <a:t>حجم و </a:t>
            </a:r>
            <a:r>
              <a:rPr lang="en-US" sz="3200" b="1" dirty="0" smtClean="0"/>
              <a:t>PH</a:t>
            </a:r>
            <a:r>
              <a:rPr lang="fa-IR" sz="3200" b="1" dirty="0" smtClean="0"/>
              <a:t>اسپرم</a:t>
            </a:r>
          </a:p>
          <a:p>
            <a:pPr algn="just" rtl="1">
              <a:lnSpc>
                <a:spcPct val="150000"/>
              </a:lnSpc>
            </a:pPr>
            <a:r>
              <a:rPr lang="fa-IR" sz="2800" b="1" dirty="0" smtClean="0"/>
              <a:t>حد تحتانی حجم </a:t>
            </a:r>
            <a:r>
              <a:rPr lang="fa-IR" sz="2800" b="1" dirty="0"/>
              <a:t>طبیعی </a:t>
            </a:r>
            <a:r>
              <a:rPr lang="fa-IR" sz="2800" b="1" dirty="0" smtClean="0"/>
              <a:t>مایع </a:t>
            </a:r>
            <a:r>
              <a:rPr lang="fa-IR" sz="2800" b="1" smtClean="0"/>
              <a:t>منی 1/5 </a:t>
            </a:r>
            <a:r>
              <a:rPr lang="fa-IR" sz="2800" b="1" dirty="0" smtClean="0"/>
              <a:t>سی سی و بیشتر است و </a:t>
            </a:r>
            <a:r>
              <a:rPr lang="en-US" sz="2800" b="1" dirty="0" smtClean="0"/>
              <a:t>PH</a:t>
            </a:r>
            <a:r>
              <a:rPr lang="fa-IR" sz="2800" b="1" dirty="0" smtClean="0"/>
              <a:t> بایستی 7/2 یا بالاتر باشد.این پارامترها اساسا توسط تعادلی بین ترشحات اسیدی غده پروستات و مایع قلیایی ناشی از کیسه منی ایجاد شود.حجم پایین و </a:t>
            </a:r>
            <a:r>
              <a:rPr lang="en-US" sz="2800" b="1" dirty="0" smtClean="0"/>
              <a:t>PH</a:t>
            </a:r>
            <a:r>
              <a:rPr lang="fa-IR" sz="2800" b="1" dirty="0" smtClean="0"/>
              <a:t>کمتر از 7 پیشنهاد کننده انسداد در مجاری انزالی یا فقدان وازدفران است.مشکلات همراه با جمع آوری، انزال روبه عقب یا کمبود آندروژن منجر به حجم پایین منی می شود.حجم های بزرگتر از 5میلی لیتر پیشنهاد کننده التهاب غدد فرعی است.</a:t>
            </a:r>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0379938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8B9295-39E8-4919-8A47-6B301AB23A0D}"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15</a:t>
            </a:fld>
            <a:endParaRPr lang="en-US" dirty="0"/>
          </a:p>
        </p:txBody>
      </p:sp>
      <p:sp>
        <p:nvSpPr>
          <p:cNvPr id="5" name="TextBox 4"/>
          <p:cNvSpPr txBox="1"/>
          <p:nvPr/>
        </p:nvSpPr>
        <p:spPr>
          <a:xfrm>
            <a:off x="552450" y="557212"/>
            <a:ext cx="8382000" cy="5755422"/>
          </a:xfrm>
          <a:prstGeom prst="rect">
            <a:avLst/>
          </a:prstGeom>
          <a:noFill/>
        </p:spPr>
        <p:txBody>
          <a:bodyPr wrap="square" rtlCol="0">
            <a:spAutoFit/>
          </a:bodyPr>
          <a:lstStyle/>
          <a:p>
            <a:pPr lvl="0" algn="r" rtl="1"/>
            <a:r>
              <a:rPr lang="fa-IR" sz="3200" b="1" dirty="0"/>
              <a:t>تعداداسپرم</a:t>
            </a:r>
          </a:p>
          <a:p>
            <a:pPr lvl="0" algn="just" rtl="1">
              <a:lnSpc>
                <a:spcPct val="200000"/>
              </a:lnSpc>
            </a:pPr>
            <a:r>
              <a:rPr lang="fa-IR" sz="2800" b="1" dirty="0">
                <a:solidFill>
                  <a:prstClr val="black"/>
                </a:solidFill>
              </a:rPr>
              <a:t>تعداد اسپرم یا دانسیتی به تعداد اسپرم در میلی لیتر در کل انزال اطلاق می شود.حد تحتانی طبیعی 15میلیون در میلی لیتر یا بیشتر است که اخیرا نسبت به سطح20میلیون/میلی لیتر قبلی باز بینی شده است.تنها اسپرم </a:t>
            </a:r>
            <a:r>
              <a:rPr lang="fa-IR" sz="2800" b="1" dirty="0" smtClean="0">
                <a:solidFill>
                  <a:prstClr val="black"/>
                </a:solidFill>
              </a:rPr>
              <a:t>های سالم </a:t>
            </a:r>
            <a:r>
              <a:rPr lang="fa-IR" sz="2800" b="1" dirty="0">
                <a:solidFill>
                  <a:prstClr val="black"/>
                </a:solidFill>
              </a:rPr>
              <a:t>در تعیین تعداد اسپرم شمارش می شوند20-15%مردان آزواسپرم هستند و 10%کمتر از 10 میلیون/میلی لیتر دارند</a:t>
            </a:r>
            <a:r>
              <a:rPr lang="fa-IR" sz="2800" dirty="0">
                <a:solidFill>
                  <a:prstClr val="black"/>
                </a:solidFill>
              </a:rPr>
              <a:t>.</a:t>
            </a:r>
            <a:endParaRPr lang="en-US" sz="2800" dirty="0">
              <a:solidFill>
                <a:prstClr val="black"/>
              </a:solidFill>
            </a:endParaRPr>
          </a:p>
        </p:txBody>
      </p:sp>
    </p:spTree>
    <p:extLst>
      <p:ext uri="{BB962C8B-B14F-4D97-AF65-F5344CB8AC3E}">
        <p14:creationId xmlns:p14="http://schemas.microsoft.com/office/powerpoint/2010/main" val="42358012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E53161-9656-4AD4-B189-8B3207DD2C38}"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16</a:t>
            </a:fld>
            <a:endParaRPr lang="en-US" dirty="0"/>
          </a:p>
        </p:txBody>
      </p:sp>
      <p:sp>
        <p:nvSpPr>
          <p:cNvPr id="5" name="TextBox 4"/>
          <p:cNvSpPr txBox="1"/>
          <p:nvPr/>
        </p:nvSpPr>
        <p:spPr>
          <a:xfrm>
            <a:off x="166686" y="300096"/>
            <a:ext cx="8719131" cy="5355312"/>
          </a:xfrm>
          <a:prstGeom prst="rect">
            <a:avLst/>
          </a:prstGeom>
          <a:noFill/>
        </p:spPr>
        <p:txBody>
          <a:bodyPr wrap="square" rtlCol="0">
            <a:spAutoFit/>
          </a:bodyPr>
          <a:lstStyle/>
          <a:p>
            <a:pPr algn="just" rtl="1">
              <a:lnSpc>
                <a:spcPct val="150000"/>
              </a:lnSpc>
            </a:pPr>
            <a:r>
              <a:rPr lang="fa-IR" sz="3200" b="1" dirty="0" smtClean="0"/>
              <a:t>تحرک و زیست پذیری اسپرم</a:t>
            </a:r>
          </a:p>
          <a:p>
            <a:pPr algn="just" rtl="1">
              <a:lnSpc>
                <a:spcPct val="150000"/>
              </a:lnSpc>
            </a:pPr>
            <a:r>
              <a:rPr lang="fa-IR" sz="2800" b="1" dirty="0" smtClean="0"/>
              <a:t>تحرک اسپرم، درصد اسپرم متحرک پیشرونده در انزال است.محدوده طبیعی تحتانی %32یا بیشتر اخیرا به جای 50% یا بیشتر قبلی پذیرفته شده است.</a:t>
            </a:r>
          </a:p>
          <a:p>
            <a:pPr algn="just" rtl="1">
              <a:lnSpc>
                <a:spcPct val="150000"/>
              </a:lnSpc>
            </a:pPr>
            <a:r>
              <a:rPr lang="fa-IR" sz="2800" b="1" dirty="0" smtClean="0"/>
              <a:t>مورفولوژی اسپرم: مورفولوژی اسپرم به اختلالات آناتومیک اسپرم اشاره می کند.حد پایین آستانه طبیعی مورفولوژی 4%یا بیشتر در معیارهای دقیق است.درحالی که درمعیارهای قبل از بازبینی حد 30% یا بیشتر را داشتند.</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2629319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B22E07-BF08-4E4C-9AAB-FB58C64EA55F}"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17</a:t>
            </a:fld>
            <a:endParaRPr lang="en-US" dirty="0"/>
          </a:p>
        </p:txBody>
      </p:sp>
      <p:sp>
        <p:nvSpPr>
          <p:cNvPr id="5" name="TextBox 4"/>
          <p:cNvSpPr txBox="1"/>
          <p:nvPr/>
        </p:nvSpPr>
        <p:spPr>
          <a:xfrm>
            <a:off x="457200" y="392668"/>
            <a:ext cx="8414331" cy="4639412"/>
          </a:xfrm>
          <a:prstGeom prst="rect">
            <a:avLst/>
          </a:prstGeom>
          <a:noFill/>
        </p:spPr>
        <p:txBody>
          <a:bodyPr wrap="square" rtlCol="0">
            <a:spAutoFit/>
          </a:bodyPr>
          <a:lstStyle/>
          <a:p>
            <a:pPr lvl="0" algn="just" rtl="1">
              <a:lnSpc>
                <a:spcPct val="150000"/>
              </a:lnSpc>
            </a:pPr>
            <a:r>
              <a:rPr lang="fa-IR" sz="3200" b="1" dirty="0" smtClean="0"/>
              <a:t>آنتی بادی </a:t>
            </a:r>
            <a:r>
              <a:rPr lang="fa-IR" sz="3200" b="1" dirty="0"/>
              <a:t>آنتی </a:t>
            </a:r>
            <a:r>
              <a:rPr lang="fa-IR" sz="3200" b="1" dirty="0" smtClean="0"/>
              <a:t>اسپرم</a:t>
            </a:r>
          </a:p>
          <a:p>
            <a:pPr algn="just" rtl="1">
              <a:lnSpc>
                <a:spcPct val="150000"/>
              </a:lnSpc>
            </a:pPr>
            <a:r>
              <a:rPr lang="fa-IR" sz="2800" b="1" dirty="0" smtClean="0"/>
              <a:t>آنتی اسپرم آنتی بادی،به ویژه آنها که در سطح اسپرم قرارمی گیرند،همراه با کاهش میزان بارداری هستند.آزمایشات در صورتی انجام می شود که سابقه انسداد مجاری داکتال، عفونت تناسلی قبلی، ترومای بیضه و باز کردن وازکتومی وجود باشد.</a:t>
            </a:r>
          </a:p>
          <a:p>
            <a:pPr algn="just" rtl="1">
              <a:lnSpc>
                <a:spcPct val="150000"/>
              </a:lnSpc>
            </a:pPr>
            <a:r>
              <a:rPr lang="fa-IR" sz="2800" b="1" dirty="0" smtClean="0"/>
              <a:t>اگر اسپرم برای تزریق داخل سیتوپلاسمی استفاده می شود،آنتی بادی ضد اسپرم لازم نیست.</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5499005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53A1DC-6496-45CA-B330-4FF76C45ACA1}"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18</a:t>
            </a:fld>
            <a:endParaRPr lang="en-US" dirty="0"/>
          </a:p>
        </p:txBody>
      </p:sp>
      <p:sp>
        <p:nvSpPr>
          <p:cNvPr id="4" name="TextBox 3"/>
          <p:cNvSpPr txBox="1"/>
          <p:nvPr/>
        </p:nvSpPr>
        <p:spPr>
          <a:xfrm>
            <a:off x="304800" y="685800"/>
            <a:ext cx="8229600" cy="5109091"/>
          </a:xfrm>
          <a:prstGeom prst="rect">
            <a:avLst/>
          </a:prstGeom>
          <a:noFill/>
        </p:spPr>
        <p:txBody>
          <a:bodyPr wrap="square" rtlCol="0">
            <a:spAutoFit/>
          </a:bodyPr>
          <a:lstStyle/>
          <a:p>
            <a:pPr algn="r" rtl="1"/>
            <a:r>
              <a:rPr lang="fa-IR" sz="3200" b="1" dirty="0" smtClean="0"/>
              <a:t>سن مرد:</a:t>
            </a:r>
          </a:p>
          <a:p>
            <a:pPr algn="just" rtl="1">
              <a:lnSpc>
                <a:spcPct val="150000"/>
              </a:lnSpc>
            </a:pPr>
            <a:r>
              <a:rPr lang="fa-IR" sz="2800" b="1" dirty="0" smtClean="0"/>
              <a:t>گزارش شده که مردان در دهه 90 از عمرشان نیز صاحب فرزند شدند،اما میزان حاملگی با افزایش سن پدر بعد از50-40 سالگی و به ویژه بالای 50سالگی کاهش می یابد.افزایش سن پدر همراه با شیوع بالاتری از اختلالات ساختمانی کروموزوم و کروموزوم جنسی دی زومیک در اسپرم است.سن پدر میزان بالاتری از بیماری اتوزومال غالب مثل </a:t>
            </a:r>
            <a:r>
              <a:rPr lang="fa-IR" sz="2800" b="1" u="sng" dirty="0" smtClean="0">
                <a:solidFill>
                  <a:srgbClr val="FF0000"/>
                </a:solidFill>
              </a:rPr>
              <a:t>آکندروپلازی و کرانیوسینوسیتوزیس و میزان بالاتری از تریزومی 21</a:t>
            </a:r>
            <a:r>
              <a:rPr lang="fa-IR" sz="2800" b="1" dirty="0" smtClean="0"/>
              <a:t> را در فرزندان ایجاد می کند.</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3124799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E000B1-7302-4C67-BF03-515311EE9C11}"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19</a:t>
            </a:fld>
            <a:endParaRPr lang="en-US" dirty="0"/>
          </a:p>
        </p:txBody>
      </p:sp>
      <p:sp>
        <p:nvSpPr>
          <p:cNvPr id="4" name="TextBox 3"/>
          <p:cNvSpPr txBox="1"/>
          <p:nvPr/>
        </p:nvSpPr>
        <p:spPr>
          <a:xfrm>
            <a:off x="228599" y="152400"/>
            <a:ext cx="8562975" cy="6617196"/>
          </a:xfrm>
          <a:prstGeom prst="rect">
            <a:avLst/>
          </a:prstGeom>
          <a:noFill/>
        </p:spPr>
        <p:txBody>
          <a:bodyPr wrap="square" rtlCol="0">
            <a:spAutoFit/>
          </a:bodyPr>
          <a:lstStyle/>
          <a:p>
            <a:pPr algn="just" rtl="1"/>
            <a:r>
              <a:rPr lang="fa-IR" sz="3200" b="1" dirty="0" smtClean="0"/>
              <a:t>درمان نازایی مردانه غیر از آزواسپرمی</a:t>
            </a:r>
          </a:p>
          <a:p>
            <a:pPr algn="just" rtl="1">
              <a:lnSpc>
                <a:spcPct val="200000"/>
              </a:lnSpc>
            </a:pPr>
            <a:r>
              <a:rPr lang="fa-IR" sz="2800" b="1" dirty="0" smtClean="0"/>
              <a:t>درمان طبی علل عفونی قابل برگشت یا اندوکرین مسبب کم باروری مردانه مثل بیماری های منتقله از طریق جنسی و اختلالات تیروئید موثر واقع می شود.تستوسترون اگزوژن در درمان کم باروری مردانه توصیه نمی شودچون مهار فیدبک منفی در هیپوفیز ایجاد کرده و سبب اسپرماتوژنز می شود،اما ممکن است ترکیب تستوسترون و آنتی استروژن مفیدباشد.</a:t>
            </a:r>
          </a:p>
          <a:p>
            <a:pPr algn="just" rtl="1">
              <a:lnSpc>
                <a:spcPct val="200000"/>
              </a:lnSpc>
            </a:pP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836412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6D4C9A-135F-40D2-9DF7-445BAD4719C4}"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20</a:t>
            </a:fld>
            <a:endParaRPr lang="en-US" dirty="0"/>
          </a:p>
        </p:txBody>
      </p:sp>
      <p:sp>
        <p:nvSpPr>
          <p:cNvPr id="5" name="TextBox 4"/>
          <p:cNvSpPr txBox="1"/>
          <p:nvPr/>
        </p:nvSpPr>
        <p:spPr>
          <a:xfrm>
            <a:off x="381000" y="400615"/>
            <a:ext cx="8338131" cy="4401205"/>
          </a:xfrm>
          <a:prstGeom prst="rect">
            <a:avLst/>
          </a:prstGeom>
          <a:noFill/>
        </p:spPr>
        <p:txBody>
          <a:bodyPr wrap="square" rtlCol="0">
            <a:spAutoFit/>
          </a:bodyPr>
          <a:lstStyle/>
          <a:p>
            <a:pPr algn="r" rtl="1">
              <a:lnSpc>
                <a:spcPct val="250000"/>
              </a:lnSpc>
            </a:pPr>
            <a:r>
              <a:rPr lang="fa-IR" sz="2800" b="1" dirty="0" smtClean="0">
                <a:solidFill>
                  <a:prstClr val="black"/>
                </a:solidFill>
              </a:rPr>
              <a:t>تاثیر </a:t>
            </a:r>
            <a:r>
              <a:rPr lang="fa-IR" sz="2800" b="1" dirty="0">
                <a:solidFill>
                  <a:prstClr val="black"/>
                </a:solidFill>
              </a:rPr>
              <a:t>مکمل غذایی آنتی اکسیدان ارزیابی شده است .گلوتاتیون،کارنیتین و ویتامین </a:t>
            </a:r>
            <a:r>
              <a:rPr lang="en-US" sz="2800" b="1" dirty="0">
                <a:solidFill>
                  <a:prstClr val="black"/>
                </a:solidFill>
              </a:rPr>
              <a:t>E</a:t>
            </a:r>
            <a:r>
              <a:rPr lang="fa-IR" sz="2800" b="1" dirty="0">
                <a:solidFill>
                  <a:prstClr val="black"/>
                </a:solidFill>
              </a:rPr>
              <a:t> به نظر نمی رسد پارامترهای منی را </a:t>
            </a:r>
            <a:r>
              <a:rPr lang="fa-IR" sz="2800" b="1" dirty="0" smtClean="0">
                <a:solidFill>
                  <a:prstClr val="black"/>
                </a:solidFill>
              </a:rPr>
              <a:t>متاثر </a:t>
            </a:r>
            <a:r>
              <a:rPr lang="fa-IR" sz="2800" b="1" dirty="0">
                <a:solidFill>
                  <a:prstClr val="black"/>
                </a:solidFill>
              </a:rPr>
              <a:t>کنند،اما تجویز </a:t>
            </a:r>
            <a:r>
              <a:rPr lang="fa-IR" sz="2800" b="1" u="sng" dirty="0">
                <a:solidFill>
                  <a:prstClr val="black"/>
                </a:solidFill>
              </a:rPr>
              <a:t>روی و اسید فولیک </a:t>
            </a:r>
            <a:r>
              <a:rPr lang="fa-IR" sz="2800" b="1" dirty="0">
                <a:solidFill>
                  <a:prstClr val="black"/>
                </a:solidFill>
              </a:rPr>
              <a:t>همراه با افزایش تعداد اسپرم و مورفولوژی آن است.</a:t>
            </a:r>
            <a:endParaRPr lang="en-US" b="1" dirty="0"/>
          </a:p>
        </p:txBody>
      </p:sp>
    </p:spTree>
    <p:extLst>
      <p:ext uri="{BB962C8B-B14F-4D97-AF65-F5344CB8AC3E}">
        <p14:creationId xmlns:p14="http://schemas.microsoft.com/office/powerpoint/2010/main" val="5713609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309D3-7512-4995-867B-02B6D56292FB}"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21</a:t>
            </a:fld>
            <a:endParaRPr lang="en-US" dirty="0"/>
          </a:p>
        </p:txBody>
      </p:sp>
      <p:sp>
        <p:nvSpPr>
          <p:cNvPr id="6" name="TextBox 5"/>
          <p:cNvSpPr txBox="1"/>
          <p:nvPr/>
        </p:nvSpPr>
        <p:spPr>
          <a:xfrm>
            <a:off x="381000" y="609600"/>
            <a:ext cx="7957131" cy="5386090"/>
          </a:xfrm>
          <a:prstGeom prst="rect">
            <a:avLst/>
          </a:prstGeom>
          <a:noFill/>
        </p:spPr>
        <p:txBody>
          <a:bodyPr wrap="square" rtlCol="0">
            <a:spAutoFit/>
          </a:bodyPr>
          <a:lstStyle/>
          <a:p>
            <a:pPr algn="just" rtl="1">
              <a:lnSpc>
                <a:spcPct val="200000"/>
              </a:lnSpc>
            </a:pPr>
            <a:r>
              <a:rPr lang="fa-IR" sz="3200" b="1" dirty="0" smtClean="0"/>
              <a:t>واریکوسل و ترمیم آن:</a:t>
            </a:r>
          </a:p>
          <a:p>
            <a:pPr lvl="0" algn="just" rtl="1">
              <a:lnSpc>
                <a:spcPct val="200000"/>
              </a:lnSpc>
            </a:pPr>
            <a:r>
              <a:rPr lang="fa-IR" sz="2800" b="1" dirty="0" smtClean="0"/>
              <a:t>واریکوسل یک دیلاتاسیون غیرطبیعی وریدهای طناب اسپرماتیک است.واریکوسل ها در 15%مردان طبیعی و</a:t>
            </a:r>
            <a:r>
              <a:rPr lang="fa-IR" sz="2800" b="1" dirty="0">
                <a:solidFill>
                  <a:prstClr val="black"/>
                </a:solidFill>
              </a:rPr>
              <a:t>40</a:t>
            </a:r>
            <a:r>
              <a:rPr lang="fa-IR" sz="2800" b="1" dirty="0" smtClean="0">
                <a:solidFill>
                  <a:prstClr val="black"/>
                </a:solidFill>
              </a:rPr>
              <a:t>% مردانی که درجستجوی درمان ناباروری هستند،وجود دارد،اما پارامترهای منی در مردان نابارور مبتلا به واریکوسل پایین تراست.</a:t>
            </a:r>
            <a:endParaRPr lang="en-US" sz="2800" b="1" dirty="0">
              <a:solidFill>
                <a:prstClr val="black"/>
              </a:solidFill>
            </a:endParaRPr>
          </a:p>
          <a:p>
            <a:pPr algn="just" rtl="1">
              <a:lnSpc>
                <a:spcPct val="200000"/>
              </a:lnSpc>
            </a:pPr>
            <a:r>
              <a:rPr lang="fa-IR" sz="2800" b="1" dirty="0" smtClean="0"/>
              <a:t> </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207875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3F70D9-EBDA-4318-A3B9-F3F1F7D9A7CD}"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22</a:t>
            </a:fld>
            <a:endParaRPr lang="en-US" dirty="0"/>
          </a:p>
        </p:txBody>
      </p:sp>
      <p:sp>
        <p:nvSpPr>
          <p:cNvPr id="5" name="TextBox 4"/>
          <p:cNvSpPr txBox="1"/>
          <p:nvPr/>
        </p:nvSpPr>
        <p:spPr>
          <a:xfrm>
            <a:off x="381000" y="762000"/>
            <a:ext cx="8414331" cy="5262979"/>
          </a:xfrm>
          <a:prstGeom prst="rect">
            <a:avLst/>
          </a:prstGeom>
          <a:noFill/>
        </p:spPr>
        <p:txBody>
          <a:bodyPr wrap="square" rtlCol="0">
            <a:spAutoFit/>
          </a:bodyPr>
          <a:lstStyle/>
          <a:p>
            <a:pPr algn="just" rtl="1">
              <a:lnSpc>
                <a:spcPct val="200000"/>
              </a:lnSpc>
            </a:pPr>
            <a:r>
              <a:rPr lang="fa-IR" sz="2800" b="1" dirty="0" smtClean="0">
                <a:solidFill>
                  <a:prstClr val="black"/>
                </a:solidFill>
              </a:rPr>
              <a:t>درمان </a:t>
            </a:r>
            <a:r>
              <a:rPr lang="fa-IR" sz="2800" b="1" dirty="0">
                <a:solidFill>
                  <a:prstClr val="black"/>
                </a:solidFill>
              </a:rPr>
              <a:t>به صورت معمول وقتی انجام می شود که واریکوسل قابل لمس است و آنالیز منی غیر طبیعی است اما در صورتی که </a:t>
            </a:r>
            <a:r>
              <a:rPr lang="en-US" sz="2800" b="1" dirty="0">
                <a:solidFill>
                  <a:prstClr val="black"/>
                </a:solidFill>
              </a:rPr>
              <a:t>IVF</a:t>
            </a:r>
            <a:r>
              <a:rPr lang="fa-IR" sz="2800" b="1" dirty="0">
                <a:solidFill>
                  <a:prstClr val="black"/>
                </a:solidFill>
              </a:rPr>
              <a:t>به علت نازایی عامل زن لازم است و آنالیز مایع منی موجود برای </a:t>
            </a:r>
            <a:r>
              <a:rPr lang="en-US" sz="2800" b="1" dirty="0">
                <a:solidFill>
                  <a:prstClr val="black"/>
                </a:solidFill>
              </a:rPr>
              <a:t>ICSI</a:t>
            </a:r>
            <a:r>
              <a:rPr lang="fa-IR" sz="2800" b="1" dirty="0">
                <a:solidFill>
                  <a:prstClr val="black"/>
                </a:solidFill>
              </a:rPr>
              <a:t>مناسب است ترمیم واریکوسل اندیکاسیون ندارد.روش های درمان شامل ترمیم جراحی و آمبولیزاسیون از طریق جلد است.عوارض درمان شامل عفونت،باقی ماندن واریکوسل،عود و تشکیل هیدروسل </a:t>
            </a:r>
            <a:r>
              <a:rPr lang="fa-IR" sz="2800" b="1" dirty="0" smtClean="0">
                <a:solidFill>
                  <a:prstClr val="black"/>
                </a:solidFill>
              </a:rPr>
              <a:t>است.</a:t>
            </a:r>
            <a:endParaRPr lang="en-US" dirty="0"/>
          </a:p>
        </p:txBody>
      </p:sp>
    </p:spTree>
    <p:extLst>
      <p:ext uri="{BB962C8B-B14F-4D97-AF65-F5344CB8AC3E}">
        <p14:creationId xmlns:p14="http://schemas.microsoft.com/office/powerpoint/2010/main" val="3386722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3F04EB-5D77-4A27-9A13-9DE44BEE1CF2}"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23</a:t>
            </a:fld>
            <a:endParaRPr lang="en-US" dirty="0"/>
          </a:p>
        </p:txBody>
      </p:sp>
      <p:sp>
        <p:nvSpPr>
          <p:cNvPr id="4" name="TextBox 3"/>
          <p:cNvSpPr txBox="1"/>
          <p:nvPr/>
        </p:nvSpPr>
        <p:spPr>
          <a:xfrm>
            <a:off x="380999" y="589478"/>
            <a:ext cx="8490531" cy="5509200"/>
          </a:xfrm>
          <a:prstGeom prst="rect">
            <a:avLst/>
          </a:prstGeom>
          <a:noFill/>
        </p:spPr>
        <p:txBody>
          <a:bodyPr wrap="square" rtlCol="0">
            <a:spAutoFit/>
          </a:bodyPr>
          <a:lstStyle/>
          <a:p>
            <a:pPr algn="just" rtl="1">
              <a:lnSpc>
                <a:spcPct val="200000"/>
              </a:lnSpc>
            </a:pPr>
            <a:r>
              <a:rPr lang="fa-IR" dirty="0" smtClean="0"/>
              <a:t> </a:t>
            </a:r>
            <a:r>
              <a:rPr lang="fa-IR" sz="3200" b="1" dirty="0" smtClean="0"/>
              <a:t>فاکتورهای مربوط به ناباروری در زنان</a:t>
            </a:r>
          </a:p>
          <a:p>
            <a:pPr algn="just" rtl="1">
              <a:lnSpc>
                <a:spcPct val="200000"/>
              </a:lnSpc>
            </a:pPr>
            <a:r>
              <a:rPr lang="fa-IR" sz="3200" b="1" u="sng" dirty="0" smtClean="0">
                <a:solidFill>
                  <a:srgbClr val="FF0000"/>
                </a:solidFill>
              </a:rPr>
              <a:t>سن زن و کاهش ذخیره تخمدان</a:t>
            </a:r>
          </a:p>
          <a:p>
            <a:pPr algn="just" rtl="1">
              <a:lnSpc>
                <a:spcPct val="200000"/>
              </a:lnSpc>
            </a:pPr>
            <a:r>
              <a:rPr lang="fa-IR" sz="2800" b="1" dirty="0" smtClean="0"/>
              <a:t>اکثریت زنان کاهش در میزان لقاح پذیری را با افزایش سن پیدا می کنند که این پدیده فیزیولوژیک  و نه پاتولوژیک.این کاهش در ابتدای دهه سوم شروع شده و در انتهای دهه 30 و ابتدای دهه 40 تشدید می شود که انعکاسی از کاهش در کیفیت و کمیت اووسیت است.</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6661213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5F92B0-B141-45D2-9475-40C952649330}"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24</a:t>
            </a:fld>
            <a:endParaRPr lang="en-US" dirty="0"/>
          </a:p>
        </p:txBody>
      </p:sp>
      <p:sp>
        <p:nvSpPr>
          <p:cNvPr id="5" name="TextBox 4"/>
          <p:cNvSpPr txBox="1"/>
          <p:nvPr/>
        </p:nvSpPr>
        <p:spPr>
          <a:xfrm>
            <a:off x="533400" y="381000"/>
            <a:ext cx="8382000" cy="5262979"/>
          </a:xfrm>
          <a:prstGeom prst="rect">
            <a:avLst/>
          </a:prstGeom>
          <a:noFill/>
        </p:spPr>
        <p:txBody>
          <a:bodyPr wrap="square" rtlCol="0">
            <a:spAutoFit/>
          </a:bodyPr>
          <a:lstStyle/>
          <a:p>
            <a:pPr lvl="0" algn="just" rtl="1">
              <a:lnSpc>
                <a:spcPct val="200000"/>
              </a:lnSpc>
            </a:pPr>
            <a:r>
              <a:rPr lang="fa-IR" sz="2800" b="1" dirty="0" smtClean="0">
                <a:solidFill>
                  <a:prstClr val="black"/>
                </a:solidFill>
              </a:rPr>
              <a:t>در </a:t>
            </a:r>
            <a:r>
              <a:rPr lang="fa-IR" sz="2800" b="1" dirty="0">
                <a:solidFill>
                  <a:prstClr val="black"/>
                </a:solidFill>
              </a:rPr>
              <a:t>جمعیت هایی که از روش پیشگیری استفاده نمی کنندباروری در 20 سالگی حداکثر می شودو در 32 سالگی کاهش می یابدو به شدت بعد از 37 سالگی کاهش یافته و بعد از 45 سالگی نادر </a:t>
            </a:r>
            <a:r>
              <a:rPr lang="fa-IR" sz="2800" b="1" dirty="0" smtClean="0">
                <a:solidFill>
                  <a:prstClr val="black"/>
                </a:solidFill>
              </a:rPr>
              <a:t>است.پیری </a:t>
            </a:r>
            <a:r>
              <a:rPr lang="fa-IR" sz="2800" b="1" dirty="0">
                <a:solidFill>
                  <a:prstClr val="black"/>
                </a:solidFill>
              </a:rPr>
              <a:t>تقویمی اندومتر با سن رخ می دهد این پیری تولید مثل وابسته به ذخیره فولیکول های پریموردیال است که در ابتدای زندگی جنینی ظاهر شده و در منوپوز تا حد صفر کاهش می یابد.</a:t>
            </a:r>
            <a:endParaRPr lang="en-US" sz="2800" b="1" dirty="0">
              <a:solidFill>
                <a:prstClr val="black"/>
              </a:solidFill>
            </a:endParaRPr>
          </a:p>
        </p:txBody>
      </p:sp>
    </p:spTree>
    <p:extLst>
      <p:ext uri="{BB962C8B-B14F-4D97-AF65-F5344CB8AC3E}">
        <p14:creationId xmlns:p14="http://schemas.microsoft.com/office/powerpoint/2010/main" val="20083991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4F5698-AD2E-4BEC-A2A1-16FD0907F5A4}"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25</a:t>
            </a:fld>
            <a:endParaRPr lang="en-US" dirty="0"/>
          </a:p>
        </p:txBody>
      </p:sp>
      <p:sp>
        <p:nvSpPr>
          <p:cNvPr id="4" name="TextBox 3"/>
          <p:cNvSpPr txBox="1"/>
          <p:nvPr/>
        </p:nvSpPr>
        <p:spPr>
          <a:xfrm>
            <a:off x="381000" y="228600"/>
            <a:ext cx="8414331" cy="5386090"/>
          </a:xfrm>
          <a:prstGeom prst="rect">
            <a:avLst/>
          </a:prstGeom>
          <a:noFill/>
        </p:spPr>
        <p:txBody>
          <a:bodyPr wrap="square" rtlCol="0">
            <a:spAutoFit/>
          </a:bodyPr>
          <a:lstStyle/>
          <a:p>
            <a:pPr algn="r" rtl="1">
              <a:lnSpc>
                <a:spcPct val="200000"/>
              </a:lnSpc>
            </a:pPr>
            <a:r>
              <a:rPr lang="fa-IR" sz="3200" b="1" dirty="0" smtClean="0"/>
              <a:t>عامل تخمک گذاری</a:t>
            </a:r>
          </a:p>
          <a:p>
            <a:pPr algn="just" rtl="1">
              <a:lnSpc>
                <a:spcPct val="250000"/>
              </a:lnSpc>
            </a:pPr>
            <a:r>
              <a:rPr lang="fa-IR" sz="2800" b="1" dirty="0" smtClean="0"/>
              <a:t>عامل تخمک گذاری علت نازایی زن در 40-30% موارد است. تشخیص اولیه زنان مبتلا به نازایی عامل تخمک گذاری شامل عدم تخمک گذاری(فقدان کامل تخمک گذاری) یا الیگواوولاسیون(تخمک گذاری کم) می باشد. </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6206529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90D768-2C82-40E8-B509-476D5F082DB1}"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26</a:t>
            </a:fld>
            <a:endParaRPr lang="en-US" dirty="0"/>
          </a:p>
        </p:txBody>
      </p:sp>
      <p:sp>
        <p:nvSpPr>
          <p:cNvPr id="6" name="TextBox 5"/>
          <p:cNvSpPr txBox="1"/>
          <p:nvPr/>
        </p:nvSpPr>
        <p:spPr>
          <a:xfrm>
            <a:off x="304800" y="457200"/>
            <a:ext cx="8338131" cy="5478423"/>
          </a:xfrm>
          <a:prstGeom prst="rect">
            <a:avLst/>
          </a:prstGeom>
          <a:noFill/>
        </p:spPr>
        <p:txBody>
          <a:bodyPr wrap="square" rtlCol="0">
            <a:spAutoFit/>
          </a:bodyPr>
          <a:lstStyle/>
          <a:p>
            <a:pPr lvl="0" algn="just" rtl="1">
              <a:lnSpc>
                <a:spcPct val="250000"/>
              </a:lnSpc>
            </a:pPr>
            <a:r>
              <a:rPr lang="fa-IR" sz="2800" b="1" dirty="0">
                <a:solidFill>
                  <a:prstClr val="black"/>
                </a:solidFill>
              </a:rPr>
              <a:t>شرح حال  قاعدگی ممکن است در صورت الیگومنوره،پلی منوره یا خونریزی رحمی ناشی از اختلال عملکرد کمک کننده باشد.اختلال عملکرد قاعدگی در 20-18% از کل جمعیت وجود دارد.</a:t>
            </a:r>
          </a:p>
          <a:p>
            <a:pPr lvl="0" algn="just" rtl="1">
              <a:lnSpc>
                <a:spcPct val="250000"/>
              </a:lnSpc>
            </a:pPr>
            <a:r>
              <a:rPr lang="fa-IR" sz="2800" b="1" dirty="0">
                <a:solidFill>
                  <a:prstClr val="black"/>
                </a:solidFill>
              </a:rPr>
              <a:t>طول طبیعی سیکل قاعدگی در زنان سن تولید مثل </a:t>
            </a:r>
            <a:r>
              <a:rPr lang="fa-IR" sz="2800" b="1" u="sng" dirty="0">
                <a:solidFill>
                  <a:srgbClr val="7030A0"/>
                </a:solidFill>
              </a:rPr>
              <a:t>از 35-21 </a:t>
            </a:r>
            <a:r>
              <a:rPr lang="fa-IR" sz="2800" b="1" dirty="0">
                <a:solidFill>
                  <a:prstClr val="black"/>
                </a:solidFill>
              </a:rPr>
              <a:t>روز متفاوت بوده متوسط آن </a:t>
            </a:r>
            <a:r>
              <a:rPr lang="fa-IR" sz="2800" b="1" u="sng" dirty="0">
                <a:solidFill>
                  <a:srgbClr val="7030A0"/>
                </a:solidFill>
              </a:rPr>
              <a:t>29</a:t>
            </a:r>
            <a:r>
              <a:rPr lang="fa-IR" sz="2800" b="1" dirty="0">
                <a:solidFill>
                  <a:srgbClr val="7030A0"/>
                </a:solidFill>
              </a:rPr>
              <a:t>-</a:t>
            </a:r>
            <a:r>
              <a:rPr lang="fa-IR" sz="2800" b="1" u="sng" dirty="0">
                <a:solidFill>
                  <a:srgbClr val="7030A0"/>
                </a:solidFill>
              </a:rPr>
              <a:t>27</a:t>
            </a:r>
            <a:r>
              <a:rPr lang="fa-IR" sz="2800" b="1" dirty="0">
                <a:solidFill>
                  <a:prstClr val="black"/>
                </a:solidFill>
              </a:rPr>
              <a:t>روز است.</a:t>
            </a:r>
            <a:endParaRPr lang="en-US" sz="2800" b="1" dirty="0">
              <a:solidFill>
                <a:prstClr val="black"/>
              </a:solidFill>
            </a:endParaRPr>
          </a:p>
        </p:txBody>
      </p:sp>
    </p:spTree>
    <p:extLst>
      <p:ext uri="{BB962C8B-B14F-4D97-AF65-F5344CB8AC3E}">
        <p14:creationId xmlns:p14="http://schemas.microsoft.com/office/powerpoint/2010/main" val="23462071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7468C1-7534-474E-9566-F53E23CD26B5}"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27</a:t>
            </a:fld>
            <a:endParaRPr lang="en-US" dirty="0"/>
          </a:p>
        </p:txBody>
      </p:sp>
      <p:sp>
        <p:nvSpPr>
          <p:cNvPr id="5" name="TextBox 4"/>
          <p:cNvSpPr txBox="1"/>
          <p:nvPr/>
        </p:nvSpPr>
        <p:spPr>
          <a:xfrm>
            <a:off x="304800" y="685800"/>
            <a:ext cx="8642931" cy="5262979"/>
          </a:xfrm>
          <a:prstGeom prst="rect">
            <a:avLst/>
          </a:prstGeom>
          <a:noFill/>
        </p:spPr>
        <p:txBody>
          <a:bodyPr wrap="square" rtlCol="0">
            <a:spAutoFit/>
          </a:bodyPr>
          <a:lstStyle/>
          <a:p>
            <a:pPr lvl="0" algn="just" rtl="1">
              <a:lnSpc>
                <a:spcPct val="200000"/>
              </a:lnSpc>
            </a:pPr>
            <a:r>
              <a:rPr lang="fa-IR" sz="2800" b="1" dirty="0" smtClean="0">
                <a:solidFill>
                  <a:prstClr val="black"/>
                </a:solidFill>
              </a:rPr>
              <a:t>اکثریت </a:t>
            </a:r>
            <a:r>
              <a:rPr lang="fa-IR" sz="2800" b="1" dirty="0">
                <a:solidFill>
                  <a:prstClr val="black"/>
                </a:solidFill>
              </a:rPr>
              <a:t>تغییرات در طول سیکل قاعدگی مربوط به فاز فولیکولار است، اما فاز لوتئال اغلب به صورت ثابت 14 روزدرنظر گرفته می شود و بین 19-7 روز متفاوت </a:t>
            </a:r>
            <a:r>
              <a:rPr lang="fa-IR" sz="2800" b="1" dirty="0" smtClean="0">
                <a:solidFill>
                  <a:prstClr val="black"/>
                </a:solidFill>
              </a:rPr>
              <a:t>است.حتی زنانی با قاعدگی منظم ماهیانه ممکن است عدم تخمک گذاری داشته باشند گرچه حضور علائم مولیمنال مثل تورم پستان قبل از قاعدگی، نفخ و تغییرات خلقی خیلی بیشتر نشانگر سیکل های تخمک گذاری است.</a:t>
            </a:r>
            <a:endParaRPr lang="en-US" sz="2800" b="1" dirty="0">
              <a:solidFill>
                <a:prstClr val="black"/>
              </a:solidFill>
            </a:endParaRP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0099837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B3942-F391-469C-8185-CC835260CD76}"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28</a:t>
            </a:fld>
            <a:endParaRPr lang="en-US" dirty="0"/>
          </a:p>
        </p:txBody>
      </p:sp>
      <p:sp>
        <p:nvSpPr>
          <p:cNvPr id="4" name="TextBox 3"/>
          <p:cNvSpPr txBox="1"/>
          <p:nvPr/>
        </p:nvSpPr>
        <p:spPr>
          <a:xfrm>
            <a:off x="304800" y="685800"/>
            <a:ext cx="8719131" cy="5109091"/>
          </a:xfrm>
          <a:prstGeom prst="rect">
            <a:avLst/>
          </a:prstGeom>
          <a:noFill/>
        </p:spPr>
        <p:txBody>
          <a:bodyPr wrap="square" rtlCol="0">
            <a:spAutoFit/>
          </a:bodyPr>
          <a:lstStyle/>
          <a:p>
            <a:pPr algn="r" rtl="1"/>
            <a:r>
              <a:rPr lang="fa-IR" sz="3200" b="1" dirty="0" smtClean="0">
                <a:solidFill>
                  <a:srgbClr val="FF0000"/>
                </a:solidFill>
              </a:rPr>
              <a:t>سندرم تخمدان پلی کیستیک</a:t>
            </a:r>
          </a:p>
          <a:p>
            <a:pPr algn="just" rtl="1">
              <a:lnSpc>
                <a:spcPct val="150000"/>
              </a:lnSpc>
            </a:pPr>
            <a:r>
              <a:rPr lang="fa-IR" sz="2800" b="1" dirty="0" smtClean="0"/>
              <a:t>شایعترین علت عدم تخمک گذاری و تخمک گذاری کم در جمعیت معمول و در زنان مبتلا به نازایی </a:t>
            </a:r>
            <a:r>
              <a:rPr lang="fa-IR" sz="2800" b="1" u="sng" dirty="0" smtClean="0"/>
              <a:t>سندرم تخمدان پلی کیستیک </a:t>
            </a:r>
            <a:r>
              <a:rPr lang="fa-IR" sz="2800" b="1" dirty="0" smtClean="0"/>
              <a:t>است.تشخیص</a:t>
            </a:r>
            <a:r>
              <a:rPr lang="en-US" sz="2800" b="1" dirty="0" smtClean="0"/>
              <a:t> PCOS</a:t>
            </a:r>
            <a:r>
              <a:rPr lang="fa-IR" sz="2800" b="1" dirty="0" smtClean="0"/>
              <a:t>با کنار گذاشتن دیگر اختلالات طبی مثل حاملگی، اختلالات هیپوتالاموس- هیپوفیز یا دیگر علل آندروژنیسم (برای مثال، تومورهای مولد آندروژن یا هیپر پلازی مادرزادی آدرنال غیر کلاسیک) و حضور 2 مورد از موارد ذیل است:</a:t>
            </a:r>
          </a:p>
          <a:p>
            <a:pPr algn="just" rtl="1">
              <a:lnSpc>
                <a:spcPct val="150000"/>
              </a:lnSpc>
            </a:pPr>
            <a:r>
              <a:rPr lang="fa-IR" sz="2800" b="1" dirty="0">
                <a:solidFill>
                  <a:srgbClr val="FF0000"/>
                </a:solidFill>
              </a:rPr>
              <a:t> </a:t>
            </a:r>
            <a:endParaRPr lang="en-US" b="1" dirty="0">
              <a:solidFill>
                <a:srgbClr val="FF0000"/>
              </a:solidFill>
            </a:endParaRPr>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8750060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065894-D611-4B40-B00E-6B84FE485BBD}"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29</a:t>
            </a:fld>
            <a:endParaRPr lang="en-US" dirty="0"/>
          </a:p>
        </p:txBody>
      </p:sp>
      <p:sp>
        <p:nvSpPr>
          <p:cNvPr id="5" name="TextBox 4"/>
          <p:cNvSpPr txBox="1"/>
          <p:nvPr/>
        </p:nvSpPr>
        <p:spPr>
          <a:xfrm>
            <a:off x="204787" y="380999"/>
            <a:ext cx="8534400" cy="4955203"/>
          </a:xfrm>
          <a:prstGeom prst="rect">
            <a:avLst/>
          </a:prstGeom>
          <a:noFill/>
        </p:spPr>
        <p:txBody>
          <a:bodyPr wrap="square" rtlCol="0">
            <a:spAutoFit/>
          </a:bodyPr>
          <a:lstStyle/>
          <a:p>
            <a:pPr marL="285750" lvl="0" indent="-285750" algn="just" rtl="1">
              <a:lnSpc>
                <a:spcPct val="200000"/>
              </a:lnSpc>
              <a:buFont typeface="Wingdings" pitchFamily="2" charset="2"/>
              <a:buChar char="q"/>
            </a:pPr>
            <a:r>
              <a:rPr lang="fa-IR" sz="2800" b="1" dirty="0"/>
              <a:t>الیگواوولاسیون یا عدم تخمک گذاری (به صورت الیگومنوره یا آمنوره تظاهر می یابد).</a:t>
            </a:r>
          </a:p>
          <a:p>
            <a:pPr marL="285750" lvl="0" indent="-285750" algn="just" rtl="1">
              <a:lnSpc>
                <a:spcPct val="200000"/>
              </a:lnSpc>
              <a:buFont typeface="Wingdings" pitchFamily="2" charset="2"/>
              <a:buChar char="q"/>
            </a:pPr>
            <a:r>
              <a:rPr lang="fa-IR" sz="2800" b="1" dirty="0"/>
              <a:t> هیپرآندروژنمی (سطح بالای آندروژن ها در گردش خون) یا هیپرآندروژنیسم (یافته های بالینی افزایش آندروژن)</a:t>
            </a:r>
          </a:p>
          <a:p>
            <a:pPr marL="285750" lvl="0" indent="-285750" algn="just" rtl="1">
              <a:lnSpc>
                <a:spcPct val="200000"/>
              </a:lnSpc>
              <a:buFont typeface="Wingdings" pitchFamily="2" charset="2"/>
              <a:buChar char="q"/>
            </a:pPr>
            <a:r>
              <a:rPr lang="fa-IR" sz="2800" b="1" dirty="0"/>
              <a:t> تخمدان پلی کیستیک در سونوگرافی</a:t>
            </a:r>
            <a:endParaRPr lang="en-US" sz="2800" b="1" dirty="0"/>
          </a:p>
          <a:p>
            <a:pPr lvl="0" algn="just" rtl="1">
              <a:lnSpc>
                <a:spcPct val="200000"/>
              </a:lnSpc>
            </a:pPr>
            <a:endParaRPr lang="en-US" b="1" dirty="0"/>
          </a:p>
        </p:txBody>
      </p:sp>
    </p:spTree>
    <p:extLst>
      <p:ext uri="{BB962C8B-B14F-4D97-AF65-F5344CB8AC3E}">
        <p14:creationId xmlns:p14="http://schemas.microsoft.com/office/powerpoint/2010/main" val="309941743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B5EAEF-0DB9-4CA6-A21A-8AC1C4C85EE0}"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30</a:t>
            </a:fld>
            <a:endParaRPr lang="en-US" dirty="0"/>
          </a:p>
        </p:txBody>
      </p:sp>
      <p:sp>
        <p:nvSpPr>
          <p:cNvPr id="4" name="TextBox 3"/>
          <p:cNvSpPr txBox="1"/>
          <p:nvPr/>
        </p:nvSpPr>
        <p:spPr>
          <a:xfrm>
            <a:off x="228600" y="567809"/>
            <a:ext cx="8313419" cy="4267515"/>
          </a:xfrm>
          <a:prstGeom prst="rect">
            <a:avLst/>
          </a:prstGeom>
          <a:noFill/>
        </p:spPr>
        <p:txBody>
          <a:bodyPr wrap="square" rtlCol="0">
            <a:spAutoFit/>
          </a:bodyPr>
          <a:lstStyle/>
          <a:p>
            <a:pPr lvl="0" algn="just" rtl="1">
              <a:lnSpc>
                <a:spcPct val="200000"/>
              </a:lnSpc>
            </a:pPr>
            <a:endParaRPr lang="fa-IR" sz="2800" b="1" dirty="0" smtClean="0">
              <a:solidFill>
                <a:prstClr val="black"/>
              </a:solidFill>
            </a:endParaRPr>
          </a:p>
          <a:p>
            <a:pPr marL="285750" lvl="0" indent="-285750" algn="just" rtl="1">
              <a:lnSpc>
                <a:spcPct val="200000"/>
              </a:lnSpc>
              <a:buFont typeface="Wingdings" pitchFamily="2" charset="2"/>
              <a:buChar char="q"/>
            </a:pPr>
            <a:r>
              <a:rPr lang="fa-IR" sz="2800" b="1" dirty="0" smtClean="0">
                <a:solidFill>
                  <a:prstClr val="black"/>
                </a:solidFill>
              </a:rPr>
              <a:t>اثبات نسبت </a:t>
            </a:r>
            <a:r>
              <a:rPr lang="en-US" sz="2800" b="1" dirty="0" smtClean="0">
                <a:solidFill>
                  <a:prstClr val="black"/>
                </a:solidFill>
              </a:rPr>
              <a:t>LH/FSH</a:t>
            </a:r>
            <a:r>
              <a:rPr lang="fa-IR" sz="2800" b="1" dirty="0" smtClean="0">
                <a:solidFill>
                  <a:prstClr val="black"/>
                </a:solidFill>
              </a:rPr>
              <a:t> افزایش یافته و هیپرانسولینمی برای تشخیص یا درمان </a:t>
            </a:r>
            <a:r>
              <a:rPr lang="en-US" sz="2800" b="1" dirty="0" smtClean="0">
                <a:solidFill>
                  <a:prstClr val="black"/>
                </a:solidFill>
              </a:rPr>
              <a:t>PCOS</a:t>
            </a:r>
            <a:r>
              <a:rPr lang="fa-IR" sz="2800" b="1" dirty="0" smtClean="0">
                <a:solidFill>
                  <a:prstClr val="black"/>
                </a:solidFill>
              </a:rPr>
              <a:t> لازم نیست.بیماران </a:t>
            </a:r>
            <a:r>
              <a:rPr lang="en-US" sz="2800" b="1" dirty="0" smtClean="0">
                <a:solidFill>
                  <a:prstClr val="black"/>
                </a:solidFill>
              </a:rPr>
              <a:t>PCOS</a:t>
            </a:r>
            <a:r>
              <a:rPr lang="fa-IR" sz="2800" b="1" dirty="0" smtClean="0">
                <a:solidFill>
                  <a:prstClr val="black"/>
                </a:solidFill>
              </a:rPr>
              <a:t> بایستی برای بیماری متابولیک بالقوه وعوارض مامایی قبل از درمان باروری مورد مشاوره و بیمار یابی قرارگیرند.</a:t>
            </a:r>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3376976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4EFDC4-5A52-4999-9DC1-85B5E9533370}"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31</a:t>
            </a:fld>
            <a:endParaRPr lang="en-US" dirty="0"/>
          </a:p>
        </p:txBody>
      </p:sp>
      <p:sp>
        <p:nvSpPr>
          <p:cNvPr id="5" name="TextBox 4"/>
          <p:cNvSpPr txBox="1"/>
          <p:nvPr/>
        </p:nvSpPr>
        <p:spPr>
          <a:xfrm>
            <a:off x="380999" y="457200"/>
            <a:ext cx="8414331" cy="4401205"/>
          </a:xfrm>
          <a:prstGeom prst="rect">
            <a:avLst/>
          </a:prstGeom>
          <a:noFill/>
        </p:spPr>
        <p:txBody>
          <a:bodyPr wrap="square" rtlCol="0">
            <a:spAutoFit/>
          </a:bodyPr>
          <a:lstStyle/>
          <a:p>
            <a:pPr lvl="0" algn="just" rtl="1">
              <a:lnSpc>
                <a:spcPct val="250000"/>
              </a:lnSpc>
            </a:pPr>
            <a:r>
              <a:rPr lang="fa-IR" sz="2800" b="1" dirty="0">
                <a:solidFill>
                  <a:prstClr val="black"/>
                </a:solidFill>
              </a:rPr>
              <a:t>تحریک تخمک گذاری درسندرم تخمدان پلی کیستیک:</a:t>
            </a:r>
          </a:p>
          <a:p>
            <a:pPr lvl="0" algn="just" rtl="1">
              <a:lnSpc>
                <a:spcPct val="250000"/>
              </a:lnSpc>
            </a:pPr>
            <a:r>
              <a:rPr lang="fa-IR" sz="2800" b="1" dirty="0">
                <a:solidFill>
                  <a:prstClr val="black"/>
                </a:solidFill>
              </a:rPr>
              <a:t>هدف تحریک تخمک گذاری بازگرداندن درمانی آزادسازی یک تخمک در هرسیکل </a:t>
            </a:r>
            <a:r>
              <a:rPr lang="fa-IR" sz="2800" b="1" dirty="0" smtClean="0">
                <a:solidFill>
                  <a:prstClr val="black"/>
                </a:solidFill>
              </a:rPr>
              <a:t>است، </a:t>
            </a:r>
            <a:r>
              <a:rPr lang="fa-IR" sz="2800" b="1" dirty="0">
                <a:solidFill>
                  <a:prstClr val="black"/>
                </a:solidFill>
              </a:rPr>
              <a:t>دربیماری که تخمک گذاری منظم نداشته یا اصلا تخمک گذاری نمی کند.</a:t>
            </a:r>
          </a:p>
        </p:txBody>
      </p:sp>
    </p:spTree>
    <p:extLst>
      <p:ext uri="{BB962C8B-B14F-4D97-AF65-F5344CB8AC3E}">
        <p14:creationId xmlns:p14="http://schemas.microsoft.com/office/powerpoint/2010/main" val="34354628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8E57D6-4B79-4373-8FC8-F7B8DDB601E0}"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32</a:t>
            </a:fld>
            <a:endParaRPr lang="en-US" dirty="0"/>
          </a:p>
        </p:txBody>
      </p:sp>
      <p:sp>
        <p:nvSpPr>
          <p:cNvPr id="5" name="TextBox 4"/>
          <p:cNvSpPr txBox="1"/>
          <p:nvPr/>
        </p:nvSpPr>
        <p:spPr>
          <a:xfrm>
            <a:off x="381000" y="506968"/>
            <a:ext cx="8185731" cy="4639412"/>
          </a:xfrm>
          <a:prstGeom prst="rect">
            <a:avLst/>
          </a:prstGeom>
          <a:noFill/>
        </p:spPr>
        <p:txBody>
          <a:bodyPr wrap="square" rtlCol="0">
            <a:spAutoFit/>
          </a:bodyPr>
          <a:lstStyle/>
          <a:p>
            <a:pPr algn="r" rtl="1">
              <a:lnSpc>
                <a:spcPct val="150000"/>
              </a:lnSpc>
            </a:pPr>
            <a:r>
              <a:rPr lang="fa-IR" sz="3200" b="1" dirty="0" smtClean="0"/>
              <a:t>کاهش وزن</a:t>
            </a:r>
          </a:p>
          <a:p>
            <a:pPr algn="just" rtl="1">
              <a:lnSpc>
                <a:spcPct val="150000"/>
              </a:lnSpc>
            </a:pPr>
            <a:r>
              <a:rPr lang="fa-IR" sz="2800" b="1" dirty="0" smtClean="0"/>
              <a:t>چاقی در بیمار </a:t>
            </a:r>
            <a:r>
              <a:rPr lang="en-US" sz="2800" b="1" dirty="0" smtClean="0"/>
              <a:t>PCOS</a:t>
            </a:r>
            <a:r>
              <a:rPr lang="fa-IR" sz="2800" b="1" dirty="0" smtClean="0"/>
              <a:t> با پیامد ضعیف درمان نازایی همراه است.با توجه به این مسئله حتی 5% کاهش وزن ممکن است میزان حاملگی را بهبود بخشد،کاهش وزن در تمام زنان چاق و دارای اضافه وزن مبتلا به نازایی بایستی تاکید شود.معمولا تغییر درشیوه زندگی اولین خط درمان است به دنبال آن درمان دارویی و سپس جراحی کاهش وزن می باشد.</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5458771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B2B1AC-EA53-4F56-9CFC-FE59D87C4597}"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33</a:t>
            </a:fld>
            <a:endParaRPr lang="en-US" dirty="0"/>
          </a:p>
        </p:txBody>
      </p:sp>
      <p:sp>
        <p:nvSpPr>
          <p:cNvPr id="5" name="TextBox 4"/>
          <p:cNvSpPr txBox="1"/>
          <p:nvPr/>
        </p:nvSpPr>
        <p:spPr>
          <a:xfrm>
            <a:off x="609600" y="1066800"/>
            <a:ext cx="7957131" cy="3416000"/>
          </a:xfrm>
          <a:prstGeom prst="rect">
            <a:avLst/>
          </a:prstGeom>
          <a:noFill/>
        </p:spPr>
        <p:txBody>
          <a:bodyPr wrap="square" rtlCol="0">
            <a:spAutoFit/>
          </a:bodyPr>
          <a:lstStyle/>
          <a:p>
            <a:pPr lvl="0" algn="just" rtl="1">
              <a:lnSpc>
                <a:spcPct val="200000"/>
              </a:lnSpc>
            </a:pPr>
            <a:r>
              <a:rPr lang="fa-IR" sz="2800" b="1" dirty="0" smtClean="0">
                <a:solidFill>
                  <a:prstClr val="black"/>
                </a:solidFill>
              </a:rPr>
              <a:t>توصیه </a:t>
            </a:r>
            <a:r>
              <a:rPr lang="fa-IR" sz="2800" b="1" dirty="0">
                <a:solidFill>
                  <a:prstClr val="black"/>
                </a:solidFill>
              </a:rPr>
              <a:t>های مربوط به شیوه زندگی شامل کاهش در مصرف کالری مصرفی روزانه تا 500 کیلو کالری و ورزش منظم است.مداخلات مربوط به کاهش وزن بایستی قبل از تلاش به باروری در بیماران مبتلا به افزایش وزن بدن انجام شود.</a:t>
            </a:r>
            <a:endParaRPr lang="en-US" sz="2800" b="1" dirty="0">
              <a:solidFill>
                <a:prstClr val="black"/>
              </a:solidFill>
            </a:endParaRPr>
          </a:p>
        </p:txBody>
      </p:sp>
    </p:spTree>
    <p:extLst>
      <p:ext uri="{BB962C8B-B14F-4D97-AF65-F5344CB8AC3E}">
        <p14:creationId xmlns:p14="http://schemas.microsoft.com/office/powerpoint/2010/main" val="3323640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7A86F5-8D16-4D17-B1BF-C7EA81C675CD}"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34</a:t>
            </a:fld>
            <a:endParaRPr lang="en-US" dirty="0"/>
          </a:p>
        </p:txBody>
      </p:sp>
      <p:sp>
        <p:nvSpPr>
          <p:cNvPr id="6" name="TextBox 5"/>
          <p:cNvSpPr txBox="1"/>
          <p:nvPr/>
        </p:nvSpPr>
        <p:spPr>
          <a:xfrm>
            <a:off x="361950" y="472559"/>
            <a:ext cx="8414331" cy="4893647"/>
          </a:xfrm>
          <a:prstGeom prst="rect">
            <a:avLst/>
          </a:prstGeom>
          <a:noFill/>
        </p:spPr>
        <p:txBody>
          <a:bodyPr wrap="square" rtlCol="0">
            <a:spAutoFit/>
          </a:bodyPr>
          <a:lstStyle/>
          <a:p>
            <a:pPr algn="r" rtl="1"/>
            <a:r>
              <a:rPr lang="fa-IR" sz="3200" b="1" dirty="0" smtClean="0"/>
              <a:t>هیپرپرولا کتینمی</a:t>
            </a:r>
          </a:p>
          <a:p>
            <a:pPr algn="just" rtl="1">
              <a:lnSpc>
                <a:spcPct val="200000"/>
              </a:lnSpc>
            </a:pPr>
            <a:r>
              <a:rPr lang="fa-IR" sz="2800" b="1" dirty="0" smtClean="0"/>
              <a:t>هیپرپرولاکتینمی هراه با الیگومنوره یا آمنوره است.  </a:t>
            </a:r>
            <a:r>
              <a:rPr lang="en-US" sz="2800" b="1" dirty="0" smtClean="0"/>
              <a:t>MRI</a:t>
            </a:r>
            <a:r>
              <a:rPr lang="fa-IR" sz="2800" b="1" dirty="0" smtClean="0"/>
              <a:t>برای کنار گذاشتن ماکروآدنوم یا دیگر پاتولوژی های داخل جمجمه استفاده </a:t>
            </a:r>
            <a:r>
              <a:rPr lang="fa-IR" sz="2800" b="1" u="sng" dirty="0" smtClean="0"/>
              <a:t>میشود.آگونیست های دوپامین </a:t>
            </a:r>
            <a:r>
              <a:rPr lang="fa-IR" sz="2800" b="1" dirty="0" smtClean="0"/>
              <a:t>داروی خط اول در درمان بیماران مبتلا به عدم تخمک گذاری یا تخمک گذاری کم بوده و باعث برگشت تخمک گذاری می شود.</a:t>
            </a:r>
            <a:r>
              <a:rPr lang="en-US" sz="2800" b="1" dirty="0" smtClean="0"/>
              <a:t> </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5208575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171897-4BEC-43FD-9ECF-4A5432BE699C}"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35</a:t>
            </a:fld>
            <a:endParaRPr lang="en-US" dirty="0"/>
          </a:p>
        </p:txBody>
      </p:sp>
      <p:sp>
        <p:nvSpPr>
          <p:cNvPr id="5" name="TextBox 4"/>
          <p:cNvSpPr txBox="1"/>
          <p:nvPr/>
        </p:nvSpPr>
        <p:spPr>
          <a:xfrm>
            <a:off x="490537" y="440293"/>
            <a:ext cx="8185731" cy="4708981"/>
          </a:xfrm>
          <a:prstGeom prst="rect">
            <a:avLst/>
          </a:prstGeom>
          <a:noFill/>
        </p:spPr>
        <p:txBody>
          <a:bodyPr wrap="square" rtlCol="0">
            <a:spAutoFit/>
          </a:bodyPr>
          <a:lstStyle/>
          <a:p>
            <a:pPr algn="just" rtl="1">
              <a:lnSpc>
                <a:spcPct val="150000"/>
              </a:lnSpc>
            </a:pPr>
            <a:r>
              <a:rPr lang="fa-IR" sz="3200" b="1" dirty="0" smtClean="0"/>
              <a:t>هیپوگنادیسم هیپوگنادوتروپیک</a:t>
            </a:r>
          </a:p>
          <a:p>
            <a:pPr algn="just" rtl="1">
              <a:lnSpc>
                <a:spcPct val="150000"/>
              </a:lnSpc>
            </a:pPr>
            <a:r>
              <a:rPr lang="fa-IR" sz="2800" b="1" dirty="0" smtClean="0"/>
              <a:t>عدم تخمک گذاری در حضور سطح سرمی پایین L</a:t>
            </a:r>
            <a:r>
              <a:rPr lang="en-US" sz="2800" b="1" dirty="0" smtClean="0"/>
              <a:t>H,FSH</a:t>
            </a:r>
            <a:r>
              <a:rPr lang="fa-IR" sz="2800" b="1" dirty="0" smtClean="0"/>
              <a:t> و استرادیول نشانگر هیپوگنادیسم هیپوگنادوتروپیک است و انعکاسی از اختلال عملکرد در محور هیپوفیز- هیپوتالاموس است. علل هیپوگنادیسم هیپوگنادوتروپیک شامل کرانیوفارنژیوما، آدنوم هیپوفیزی،ناهنجاری شریانی وریدی، یا دیگر ضایعات فضا گیراست که توسط M</a:t>
            </a:r>
            <a:r>
              <a:rPr lang="en-US" sz="2800" b="1" dirty="0" smtClean="0"/>
              <a:t>RI</a:t>
            </a:r>
            <a:r>
              <a:rPr lang="fa-IR" sz="2800" b="1" dirty="0" smtClean="0"/>
              <a:t> بررسی می شوند.</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7243159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0F1DC4-5F6D-472C-89A4-CD15A929BEFD}"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36</a:t>
            </a:fld>
            <a:endParaRPr lang="en-US" dirty="0"/>
          </a:p>
        </p:txBody>
      </p:sp>
      <p:sp>
        <p:nvSpPr>
          <p:cNvPr id="5" name="TextBox 4"/>
          <p:cNvSpPr txBox="1"/>
          <p:nvPr/>
        </p:nvSpPr>
        <p:spPr>
          <a:xfrm>
            <a:off x="381000" y="533400"/>
            <a:ext cx="8490531" cy="4223913"/>
          </a:xfrm>
          <a:prstGeom prst="rect">
            <a:avLst/>
          </a:prstGeom>
          <a:noFill/>
        </p:spPr>
        <p:txBody>
          <a:bodyPr wrap="square" rtlCol="0">
            <a:spAutoFit/>
          </a:bodyPr>
          <a:lstStyle/>
          <a:p>
            <a:pPr lvl="0" algn="just" rtl="1">
              <a:lnSpc>
                <a:spcPct val="250000"/>
              </a:lnSpc>
            </a:pPr>
            <a:r>
              <a:rPr lang="fa-IR" sz="2800" b="1" dirty="0">
                <a:solidFill>
                  <a:prstClr val="black"/>
                </a:solidFill>
              </a:rPr>
              <a:t>استرس،کاهش وزن </a:t>
            </a:r>
            <a:r>
              <a:rPr lang="fa-IR" sz="2800" b="1" dirty="0" smtClean="0">
                <a:solidFill>
                  <a:prstClr val="black"/>
                </a:solidFill>
              </a:rPr>
              <a:t>بیش </a:t>
            </a:r>
            <a:r>
              <a:rPr lang="fa-IR" sz="2800" b="1" dirty="0">
                <a:solidFill>
                  <a:prstClr val="black"/>
                </a:solidFill>
              </a:rPr>
              <a:t>از حد، بی اشتهایی، ورزش بیش از حد و </a:t>
            </a:r>
            <a:r>
              <a:rPr lang="en-US" sz="2800" b="1" dirty="0">
                <a:solidFill>
                  <a:prstClr val="black"/>
                </a:solidFill>
              </a:rPr>
              <a:t>BMI</a:t>
            </a:r>
            <a:r>
              <a:rPr lang="fa-IR" sz="2800" b="1" dirty="0">
                <a:solidFill>
                  <a:prstClr val="black"/>
                </a:solidFill>
              </a:rPr>
              <a:t> پایین همگی منجر به سرکوب عملکرد هیپوتالاموس می شوند. بنابراین تغذیه مناسب و رسیدن به وزن بهینه بدن جهت از سرگیری تخمک گذاری لازم است.</a:t>
            </a:r>
            <a:endParaRPr lang="en-US" sz="2800" b="1" dirty="0">
              <a:solidFill>
                <a:prstClr val="black"/>
              </a:solidFill>
            </a:endParaRPr>
          </a:p>
        </p:txBody>
      </p:sp>
    </p:spTree>
    <p:extLst>
      <p:ext uri="{BB962C8B-B14F-4D97-AF65-F5344CB8AC3E}">
        <p14:creationId xmlns:p14="http://schemas.microsoft.com/office/powerpoint/2010/main" val="14158968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9F9B9C-643A-4475-AC0D-7C991FD1DFE0}"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37</a:t>
            </a:fld>
            <a:endParaRPr lang="en-US" dirty="0"/>
          </a:p>
        </p:txBody>
      </p:sp>
      <p:sp>
        <p:nvSpPr>
          <p:cNvPr id="7" name="TextBox 6"/>
          <p:cNvSpPr txBox="1"/>
          <p:nvPr/>
        </p:nvSpPr>
        <p:spPr>
          <a:xfrm>
            <a:off x="457200" y="685800"/>
            <a:ext cx="8185731" cy="4524315"/>
          </a:xfrm>
          <a:prstGeom prst="rect">
            <a:avLst/>
          </a:prstGeom>
          <a:noFill/>
        </p:spPr>
        <p:txBody>
          <a:bodyPr wrap="square" rtlCol="0">
            <a:spAutoFit/>
          </a:bodyPr>
          <a:lstStyle/>
          <a:p>
            <a:pPr algn="r" rtl="1">
              <a:lnSpc>
                <a:spcPct val="200000"/>
              </a:lnSpc>
            </a:pPr>
            <a:r>
              <a:rPr lang="fa-IR" sz="3200" b="1" dirty="0" smtClean="0"/>
              <a:t>هیپوتیروئیدی</a:t>
            </a:r>
          </a:p>
          <a:p>
            <a:pPr algn="r" rtl="1">
              <a:lnSpc>
                <a:spcPct val="200000"/>
              </a:lnSpc>
            </a:pPr>
            <a:r>
              <a:rPr lang="fa-IR" sz="2800" b="1" dirty="0" smtClean="0"/>
              <a:t>بروز هیپوتیروئیدی در بین زنان میانه سن تولیدمثل 4-2% است و اکثرا نتیجه عوامل اتوایمیون است. اختلالات قاعدگی شامل عدم تخمک گذاری در 63-23% از زنان مبتلا به هیپوتیروییدی آشکار وجود داردو می توان آن را با جایگزینی لوتیروکسین درمان نمود.</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3695387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BFE35B-E257-435B-9772-B66C1B12A114}"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38</a:t>
            </a:fld>
            <a:endParaRPr lang="en-US" dirty="0"/>
          </a:p>
        </p:txBody>
      </p:sp>
      <p:sp>
        <p:nvSpPr>
          <p:cNvPr id="5" name="TextBox 4"/>
          <p:cNvSpPr txBox="1"/>
          <p:nvPr/>
        </p:nvSpPr>
        <p:spPr>
          <a:xfrm>
            <a:off x="152401" y="533400"/>
            <a:ext cx="8390518" cy="5139548"/>
          </a:xfrm>
          <a:prstGeom prst="rect">
            <a:avLst/>
          </a:prstGeom>
          <a:noFill/>
        </p:spPr>
        <p:txBody>
          <a:bodyPr wrap="square" rtlCol="0">
            <a:spAutoFit/>
          </a:bodyPr>
          <a:lstStyle/>
          <a:p>
            <a:pPr lvl="0" algn="just" rtl="1">
              <a:lnSpc>
                <a:spcPct val="200000"/>
              </a:lnSpc>
            </a:pPr>
            <a:r>
              <a:rPr lang="fa-IR" sz="2800" b="1" dirty="0" smtClean="0">
                <a:solidFill>
                  <a:prstClr val="black"/>
                </a:solidFill>
              </a:rPr>
              <a:t>هیپوتیروییدی </a:t>
            </a:r>
            <a:r>
              <a:rPr lang="fa-IR" sz="2800" b="1" dirty="0">
                <a:solidFill>
                  <a:prstClr val="black"/>
                </a:solidFill>
              </a:rPr>
              <a:t>ساب کلینیکال و وجود آنتی بادی آنتی تیرویید (حتی در حالت یو تیرویید)همراه با افزایش میزان ناباروری و سقط خودبخودی است. به هر حال  ،حتی هیپوتیروییدی خیلی خفیف یا ساب کلینیکال می تواند عوارض سوء روی تکامل مغز جنین و ضریب هوشی بعدی او داشته باشد، بنابراین منطقی است که بیمار یابی و درمان زنان مبتلا به اختلالات هورمون تیرویید قبل از شروع درمان نازایی انجام شود.</a:t>
            </a:r>
            <a:endParaRPr lang="en-US" sz="2800" b="1" dirty="0">
              <a:solidFill>
                <a:prstClr val="black"/>
              </a:solidFill>
            </a:endParaRPr>
          </a:p>
        </p:txBody>
      </p:sp>
    </p:spTree>
    <p:extLst>
      <p:ext uri="{BB962C8B-B14F-4D97-AF65-F5344CB8AC3E}">
        <p14:creationId xmlns:p14="http://schemas.microsoft.com/office/powerpoint/2010/main" val="394300289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40E747-C684-4575-B1DE-0BB09697A456}"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39</a:t>
            </a:fld>
            <a:endParaRPr lang="en-US" dirty="0"/>
          </a:p>
        </p:txBody>
      </p:sp>
      <p:sp>
        <p:nvSpPr>
          <p:cNvPr id="5" name="TextBox 4"/>
          <p:cNvSpPr txBox="1"/>
          <p:nvPr/>
        </p:nvSpPr>
        <p:spPr>
          <a:xfrm>
            <a:off x="228600" y="448746"/>
            <a:ext cx="8490531" cy="4708981"/>
          </a:xfrm>
          <a:prstGeom prst="rect">
            <a:avLst/>
          </a:prstGeom>
          <a:noFill/>
        </p:spPr>
        <p:txBody>
          <a:bodyPr wrap="square" rtlCol="0">
            <a:spAutoFit/>
          </a:bodyPr>
          <a:lstStyle/>
          <a:p>
            <a:pPr algn="just" rtl="1">
              <a:lnSpc>
                <a:spcPct val="150000"/>
              </a:lnSpc>
            </a:pPr>
            <a:r>
              <a:rPr lang="fa-IR" sz="3200" b="1" dirty="0" smtClean="0"/>
              <a:t>عامل لوله ای</a:t>
            </a:r>
            <a:endParaRPr lang="fa-IR" sz="3200" b="1" dirty="0"/>
          </a:p>
          <a:p>
            <a:pPr algn="just" rtl="1">
              <a:lnSpc>
                <a:spcPct val="150000"/>
              </a:lnSpc>
            </a:pPr>
            <a:r>
              <a:rPr lang="fa-IR" sz="2800" b="1" dirty="0" smtClean="0"/>
              <a:t>عامل لوله ای علت 35-25% موارد نازایی است. علل غیر عفونی برای عامل لوله ای شامل اندومتریوزلوله، سالپنژیت ایسکمیک ندوزا، پولیپ های لوله ای،اسپاسم لوله و دبری مخاطی داخل لوله ای است.انسیدانس نازایی لوله ای 19/5-8% گزارش شده و 40%بعد ازیک، دو و سه بار اپی زود</a:t>
            </a:r>
            <a:r>
              <a:rPr lang="en-US" sz="2800" b="1" dirty="0" smtClean="0"/>
              <a:t>PID </a:t>
            </a:r>
            <a:r>
              <a:rPr lang="fa-IR" sz="2800" b="1" dirty="0" smtClean="0"/>
              <a:t>به ترتیب است. میزان تولد زنده با شدت یک اپیزود </a:t>
            </a:r>
            <a:r>
              <a:rPr lang="en-US" sz="2800" b="1" dirty="0" smtClean="0"/>
              <a:t>PID </a:t>
            </a:r>
            <a:r>
              <a:rPr lang="fa-IR" sz="2800" b="1" dirty="0" smtClean="0"/>
              <a:t> به صورت منفی متاثر می شود.</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101101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1E4E4B-59DA-4847-B70A-A44FB384E769}"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40</a:t>
            </a:fld>
            <a:endParaRPr lang="en-US" dirty="0"/>
          </a:p>
        </p:txBody>
      </p:sp>
      <p:sp>
        <p:nvSpPr>
          <p:cNvPr id="5" name="TextBox 4"/>
          <p:cNvSpPr txBox="1"/>
          <p:nvPr/>
        </p:nvSpPr>
        <p:spPr>
          <a:xfrm>
            <a:off x="304800" y="228600"/>
            <a:ext cx="8719131" cy="3323987"/>
          </a:xfrm>
          <a:prstGeom prst="rect">
            <a:avLst/>
          </a:prstGeom>
          <a:noFill/>
        </p:spPr>
        <p:txBody>
          <a:bodyPr wrap="square" rtlCol="0">
            <a:spAutoFit/>
          </a:bodyPr>
          <a:lstStyle/>
          <a:p>
            <a:pPr lvl="0" algn="just" rtl="1">
              <a:lnSpc>
                <a:spcPct val="250000"/>
              </a:lnSpc>
            </a:pPr>
            <a:r>
              <a:rPr lang="fa-IR" sz="2800" b="1" dirty="0">
                <a:solidFill>
                  <a:prstClr val="black"/>
                </a:solidFill>
              </a:rPr>
              <a:t>کلامیدیا تراکوماتیس  و نیسریا گونوره آ پاتوژن های شایع همراه با </a:t>
            </a:r>
            <a:r>
              <a:rPr lang="en-US" sz="2800" b="1" dirty="0">
                <a:solidFill>
                  <a:prstClr val="black"/>
                </a:solidFill>
              </a:rPr>
              <a:t>PID</a:t>
            </a:r>
            <a:r>
              <a:rPr lang="fa-IR" sz="2800" b="1" dirty="0">
                <a:solidFill>
                  <a:prstClr val="black"/>
                </a:solidFill>
              </a:rPr>
              <a:t>و نازایی هستند.مایکوپلاسما هومینیس و اوره آ پلاسما اوره آلیتیکوم در </a:t>
            </a:r>
            <a:r>
              <a:rPr lang="en-US" sz="2800" b="1" dirty="0">
                <a:solidFill>
                  <a:prstClr val="black"/>
                </a:solidFill>
              </a:rPr>
              <a:t>PID </a:t>
            </a:r>
            <a:r>
              <a:rPr lang="fa-IR" sz="2800" b="1" dirty="0">
                <a:solidFill>
                  <a:prstClr val="black"/>
                </a:solidFill>
              </a:rPr>
              <a:t> دخیل هستند اما ارتباط آنها با نازایی کمتر شناخته شده است.</a:t>
            </a:r>
            <a:endParaRPr lang="en-US" sz="2800" b="1" dirty="0">
              <a:solidFill>
                <a:prstClr val="black"/>
              </a:solidFill>
            </a:endParaRPr>
          </a:p>
        </p:txBody>
      </p:sp>
    </p:spTree>
    <p:extLst>
      <p:ext uri="{BB962C8B-B14F-4D97-AF65-F5344CB8AC3E}">
        <p14:creationId xmlns:p14="http://schemas.microsoft.com/office/powerpoint/2010/main" val="10925713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121D85-9E14-4392-B203-75041EADBEDA}"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41</a:t>
            </a:fld>
            <a:endParaRPr lang="en-US" dirty="0"/>
          </a:p>
        </p:txBody>
      </p:sp>
      <p:sp>
        <p:nvSpPr>
          <p:cNvPr id="4" name="TextBox 3"/>
          <p:cNvSpPr txBox="1"/>
          <p:nvPr/>
        </p:nvSpPr>
        <p:spPr>
          <a:xfrm>
            <a:off x="609599" y="426005"/>
            <a:ext cx="8185731" cy="5755422"/>
          </a:xfrm>
          <a:prstGeom prst="rect">
            <a:avLst/>
          </a:prstGeom>
          <a:noFill/>
        </p:spPr>
        <p:txBody>
          <a:bodyPr wrap="square" rtlCol="0">
            <a:spAutoFit/>
          </a:bodyPr>
          <a:lstStyle/>
          <a:p>
            <a:pPr algn="r" rtl="1"/>
            <a:r>
              <a:rPr lang="fa-IR" sz="3200" b="1" dirty="0" smtClean="0"/>
              <a:t>هیسترو سالپنگو گرافی </a:t>
            </a:r>
          </a:p>
          <a:p>
            <a:pPr algn="just" rtl="1">
              <a:lnSpc>
                <a:spcPct val="200000"/>
              </a:lnSpc>
            </a:pPr>
            <a:r>
              <a:rPr lang="fa-IR" sz="2800" b="1" dirty="0" smtClean="0"/>
              <a:t>هیستروسالپنگو گرافی پس از عادت و قبل از تخمک گذاری انجام می شود و تقریبا در روز 12-7 سیکل قاعدگی جهت پرهیز از حاملگی بالقوه و استفاده از مزیت نازکی اندومتر فاز پرولیفراتیو انجام می شود. بیمار 60-30 دقیقه قبل از عکس ایبوپروفن یا داروی مشابه را استفاده می کند. ویژگی </a:t>
            </a:r>
            <a:r>
              <a:rPr lang="en-US" sz="2800" b="1" dirty="0" smtClean="0"/>
              <a:t>HSG </a:t>
            </a:r>
            <a:r>
              <a:rPr lang="fa-IR" sz="2800" b="1" dirty="0" smtClean="0"/>
              <a:t>بالاست اما حساسیت آن برای باز بودن یک طرفه لوله کم است.</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4079707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A2F773-E2E1-4D70-B567-38AD7720B0ED}"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42</a:t>
            </a:fld>
            <a:endParaRPr lang="en-US" dirty="0"/>
          </a:p>
        </p:txBody>
      </p:sp>
      <p:sp>
        <p:nvSpPr>
          <p:cNvPr id="6" name="TextBox 5"/>
          <p:cNvSpPr txBox="1"/>
          <p:nvPr/>
        </p:nvSpPr>
        <p:spPr>
          <a:xfrm>
            <a:off x="381000" y="762000"/>
            <a:ext cx="8490531" cy="5262659"/>
          </a:xfrm>
          <a:prstGeom prst="rect">
            <a:avLst/>
          </a:prstGeom>
          <a:noFill/>
        </p:spPr>
        <p:txBody>
          <a:bodyPr wrap="square" rtlCol="0">
            <a:spAutoFit/>
          </a:bodyPr>
          <a:lstStyle/>
          <a:p>
            <a:pPr algn="just" rtl="1">
              <a:lnSpc>
                <a:spcPct val="200000"/>
              </a:lnSpc>
            </a:pPr>
            <a:r>
              <a:rPr lang="fa-IR" sz="3200" b="1" dirty="0" smtClean="0"/>
              <a:t>خطرات هیستروسالپنگو گرافی</a:t>
            </a:r>
          </a:p>
          <a:p>
            <a:pPr algn="just" rtl="1">
              <a:lnSpc>
                <a:spcPct val="200000"/>
              </a:lnSpc>
            </a:pPr>
            <a:r>
              <a:rPr lang="fa-IR" sz="2800" b="1" dirty="0" smtClean="0"/>
              <a:t>استفاده از ماده کنتراست محلول در چربی با میزان حاملگی بیشتری نسبت به ماده کنتراست محلول در آب همراه بوده است.ماده کنتراست محلول در آب برای پیشگیری از آمبولی چربی یا تشکیل گرانولوم ارجح است. به علاوه بیماران باید از نظر آلرژی به ید بررسی شوند.</a:t>
            </a:r>
          </a:p>
          <a:p>
            <a:pPr algn="just" rtl="1">
              <a:lnSpc>
                <a:spcPct val="200000"/>
              </a:lnSpc>
            </a:pPr>
            <a:r>
              <a:rPr lang="fa-IR" sz="2800" b="1" dirty="0" smtClean="0"/>
              <a:t>     </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0349088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6B1B72-F8CE-4B8F-A9AF-E5AE9CF21BD3}"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43</a:t>
            </a:fld>
            <a:endParaRPr lang="en-US" dirty="0"/>
          </a:p>
        </p:txBody>
      </p:sp>
      <p:sp>
        <p:nvSpPr>
          <p:cNvPr id="5" name="TextBox 4"/>
          <p:cNvSpPr txBox="1"/>
          <p:nvPr/>
        </p:nvSpPr>
        <p:spPr>
          <a:xfrm>
            <a:off x="914400" y="457200"/>
            <a:ext cx="7880931" cy="3416000"/>
          </a:xfrm>
          <a:prstGeom prst="rect">
            <a:avLst/>
          </a:prstGeom>
          <a:noFill/>
        </p:spPr>
        <p:txBody>
          <a:bodyPr wrap="square" rtlCol="0">
            <a:spAutoFit/>
          </a:bodyPr>
          <a:lstStyle/>
          <a:p>
            <a:pPr lvl="0" algn="just" rtl="1">
              <a:lnSpc>
                <a:spcPct val="200000"/>
              </a:lnSpc>
            </a:pPr>
            <a:r>
              <a:rPr lang="en-US" sz="2800" b="1" dirty="0">
                <a:solidFill>
                  <a:prstClr val="black"/>
                </a:solidFill>
              </a:rPr>
              <a:t>HSG</a:t>
            </a:r>
            <a:r>
              <a:rPr lang="fa-IR" sz="2800" b="1" dirty="0">
                <a:solidFill>
                  <a:prstClr val="black"/>
                </a:solidFill>
              </a:rPr>
              <a:t>در موارد </a:t>
            </a:r>
            <a:r>
              <a:rPr lang="fa-IR" sz="2800" b="1" u="sng" dirty="0">
                <a:solidFill>
                  <a:srgbClr val="FF0000"/>
                </a:solidFill>
              </a:rPr>
              <a:t>هیدروسالپنکس و یا عود </a:t>
            </a:r>
            <a:r>
              <a:rPr lang="en-US" sz="2800" b="1" u="sng" dirty="0">
                <a:solidFill>
                  <a:srgbClr val="FF0000"/>
                </a:solidFill>
              </a:rPr>
              <a:t>PID</a:t>
            </a:r>
            <a:r>
              <a:rPr lang="fa-IR" sz="2800" b="1" u="sng" dirty="0">
                <a:solidFill>
                  <a:srgbClr val="FF0000"/>
                </a:solidFill>
              </a:rPr>
              <a:t>یا شک به آن نباید </a:t>
            </a:r>
            <a:r>
              <a:rPr lang="fa-IR" sz="2800" b="1" dirty="0">
                <a:solidFill>
                  <a:prstClr val="black"/>
                </a:solidFill>
              </a:rPr>
              <a:t>انجام شود.در بیماران پرخطر داکسی سیکلین 100 میلی گرم دو بار </a:t>
            </a:r>
            <a:r>
              <a:rPr lang="fa-IR" sz="2800" b="1" dirty="0" smtClean="0">
                <a:solidFill>
                  <a:prstClr val="black"/>
                </a:solidFill>
              </a:rPr>
              <a:t>دروز، </a:t>
            </a:r>
            <a:r>
              <a:rPr lang="fa-IR" sz="2800" b="1" dirty="0">
                <a:solidFill>
                  <a:prstClr val="black"/>
                </a:solidFill>
              </a:rPr>
              <a:t>که روز قبل از H</a:t>
            </a:r>
            <a:r>
              <a:rPr lang="en-US" sz="2800" b="1" dirty="0">
                <a:solidFill>
                  <a:prstClr val="black"/>
                </a:solidFill>
              </a:rPr>
              <a:t>SG</a:t>
            </a:r>
            <a:r>
              <a:rPr lang="fa-IR" sz="2800" b="1" dirty="0">
                <a:solidFill>
                  <a:prstClr val="black"/>
                </a:solidFill>
              </a:rPr>
              <a:t>شروع می شود و برای 5-3 روز ادامه می یابد.</a:t>
            </a:r>
            <a:endParaRPr lang="en-US" sz="2800" b="1" dirty="0">
              <a:solidFill>
                <a:prstClr val="black"/>
              </a:solidFill>
            </a:endParaRPr>
          </a:p>
        </p:txBody>
      </p:sp>
    </p:spTree>
    <p:extLst>
      <p:ext uri="{BB962C8B-B14F-4D97-AF65-F5344CB8AC3E}">
        <p14:creationId xmlns:p14="http://schemas.microsoft.com/office/powerpoint/2010/main" val="22838445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87966-685C-4ABD-A5D3-5F53529682F3}"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44</a:t>
            </a:fld>
            <a:endParaRPr lang="en-US" dirty="0"/>
          </a:p>
        </p:txBody>
      </p:sp>
      <p:sp>
        <p:nvSpPr>
          <p:cNvPr id="5" name="TextBox 4"/>
          <p:cNvSpPr txBox="1"/>
          <p:nvPr/>
        </p:nvSpPr>
        <p:spPr>
          <a:xfrm>
            <a:off x="228600" y="304800"/>
            <a:ext cx="8719131" cy="5755422"/>
          </a:xfrm>
          <a:prstGeom prst="rect">
            <a:avLst/>
          </a:prstGeom>
          <a:noFill/>
        </p:spPr>
        <p:txBody>
          <a:bodyPr wrap="square" rtlCol="0">
            <a:spAutoFit/>
          </a:bodyPr>
          <a:lstStyle/>
          <a:p>
            <a:pPr lvl="0" algn="just" rtl="1"/>
            <a:r>
              <a:rPr lang="fa-IR" sz="3200" b="1" dirty="0">
                <a:solidFill>
                  <a:prstClr val="black"/>
                </a:solidFill>
              </a:rPr>
              <a:t>لاپاروسکوپی</a:t>
            </a:r>
          </a:p>
          <a:p>
            <a:pPr lvl="0" algn="just" rtl="1">
              <a:lnSpc>
                <a:spcPct val="200000"/>
              </a:lnSpc>
            </a:pPr>
            <a:r>
              <a:rPr lang="fa-IR" sz="2800" b="1" dirty="0">
                <a:solidFill>
                  <a:prstClr val="black"/>
                </a:solidFill>
              </a:rPr>
              <a:t>روش تشخیص استاندارد برای تشخیص بیماری لوله و پریتوئن </a:t>
            </a:r>
            <a:r>
              <a:rPr lang="fa-IR" sz="2800" b="1" u="sng" dirty="0">
                <a:solidFill>
                  <a:srgbClr val="7030A0"/>
                </a:solidFill>
              </a:rPr>
              <a:t>لاپاروسکوپی</a:t>
            </a:r>
            <a:r>
              <a:rPr lang="fa-IR" sz="2800" b="1" dirty="0">
                <a:solidFill>
                  <a:prstClr val="black"/>
                </a:solidFill>
              </a:rPr>
              <a:t> است. لاپاروسکوپی امکان به تصویر کشیدن ارگان های لگنی را فراهم کرده و امکان شناسایی و درمان همزمان برای فیبروم رحمی ساب سروزال و اینترامورال، چسبندگی های اطراف لوله و تخمدان و اندومتریوز را فراهم می کند. یافته های غیرطبیعی در </a:t>
            </a:r>
            <a:r>
              <a:rPr lang="en-US" sz="2800" b="1" dirty="0">
                <a:solidFill>
                  <a:prstClr val="black"/>
                </a:solidFill>
              </a:rPr>
              <a:t>HSG</a:t>
            </a:r>
            <a:r>
              <a:rPr lang="fa-IR" sz="2800" b="1" dirty="0">
                <a:solidFill>
                  <a:prstClr val="black"/>
                </a:solidFill>
              </a:rPr>
              <a:t> با بررسی مستقیم توسط لاپاروسکوپی و تزریق ماده رنگی قابل رویت است.</a:t>
            </a:r>
            <a:endParaRPr lang="en-US" sz="2800" b="1" dirty="0">
              <a:solidFill>
                <a:prstClr val="black"/>
              </a:solidFill>
            </a:endParaRPr>
          </a:p>
        </p:txBody>
      </p:sp>
    </p:spTree>
    <p:extLst>
      <p:ext uri="{BB962C8B-B14F-4D97-AF65-F5344CB8AC3E}">
        <p14:creationId xmlns:p14="http://schemas.microsoft.com/office/powerpoint/2010/main" val="4665365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FB7E3E-A547-431C-BA1C-2570D8D71BD3}"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45</a:t>
            </a:fld>
            <a:endParaRPr lang="en-US" dirty="0"/>
          </a:p>
        </p:txBody>
      </p:sp>
      <p:sp>
        <p:nvSpPr>
          <p:cNvPr id="4" name="TextBox 3"/>
          <p:cNvSpPr txBox="1"/>
          <p:nvPr/>
        </p:nvSpPr>
        <p:spPr>
          <a:xfrm>
            <a:off x="623887" y="440293"/>
            <a:ext cx="8033331" cy="5755422"/>
          </a:xfrm>
          <a:prstGeom prst="rect">
            <a:avLst/>
          </a:prstGeom>
          <a:noFill/>
        </p:spPr>
        <p:txBody>
          <a:bodyPr wrap="square" rtlCol="0">
            <a:spAutoFit/>
          </a:bodyPr>
          <a:lstStyle/>
          <a:p>
            <a:pPr algn="r" rtl="1"/>
            <a:r>
              <a:rPr lang="fa-IR" sz="3200" b="1" dirty="0" smtClean="0"/>
              <a:t>عامل رحمی</a:t>
            </a:r>
          </a:p>
          <a:p>
            <a:pPr algn="just" rtl="1">
              <a:lnSpc>
                <a:spcPct val="200000"/>
              </a:lnSpc>
            </a:pPr>
            <a:r>
              <a:rPr lang="fa-IR" sz="2800" b="1" dirty="0" smtClean="0"/>
              <a:t>پاتولوژی های حفره رحمی علت نازایی در 15% زوج هایی است که جهت درمان مراجعه می کنندو در بیش از 50% بیماران نازا وجود دارد.بنابراین ارزیابی زوج مبتلا به نازایی بایستی شامل بررسی حفره رحمی نیز باشد. اختلالات حفره رحمی شامل پولیپ اندومتر،هیپرپلازی اندومتر،میوم زیرمخاطی،چسبندگی داخل رحمی  و ناهنجاری مادرزادی رحم است.</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3587030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C97DED-A360-40AB-B38E-4C0C17C8505E}"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46</a:t>
            </a:fld>
            <a:endParaRPr lang="en-US" dirty="0"/>
          </a:p>
        </p:txBody>
      </p:sp>
      <p:sp>
        <p:nvSpPr>
          <p:cNvPr id="7" name="TextBox 6"/>
          <p:cNvSpPr txBox="1"/>
          <p:nvPr/>
        </p:nvSpPr>
        <p:spPr>
          <a:xfrm>
            <a:off x="76200" y="506968"/>
            <a:ext cx="8686800" cy="5509200"/>
          </a:xfrm>
          <a:prstGeom prst="rect">
            <a:avLst/>
          </a:prstGeom>
          <a:noFill/>
        </p:spPr>
        <p:txBody>
          <a:bodyPr wrap="square" rtlCol="0">
            <a:spAutoFit/>
          </a:bodyPr>
          <a:lstStyle/>
          <a:p>
            <a:pPr algn="just" rtl="1">
              <a:lnSpc>
                <a:spcPct val="200000"/>
              </a:lnSpc>
            </a:pPr>
            <a:r>
              <a:rPr lang="fa-IR" sz="3200" b="1" dirty="0" smtClean="0"/>
              <a:t>تصویربرداری تشخیص جهت پاتولوژی رحمی</a:t>
            </a:r>
          </a:p>
          <a:p>
            <a:pPr algn="just" rtl="1">
              <a:lnSpc>
                <a:spcPct val="200000"/>
              </a:lnSpc>
            </a:pPr>
            <a:r>
              <a:rPr lang="fa-IR" sz="3200" b="1" dirty="0" smtClean="0"/>
              <a:t>هیستروسکوپی</a:t>
            </a:r>
          </a:p>
          <a:p>
            <a:pPr algn="just" rtl="1">
              <a:lnSpc>
                <a:spcPct val="200000"/>
              </a:lnSpc>
            </a:pPr>
            <a:r>
              <a:rPr lang="fa-IR" sz="2800" b="1" u="sng" dirty="0" smtClean="0">
                <a:solidFill>
                  <a:srgbClr val="002060"/>
                </a:solidFill>
              </a:rPr>
              <a:t>هیستروسکوپی</a:t>
            </a:r>
            <a:r>
              <a:rPr lang="fa-IR" sz="2800" b="1" dirty="0" smtClean="0"/>
              <a:t> روش استاندارد تشخیصی برای ارزیابی حفره رحمی است چون امکان دید مستقیم را فراهم می کند. برای بهینه سازی تصویرحفره اندومتر و اجتناب از انجام جراحی درابتدای حاملگی،هیستروسکوپی به طور معمول باید در طی ابتدا، تا میانه فاز فولیکولار سیکل انجام شود. </a:t>
            </a:r>
            <a:endParaRPr lang="en-US"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1582691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C83672-21F9-472D-940A-AB0A22B89686}"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47</a:t>
            </a:fld>
            <a:endParaRPr lang="en-US" dirty="0"/>
          </a:p>
        </p:txBody>
      </p:sp>
      <p:sp>
        <p:nvSpPr>
          <p:cNvPr id="5" name="TextBox 4"/>
          <p:cNvSpPr txBox="1"/>
          <p:nvPr/>
        </p:nvSpPr>
        <p:spPr>
          <a:xfrm>
            <a:off x="838200" y="457200"/>
            <a:ext cx="8109531" cy="5021567"/>
          </a:xfrm>
          <a:prstGeom prst="rect">
            <a:avLst/>
          </a:prstGeom>
          <a:noFill/>
        </p:spPr>
        <p:txBody>
          <a:bodyPr wrap="square" rtlCol="0">
            <a:spAutoFit/>
          </a:bodyPr>
          <a:lstStyle/>
          <a:p>
            <a:pPr lvl="0" algn="just" rtl="1">
              <a:lnSpc>
                <a:spcPct val="300000"/>
              </a:lnSpc>
            </a:pPr>
            <a:r>
              <a:rPr lang="fa-IR" sz="2800" b="1" dirty="0" smtClean="0">
                <a:solidFill>
                  <a:prstClr val="black"/>
                </a:solidFill>
              </a:rPr>
              <a:t>معایب</a:t>
            </a:r>
          </a:p>
          <a:p>
            <a:pPr lvl="0" algn="just" rtl="1">
              <a:lnSpc>
                <a:spcPct val="300000"/>
              </a:lnSpc>
            </a:pPr>
            <a:r>
              <a:rPr lang="fa-IR" sz="2800" b="1" dirty="0" smtClean="0">
                <a:solidFill>
                  <a:prstClr val="black"/>
                </a:solidFill>
              </a:rPr>
              <a:t>معایب </a:t>
            </a:r>
            <a:r>
              <a:rPr lang="fa-IR" sz="2800" b="1" dirty="0">
                <a:solidFill>
                  <a:prstClr val="black"/>
                </a:solidFill>
              </a:rPr>
              <a:t>این تکنیک شامل تصویر سازی ضعیف در زمانی که خونریزی رحمی وجود داردو ناتوانی جهت ارزیابی ساختمان های خارج از حفره رحم شامل میومتر و آدنکس است</a:t>
            </a:r>
            <a:r>
              <a:rPr lang="fa-IR" b="1" dirty="0">
                <a:solidFill>
                  <a:prstClr val="black"/>
                </a:solidFill>
              </a:rPr>
              <a:t>.</a:t>
            </a:r>
            <a:endParaRPr lang="en-US" b="1" dirty="0">
              <a:solidFill>
                <a:prstClr val="black"/>
              </a:solidFill>
            </a:endParaRPr>
          </a:p>
        </p:txBody>
      </p:sp>
    </p:spTree>
    <p:extLst>
      <p:ext uri="{BB962C8B-B14F-4D97-AF65-F5344CB8AC3E}">
        <p14:creationId xmlns:p14="http://schemas.microsoft.com/office/powerpoint/2010/main" val="29213002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F93DCC-9151-4F54-B27D-0C28097AAB58}"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48</a:t>
            </a:fld>
            <a:endParaRPr lang="en-US" dirty="0"/>
          </a:p>
        </p:txBody>
      </p:sp>
      <p:sp>
        <p:nvSpPr>
          <p:cNvPr id="8" name="TextBox 7"/>
          <p:cNvSpPr txBox="1"/>
          <p:nvPr/>
        </p:nvSpPr>
        <p:spPr>
          <a:xfrm>
            <a:off x="533400" y="468868"/>
            <a:ext cx="8185731" cy="7294305"/>
          </a:xfrm>
          <a:prstGeom prst="rect">
            <a:avLst/>
          </a:prstGeom>
          <a:noFill/>
        </p:spPr>
        <p:txBody>
          <a:bodyPr wrap="square" rtlCol="0">
            <a:spAutoFit/>
          </a:bodyPr>
          <a:lstStyle/>
          <a:p>
            <a:pPr algn="just" rtl="1">
              <a:lnSpc>
                <a:spcPct val="150000"/>
              </a:lnSpc>
            </a:pPr>
            <a:r>
              <a:rPr lang="fa-IR" sz="2800" b="1" dirty="0" smtClean="0"/>
              <a:t>ناهنجاری های مادرزادی رحمی در 4-3% از زنان دیده می شود و در زنان مبتلا به سقط زودرس به 10-5% می رسد و یا ازدست دادن جنین درسه ماهه دوم و سوم این میزان به 25%  می رسد. ناهنجاری های رحمی بیشتر با سقط و پیامد بد مامایی همراه است تا نازایی، و درواقع میزان بروز نقایص رحمی مادرزادی معمولا در بین زنان بارور و نابارور مشابه است. </a:t>
            </a:r>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smtClean="0"/>
          </a:p>
          <a:p>
            <a:pPr algn="r" rtl="1"/>
            <a:endParaRPr lang="fa-IR" dirty="0"/>
          </a:p>
          <a:p>
            <a:pPr algn="r" rtl="1"/>
            <a:endParaRPr lang="fa-IR" dirty="0" smtClean="0"/>
          </a:p>
          <a:p>
            <a:pPr algn="r" rtl="1"/>
            <a:endParaRPr lang="fa-IR"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10231798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DA6891-57A4-42A3-BA21-C1450D8340A4}"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49</a:t>
            </a:fld>
            <a:endParaRPr lang="en-US" dirty="0"/>
          </a:p>
        </p:txBody>
      </p:sp>
      <p:sp>
        <p:nvSpPr>
          <p:cNvPr id="5" name="TextBox 4"/>
          <p:cNvSpPr txBox="1"/>
          <p:nvPr/>
        </p:nvSpPr>
        <p:spPr>
          <a:xfrm>
            <a:off x="228600" y="381000"/>
            <a:ext cx="8490531" cy="4223913"/>
          </a:xfrm>
          <a:prstGeom prst="rect">
            <a:avLst/>
          </a:prstGeom>
          <a:noFill/>
        </p:spPr>
        <p:txBody>
          <a:bodyPr wrap="square" rtlCol="0">
            <a:spAutoFit/>
          </a:bodyPr>
          <a:lstStyle/>
          <a:p>
            <a:pPr algn="just" rtl="1">
              <a:lnSpc>
                <a:spcPct val="250000"/>
              </a:lnSpc>
            </a:pPr>
            <a:r>
              <a:rPr lang="fa-IR" sz="2800" b="1" dirty="0">
                <a:solidFill>
                  <a:prstClr val="black"/>
                </a:solidFill>
              </a:rPr>
              <a:t>استثناء این قانون آژنزی مولرین است.بیماران مبتلا به آژنزی مولرین تنها می توانند بچه هایی با ژنتیک خود و استفاده از </a:t>
            </a:r>
            <a:r>
              <a:rPr lang="en-US" sz="2800" b="1" dirty="0">
                <a:solidFill>
                  <a:prstClr val="black"/>
                </a:solidFill>
              </a:rPr>
              <a:t>IVF</a:t>
            </a:r>
            <a:r>
              <a:rPr lang="fa-IR" sz="2800" b="1" dirty="0">
                <a:solidFill>
                  <a:prstClr val="black"/>
                </a:solidFill>
              </a:rPr>
              <a:t>در رحم اجاره ای داشته باشند.رحم قوسی خفیف ترین ناهنجاری مادرزادی رحم است و به طور معمول میزان تولد زنده مشابه زنانی با رحم طبیعی است.</a:t>
            </a:r>
            <a:endParaRPr lang="en-US" dirty="0"/>
          </a:p>
        </p:txBody>
      </p:sp>
    </p:spTree>
    <p:extLst>
      <p:ext uri="{BB962C8B-B14F-4D97-AF65-F5344CB8AC3E}">
        <p14:creationId xmlns:p14="http://schemas.microsoft.com/office/powerpoint/2010/main" val="171170748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FF47-2B6A-4673-B4DD-0E944806897C}"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50</a:t>
            </a:fld>
            <a:endParaRPr lang="en-US" dirty="0"/>
          </a:p>
        </p:txBody>
      </p:sp>
      <p:sp>
        <p:nvSpPr>
          <p:cNvPr id="5" name="TextBox 4"/>
          <p:cNvSpPr txBox="1"/>
          <p:nvPr/>
        </p:nvSpPr>
        <p:spPr>
          <a:xfrm>
            <a:off x="1066800" y="304800"/>
            <a:ext cx="7804731" cy="5018682"/>
          </a:xfrm>
          <a:prstGeom prst="rect">
            <a:avLst/>
          </a:prstGeom>
          <a:noFill/>
        </p:spPr>
        <p:txBody>
          <a:bodyPr wrap="square" rtlCol="0">
            <a:spAutoFit/>
          </a:bodyPr>
          <a:lstStyle/>
          <a:p>
            <a:pPr lvl="0" algn="just" rtl="1">
              <a:lnSpc>
                <a:spcPct val="150000"/>
              </a:lnSpc>
            </a:pPr>
            <a:r>
              <a:rPr lang="fa-IR" sz="2400" b="1" dirty="0">
                <a:solidFill>
                  <a:prstClr val="black"/>
                </a:solidFill>
              </a:rPr>
              <a:t>ترمیم جراحی رحم جهت بهبود نتایج مامایی برای اکثریت ناهنجاری ها مورد بحث است. گرچه شاخ فرعی رحم نیاز به برداشت به هنگام تشخیص دارد، و متروپلاستی هیستروسکوپیک رحم سپتوم دار به طور چشمگیری میزان سقط و نه نازایی را کاهش می دهد.تعداد زنان درسن باروری که در دوره جنینی در معرض </a:t>
            </a:r>
            <a:r>
              <a:rPr lang="en-US" sz="2400" b="1" dirty="0">
                <a:solidFill>
                  <a:prstClr val="black"/>
                </a:solidFill>
              </a:rPr>
              <a:t>DES</a:t>
            </a:r>
            <a:r>
              <a:rPr lang="fa-IR" sz="2400" b="1" dirty="0">
                <a:solidFill>
                  <a:prstClr val="black"/>
                </a:solidFill>
              </a:rPr>
              <a:t> قرارگرفته اند به سرعت در حال کاهش است و این کاهش درآینده نیز ادامه خواهد یافت چون استفاده از این فرآورده ها از سال 1971 ممنوع شده است.زنانی که مادران آنها در تماس با </a:t>
            </a:r>
            <a:r>
              <a:rPr lang="en-US" sz="2400" b="1" dirty="0">
                <a:solidFill>
                  <a:prstClr val="black"/>
                </a:solidFill>
              </a:rPr>
              <a:t>DES</a:t>
            </a:r>
            <a:r>
              <a:rPr lang="fa-IR" sz="2400" b="1" dirty="0">
                <a:solidFill>
                  <a:prstClr val="black"/>
                </a:solidFill>
              </a:rPr>
              <a:t> بوده اند میزان ناهنجاری های رحمی (برای مثال رحم </a:t>
            </a:r>
            <a:r>
              <a:rPr lang="en-US" sz="2400" b="1" dirty="0">
                <a:solidFill>
                  <a:prstClr val="black"/>
                </a:solidFill>
              </a:rPr>
              <a:t>T</a:t>
            </a:r>
            <a:r>
              <a:rPr lang="fa-IR" sz="2400" b="1" dirty="0">
                <a:solidFill>
                  <a:prstClr val="black"/>
                </a:solidFill>
              </a:rPr>
              <a:t>-شکل ) و عوارض مامایی در آنها بالاتر است. </a:t>
            </a:r>
            <a:endParaRPr lang="en-US" sz="2400" b="1" dirty="0">
              <a:solidFill>
                <a:prstClr val="black"/>
              </a:solidFill>
            </a:endParaRPr>
          </a:p>
        </p:txBody>
      </p:sp>
    </p:spTree>
    <p:extLst>
      <p:ext uri="{BB962C8B-B14F-4D97-AF65-F5344CB8AC3E}">
        <p14:creationId xmlns:p14="http://schemas.microsoft.com/office/powerpoint/2010/main" val="29410451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E89D63-48FA-4FBD-8795-00D8DE07D46F}"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51</a:t>
            </a:fld>
            <a:endParaRPr lang="en-US" dirty="0"/>
          </a:p>
        </p:txBody>
      </p:sp>
      <p:sp>
        <p:nvSpPr>
          <p:cNvPr id="6" name="TextBox 5"/>
          <p:cNvSpPr txBox="1"/>
          <p:nvPr/>
        </p:nvSpPr>
        <p:spPr>
          <a:xfrm>
            <a:off x="152400" y="304800"/>
            <a:ext cx="8795331" cy="5216493"/>
          </a:xfrm>
          <a:prstGeom prst="rect">
            <a:avLst/>
          </a:prstGeom>
          <a:noFill/>
        </p:spPr>
        <p:txBody>
          <a:bodyPr wrap="square" rtlCol="0">
            <a:spAutoFit/>
          </a:bodyPr>
          <a:lstStyle/>
          <a:p>
            <a:pPr lvl="0" algn="just" rtl="1">
              <a:lnSpc>
                <a:spcPct val="300000"/>
              </a:lnSpc>
            </a:pPr>
            <a:r>
              <a:rPr lang="fa-IR" sz="3200" b="1" dirty="0">
                <a:solidFill>
                  <a:prstClr val="black"/>
                </a:solidFill>
              </a:rPr>
              <a:t>ناهنجاری های اکتسابی رحم</a:t>
            </a:r>
          </a:p>
          <a:p>
            <a:pPr lvl="0" algn="just" rtl="1">
              <a:lnSpc>
                <a:spcPct val="300000"/>
              </a:lnSpc>
            </a:pPr>
            <a:r>
              <a:rPr lang="fa-IR" sz="2800" b="1" dirty="0">
                <a:solidFill>
                  <a:prstClr val="black"/>
                </a:solidFill>
              </a:rPr>
              <a:t>لیومیوم. لیومیوم  یا نام دیگر آن فیبرویید، تومورهای میومتریال رحمی منوکلونال خوش خیم هستند که 45-25% زنان سن باروری  به ویژه آمریکایی های آفریقایی تبار را مبتلا </a:t>
            </a:r>
            <a:r>
              <a:rPr lang="fa-IR" sz="2800" b="1" dirty="0" smtClean="0">
                <a:solidFill>
                  <a:prstClr val="black"/>
                </a:solidFill>
              </a:rPr>
              <a:t>می</a:t>
            </a:r>
            <a:r>
              <a:rPr lang="en-US" sz="2800" b="1" dirty="0" smtClean="0">
                <a:solidFill>
                  <a:prstClr val="black"/>
                </a:solidFill>
              </a:rPr>
              <a:t> </a:t>
            </a:r>
            <a:r>
              <a:rPr lang="fa-IR" sz="2800" b="1" dirty="0" smtClean="0">
                <a:solidFill>
                  <a:prstClr val="black"/>
                </a:solidFill>
              </a:rPr>
              <a:t> کند.</a:t>
            </a:r>
            <a:endParaRPr lang="en-US" dirty="0">
              <a:solidFill>
                <a:prstClr val="black"/>
              </a:solidFill>
            </a:endParaRPr>
          </a:p>
        </p:txBody>
      </p:sp>
    </p:spTree>
    <p:extLst>
      <p:ext uri="{BB962C8B-B14F-4D97-AF65-F5344CB8AC3E}">
        <p14:creationId xmlns:p14="http://schemas.microsoft.com/office/powerpoint/2010/main" val="37466049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273F3-3987-447D-A42C-D937C9022550}"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52</a:t>
            </a:fld>
            <a:endParaRPr lang="en-US" dirty="0"/>
          </a:p>
        </p:txBody>
      </p:sp>
      <p:sp>
        <p:nvSpPr>
          <p:cNvPr id="6" name="Rectangle 5"/>
          <p:cNvSpPr/>
          <p:nvPr/>
        </p:nvSpPr>
        <p:spPr>
          <a:xfrm>
            <a:off x="228600" y="304800"/>
            <a:ext cx="8458200" cy="5262979"/>
          </a:xfrm>
          <a:prstGeom prst="rect">
            <a:avLst/>
          </a:prstGeom>
        </p:spPr>
        <p:txBody>
          <a:bodyPr wrap="square">
            <a:spAutoFit/>
          </a:bodyPr>
          <a:lstStyle/>
          <a:p>
            <a:pPr lvl="0" algn="just" rtl="1">
              <a:lnSpc>
                <a:spcPct val="300000"/>
              </a:lnSpc>
            </a:pPr>
            <a:r>
              <a:rPr lang="fa-IR" sz="2800" b="1" dirty="0" smtClean="0">
                <a:solidFill>
                  <a:prstClr val="black"/>
                </a:solidFill>
              </a:rPr>
              <a:t>مکانیسمی </a:t>
            </a:r>
            <a:r>
              <a:rPr lang="fa-IR" sz="2800" b="1" dirty="0">
                <a:solidFill>
                  <a:prstClr val="black"/>
                </a:solidFill>
              </a:rPr>
              <a:t>که توسط آن فیبروییدها ایجاد نازایی می کنند،ناشناخته است،اما ممکن است به علت تغییر در ضربانات رحمی یا اختلال درانتقال گامت یا اختلال عملکرد اندومتر باشد.در میان زنان مبتلا به نازایی و فیبروم رحمی،میزان حاملگی وابسته به </a:t>
            </a:r>
            <a:r>
              <a:rPr lang="fa-IR" sz="2800" b="1" u="sng" dirty="0">
                <a:solidFill>
                  <a:srgbClr val="7030A0"/>
                </a:solidFill>
              </a:rPr>
              <a:t>محل میوم </a:t>
            </a:r>
            <a:r>
              <a:rPr lang="fa-IR" sz="2800" b="1" dirty="0">
                <a:solidFill>
                  <a:prstClr val="black"/>
                </a:solidFill>
              </a:rPr>
              <a:t>است.</a:t>
            </a:r>
          </a:p>
        </p:txBody>
      </p:sp>
    </p:spTree>
    <p:extLst>
      <p:ext uri="{BB962C8B-B14F-4D97-AF65-F5344CB8AC3E}">
        <p14:creationId xmlns:p14="http://schemas.microsoft.com/office/powerpoint/2010/main" val="2660043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92378D-F340-4BFD-8F1A-0EB440A62AF5}"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53</a:t>
            </a:fld>
            <a:endParaRPr lang="en-US" dirty="0"/>
          </a:p>
        </p:txBody>
      </p:sp>
      <p:sp>
        <p:nvSpPr>
          <p:cNvPr id="5" name="TextBox 4"/>
          <p:cNvSpPr txBox="1"/>
          <p:nvPr/>
        </p:nvSpPr>
        <p:spPr>
          <a:xfrm>
            <a:off x="381000" y="381000"/>
            <a:ext cx="8566731" cy="4213654"/>
          </a:xfrm>
          <a:prstGeom prst="rect">
            <a:avLst/>
          </a:prstGeom>
          <a:noFill/>
        </p:spPr>
        <p:txBody>
          <a:bodyPr wrap="square" rtlCol="0">
            <a:spAutoFit/>
          </a:bodyPr>
          <a:lstStyle/>
          <a:p>
            <a:pPr lvl="0" algn="just" rtl="1">
              <a:lnSpc>
                <a:spcPct val="250000"/>
              </a:lnSpc>
            </a:pPr>
            <a:r>
              <a:rPr lang="fa-IR" sz="2800" b="1" dirty="0">
                <a:solidFill>
                  <a:prstClr val="black"/>
                </a:solidFill>
              </a:rPr>
              <a:t>فیبروم ساب سروزی به نظر نمی رسد نتایج باروری یا مامایی را متاثرکند، در حالی که میوم های داخل جداری (صرف نظر از تغییرشکل حفره رحم)و میوم زیرمخاطی همراه با میزان پایین تر لانه گزینی و تولد زنده است.</a:t>
            </a:r>
          </a:p>
        </p:txBody>
      </p:sp>
    </p:spTree>
    <p:extLst>
      <p:ext uri="{BB962C8B-B14F-4D97-AF65-F5344CB8AC3E}">
        <p14:creationId xmlns:p14="http://schemas.microsoft.com/office/powerpoint/2010/main" val="16394752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74A438-E162-4CBA-AA76-63766188E245}"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54</a:t>
            </a:fld>
            <a:endParaRPr lang="en-US" dirty="0"/>
          </a:p>
        </p:txBody>
      </p:sp>
      <p:sp>
        <p:nvSpPr>
          <p:cNvPr id="6" name="TextBox 5"/>
          <p:cNvSpPr txBox="1"/>
          <p:nvPr/>
        </p:nvSpPr>
        <p:spPr>
          <a:xfrm>
            <a:off x="-33338" y="19049"/>
            <a:ext cx="9144000" cy="5991064"/>
          </a:xfrm>
          <a:prstGeom prst="rect">
            <a:avLst/>
          </a:prstGeom>
          <a:noFill/>
          <a:ln>
            <a:solidFill>
              <a:schemeClr val="bg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rtl="1">
              <a:lnSpc>
                <a:spcPct val="200000"/>
              </a:lnSpc>
            </a:pPr>
            <a:r>
              <a:rPr lang="fa-IR" sz="2800" b="1" dirty="0" smtClean="0">
                <a:solidFill>
                  <a:schemeClr val="tx1"/>
                </a:solidFill>
              </a:rPr>
              <a:t>معلوم نیست که آیا اندازه میوم داخل جداری میزان حاملگی و نتایج مامایی را متاثر می کند یا نه چون میزان بدون تغییر یا پایین تر حاملگی در بیماران مبتلا به فیبرویید هایی با سایز متفاوت شامل بیشتر از 2 سانتیمتر و کمتر از 4 سانتیمتر یا 8-4 سانتیمتر در مقایسه با بیماران بدون فیبرویید گزارش شده است.</a:t>
            </a:r>
            <a:endParaRPr lang="fa-IR" sz="2800" b="1" dirty="0">
              <a:solidFill>
                <a:schemeClr val="tx1"/>
              </a:solidFill>
            </a:endParaRPr>
          </a:p>
          <a:p>
            <a:pPr algn="just" rtl="1">
              <a:lnSpc>
                <a:spcPct val="200000"/>
              </a:lnSpc>
            </a:pPr>
            <a:endParaRPr lang="fa-IR" sz="2800" b="1" dirty="0" smtClean="0">
              <a:solidFill>
                <a:schemeClr val="tx1"/>
              </a:solidFill>
            </a:endParaRPr>
          </a:p>
          <a:p>
            <a:pPr algn="just" rtl="1">
              <a:lnSpc>
                <a:spcPct val="200000"/>
              </a:lnSpc>
            </a:pPr>
            <a:endParaRPr lang="fa-IR" sz="2800" b="1" dirty="0">
              <a:solidFill>
                <a:schemeClr val="tx1"/>
              </a:solidFill>
            </a:endParaRP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87801335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B79594-AC0C-4D68-913F-AFDCE5A7CBB7}"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55</a:t>
            </a:fld>
            <a:endParaRPr lang="en-US" dirty="0"/>
          </a:p>
        </p:txBody>
      </p:sp>
      <p:sp>
        <p:nvSpPr>
          <p:cNvPr id="5" name="TextBox 4"/>
          <p:cNvSpPr txBox="1"/>
          <p:nvPr/>
        </p:nvSpPr>
        <p:spPr>
          <a:xfrm>
            <a:off x="762000" y="533400"/>
            <a:ext cx="8001000" cy="5386090"/>
          </a:xfrm>
          <a:prstGeom prst="rect">
            <a:avLst/>
          </a:prstGeom>
          <a:noFill/>
        </p:spPr>
        <p:txBody>
          <a:bodyPr wrap="square" rtlCol="0">
            <a:spAutoFit/>
          </a:bodyPr>
          <a:lstStyle/>
          <a:p>
            <a:pPr lvl="0" algn="just" rtl="1">
              <a:lnSpc>
                <a:spcPct val="200000"/>
              </a:lnSpc>
            </a:pPr>
            <a:r>
              <a:rPr lang="fa-IR" sz="3200" b="1" dirty="0">
                <a:solidFill>
                  <a:srgbClr val="7030A0"/>
                </a:solidFill>
              </a:rPr>
              <a:t>میومکتومی. </a:t>
            </a:r>
            <a:r>
              <a:rPr lang="fa-IR" sz="2800" b="1" dirty="0">
                <a:solidFill>
                  <a:prstClr val="black"/>
                </a:solidFill>
              </a:rPr>
              <a:t>برداشتن میوم های زیرمخاطی یا داخل جداری که شکل </a:t>
            </a:r>
            <a:r>
              <a:rPr lang="fa-IR" sz="2800" b="1" dirty="0" smtClean="0">
                <a:solidFill>
                  <a:prstClr val="black"/>
                </a:solidFill>
              </a:rPr>
              <a:t>حفره رحم </a:t>
            </a:r>
            <a:r>
              <a:rPr lang="fa-IR" sz="2800" b="1" dirty="0">
                <a:solidFill>
                  <a:prstClr val="black"/>
                </a:solidFill>
              </a:rPr>
              <a:t>را تغییر داده اند معمولا قبل از درمان نازایی توصیه می شود.آگونیست های </a:t>
            </a:r>
            <a:r>
              <a:rPr lang="en-US" sz="2800" b="1" dirty="0">
                <a:solidFill>
                  <a:prstClr val="black"/>
                </a:solidFill>
              </a:rPr>
              <a:t>GNRH</a:t>
            </a:r>
            <a:r>
              <a:rPr lang="fa-IR" sz="2800" b="1" dirty="0">
                <a:solidFill>
                  <a:prstClr val="black"/>
                </a:solidFill>
              </a:rPr>
              <a:t> ممکن است سایز فیبرویید های بزرگ (6- 5سانتیمتر) را کم کرده و امکان برداشتن هیستروسکوپیک آنها و کاهش میزان خونریزی حین عمل و آنمی پس از عمل را فراهم کند. </a:t>
            </a:r>
          </a:p>
        </p:txBody>
      </p:sp>
    </p:spTree>
    <p:extLst>
      <p:ext uri="{BB962C8B-B14F-4D97-AF65-F5344CB8AC3E}">
        <p14:creationId xmlns:p14="http://schemas.microsoft.com/office/powerpoint/2010/main" val="201906824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065615-9F08-4757-8A77-A2EA7AFCCD4D}"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56</a:t>
            </a:fld>
            <a:endParaRPr lang="en-US" dirty="0"/>
          </a:p>
        </p:txBody>
      </p:sp>
      <p:sp>
        <p:nvSpPr>
          <p:cNvPr id="7" name="TextBox 6"/>
          <p:cNvSpPr txBox="1"/>
          <p:nvPr/>
        </p:nvSpPr>
        <p:spPr>
          <a:xfrm>
            <a:off x="304800" y="609600"/>
            <a:ext cx="8338131" cy="5934830"/>
          </a:xfrm>
          <a:prstGeom prst="rect">
            <a:avLst/>
          </a:prstGeom>
          <a:noFill/>
        </p:spPr>
        <p:txBody>
          <a:bodyPr wrap="square" rtlCol="0">
            <a:spAutoFit/>
          </a:bodyPr>
          <a:lstStyle/>
          <a:p>
            <a:pPr algn="just" rtl="1">
              <a:lnSpc>
                <a:spcPct val="150000"/>
              </a:lnSpc>
            </a:pPr>
            <a:r>
              <a:rPr lang="fa-IR" sz="3200" b="1" dirty="0" smtClean="0">
                <a:solidFill>
                  <a:srgbClr val="7030A0"/>
                </a:solidFill>
              </a:rPr>
              <a:t>چسبندگی داخل رحمی یا سندرم آشرمن</a:t>
            </a:r>
          </a:p>
          <a:p>
            <a:pPr algn="just" rtl="1">
              <a:lnSpc>
                <a:spcPct val="150000"/>
              </a:lnSpc>
            </a:pPr>
            <a:r>
              <a:rPr lang="fa-IR" sz="2800" b="1" dirty="0" smtClean="0"/>
              <a:t>ترومای شدید به لایه بازال اندومتر و به دنبال آن تشکیل پل های بافتی در داخل رحم منجر به چسبندگی داخل رحمی یا سندرم آشرمن می شود.علائم بیماری شدیدشامل آمنوره،اختلالات قاعدگی،سقط خودبخودی و سقط مکرر است.علل چسبندگی داخل رحمی اغلب ایاتروژنیک است، بیماران اغلب عوارض حین یا پس از عمل به دنبال تخلیه رحمی برای سقط ناقص، ختم بارداری یا خونریزی پس از زایمان دارند.</a:t>
            </a:r>
          </a:p>
          <a:p>
            <a:pPr algn="just" rtl="1">
              <a:lnSpc>
                <a:spcPct val="150000"/>
              </a:lnSpc>
            </a:pP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72679127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A0A389-7E8E-4342-8B8E-E482C2D8825E}"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57</a:t>
            </a:fld>
            <a:endParaRPr lang="en-US" dirty="0"/>
          </a:p>
        </p:txBody>
      </p:sp>
      <p:sp>
        <p:nvSpPr>
          <p:cNvPr id="5" name="TextBox 4"/>
          <p:cNvSpPr txBox="1"/>
          <p:nvPr/>
        </p:nvSpPr>
        <p:spPr>
          <a:xfrm>
            <a:off x="152400" y="534441"/>
            <a:ext cx="8686800" cy="4401205"/>
          </a:xfrm>
          <a:prstGeom prst="rect">
            <a:avLst/>
          </a:prstGeom>
          <a:noFill/>
        </p:spPr>
        <p:txBody>
          <a:bodyPr wrap="square" rtlCol="0">
            <a:spAutoFit/>
          </a:bodyPr>
          <a:lstStyle/>
          <a:p>
            <a:pPr lvl="0" algn="just" rtl="1">
              <a:lnSpc>
                <a:spcPct val="250000"/>
              </a:lnSpc>
            </a:pPr>
            <a:r>
              <a:rPr lang="fa-IR" sz="2800" b="1" dirty="0">
                <a:solidFill>
                  <a:prstClr val="black"/>
                </a:solidFill>
              </a:rPr>
              <a:t>میومکتومی،هیستروتومی،کورتاژ تشخیصی،سزارین،توبرکلوز،سقط جنین مخرب،و پک کردن رحم علل کمتر شایع در کشورهای غربی هستند.</a:t>
            </a:r>
          </a:p>
          <a:p>
            <a:pPr lvl="0" algn="just" rtl="1">
              <a:lnSpc>
                <a:spcPct val="250000"/>
              </a:lnSpc>
            </a:pPr>
            <a:r>
              <a:rPr lang="fa-IR" sz="2800" b="1" dirty="0">
                <a:solidFill>
                  <a:prstClr val="black"/>
                </a:solidFill>
              </a:rPr>
              <a:t>در کشورهای درحال توسعه، سندرم آشرمن ناشی از </a:t>
            </a:r>
            <a:r>
              <a:rPr lang="fa-IR" sz="2800" b="1" dirty="0">
                <a:solidFill>
                  <a:srgbClr val="FF0000"/>
                </a:solidFill>
              </a:rPr>
              <a:t>ت</a:t>
            </a:r>
            <a:r>
              <a:rPr lang="fa-IR" sz="2800" b="1" u="sng" dirty="0">
                <a:solidFill>
                  <a:srgbClr val="FF0000"/>
                </a:solidFill>
              </a:rPr>
              <a:t>وبرکلوزتناسلی</a:t>
            </a:r>
            <a:r>
              <a:rPr lang="fa-IR" sz="2800" b="1" dirty="0">
                <a:solidFill>
                  <a:prstClr val="black"/>
                </a:solidFill>
              </a:rPr>
              <a:t> کاملا شایع است. </a:t>
            </a:r>
          </a:p>
        </p:txBody>
      </p:sp>
    </p:spTree>
    <p:extLst>
      <p:ext uri="{BB962C8B-B14F-4D97-AF65-F5344CB8AC3E}">
        <p14:creationId xmlns:p14="http://schemas.microsoft.com/office/powerpoint/2010/main" val="203985861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51433-1372-4A92-A5FF-1ACD921DC625}"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58</a:t>
            </a:fld>
            <a:endParaRPr lang="en-US" dirty="0"/>
          </a:p>
        </p:txBody>
      </p:sp>
      <p:sp>
        <p:nvSpPr>
          <p:cNvPr id="8" name="TextBox 7"/>
          <p:cNvSpPr txBox="1"/>
          <p:nvPr/>
        </p:nvSpPr>
        <p:spPr>
          <a:xfrm>
            <a:off x="209550" y="228600"/>
            <a:ext cx="8534400" cy="4524315"/>
          </a:xfrm>
          <a:prstGeom prst="rect">
            <a:avLst/>
          </a:prstGeom>
          <a:noFill/>
        </p:spPr>
        <p:txBody>
          <a:bodyPr wrap="square" rtlCol="0">
            <a:spAutoFit/>
          </a:bodyPr>
          <a:lstStyle/>
          <a:p>
            <a:pPr algn="just" rtl="1">
              <a:lnSpc>
                <a:spcPct val="300000"/>
              </a:lnSpc>
            </a:pPr>
            <a:r>
              <a:rPr lang="fa-IR" sz="3200" b="1" dirty="0" smtClean="0">
                <a:solidFill>
                  <a:srgbClr val="C00000"/>
                </a:solidFill>
              </a:rPr>
              <a:t>رزکسیون هیستروسکوپیک </a:t>
            </a:r>
            <a:r>
              <a:rPr lang="fa-IR" sz="3200" b="1" dirty="0" smtClean="0"/>
              <a:t>سین شیا درمان ارجح برای بازگرداندن باروری در زنانی با سندرم آشرمن است و میزان موفقیت معمولا خیلی بالاست.</a:t>
            </a:r>
          </a:p>
        </p:txBody>
      </p:sp>
      <p:sp>
        <p:nvSpPr>
          <p:cNvPr id="4" name="Footer Placeholder 3"/>
          <p:cNvSpPr>
            <a:spLocks noGrp="1"/>
          </p:cNvSpPr>
          <p:nvPr>
            <p:ph type="ftr" sz="quarter" idx="11"/>
          </p:nvPr>
        </p:nvSpPr>
        <p:spPr>
          <a:xfrm>
            <a:off x="3028950" y="6324600"/>
            <a:ext cx="2895600" cy="365125"/>
          </a:xfrm>
        </p:spPr>
        <p:txBody>
          <a:bodyPr/>
          <a:lstStyle/>
          <a:p>
            <a:endParaRPr lang="en-US" dirty="0"/>
          </a:p>
        </p:txBody>
      </p:sp>
    </p:spTree>
    <p:extLst>
      <p:ext uri="{BB962C8B-B14F-4D97-AF65-F5344CB8AC3E}">
        <p14:creationId xmlns:p14="http://schemas.microsoft.com/office/powerpoint/2010/main" val="422128459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D68836-C6C1-47AD-BD04-C1F690F066EE}"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59</a:t>
            </a:fld>
            <a:endParaRPr lang="en-US" dirty="0"/>
          </a:p>
        </p:txBody>
      </p:sp>
      <p:sp>
        <p:nvSpPr>
          <p:cNvPr id="5" name="Rectangle 4"/>
          <p:cNvSpPr/>
          <p:nvPr/>
        </p:nvSpPr>
        <p:spPr>
          <a:xfrm>
            <a:off x="228600" y="228600"/>
            <a:ext cx="8610600" cy="5262979"/>
          </a:xfrm>
          <a:prstGeom prst="rect">
            <a:avLst/>
          </a:prstGeom>
        </p:spPr>
        <p:txBody>
          <a:bodyPr wrap="square">
            <a:spAutoFit/>
          </a:bodyPr>
          <a:lstStyle/>
          <a:p>
            <a:pPr lvl="0" algn="just" rtl="1">
              <a:lnSpc>
                <a:spcPct val="200000"/>
              </a:lnSpc>
            </a:pPr>
            <a:r>
              <a:rPr lang="fa-IR" sz="2800" b="1" dirty="0">
                <a:solidFill>
                  <a:prstClr val="black"/>
                </a:solidFill>
              </a:rPr>
              <a:t>بیماران مبتلا به توبرکلوز تناسلی پروگنوز خیلی بدی دارند.پس از عمل برای پیشگیری از تشکیل مجدد چسبندگی درمان با استروژن برای </a:t>
            </a:r>
            <a:r>
              <a:rPr lang="fa-IR" sz="2800" b="1" u="sng" dirty="0">
                <a:solidFill>
                  <a:prstClr val="black"/>
                </a:solidFill>
              </a:rPr>
              <a:t>1</a:t>
            </a:r>
            <a:r>
              <a:rPr lang="fa-IR" sz="2800" b="1" dirty="0">
                <a:solidFill>
                  <a:prstClr val="black"/>
                </a:solidFill>
              </a:rPr>
              <a:t> ماه در ترکیب با جایگذاری حین عمل</a:t>
            </a:r>
            <a:r>
              <a:rPr lang="en-US" sz="2800" b="1" dirty="0">
                <a:solidFill>
                  <a:prstClr val="black"/>
                </a:solidFill>
              </a:rPr>
              <a:t> IUD</a:t>
            </a:r>
            <a:r>
              <a:rPr lang="fa-IR" sz="2800" b="1" dirty="0">
                <a:solidFill>
                  <a:prstClr val="black"/>
                </a:solidFill>
              </a:rPr>
              <a:t> برای </a:t>
            </a:r>
            <a:r>
              <a:rPr lang="fa-IR" sz="2800" b="1" u="sng" dirty="0">
                <a:solidFill>
                  <a:prstClr val="black"/>
                </a:solidFill>
              </a:rPr>
              <a:t>2-1</a:t>
            </a:r>
            <a:r>
              <a:rPr lang="fa-IR" sz="2800" b="1" dirty="0">
                <a:solidFill>
                  <a:prstClr val="black"/>
                </a:solidFill>
              </a:rPr>
              <a:t> هفته استفاده می شود.هیچ رژیم استانداردی برای استروژن درمانی وجود ندارد، اما استروژن کونژوگه 2/5 میلی گرم روزانه خوراکی همراه با همپوشانی پروژستین یا استرادیول والرات 2 میلی گرم روزانه پیشنهاد شده است.</a:t>
            </a:r>
            <a:endParaRPr lang="en-US" sz="2800" b="1" dirty="0">
              <a:solidFill>
                <a:prstClr val="black"/>
              </a:solidFill>
            </a:endParaRPr>
          </a:p>
        </p:txBody>
      </p:sp>
    </p:spTree>
    <p:extLst>
      <p:ext uri="{BB962C8B-B14F-4D97-AF65-F5344CB8AC3E}">
        <p14:creationId xmlns:p14="http://schemas.microsoft.com/office/powerpoint/2010/main" val="40178439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6E0995-6F2D-4940-BADB-5A822BDABA58}"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60</a:t>
            </a:fld>
            <a:endParaRPr lang="en-US" dirty="0"/>
          </a:p>
        </p:txBody>
      </p:sp>
      <p:sp>
        <p:nvSpPr>
          <p:cNvPr id="4" name="TextBox 3"/>
          <p:cNvSpPr txBox="1"/>
          <p:nvPr/>
        </p:nvSpPr>
        <p:spPr>
          <a:xfrm>
            <a:off x="152400" y="457200"/>
            <a:ext cx="8490531" cy="3170099"/>
          </a:xfrm>
          <a:prstGeom prst="rect">
            <a:avLst/>
          </a:prstGeom>
          <a:noFill/>
        </p:spPr>
        <p:txBody>
          <a:bodyPr wrap="square" rtlCol="0">
            <a:spAutoFit/>
          </a:bodyPr>
          <a:lstStyle/>
          <a:p>
            <a:pPr algn="r" rtl="1"/>
            <a:r>
              <a:rPr lang="fa-IR" sz="3200" b="1" dirty="0" smtClean="0">
                <a:solidFill>
                  <a:srgbClr val="7030A0"/>
                </a:solidFill>
              </a:rPr>
              <a:t>نقص فاز لوتئال و درمان مکمل با پروژسترون</a:t>
            </a:r>
          </a:p>
          <a:p>
            <a:pPr algn="r" rtl="1">
              <a:lnSpc>
                <a:spcPct val="150000"/>
              </a:lnSpc>
            </a:pPr>
            <a:r>
              <a:rPr lang="fa-IR" sz="2800" b="1" dirty="0" smtClean="0"/>
              <a:t>مکانیسم. فاز لوتئال بطور طبیعی با ترشح پروژسترون  توسط جسم زرد و تغییر شکل ترشحی مناسب اندومتر مشخص می شود که امکان لانه گزینی امبریو در اندومتر وحمایت فاز لوتئال در ابتدای بارداری برای اولین 8-7 هفته حاملگی را فراهم میکند.</a:t>
            </a:r>
            <a:endParaRPr lang="en-US"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44383271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BFDA21-5DD9-4A3E-80AD-15C1BEDC3D40}"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61</a:t>
            </a:fld>
            <a:endParaRPr lang="en-US" dirty="0"/>
          </a:p>
        </p:txBody>
      </p:sp>
      <p:sp>
        <p:nvSpPr>
          <p:cNvPr id="6" name="TextBox 5"/>
          <p:cNvSpPr txBox="1"/>
          <p:nvPr/>
        </p:nvSpPr>
        <p:spPr>
          <a:xfrm>
            <a:off x="228600" y="381000"/>
            <a:ext cx="8686800" cy="4401205"/>
          </a:xfrm>
          <a:prstGeom prst="rect">
            <a:avLst/>
          </a:prstGeom>
          <a:noFill/>
        </p:spPr>
        <p:txBody>
          <a:bodyPr wrap="square" rtlCol="0">
            <a:spAutoFit/>
          </a:bodyPr>
          <a:lstStyle/>
          <a:p>
            <a:pPr algn="just" rtl="1">
              <a:lnSpc>
                <a:spcPct val="200000"/>
              </a:lnSpc>
            </a:pPr>
            <a:r>
              <a:rPr lang="fa-IR" sz="2800" b="1" dirty="0" smtClean="0">
                <a:solidFill>
                  <a:prstClr val="black"/>
                </a:solidFill>
              </a:rPr>
              <a:t>نقص </a:t>
            </a:r>
            <a:r>
              <a:rPr lang="fa-IR" sz="2800" b="1" dirty="0">
                <a:solidFill>
                  <a:prstClr val="black"/>
                </a:solidFill>
              </a:rPr>
              <a:t>فاز لوتئال</a:t>
            </a:r>
            <a:r>
              <a:rPr lang="en-US" sz="2800" b="1" dirty="0">
                <a:solidFill>
                  <a:prstClr val="black"/>
                </a:solidFill>
              </a:rPr>
              <a:t>) </a:t>
            </a:r>
            <a:r>
              <a:rPr lang="fa-IR" sz="2800" b="1" dirty="0">
                <a:solidFill>
                  <a:prstClr val="black"/>
                </a:solidFill>
              </a:rPr>
              <a:t> </a:t>
            </a:r>
            <a:r>
              <a:rPr lang="en-US" sz="2800" b="1" dirty="0">
                <a:solidFill>
                  <a:prstClr val="black"/>
                </a:solidFill>
              </a:rPr>
              <a:t>LPD</a:t>
            </a:r>
            <a:r>
              <a:rPr lang="fa-IR" sz="2800" b="1" dirty="0">
                <a:solidFill>
                  <a:prstClr val="black"/>
                </a:solidFill>
              </a:rPr>
              <a:t>)نارسایی درتکامل اندومتر ترشحی کاملا بلوغ یافته در طی پنجره لانه گزینی  </a:t>
            </a:r>
            <a:r>
              <a:rPr lang="fa-IR" sz="2800" b="1" dirty="0" smtClean="0">
                <a:solidFill>
                  <a:prstClr val="black"/>
                </a:solidFill>
              </a:rPr>
              <a:t>است و </a:t>
            </a:r>
            <a:r>
              <a:rPr lang="fa-IR" sz="2800" b="1" dirty="0">
                <a:solidFill>
                  <a:prstClr val="black"/>
                </a:solidFill>
              </a:rPr>
              <a:t>علت 4% موارد نازایی است. مکانیسم فرضی برای </a:t>
            </a:r>
            <a:r>
              <a:rPr lang="en-US" sz="2800" b="1" dirty="0">
                <a:solidFill>
                  <a:prstClr val="black"/>
                </a:solidFill>
              </a:rPr>
              <a:t>LPD </a:t>
            </a:r>
            <a:r>
              <a:rPr lang="fa-IR" sz="2800" b="1" dirty="0">
                <a:solidFill>
                  <a:prstClr val="black"/>
                </a:solidFill>
              </a:rPr>
              <a:t>شامل تولید ناکافی پروژسترون به دنبال تخمک گذاری، ضربانات نامناسب </a:t>
            </a:r>
            <a:r>
              <a:rPr lang="en-US" sz="2800" b="1" dirty="0">
                <a:solidFill>
                  <a:prstClr val="black"/>
                </a:solidFill>
              </a:rPr>
              <a:t>GNRH</a:t>
            </a:r>
            <a:r>
              <a:rPr lang="fa-IR" sz="2800" b="1" dirty="0">
                <a:solidFill>
                  <a:prstClr val="black"/>
                </a:solidFill>
              </a:rPr>
              <a:t>سبب تولید ناکافی گنادوتروپین در طی پیک </a:t>
            </a:r>
            <a:r>
              <a:rPr lang="en-US" sz="2800" b="1" dirty="0">
                <a:solidFill>
                  <a:prstClr val="black"/>
                </a:solidFill>
              </a:rPr>
              <a:t>LH</a:t>
            </a:r>
            <a:r>
              <a:rPr lang="fa-IR" sz="2800" b="1" dirty="0">
                <a:solidFill>
                  <a:prstClr val="black"/>
                </a:solidFill>
              </a:rPr>
              <a:t> </a:t>
            </a:r>
            <a:r>
              <a:rPr lang="fa-IR" sz="2800" b="1" dirty="0" smtClean="0">
                <a:solidFill>
                  <a:prstClr val="black"/>
                </a:solidFill>
              </a:rPr>
              <a:t>وپاسخگویی </a:t>
            </a:r>
            <a:r>
              <a:rPr lang="fa-IR" sz="2800" b="1" dirty="0">
                <a:solidFill>
                  <a:prstClr val="black"/>
                </a:solidFill>
              </a:rPr>
              <a:t>ناکافی اندومتر به پروژسترون می شود</a:t>
            </a:r>
            <a:r>
              <a:rPr lang="fa-IR" b="1" dirty="0">
                <a:solidFill>
                  <a:prstClr val="black"/>
                </a:solidFill>
              </a:rPr>
              <a:t>.</a:t>
            </a:r>
            <a:endParaRPr lang="en-US" dirty="0"/>
          </a:p>
        </p:txBody>
      </p:sp>
    </p:spTree>
    <p:extLst>
      <p:ext uri="{BB962C8B-B14F-4D97-AF65-F5344CB8AC3E}">
        <p14:creationId xmlns:p14="http://schemas.microsoft.com/office/powerpoint/2010/main" val="314047192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4472CC-16D5-496E-8430-A30DA815D47F}"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62</a:t>
            </a:fld>
            <a:endParaRPr lang="en-US" dirty="0"/>
          </a:p>
        </p:txBody>
      </p:sp>
      <p:sp>
        <p:nvSpPr>
          <p:cNvPr id="4" name="TextBox 3"/>
          <p:cNvSpPr txBox="1"/>
          <p:nvPr/>
        </p:nvSpPr>
        <p:spPr>
          <a:xfrm>
            <a:off x="228600" y="457200"/>
            <a:ext cx="8382000" cy="3539430"/>
          </a:xfrm>
          <a:prstGeom prst="rect">
            <a:avLst/>
          </a:prstGeom>
          <a:noFill/>
        </p:spPr>
        <p:txBody>
          <a:bodyPr wrap="square" rtlCol="0">
            <a:spAutoFit/>
          </a:bodyPr>
          <a:lstStyle/>
          <a:p>
            <a:pPr algn="just" rtl="1">
              <a:lnSpc>
                <a:spcPct val="200000"/>
              </a:lnSpc>
            </a:pPr>
            <a:r>
              <a:rPr lang="en-US" sz="2800" b="1" dirty="0" smtClean="0"/>
              <a:t>ART</a:t>
            </a:r>
            <a:r>
              <a:rPr lang="fa-IR" sz="2800" b="1" dirty="0" smtClean="0"/>
              <a:t> یا داروهای تحریک تخمک گذاری ممکن است </a:t>
            </a:r>
            <a:r>
              <a:rPr lang="en-US" sz="2800" b="1" dirty="0" smtClean="0"/>
              <a:t>LPD</a:t>
            </a:r>
            <a:r>
              <a:rPr lang="fa-IR" sz="2800" b="1" dirty="0" smtClean="0"/>
              <a:t> ایاتروژنیک را از طریق تخریب سلول گرانولوزا ناشی از آسپیراسیون فولیکولی و سرکوب ترشح </a:t>
            </a:r>
            <a:r>
              <a:rPr lang="en-US" sz="2800" b="1" dirty="0" smtClean="0"/>
              <a:t>LH</a:t>
            </a:r>
            <a:r>
              <a:rPr lang="fa-IR" sz="2800" b="1" dirty="0" smtClean="0"/>
              <a:t> اندوژن از طریق ترکیب سطح استرادیول بیش از حد فیزیولوژیک و درمان با آگونیست یا آنتاگونیست </a:t>
            </a:r>
            <a:r>
              <a:rPr lang="en-US" sz="2800" b="1" dirty="0" smtClean="0"/>
              <a:t>GNRH</a:t>
            </a:r>
            <a:r>
              <a:rPr lang="fa-IR" sz="2800" b="1" dirty="0" smtClean="0"/>
              <a:t>ایجاد کند.</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283191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90187E-7B38-4F9A-B7CC-DD3BFAC484AB}"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63</a:t>
            </a:fld>
            <a:endParaRPr lang="en-US" dirty="0"/>
          </a:p>
        </p:txBody>
      </p:sp>
      <p:sp>
        <p:nvSpPr>
          <p:cNvPr id="4" name="TextBox 3"/>
          <p:cNvSpPr txBox="1"/>
          <p:nvPr/>
        </p:nvSpPr>
        <p:spPr>
          <a:xfrm>
            <a:off x="304800" y="533400"/>
            <a:ext cx="8534400" cy="4893647"/>
          </a:xfrm>
          <a:prstGeom prst="rect">
            <a:avLst/>
          </a:prstGeom>
          <a:noFill/>
        </p:spPr>
        <p:txBody>
          <a:bodyPr wrap="square" rtlCol="0">
            <a:spAutoFit/>
          </a:bodyPr>
          <a:lstStyle/>
          <a:p>
            <a:pPr algn="r" rtl="1"/>
            <a:r>
              <a:rPr lang="fa-IR" sz="3200" b="1" dirty="0" smtClean="0">
                <a:solidFill>
                  <a:srgbClr val="7030A0"/>
                </a:solidFill>
              </a:rPr>
              <a:t>تشخیص نقص فاز لوتئال</a:t>
            </a:r>
          </a:p>
          <a:p>
            <a:pPr algn="just" rtl="1">
              <a:lnSpc>
                <a:spcPct val="200000"/>
              </a:lnSpc>
            </a:pPr>
            <a:r>
              <a:rPr lang="fa-IR" sz="2800" b="1" dirty="0" smtClean="0"/>
              <a:t>معیارهای تشخیص </a:t>
            </a:r>
            <a:r>
              <a:rPr lang="en-US" sz="2800" b="1" dirty="0" smtClean="0"/>
              <a:t>LPD</a:t>
            </a:r>
            <a:r>
              <a:rPr lang="fa-IR" sz="2800" b="1" dirty="0" smtClean="0"/>
              <a:t>به طور متغیری تعریف شده اند،اما شامل سطح سرمی پایین پروژسترون کمتر</a:t>
            </a:r>
            <a:r>
              <a:rPr lang="fa-IR" sz="2800" b="1" u="sng" dirty="0" smtClean="0"/>
              <a:t> از </a:t>
            </a:r>
            <a:r>
              <a:rPr lang="fa-IR" sz="2800" b="1" u="sng" dirty="0" smtClean="0">
                <a:solidFill>
                  <a:srgbClr val="FF0000"/>
                </a:solidFill>
              </a:rPr>
              <a:t>10-5نانوگرم</a:t>
            </a:r>
            <a:r>
              <a:rPr lang="fa-IR" sz="2800" b="1" dirty="0" smtClean="0"/>
              <a:t> برمیلی در میانه فاز </a:t>
            </a:r>
            <a:r>
              <a:rPr lang="fa-IR" sz="2800" b="1" u="sng" dirty="0" smtClean="0">
                <a:solidFill>
                  <a:srgbClr val="FF0000"/>
                </a:solidFill>
              </a:rPr>
              <a:t>لوتئال،تاخیر دو روز </a:t>
            </a:r>
            <a:r>
              <a:rPr lang="fa-IR" sz="2800" b="1" dirty="0" smtClean="0"/>
              <a:t>یا بیشتر در بافت شناسی اندومتر در مقایسه با روز تقویمی سیکل در 2 یا بیشتر سیکل ها،افزایش </a:t>
            </a:r>
            <a:r>
              <a:rPr lang="en-US" sz="2800" b="1" dirty="0" smtClean="0"/>
              <a:t>BBT</a:t>
            </a:r>
            <a:r>
              <a:rPr lang="fa-IR" sz="2800" b="1" dirty="0" smtClean="0"/>
              <a:t> که بیش از 11 روز طول بکشدو فاز لوتئال کوتاه شده کمتر از 14 روز است.</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34014401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E3D8B2-929B-4268-A94E-238742F31271}"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64</a:t>
            </a:fld>
            <a:endParaRPr lang="en-US" dirty="0"/>
          </a:p>
        </p:txBody>
      </p:sp>
      <p:sp>
        <p:nvSpPr>
          <p:cNvPr id="4" name="TextBox 3"/>
          <p:cNvSpPr txBox="1"/>
          <p:nvPr/>
        </p:nvSpPr>
        <p:spPr>
          <a:xfrm>
            <a:off x="228600" y="152400"/>
            <a:ext cx="8338131" cy="6247864"/>
          </a:xfrm>
          <a:prstGeom prst="rect">
            <a:avLst/>
          </a:prstGeom>
          <a:noFill/>
        </p:spPr>
        <p:txBody>
          <a:bodyPr wrap="square" rtlCol="0">
            <a:spAutoFit/>
          </a:bodyPr>
          <a:lstStyle/>
          <a:p>
            <a:pPr algn="r" rtl="1">
              <a:lnSpc>
                <a:spcPct val="200000"/>
              </a:lnSpc>
            </a:pPr>
            <a:r>
              <a:rPr lang="fa-IR" sz="3200" b="1" dirty="0" smtClean="0">
                <a:solidFill>
                  <a:srgbClr val="7030A0"/>
                </a:solidFill>
              </a:rPr>
              <a:t>درمان</a:t>
            </a:r>
          </a:p>
          <a:p>
            <a:pPr algn="just" rtl="1">
              <a:lnSpc>
                <a:spcPct val="200000"/>
              </a:lnSpc>
            </a:pPr>
            <a:r>
              <a:rPr lang="fa-IR" sz="2800" b="1" dirty="0" smtClean="0"/>
              <a:t>درمان پروژسترونی به طور استاندارد برای تمام سیکل های </a:t>
            </a:r>
            <a:r>
              <a:rPr lang="en-US" sz="2800" b="1" dirty="0" smtClean="0"/>
              <a:t>ART</a:t>
            </a:r>
            <a:r>
              <a:rPr lang="fa-IR" sz="2800" b="1" dirty="0" smtClean="0"/>
              <a:t> تجویز می شود اما در طی درمان های غیر </a:t>
            </a:r>
            <a:r>
              <a:rPr lang="en-US" sz="2800" b="1" dirty="0" smtClean="0"/>
              <a:t>ART</a:t>
            </a:r>
            <a:r>
              <a:rPr lang="fa-IR" sz="2800" b="1" dirty="0" smtClean="0"/>
              <a:t> بیشتر مورد بحث است.با وجود این برخی از پروژستین ها می توانند گیرنده آندروژن را تحریک کنند.هیچ یافته از تراتوژنیسیتی با مکمل پروژسترون تا کنون توصیف نشده است.</a:t>
            </a:r>
          </a:p>
          <a:p>
            <a:pPr algn="r" rtl="1">
              <a:lnSpc>
                <a:spcPct val="200000"/>
              </a:lnSpc>
            </a:pPr>
            <a:endParaRPr lang="en-US" sz="2800"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12522090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9195ED-FFEB-4EAC-915A-ADFC2CD56F50}"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65</a:t>
            </a:fld>
            <a:endParaRPr lang="en-US" dirty="0"/>
          </a:p>
        </p:txBody>
      </p:sp>
      <p:sp>
        <p:nvSpPr>
          <p:cNvPr id="4" name="TextBox 3"/>
          <p:cNvSpPr txBox="1"/>
          <p:nvPr/>
        </p:nvSpPr>
        <p:spPr>
          <a:xfrm>
            <a:off x="152400" y="609600"/>
            <a:ext cx="8719131" cy="4390626"/>
          </a:xfrm>
          <a:prstGeom prst="rect">
            <a:avLst/>
          </a:prstGeom>
          <a:noFill/>
        </p:spPr>
        <p:txBody>
          <a:bodyPr wrap="square" rtlCol="0">
            <a:spAutoFit/>
          </a:bodyPr>
          <a:lstStyle/>
          <a:p>
            <a:pPr algn="just" rtl="1">
              <a:lnSpc>
                <a:spcPct val="200000"/>
              </a:lnSpc>
            </a:pPr>
            <a:r>
              <a:rPr lang="fa-IR" sz="3200" b="1" dirty="0" smtClean="0">
                <a:solidFill>
                  <a:srgbClr val="7030A0"/>
                </a:solidFill>
              </a:rPr>
              <a:t>عامل لگنی </a:t>
            </a:r>
          </a:p>
          <a:p>
            <a:pPr algn="just" rtl="1">
              <a:lnSpc>
                <a:spcPct val="200000"/>
              </a:lnSpc>
            </a:pPr>
            <a:r>
              <a:rPr lang="fa-IR" sz="2800" b="1" dirty="0" smtClean="0"/>
              <a:t>اندومتریوز. اندومتریوز 10-6% از زنان را در طی سن تولید مثل مبتلا می کند اما در 50-25%زنان ناباور وجود دارد. این بیماری با حضور بافت اندومتر خارج کاویته رحمی مشخص می شودو به طور عمده درصفاق،تخمدان و سپتوم رکتو واژینال یافت می شود.</a:t>
            </a:r>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6644580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99DEE9-8684-44E2-A2C5-9D1C21F1B7DE}"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66</a:t>
            </a:fld>
            <a:endParaRPr lang="en-US" dirty="0"/>
          </a:p>
        </p:txBody>
      </p:sp>
      <p:sp>
        <p:nvSpPr>
          <p:cNvPr id="5" name="TextBox 4"/>
          <p:cNvSpPr txBox="1"/>
          <p:nvPr/>
        </p:nvSpPr>
        <p:spPr>
          <a:xfrm>
            <a:off x="304800" y="381000"/>
            <a:ext cx="8566731" cy="3416000"/>
          </a:xfrm>
          <a:prstGeom prst="rect">
            <a:avLst/>
          </a:prstGeom>
          <a:noFill/>
        </p:spPr>
        <p:txBody>
          <a:bodyPr wrap="square" rtlCol="0">
            <a:spAutoFit/>
          </a:bodyPr>
          <a:lstStyle/>
          <a:p>
            <a:pPr lvl="0" algn="just" rtl="1">
              <a:lnSpc>
                <a:spcPct val="200000"/>
              </a:lnSpc>
            </a:pPr>
            <a:r>
              <a:rPr lang="fa-IR" sz="2800" b="1" dirty="0">
                <a:solidFill>
                  <a:prstClr val="black"/>
                </a:solidFill>
              </a:rPr>
              <a:t>مکانیسم محتمل برای نازایی دربین زنان مبتلا به اندومتریوز شامل اختلالات آنا تومیک ناشی از چسبندگی یا فیبروز است وحضور شناخته شده واسطه های التهابی است که اثرات سمی روی گامت، آمبریو،  فیمبریه لوله و اندومتر نابجا دارد.</a:t>
            </a:r>
            <a:endParaRPr lang="en-US" sz="2800" b="1" dirty="0">
              <a:solidFill>
                <a:prstClr val="black"/>
              </a:solidFill>
            </a:endParaRPr>
          </a:p>
        </p:txBody>
      </p:sp>
    </p:spTree>
    <p:extLst>
      <p:ext uri="{BB962C8B-B14F-4D97-AF65-F5344CB8AC3E}">
        <p14:creationId xmlns:p14="http://schemas.microsoft.com/office/powerpoint/2010/main" val="258696458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ED6026-48A8-4E28-9CC0-A17100907FFD}"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67</a:t>
            </a:fld>
            <a:endParaRPr lang="en-US" dirty="0"/>
          </a:p>
        </p:txBody>
      </p:sp>
      <p:sp>
        <p:nvSpPr>
          <p:cNvPr id="7" name="TextBox 6"/>
          <p:cNvSpPr txBox="1"/>
          <p:nvPr/>
        </p:nvSpPr>
        <p:spPr>
          <a:xfrm>
            <a:off x="609600" y="501134"/>
            <a:ext cx="8338131" cy="4401205"/>
          </a:xfrm>
          <a:prstGeom prst="rect">
            <a:avLst/>
          </a:prstGeom>
          <a:noFill/>
        </p:spPr>
        <p:txBody>
          <a:bodyPr wrap="square" rtlCol="0">
            <a:spAutoFit/>
          </a:bodyPr>
          <a:lstStyle/>
          <a:p>
            <a:pPr algn="just" rtl="1">
              <a:lnSpc>
                <a:spcPct val="200000"/>
              </a:lnSpc>
            </a:pPr>
            <a:r>
              <a:rPr lang="fa-IR" sz="2800" b="1" u="sng" dirty="0" smtClean="0">
                <a:solidFill>
                  <a:srgbClr val="C00000"/>
                </a:solidFill>
              </a:rPr>
              <a:t>لاپاروسکوپی و مشاهده مستقیم </a:t>
            </a:r>
            <a:r>
              <a:rPr lang="fa-IR" sz="2800" b="1" dirty="0" smtClean="0"/>
              <a:t>زیر بنای تشخیصی اندومتریوز است،بیماری از طریق لاپاروسکوپی  مرحله بندی شده و برطبق طبقه بندی بازنگری شده انجمن طب تولید مثل آمریکا تقسیم می شود، مرحله سه و چهار (متوسط تا شدید) شامل اندومتریومای تخمدان، چسبندگی های لوله ای یا تخمدانی شدید و یا انسداد کلدوساک است.</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6218131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EE368D-BB26-4EDA-805B-6DCAA9DC292C}"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68</a:t>
            </a:fld>
            <a:endParaRPr lang="en-US" dirty="0"/>
          </a:p>
        </p:txBody>
      </p:sp>
      <p:sp>
        <p:nvSpPr>
          <p:cNvPr id="6" name="TextBox 5"/>
          <p:cNvSpPr txBox="1"/>
          <p:nvPr/>
        </p:nvSpPr>
        <p:spPr>
          <a:xfrm>
            <a:off x="457200" y="609600"/>
            <a:ext cx="8338131" cy="5685852"/>
          </a:xfrm>
          <a:prstGeom prst="rect">
            <a:avLst/>
          </a:prstGeom>
          <a:noFill/>
        </p:spPr>
        <p:txBody>
          <a:bodyPr wrap="square" rtlCol="0">
            <a:spAutoFit/>
          </a:bodyPr>
          <a:lstStyle/>
          <a:p>
            <a:pPr algn="r" rtl="1"/>
            <a:r>
              <a:rPr lang="fa-IR" sz="3200" b="1" dirty="0" smtClean="0">
                <a:solidFill>
                  <a:srgbClr val="7030A0"/>
                </a:solidFill>
              </a:rPr>
              <a:t>درمان نازایی اندومتریوز</a:t>
            </a:r>
          </a:p>
          <a:p>
            <a:pPr algn="just" rtl="1">
              <a:lnSpc>
                <a:spcPct val="150000"/>
              </a:lnSpc>
            </a:pPr>
            <a:r>
              <a:rPr lang="fa-IR" sz="2800" b="1" dirty="0" smtClean="0"/>
              <a:t>سرکوب هورمونی اندومتریوز به طور معمول فایده کمی برای نازایی وابسته به اندومتریوز دارد. دربیماری اندک تا خفیف، برداشتن لاپاروسکوپیک به نظر می رسد میزان حاملگی را تا حد چشمگیری بهبود بخشد،فایده درمان جراحی اندومتریوز حتی برای موارد متوسط تا شدید کمتر مشخص می شود گرچه برداشت اندومتریوما قبل از </a:t>
            </a:r>
            <a:r>
              <a:rPr lang="en-US" sz="2800" b="1" dirty="0" smtClean="0"/>
              <a:t>IVF</a:t>
            </a:r>
            <a:r>
              <a:rPr lang="fa-IR" sz="2800" b="1" dirty="0" smtClean="0"/>
              <a:t> در صورتی لازم است که اندومتریوم با برداشت اووسیت تداخل کند.</a:t>
            </a:r>
          </a:p>
          <a:p>
            <a:pPr algn="just" rtl="1">
              <a:lnSpc>
                <a:spcPct val="150000"/>
              </a:lnSpc>
            </a:pPr>
            <a:r>
              <a:rPr lang="en-US" sz="2800" b="1" dirty="0" smtClean="0"/>
              <a:t>IVF </a:t>
            </a:r>
            <a:r>
              <a:rPr lang="fa-IR" sz="2800" b="1" dirty="0" smtClean="0"/>
              <a:t> یک درمان خط اول منطقی برای نازایی همراه با اندومتریوز به علت مدت کوتاه تا حاملگی و اجتناب از جراحی است.</a:t>
            </a:r>
            <a:endParaRPr lang="en-US" sz="28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64556903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51C3E4-01E0-46E8-A3E0-DC09096E0304}"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69</a:t>
            </a:fld>
            <a:endParaRPr lang="en-US" dirty="0"/>
          </a:p>
        </p:txBody>
      </p:sp>
      <p:sp>
        <p:nvSpPr>
          <p:cNvPr id="4" name="TextBox 3"/>
          <p:cNvSpPr txBox="1"/>
          <p:nvPr/>
        </p:nvSpPr>
        <p:spPr>
          <a:xfrm>
            <a:off x="528637" y="454580"/>
            <a:ext cx="8109531" cy="4401205"/>
          </a:xfrm>
          <a:prstGeom prst="rect">
            <a:avLst/>
          </a:prstGeom>
          <a:noFill/>
        </p:spPr>
        <p:txBody>
          <a:bodyPr wrap="square" rtlCol="0">
            <a:spAutoFit/>
          </a:bodyPr>
          <a:lstStyle/>
          <a:p>
            <a:pPr algn="r" rtl="1"/>
            <a:r>
              <a:rPr lang="fa-IR" sz="2800" b="1" dirty="0" smtClean="0">
                <a:solidFill>
                  <a:srgbClr val="7030A0"/>
                </a:solidFill>
              </a:rPr>
              <a:t>نازایی توجیه نشده</a:t>
            </a:r>
          </a:p>
          <a:p>
            <a:pPr algn="r" rtl="1">
              <a:lnSpc>
                <a:spcPct val="150000"/>
              </a:lnSpc>
            </a:pPr>
            <a:r>
              <a:rPr lang="fa-IR" sz="2800" b="1" dirty="0" smtClean="0"/>
              <a:t>سی درصد زوج ها مبتلا به نازایی توجیه نشده هستند که در آنها ارزیابی پایه نازایی مثل آنالیز اسپرم،شواهد تخمک گذاری و لوله فالوپ باز بوده و هیچ علت آشکار دیگری برای نازایی وجود ندارد.</a:t>
            </a:r>
          </a:p>
          <a:p>
            <a:pPr algn="r" rtl="1">
              <a:lnSpc>
                <a:spcPct val="150000"/>
              </a:lnSpc>
            </a:pPr>
            <a:r>
              <a:rPr lang="fa-IR" sz="2800" b="1" dirty="0" smtClean="0"/>
              <a:t>به بیماران مبتلا به نازایی توجیه نشده باید اطمینان داد که حتی بعد از 12 ماه از شکست تلاش برای بارداری، 20% در عرض 12 ماه بعد و بالغ بر 50% در عرض 36ماه حامله می شوند.</a:t>
            </a:r>
            <a:endParaRPr lang="en-US" sz="2800" b="1" dirty="0"/>
          </a:p>
        </p:txBody>
      </p:sp>
      <p:sp>
        <p:nvSpPr>
          <p:cNvPr id="5" name="Footer Placeholder 4"/>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08518134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51E3C-2423-4962-B5CA-DDD36D9031FA}"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70</a:t>
            </a:fld>
            <a:endParaRPr lang="en-US" dirty="0"/>
          </a:p>
        </p:txBody>
      </p:sp>
      <p:sp>
        <p:nvSpPr>
          <p:cNvPr id="5" name="TextBox 4"/>
          <p:cNvSpPr txBox="1"/>
          <p:nvPr/>
        </p:nvSpPr>
        <p:spPr>
          <a:xfrm>
            <a:off x="152400" y="685800"/>
            <a:ext cx="8499155" cy="3900748"/>
          </a:xfrm>
          <a:prstGeom prst="rect">
            <a:avLst/>
          </a:prstGeom>
          <a:noFill/>
        </p:spPr>
        <p:txBody>
          <a:bodyPr wrap="square" rtlCol="0">
            <a:spAutoFit/>
          </a:bodyPr>
          <a:lstStyle/>
          <a:p>
            <a:pPr lvl="0" algn="just" rtl="1">
              <a:lnSpc>
                <a:spcPct val="150000"/>
              </a:lnSpc>
            </a:pPr>
            <a:r>
              <a:rPr lang="fa-IR" sz="2800" b="1" dirty="0" smtClean="0">
                <a:solidFill>
                  <a:prstClr val="black"/>
                </a:solidFill>
              </a:rPr>
              <a:t> </a:t>
            </a:r>
            <a:r>
              <a:rPr lang="fa-IR" sz="2800" b="1" dirty="0">
                <a:solidFill>
                  <a:prstClr val="black"/>
                </a:solidFill>
              </a:rPr>
              <a:t>پیشنهاد </a:t>
            </a:r>
            <a:r>
              <a:rPr lang="fa-IR" sz="2800" b="1" dirty="0" smtClean="0">
                <a:solidFill>
                  <a:prstClr val="black"/>
                </a:solidFill>
              </a:rPr>
              <a:t>میشودکه </a:t>
            </a:r>
            <a:r>
              <a:rPr lang="fa-IR" sz="2800" b="1" dirty="0">
                <a:solidFill>
                  <a:prstClr val="black"/>
                </a:solidFill>
              </a:rPr>
              <a:t>در زوج هایی با عوامل پروگنوستیک خوب سن زن کمتر از 30 سال، مدت نازایی کمتر از 4 ماه و سابقه حاملگی قبلی با همین شریک جنسی، نازایی توجیه نشده ممکن است فقط انعکاسی از حد تحتانی باروری طبیعی باشد، محتملا تکنولوژی فعلی از نظر تشخیص تمام علل </a:t>
            </a:r>
            <a:r>
              <a:rPr lang="fa-IR" sz="2800" b="1" dirty="0" smtClean="0">
                <a:solidFill>
                  <a:prstClr val="black"/>
                </a:solidFill>
              </a:rPr>
              <a:t>نازایی محدودیت </a:t>
            </a:r>
            <a:r>
              <a:rPr lang="fa-IR" sz="2800" b="1" dirty="0">
                <a:solidFill>
                  <a:prstClr val="black"/>
                </a:solidFill>
              </a:rPr>
              <a:t>داردو استفاده از تست هایی غیر از تست های پایه در زوج های نازا هنوز نیاز به اثبات دارد.</a:t>
            </a:r>
            <a:endParaRPr lang="en-US" sz="2800" b="1" dirty="0">
              <a:solidFill>
                <a:prstClr val="black"/>
              </a:solidFill>
            </a:endParaRPr>
          </a:p>
        </p:txBody>
      </p:sp>
    </p:spTree>
    <p:extLst>
      <p:ext uri="{BB962C8B-B14F-4D97-AF65-F5344CB8AC3E}">
        <p14:creationId xmlns:p14="http://schemas.microsoft.com/office/powerpoint/2010/main" val="183689213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187A0-152E-4EA0-B569-FCD2B3AD0E04}"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71</a:t>
            </a:fld>
            <a:endParaRPr lang="en-US" dirty="0"/>
          </a:p>
        </p:txBody>
      </p:sp>
      <p:sp>
        <p:nvSpPr>
          <p:cNvPr id="5" name="TextBox 4"/>
          <p:cNvSpPr txBox="1"/>
          <p:nvPr/>
        </p:nvSpPr>
        <p:spPr>
          <a:xfrm>
            <a:off x="228600" y="440293"/>
            <a:ext cx="8566731" cy="4462760"/>
          </a:xfrm>
          <a:prstGeom prst="rect">
            <a:avLst/>
          </a:prstGeom>
          <a:noFill/>
        </p:spPr>
        <p:txBody>
          <a:bodyPr wrap="square" rtlCol="0">
            <a:spAutoFit/>
          </a:bodyPr>
          <a:lstStyle/>
          <a:p>
            <a:pPr algn="just" rtl="1"/>
            <a:r>
              <a:rPr lang="fa-IR" sz="3200" b="1" dirty="0" smtClean="0">
                <a:solidFill>
                  <a:srgbClr val="7030A0"/>
                </a:solidFill>
              </a:rPr>
              <a:t>درمان نازایی توجیه نشده</a:t>
            </a:r>
          </a:p>
          <a:p>
            <a:pPr algn="just" rtl="1">
              <a:lnSpc>
                <a:spcPct val="150000"/>
              </a:lnSpc>
            </a:pPr>
            <a:r>
              <a:rPr lang="fa-IR" sz="2800" b="1" dirty="0" smtClean="0"/>
              <a:t>منطقی است که در بیماران جوان تر در مورد عدم مداخله یا درمان انتظاری دربیماران مبتلا به نازایی توجیه نشده صحبت کرد. برخی بیماران تمایل به انجام لاپاروسکوپی تشخیصی(و بالقوه درمانی) دارند.</a:t>
            </a:r>
          </a:p>
          <a:p>
            <a:pPr algn="just" rtl="1">
              <a:lnSpc>
                <a:spcPct val="150000"/>
              </a:lnSpc>
            </a:pPr>
            <a:r>
              <a:rPr lang="fa-IR" sz="2800" b="1" dirty="0" smtClean="0"/>
              <a:t>مداخلات معمول گام به گام عبارت از سوپراوولاسیون(ابتدا با کلومیفن یا لتروزول برای سه یا چهار سیکل و سپس گنادوتروپین ها برای سه یا چهارسیکل) همراه با تلقیح داخل رحمی و به دنبال آن </a:t>
            </a:r>
            <a:r>
              <a:rPr lang="en-US" sz="2800" b="1" dirty="0" smtClean="0"/>
              <a:t>ART</a:t>
            </a:r>
            <a:r>
              <a:rPr lang="fa-IR" sz="2800" b="1" dirty="0" smtClean="0"/>
              <a:t> است</a:t>
            </a:r>
            <a:r>
              <a:rPr lang="fa-IR" dirty="0" smtClean="0"/>
              <a:t>.</a:t>
            </a:r>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08727040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7AB005-64BD-45EF-8E73-BB6F00087872}"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72</a:t>
            </a:fld>
            <a:endParaRPr lang="en-US" dirty="0"/>
          </a:p>
        </p:txBody>
      </p:sp>
      <p:sp>
        <p:nvSpPr>
          <p:cNvPr id="10" name="TextBox 9"/>
          <p:cNvSpPr txBox="1"/>
          <p:nvPr/>
        </p:nvSpPr>
        <p:spPr>
          <a:xfrm>
            <a:off x="186745" y="381000"/>
            <a:ext cx="8652456" cy="6001643"/>
          </a:xfrm>
          <a:prstGeom prst="rect">
            <a:avLst/>
          </a:prstGeom>
          <a:noFill/>
        </p:spPr>
        <p:txBody>
          <a:bodyPr wrap="square" rtlCol="0">
            <a:spAutoFit/>
          </a:bodyPr>
          <a:lstStyle/>
          <a:p>
            <a:pPr algn="just" rtl="1">
              <a:lnSpc>
                <a:spcPct val="300000"/>
              </a:lnSpc>
            </a:pPr>
            <a:r>
              <a:rPr lang="fa-IR" sz="3200" b="1" dirty="0" smtClean="0"/>
              <a:t>انتخاب A</a:t>
            </a:r>
            <a:r>
              <a:rPr lang="en-US" sz="3200" b="1" dirty="0" smtClean="0"/>
              <a:t>RT</a:t>
            </a:r>
            <a:r>
              <a:rPr lang="fa-IR" sz="3200" b="1" dirty="0" smtClean="0"/>
              <a:t> برای نازایی توجیه نشده شامل </a:t>
            </a:r>
            <a:r>
              <a:rPr lang="en-US" sz="3200" b="1" dirty="0" smtClean="0"/>
              <a:t>IVF</a:t>
            </a:r>
            <a:r>
              <a:rPr lang="fa-IR" sz="3200" b="1" dirty="0" smtClean="0"/>
              <a:t>سنتی،</a:t>
            </a:r>
            <a:r>
              <a:rPr lang="en-US" sz="3200" b="1" dirty="0" smtClean="0"/>
              <a:t> </a:t>
            </a:r>
            <a:r>
              <a:rPr lang="fa-IR" sz="3200" b="1" dirty="0" smtClean="0"/>
              <a:t>  </a:t>
            </a:r>
            <a:r>
              <a:rPr lang="en-US" sz="3200" b="1" dirty="0" smtClean="0"/>
              <a:t>IVF/ICSI</a:t>
            </a:r>
            <a:r>
              <a:rPr lang="fa-IR" sz="3200" b="1" dirty="0" smtClean="0"/>
              <a:t> همزمان و </a:t>
            </a:r>
            <a:r>
              <a:rPr lang="en-US" sz="3200" b="1" dirty="0" smtClean="0"/>
              <a:t>ICSI</a:t>
            </a:r>
            <a:r>
              <a:rPr lang="fa-IR" sz="3200" b="1" dirty="0" smtClean="0"/>
              <a:t>کامل است، حتی اگر نازایی عامل مرد شناسایی شده وجود ندارد.</a:t>
            </a:r>
          </a:p>
          <a:p>
            <a:pPr algn="just" rtl="1">
              <a:lnSpc>
                <a:spcPct val="300000"/>
              </a:lnSpc>
            </a:pPr>
            <a:r>
              <a:rPr lang="fa-IR" sz="3200" b="1" dirty="0" smtClean="0"/>
              <a:t> </a:t>
            </a:r>
            <a:endParaRPr lang="en-US" sz="32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26992695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A3307E-65CA-4215-8262-E05FA10682CB}"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73</a:t>
            </a:fld>
            <a:endParaRPr lang="en-US" dirty="0"/>
          </a:p>
        </p:txBody>
      </p:sp>
      <p:sp>
        <p:nvSpPr>
          <p:cNvPr id="5" name="Rectangle 4"/>
          <p:cNvSpPr/>
          <p:nvPr/>
        </p:nvSpPr>
        <p:spPr>
          <a:xfrm>
            <a:off x="762000" y="56614"/>
            <a:ext cx="8153400" cy="5139548"/>
          </a:xfrm>
          <a:prstGeom prst="rect">
            <a:avLst/>
          </a:prstGeom>
        </p:spPr>
        <p:txBody>
          <a:bodyPr wrap="square">
            <a:spAutoFit/>
          </a:bodyPr>
          <a:lstStyle/>
          <a:p>
            <a:pPr lvl="0" algn="just" rtl="1">
              <a:lnSpc>
                <a:spcPct val="200000"/>
              </a:lnSpc>
            </a:pPr>
            <a:r>
              <a:rPr lang="fa-IR" sz="2800" b="1" dirty="0">
                <a:solidFill>
                  <a:prstClr val="black"/>
                </a:solidFill>
              </a:rPr>
              <a:t>سوپر اوولاسیون(تحریک کنترل شده تخمدان).</a:t>
            </a:r>
          </a:p>
          <a:p>
            <a:pPr lvl="0" algn="just" rtl="1">
              <a:lnSpc>
                <a:spcPct val="200000"/>
              </a:lnSpc>
            </a:pPr>
            <a:r>
              <a:rPr lang="fa-IR" sz="2800" b="1" dirty="0">
                <a:solidFill>
                  <a:prstClr val="black"/>
                </a:solidFill>
              </a:rPr>
              <a:t>برخلاف تحریک تخمک گذاری، که درآن هدف تحریک آزادسازی یک اووسیت منفرد است که قبلا تخمک گذاری نکرده است، هدف صریح سوپراوولاسیون(برای  اهداف غیر </a:t>
            </a:r>
            <a:r>
              <a:rPr lang="en-US" sz="2800" b="1" dirty="0">
                <a:solidFill>
                  <a:prstClr val="black"/>
                </a:solidFill>
              </a:rPr>
              <a:t>ART</a:t>
            </a:r>
            <a:r>
              <a:rPr lang="fa-IR" sz="2800" b="1" dirty="0">
                <a:solidFill>
                  <a:prstClr val="black"/>
                </a:solidFill>
              </a:rPr>
              <a:t>یا </a:t>
            </a:r>
            <a:r>
              <a:rPr lang="en-US" sz="2800" b="1" dirty="0">
                <a:solidFill>
                  <a:prstClr val="black"/>
                </a:solidFill>
              </a:rPr>
              <a:t>ART</a:t>
            </a:r>
            <a:r>
              <a:rPr lang="fa-IR" sz="2800" b="1" dirty="0">
                <a:solidFill>
                  <a:prstClr val="black"/>
                </a:solidFill>
              </a:rPr>
              <a:t> ) ایجاد بیشتر از یک تخمک جهت اوولاسیون، بنابراین افزایش احتمال باروری در زنان مبتلا به نازایی توجیه نشده است.</a:t>
            </a:r>
            <a:endParaRPr lang="en-US" sz="2800" b="1" dirty="0">
              <a:solidFill>
                <a:prstClr val="black"/>
              </a:solidFill>
            </a:endParaRPr>
          </a:p>
        </p:txBody>
      </p:sp>
    </p:spTree>
    <p:extLst>
      <p:ext uri="{BB962C8B-B14F-4D97-AF65-F5344CB8AC3E}">
        <p14:creationId xmlns:p14="http://schemas.microsoft.com/office/powerpoint/2010/main" val="321504819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39BC58-3524-4090-A394-42FF4687A01B}"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74</a:t>
            </a:fld>
            <a:endParaRPr lang="en-US" dirty="0"/>
          </a:p>
        </p:txBody>
      </p:sp>
      <p:sp>
        <p:nvSpPr>
          <p:cNvPr id="6" name="TextBox 5"/>
          <p:cNvSpPr txBox="1"/>
          <p:nvPr/>
        </p:nvSpPr>
        <p:spPr>
          <a:xfrm>
            <a:off x="685800" y="838200"/>
            <a:ext cx="8109531" cy="5109091"/>
          </a:xfrm>
          <a:prstGeom prst="rect">
            <a:avLst/>
          </a:prstGeom>
          <a:noFill/>
        </p:spPr>
        <p:txBody>
          <a:bodyPr wrap="square" rtlCol="0">
            <a:spAutoFit/>
          </a:bodyPr>
          <a:lstStyle/>
          <a:p>
            <a:pPr algn="r" rtl="1"/>
            <a:r>
              <a:rPr lang="fa-IR" sz="3200" b="1" dirty="0" smtClean="0"/>
              <a:t>خلاصه</a:t>
            </a:r>
          </a:p>
          <a:p>
            <a:pPr algn="just" rtl="1">
              <a:lnSpc>
                <a:spcPct val="150000"/>
              </a:lnSpc>
            </a:pPr>
            <a:r>
              <a:rPr lang="fa-IR" sz="2800" b="1" dirty="0" smtClean="0"/>
              <a:t>روی هم رفته،اثرات درمانی در درمان های ناباروری توجیه نشده به جز </a:t>
            </a:r>
            <a:r>
              <a:rPr lang="en-US" sz="2800" b="1" dirty="0" smtClean="0"/>
              <a:t>IVF</a:t>
            </a:r>
            <a:r>
              <a:rPr lang="fa-IR" sz="2800" b="1" dirty="0" smtClean="0"/>
              <a:t>، نسبتا کم است.در بسیاری از موارد، درمان ممکن است حاملگی را در زوج هایی که اگر بدانها فرصت داده می شد نهایتا خودشان آبستنی می داشتند، تنها تسریع بخشد.مشاوره دقیق ضروری است و سن زوج،طول مدت ناباروری، ونتیجه هرحاملگی قبلی مد نظر قرارگیرد، قبل از توصیه به درمان، انجام یک آزمون ذخیره تخمدانی، عاقلانه است. </a:t>
            </a:r>
            <a:endParaRPr lang="en-US" b="1" dirty="0"/>
          </a:p>
        </p:txBody>
      </p:sp>
    </p:spTree>
    <p:extLst>
      <p:ext uri="{BB962C8B-B14F-4D97-AF65-F5344CB8AC3E}">
        <p14:creationId xmlns:p14="http://schemas.microsoft.com/office/powerpoint/2010/main" val="13041507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19FFA4-7F73-4F49-94C2-1287E4184429}" type="datetime1">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44C1B5E-D339-496B-A0CB-8AC8C85D302F}" type="slidenum">
              <a:rPr lang="en-US" smtClean="0"/>
              <a:t>75</a:t>
            </a:fld>
            <a:endParaRPr lang="en-US" dirty="0"/>
          </a:p>
        </p:txBody>
      </p:sp>
      <p:sp>
        <p:nvSpPr>
          <p:cNvPr id="5" name="TextBox 4"/>
          <p:cNvSpPr txBox="1"/>
          <p:nvPr/>
        </p:nvSpPr>
        <p:spPr>
          <a:xfrm>
            <a:off x="609600" y="914400"/>
            <a:ext cx="8033331" cy="5193409"/>
          </a:xfrm>
          <a:prstGeom prst="rect">
            <a:avLst/>
          </a:prstGeom>
          <a:noFill/>
        </p:spPr>
        <p:txBody>
          <a:bodyPr wrap="square" rtlCol="0">
            <a:spAutoFit/>
          </a:bodyPr>
          <a:lstStyle/>
          <a:p>
            <a:pPr lvl="0" algn="just" rtl="1">
              <a:lnSpc>
                <a:spcPct val="150000"/>
              </a:lnSpc>
            </a:pPr>
            <a:r>
              <a:rPr lang="fa-IR" sz="2800" b="1" dirty="0">
                <a:solidFill>
                  <a:prstClr val="black"/>
                </a:solidFill>
              </a:rPr>
              <a:t>زوج هایی که درمان را انتخاب میکنندباید در مورد هزینه مربوطه، خطرات، پیش آگهی ها و چالش های تدارکاتی مرتبط با درمان های مختلف به طور کامل اطلاع رسانی شودتا این که بتوانند بهترین درمان را که با نیاز ها و اولویت های آنها تناسب دارد، انتخاب نمایند. همسران ممکن است درجات مختلفی از نگرانی در مورد ناباروری و تحمل خطر و نامعلوم بودن درمان را داشته باشند. در مجموع شواهد طبی و تصمیم گیری مشترک، انتخاب درمان را معین می نماید.</a:t>
            </a:r>
            <a:endParaRPr lang="en-US" sz="2800" b="1" dirty="0">
              <a:solidFill>
                <a:prstClr val="black"/>
              </a:solidFill>
            </a:endParaRPr>
          </a:p>
        </p:txBody>
      </p:sp>
    </p:spTree>
    <p:extLst>
      <p:ext uri="{BB962C8B-B14F-4D97-AF65-F5344CB8AC3E}">
        <p14:creationId xmlns:p14="http://schemas.microsoft.com/office/powerpoint/2010/main" val="209643840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772D0F-8428-4135-86EB-AF77ABFB7074}" type="datetime1">
              <a:rPr lang="en-US" smtClean="0"/>
              <a:t>5/12/2020</a:t>
            </a:fld>
            <a:endParaRPr lang="en-US" dirty="0"/>
          </a:p>
        </p:txBody>
      </p:sp>
      <p:sp>
        <p:nvSpPr>
          <p:cNvPr id="3" name="Slide Number Placeholder 2"/>
          <p:cNvSpPr>
            <a:spLocks noGrp="1"/>
          </p:cNvSpPr>
          <p:nvPr>
            <p:ph type="sldNum" sz="quarter" idx="12"/>
          </p:nvPr>
        </p:nvSpPr>
        <p:spPr/>
        <p:txBody>
          <a:bodyPr/>
          <a:lstStyle/>
          <a:p>
            <a:fld id="{444C1B5E-D339-496B-A0CB-8AC8C85D302F}" type="slidenum">
              <a:rPr lang="en-US" smtClean="0"/>
              <a:t>76</a:t>
            </a:fld>
            <a:endParaRPr lang="en-US" dirty="0"/>
          </a:p>
        </p:txBody>
      </p:sp>
      <p:sp>
        <p:nvSpPr>
          <p:cNvPr id="5" name="TextBox 4"/>
          <p:cNvSpPr txBox="1"/>
          <p:nvPr/>
        </p:nvSpPr>
        <p:spPr>
          <a:xfrm>
            <a:off x="457201" y="533400"/>
            <a:ext cx="8382000" cy="5339923"/>
          </a:xfrm>
          <a:prstGeom prst="rect">
            <a:avLst/>
          </a:prstGeom>
          <a:noFill/>
        </p:spPr>
        <p:txBody>
          <a:bodyPr wrap="square" rtlCol="0">
            <a:spAutoFit/>
          </a:bodyPr>
          <a:lstStyle/>
          <a:p>
            <a:pPr algn="r" rtl="1"/>
            <a:r>
              <a:rPr lang="fa-IR" sz="3200" b="1" dirty="0" smtClean="0">
                <a:solidFill>
                  <a:srgbClr val="7030A0"/>
                </a:solidFill>
              </a:rPr>
              <a:t>داروهای کمکی</a:t>
            </a:r>
          </a:p>
          <a:p>
            <a:pPr algn="just" rtl="1">
              <a:lnSpc>
                <a:spcPct val="150000"/>
              </a:lnSpc>
            </a:pPr>
            <a:r>
              <a:rPr lang="fa-IR" sz="2800" b="1" dirty="0" smtClean="0"/>
              <a:t>بهتر است ویتامین های پره ناتال به تمام بیماران مبتلا به نازایی حداقل </a:t>
            </a:r>
            <a:r>
              <a:rPr lang="fa-IR" sz="2800" b="1" u="sng" dirty="0" smtClean="0"/>
              <a:t>1</a:t>
            </a:r>
            <a:r>
              <a:rPr lang="fa-IR" sz="2800" b="1" dirty="0" smtClean="0"/>
              <a:t> ماه قبل از شروع درمان نازایی تجویز شود. گرچه آسپرین به طور معمول در طی رژیم های </a:t>
            </a:r>
            <a:r>
              <a:rPr lang="en-US" sz="2800" b="1" dirty="0" smtClean="0"/>
              <a:t>IVF</a:t>
            </a:r>
            <a:r>
              <a:rPr lang="fa-IR" sz="2800" b="1" dirty="0" smtClean="0"/>
              <a:t> استفاده می شود، مطالعات اخیرنتوانستند تغییرمفیدی درمیزان حاملگی نشان دهند.تجویز مت فورمین  ممکن است سندرم تحریک بیش از حد تخمدان1( </a:t>
            </a:r>
            <a:r>
              <a:rPr lang="en-US" sz="2800" b="1" dirty="0" smtClean="0"/>
              <a:t>OHSS</a:t>
            </a:r>
            <a:r>
              <a:rPr lang="fa-IR" sz="2800" b="1" dirty="0" smtClean="0"/>
              <a:t>) را دربیماران مبتلا به </a:t>
            </a:r>
            <a:r>
              <a:rPr lang="en-US" sz="2800" b="1" dirty="0" smtClean="0"/>
              <a:t>PCO</a:t>
            </a:r>
            <a:r>
              <a:rPr lang="en-US" sz="2800" b="1" dirty="0"/>
              <a:t>S</a:t>
            </a:r>
            <a:r>
              <a:rPr lang="en-US" sz="2800" b="1" dirty="0" smtClean="0"/>
              <a:t> </a:t>
            </a:r>
            <a:r>
              <a:rPr lang="fa-IR" sz="2800" b="1" dirty="0" smtClean="0"/>
              <a:t> کاهش دهد اما هیچ تاثیری برحاملگی یا تولد زنده ندارد</a:t>
            </a:r>
            <a:r>
              <a:rPr lang="en-US" sz="2800" b="1" dirty="0" smtClean="0"/>
              <a:t>.</a:t>
            </a:r>
          </a:p>
          <a:p>
            <a:pPr algn="just" rtl="1">
              <a:lnSpc>
                <a:spcPct val="150000"/>
              </a:lnSpc>
            </a:pPr>
            <a:endParaRPr lang="fa-IR" sz="2800" b="1" dirty="0" smtClean="0"/>
          </a:p>
          <a:p>
            <a:pPr algn="l">
              <a:lnSpc>
                <a:spcPct val="150000"/>
              </a:lnSpc>
            </a:pPr>
            <a:r>
              <a:rPr lang="en-US" sz="1000" b="1" dirty="0" smtClean="0"/>
              <a:t>OVARIAN HYPER STIMOLATION SYNDROM=1</a:t>
            </a:r>
            <a:endParaRPr lang="en-US" sz="1000" b="1"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356775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4483</Words>
  <Application>Microsoft Office PowerPoint</Application>
  <PresentationFormat>On-screen Show (4:3)</PresentationFormat>
  <Paragraphs>323</Paragraphs>
  <Slides>76</Slides>
  <Notes>2</Notes>
  <HiddenSlides>0</HiddenSlides>
  <MMClips>0</MMClips>
  <ScaleCrop>false</ScaleCrop>
  <HeadingPairs>
    <vt:vector size="4" baseType="variant">
      <vt:variant>
        <vt:lpstr>Theme</vt:lpstr>
      </vt:variant>
      <vt:variant>
        <vt:i4>1</vt:i4>
      </vt:variant>
      <vt:variant>
        <vt:lpstr>Slide Titles</vt:lpstr>
      </vt:variant>
      <vt:variant>
        <vt:i4>76</vt:i4>
      </vt:variant>
    </vt:vector>
  </HeadingPairs>
  <TitlesOfParts>
    <vt:vector size="77"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 Pack 25 DVDs</dc:creator>
  <cp:lastModifiedBy>Windows User</cp:lastModifiedBy>
  <cp:revision>11</cp:revision>
  <dcterms:created xsi:type="dcterms:W3CDTF">2018-05-31T10:54:26Z</dcterms:created>
  <dcterms:modified xsi:type="dcterms:W3CDTF">2020-05-12T02:05:02Z</dcterms:modified>
</cp:coreProperties>
</file>