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2"/>
  </p:sldMasterIdLst>
  <p:notesMasterIdLst>
    <p:notesMasterId r:id="rId27"/>
  </p:notesMasterIdLst>
  <p:sldIdLst>
    <p:sldId id="27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74F6A1-AB72-49F1-ADDC-B2BAACBBDB3F}" type="doc">
      <dgm:prSet loTypeId="urn:microsoft.com/office/officeart/2008/layout/AlternatingPictureBlocks" loCatId="list" qsTypeId="urn:microsoft.com/office/officeart/2005/8/quickstyle/3d7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4DB394F9-9B0F-40CE-8A5E-99E714ADEBD6}">
      <dgm:prSet phldrT="[Text]"/>
      <dgm:spPr/>
      <dgm:t>
        <a:bodyPr/>
        <a:lstStyle/>
        <a:p>
          <a:pPr algn="ctr"/>
          <a:r>
            <a:rPr lang="fa-IR" dirty="0" smtClean="0">
              <a:cs typeface="B Tabassom" pitchFamily="2" charset="-78"/>
            </a:rPr>
            <a:t>مؤلفه های عملکردی</a:t>
          </a:r>
          <a:endParaRPr lang="en-US" dirty="0">
            <a:cs typeface="B Tabassom" pitchFamily="2" charset="-78"/>
          </a:endParaRPr>
        </a:p>
      </dgm:t>
    </dgm:pt>
    <dgm:pt modelId="{3FC0B737-CDEC-4F72-9D5E-3C817E28776F}" type="parTrans" cxnId="{CBABA445-B08D-4F37-B57B-FA469565BDE5}">
      <dgm:prSet/>
      <dgm:spPr/>
      <dgm:t>
        <a:bodyPr/>
        <a:lstStyle/>
        <a:p>
          <a:endParaRPr lang="en-US"/>
        </a:p>
      </dgm:t>
    </dgm:pt>
    <dgm:pt modelId="{56813053-9C59-4EA2-8DC4-FAD1A1EC9738}" type="sibTrans" cxnId="{CBABA445-B08D-4F37-B57B-FA469565BDE5}">
      <dgm:prSet/>
      <dgm:spPr/>
      <dgm:t>
        <a:bodyPr/>
        <a:lstStyle/>
        <a:p>
          <a:endParaRPr lang="en-US"/>
        </a:p>
      </dgm:t>
    </dgm:pt>
    <dgm:pt modelId="{55C91A53-3979-461F-8566-AF22D3DFB142}">
      <dgm:prSet phldrT="[Text]" custT="1"/>
      <dgm:spPr/>
      <dgm:t>
        <a:bodyPr/>
        <a:lstStyle/>
        <a:p>
          <a:pPr algn="ctr"/>
          <a:r>
            <a:rPr lang="fa-IR" sz="3700" dirty="0" smtClean="0">
              <a:cs typeface="B Tabassom" pitchFamily="2" charset="-78"/>
            </a:rPr>
            <a:t>مؤلفه های زیبایی شناختی</a:t>
          </a:r>
          <a:endParaRPr lang="en-US" sz="3700" dirty="0">
            <a:cs typeface="B Tabassom" pitchFamily="2" charset="-78"/>
          </a:endParaRPr>
        </a:p>
      </dgm:t>
    </dgm:pt>
    <dgm:pt modelId="{72DDC640-B054-4A7E-A140-50AF31046AB5}" type="parTrans" cxnId="{783C709B-E97F-4732-8608-F297DD47F272}">
      <dgm:prSet/>
      <dgm:spPr/>
      <dgm:t>
        <a:bodyPr/>
        <a:lstStyle/>
        <a:p>
          <a:endParaRPr lang="en-US"/>
        </a:p>
      </dgm:t>
    </dgm:pt>
    <dgm:pt modelId="{3D1463FB-B9E6-4096-B09C-C3683398439E}" type="sibTrans" cxnId="{783C709B-E97F-4732-8608-F297DD47F272}">
      <dgm:prSet/>
      <dgm:spPr/>
      <dgm:t>
        <a:bodyPr/>
        <a:lstStyle/>
        <a:p>
          <a:endParaRPr lang="en-US"/>
        </a:p>
      </dgm:t>
    </dgm:pt>
    <dgm:pt modelId="{74A4E9F6-4479-4999-96E2-BD3A631F0613}">
      <dgm:prSet phldrT="[Text]" custT="1"/>
      <dgm:spPr/>
      <dgm:t>
        <a:bodyPr/>
        <a:lstStyle/>
        <a:p>
          <a:pPr algn="ctr"/>
          <a:r>
            <a:rPr lang="fa-IR" sz="3700" dirty="0" smtClean="0">
              <a:cs typeface="B Tabassom" pitchFamily="2" charset="-78"/>
            </a:rPr>
            <a:t>مؤلفه های زیست محیطی</a:t>
          </a:r>
          <a:endParaRPr lang="en-US" sz="3700" dirty="0">
            <a:cs typeface="B Tabassom" pitchFamily="2" charset="-78"/>
          </a:endParaRPr>
        </a:p>
      </dgm:t>
    </dgm:pt>
    <dgm:pt modelId="{9F39E362-EF37-4F06-A12F-4802F23855DA}" type="parTrans" cxnId="{98196D3F-EED2-4445-AFAC-459CC4C2DC30}">
      <dgm:prSet/>
      <dgm:spPr/>
      <dgm:t>
        <a:bodyPr/>
        <a:lstStyle/>
        <a:p>
          <a:endParaRPr lang="en-US"/>
        </a:p>
      </dgm:t>
    </dgm:pt>
    <dgm:pt modelId="{DE6E8A11-E450-4420-AFC8-2F506454EB28}" type="sibTrans" cxnId="{98196D3F-EED2-4445-AFAC-459CC4C2DC30}">
      <dgm:prSet/>
      <dgm:spPr/>
      <dgm:t>
        <a:bodyPr/>
        <a:lstStyle/>
        <a:p>
          <a:endParaRPr lang="en-US"/>
        </a:p>
      </dgm:t>
    </dgm:pt>
    <dgm:pt modelId="{07E3096E-48BD-42B7-B02D-170469D755E2}" type="pres">
      <dgm:prSet presAssocID="{B574F6A1-AB72-49F1-ADDC-B2BAACBBDB3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1DD7FF-E2FF-4A42-83DB-B2AFCEDACD31}" type="pres">
      <dgm:prSet presAssocID="{4DB394F9-9B0F-40CE-8A5E-99E714ADEBD6}" presName="comp" presStyleCnt="0"/>
      <dgm:spPr/>
    </dgm:pt>
    <dgm:pt modelId="{58D6BD1F-555C-46FB-825C-DB7D0332CB9D}" type="pres">
      <dgm:prSet presAssocID="{4DB394F9-9B0F-40CE-8A5E-99E714ADEBD6}" presName="rect2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6FD5B8-B55C-4B2E-8FB8-055B72B5C42E}" type="pres">
      <dgm:prSet presAssocID="{4DB394F9-9B0F-40CE-8A5E-99E714ADEBD6}" presName="rect1" presStyleLbl="lnNode1" presStyleIdx="0" presStyleCnt="3"/>
      <dgm:spPr/>
    </dgm:pt>
    <dgm:pt modelId="{E0BB03AB-32A7-4577-A1BD-271D75C08766}" type="pres">
      <dgm:prSet presAssocID="{56813053-9C59-4EA2-8DC4-FAD1A1EC9738}" presName="sibTrans" presStyleCnt="0"/>
      <dgm:spPr/>
    </dgm:pt>
    <dgm:pt modelId="{D9201B24-0D48-47CA-AE51-B4B3B5685443}" type="pres">
      <dgm:prSet presAssocID="{55C91A53-3979-461F-8566-AF22D3DFB142}" presName="comp" presStyleCnt="0"/>
      <dgm:spPr/>
    </dgm:pt>
    <dgm:pt modelId="{9B95A69F-8AC2-4595-AA57-E52243276D1D}" type="pres">
      <dgm:prSet presAssocID="{55C91A53-3979-461F-8566-AF22D3DFB142}" presName="rect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C8EB8-1BA7-4A1A-BA83-6A5B2AE38055}" type="pres">
      <dgm:prSet presAssocID="{55C91A53-3979-461F-8566-AF22D3DFB142}" presName="rect1" presStyleLbl="lnNode1" presStyleIdx="1" presStyleCnt="3"/>
      <dgm:spPr/>
    </dgm:pt>
    <dgm:pt modelId="{9CADE8D4-3FC1-44A5-9074-1282878F7638}" type="pres">
      <dgm:prSet presAssocID="{3D1463FB-B9E6-4096-B09C-C3683398439E}" presName="sibTrans" presStyleCnt="0"/>
      <dgm:spPr/>
    </dgm:pt>
    <dgm:pt modelId="{A16D0483-4BA1-4550-BC90-C6D1056620A5}" type="pres">
      <dgm:prSet presAssocID="{74A4E9F6-4479-4999-96E2-BD3A631F0613}" presName="comp" presStyleCnt="0"/>
      <dgm:spPr/>
    </dgm:pt>
    <dgm:pt modelId="{341AB821-7BB3-4FC2-A770-3792212A2A89}" type="pres">
      <dgm:prSet presAssocID="{74A4E9F6-4479-4999-96E2-BD3A631F0613}" presName="rect2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ED9418-23F8-49F9-B99A-D239572F7BC0}" type="pres">
      <dgm:prSet presAssocID="{74A4E9F6-4479-4999-96E2-BD3A631F0613}" presName="rect1" presStyleLbl="lnNode1" presStyleIdx="2" presStyleCnt="3"/>
      <dgm:spPr/>
    </dgm:pt>
  </dgm:ptLst>
  <dgm:cxnLst>
    <dgm:cxn modelId="{6E039770-44EA-4B1C-83A3-2F0D9DC12550}" type="presOf" srcId="{B574F6A1-AB72-49F1-ADDC-B2BAACBBDB3F}" destId="{07E3096E-48BD-42B7-B02D-170469D755E2}" srcOrd="0" destOrd="0" presId="urn:microsoft.com/office/officeart/2008/layout/AlternatingPictureBlocks"/>
    <dgm:cxn modelId="{2BB66FAB-2A92-46E7-890F-711C8C025287}" type="presOf" srcId="{74A4E9F6-4479-4999-96E2-BD3A631F0613}" destId="{341AB821-7BB3-4FC2-A770-3792212A2A89}" srcOrd="0" destOrd="0" presId="urn:microsoft.com/office/officeart/2008/layout/AlternatingPictureBlocks"/>
    <dgm:cxn modelId="{783C709B-E97F-4732-8608-F297DD47F272}" srcId="{B574F6A1-AB72-49F1-ADDC-B2BAACBBDB3F}" destId="{55C91A53-3979-461F-8566-AF22D3DFB142}" srcOrd="1" destOrd="0" parTransId="{72DDC640-B054-4A7E-A140-50AF31046AB5}" sibTransId="{3D1463FB-B9E6-4096-B09C-C3683398439E}"/>
    <dgm:cxn modelId="{CBABA445-B08D-4F37-B57B-FA469565BDE5}" srcId="{B574F6A1-AB72-49F1-ADDC-B2BAACBBDB3F}" destId="{4DB394F9-9B0F-40CE-8A5E-99E714ADEBD6}" srcOrd="0" destOrd="0" parTransId="{3FC0B737-CDEC-4F72-9D5E-3C817E28776F}" sibTransId="{56813053-9C59-4EA2-8DC4-FAD1A1EC9738}"/>
    <dgm:cxn modelId="{F20A57EE-4851-4475-96F1-BFA5D33A34FE}" type="presOf" srcId="{4DB394F9-9B0F-40CE-8A5E-99E714ADEBD6}" destId="{58D6BD1F-555C-46FB-825C-DB7D0332CB9D}" srcOrd="0" destOrd="0" presId="urn:microsoft.com/office/officeart/2008/layout/AlternatingPictureBlocks"/>
    <dgm:cxn modelId="{98196D3F-EED2-4445-AFAC-459CC4C2DC30}" srcId="{B574F6A1-AB72-49F1-ADDC-B2BAACBBDB3F}" destId="{74A4E9F6-4479-4999-96E2-BD3A631F0613}" srcOrd="2" destOrd="0" parTransId="{9F39E362-EF37-4F06-A12F-4802F23855DA}" sibTransId="{DE6E8A11-E450-4420-AFC8-2F506454EB28}"/>
    <dgm:cxn modelId="{F84862C3-B9E5-40B3-9B54-94A87763729E}" type="presOf" srcId="{55C91A53-3979-461F-8566-AF22D3DFB142}" destId="{9B95A69F-8AC2-4595-AA57-E52243276D1D}" srcOrd="0" destOrd="0" presId="urn:microsoft.com/office/officeart/2008/layout/AlternatingPictureBlocks"/>
    <dgm:cxn modelId="{FE10DADF-6463-4CCB-838B-74B77D98B240}" type="presParOf" srcId="{07E3096E-48BD-42B7-B02D-170469D755E2}" destId="{D41DD7FF-E2FF-4A42-83DB-B2AFCEDACD31}" srcOrd="0" destOrd="0" presId="urn:microsoft.com/office/officeart/2008/layout/AlternatingPictureBlocks"/>
    <dgm:cxn modelId="{5FBB5B5A-572A-49C7-85FD-19A34716CB63}" type="presParOf" srcId="{D41DD7FF-E2FF-4A42-83DB-B2AFCEDACD31}" destId="{58D6BD1F-555C-46FB-825C-DB7D0332CB9D}" srcOrd="0" destOrd="0" presId="urn:microsoft.com/office/officeart/2008/layout/AlternatingPictureBlocks"/>
    <dgm:cxn modelId="{ABFB0E4B-E009-4C6D-9405-3666A0148E84}" type="presParOf" srcId="{D41DD7FF-E2FF-4A42-83DB-B2AFCEDACD31}" destId="{1B6FD5B8-B55C-4B2E-8FB8-055B72B5C42E}" srcOrd="1" destOrd="0" presId="urn:microsoft.com/office/officeart/2008/layout/AlternatingPictureBlocks"/>
    <dgm:cxn modelId="{1D991992-3A55-44FF-975A-09B3415A771D}" type="presParOf" srcId="{07E3096E-48BD-42B7-B02D-170469D755E2}" destId="{E0BB03AB-32A7-4577-A1BD-271D75C08766}" srcOrd="1" destOrd="0" presId="urn:microsoft.com/office/officeart/2008/layout/AlternatingPictureBlocks"/>
    <dgm:cxn modelId="{5CD2BFC6-46F5-4DE6-AA27-68585077705D}" type="presParOf" srcId="{07E3096E-48BD-42B7-B02D-170469D755E2}" destId="{D9201B24-0D48-47CA-AE51-B4B3B5685443}" srcOrd="2" destOrd="0" presId="urn:microsoft.com/office/officeart/2008/layout/AlternatingPictureBlocks"/>
    <dgm:cxn modelId="{3B1AC48B-6259-4935-A3EE-5F61756988D2}" type="presParOf" srcId="{D9201B24-0D48-47CA-AE51-B4B3B5685443}" destId="{9B95A69F-8AC2-4595-AA57-E52243276D1D}" srcOrd="0" destOrd="0" presId="urn:microsoft.com/office/officeart/2008/layout/AlternatingPictureBlocks"/>
    <dgm:cxn modelId="{A60DFC89-522B-472D-AE50-15A1F17B8E87}" type="presParOf" srcId="{D9201B24-0D48-47CA-AE51-B4B3B5685443}" destId="{EF6C8EB8-1BA7-4A1A-BA83-6A5B2AE38055}" srcOrd="1" destOrd="0" presId="urn:microsoft.com/office/officeart/2008/layout/AlternatingPictureBlocks"/>
    <dgm:cxn modelId="{25DD0170-C67A-4A0B-AD1E-CB4495606A8D}" type="presParOf" srcId="{07E3096E-48BD-42B7-B02D-170469D755E2}" destId="{9CADE8D4-3FC1-44A5-9074-1282878F7638}" srcOrd="3" destOrd="0" presId="urn:microsoft.com/office/officeart/2008/layout/AlternatingPictureBlocks"/>
    <dgm:cxn modelId="{6EAA6EE7-91C0-4072-986B-14B0F6C7417A}" type="presParOf" srcId="{07E3096E-48BD-42B7-B02D-170469D755E2}" destId="{A16D0483-4BA1-4550-BC90-C6D1056620A5}" srcOrd="4" destOrd="0" presId="urn:microsoft.com/office/officeart/2008/layout/AlternatingPictureBlocks"/>
    <dgm:cxn modelId="{9074FAFB-703A-4CE4-8436-1FB5BDD24616}" type="presParOf" srcId="{A16D0483-4BA1-4550-BC90-C6D1056620A5}" destId="{341AB821-7BB3-4FC2-A770-3792212A2A89}" srcOrd="0" destOrd="0" presId="urn:microsoft.com/office/officeart/2008/layout/AlternatingPictureBlocks"/>
    <dgm:cxn modelId="{031085FE-028B-4508-AE28-FF5AC44E3E4F}" type="presParOf" srcId="{A16D0483-4BA1-4550-BC90-C6D1056620A5}" destId="{6BED9418-23F8-49F9-B99A-D239572F7BC0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6BD1F-555C-46FB-825C-DB7D0332CB9D}">
      <dsp:nvSpPr>
        <dsp:cNvPr id="0" name=""/>
        <dsp:cNvSpPr/>
      </dsp:nvSpPr>
      <dsp:spPr>
        <a:xfrm>
          <a:off x="3577621" y="534"/>
          <a:ext cx="3018069" cy="136502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900" kern="1200" dirty="0" smtClean="0">
              <a:cs typeface="B Tabassom" pitchFamily="2" charset="-78"/>
            </a:rPr>
            <a:t>مؤلفه های عملکردی</a:t>
          </a:r>
          <a:endParaRPr lang="en-US" sz="4900" kern="1200" dirty="0">
            <a:cs typeface="B Tabassom" pitchFamily="2" charset="-78"/>
          </a:endParaRPr>
        </a:p>
      </dsp:txBody>
      <dsp:txXfrm>
        <a:off x="3577621" y="534"/>
        <a:ext cx="3018069" cy="1365024"/>
      </dsp:txXfrm>
    </dsp:sp>
    <dsp:sp modelId="{1B6FD5B8-B55C-4B2E-8FB8-055B72B5C42E}">
      <dsp:nvSpPr>
        <dsp:cNvPr id="0" name=""/>
        <dsp:cNvSpPr/>
      </dsp:nvSpPr>
      <dsp:spPr>
        <a:xfrm>
          <a:off x="2091109" y="534"/>
          <a:ext cx="1351374" cy="1365024"/>
        </a:xfrm>
        <a:prstGeom prst="rect">
          <a:avLst/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B95A69F-8AC2-4595-AA57-E52243276D1D}">
      <dsp:nvSpPr>
        <dsp:cNvPr id="0" name=""/>
        <dsp:cNvSpPr/>
      </dsp:nvSpPr>
      <dsp:spPr>
        <a:xfrm>
          <a:off x="2091109" y="1590787"/>
          <a:ext cx="3018069" cy="136502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700" kern="1200" dirty="0" smtClean="0">
              <a:cs typeface="B Tabassom" pitchFamily="2" charset="-78"/>
            </a:rPr>
            <a:t>مؤلفه های زیبایی شناختی</a:t>
          </a:r>
          <a:endParaRPr lang="en-US" sz="3700" kern="1200" dirty="0">
            <a:cs typeface="B Tabassom" pitchFamily="2" charset="-78"/>
          </a:endParaRPr>
        </a:p>
      </dsp:txBody>
      <dsp:txXfrm>
        <a:off x="2091109" y="1590787"/>
        <a:ext cx="3018069" cy="1365024"/>
      </dsp:txXfrm>
    </dsp:sp>
    <dsp:sp modelId="{EF6C8EB8-1BA7-4A1A-BA83-6A5B2AE38055}">
      <dsp:nvSpPr>
        <dsp:cNvPr id="0" name=""/>
        <dsp:cNvSpPr/>
      </dsp:nvSpPr>
      <dsp:spPr>
        <a:xfrm>
          <a:off x="5244316" y="1590787"/>
          <a:ext cx="1351374" cy="1365024"/>
        </a:xfrm>
        <a:prstGeom prst="rect">
          <a:avLst/>
        </a:prstGeom>
        <a:solidFill>
          <a:schemeClr val="accent1">
            <a:shade val="90000"/>
            <a:hueOff val="0"/>
            <a:satOff val="-552"/>
            <a:lumOff val="18210"/>
            <a:alphaOff val="-25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41AB821-7BB3-4FC2-A770-3792212A2A89}">
      <dsp:nvSpPr>
        <dsp:cNvPr id="0" name=""/>
        <dsp:cNvSpPr/>
      </dsp:nvSpPr>
      <dsp:spPr>
        <a:xfrm>
          <a:off x="3577621" y="3181041"/>
          <a:ext cx="3018069" cy="136502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700" kern="1200" dirty="0" smtClean="0">
              <a:cs typeface="B Tabassom" pitchFamily="2" charset="-78"/>
            </a:rPr>
            <a:t>مؤلفه های زیست محیطی</a:t>
          </a:r>
          <a:endParaRPr lang="en-US" sz="3700" kern="1200" dirty="0">
            <a:cs typeface="B Tabassom" pitchFamily="2" charset="-78"/>
          </a:endParaRPr>
        </a:p>
      </dsp:txBody>
      <dsp:txXfrm>
        <a:off x="3577621" y="3181041"/>
        <a:ext cx="3018069" cy="1365024"/>
      </dsp:txXfrm>
    </dsp:sp>
    <dsp:sp modelId="{6BED9418-23F8-49F9-B99A-D239572F7BC0}">
      <dsp:nvSpPr>
        <dsp:cNvPr id="0" name=""/>
        <dsp:cNvSpPr/>
      </dsp:nvSpPr>
      <dsp:spPr>
        <a:xfrm>
          <a:off x="2091109" y="3181041"/>
          <a:ext cx="1351374" cy="1365024"/>
        </a:xfrm>
        <a:prstGeom prst="rect">
          <a:avLst/>
        </a:prstGeom>
        <a:solidFill>
          <a:schemeClr val="accent1">
            <a:shade val="90000"/>
            <a:hueOff val="0"/>
            <a:satOff val="-1103"/>
            <a:lumOff val="36421"/>
            <a:alphaOff val="-5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2C1019-5662-4BE3-A104-0B3016AD7DAE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C466D-98AA-4496-A3C1-2F9975926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107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C466D-98AA-4496-A3C1-2F9975926B77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26B4FC41-9D50-46DC-8B4A-62B46240ECE9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E9D9AF35-7B6F-4CD4-A4B6-7AF4504C0367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571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95800"/>
            <a:ext cx="6400800" cy="1752600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Tabassom" pitchFamily="2" charset="-78"/>
              </a:rPr>
              <a:t>طرح شهرسازی 5</a:t>
            </a:r>
          </a:p>
          <a:p>
            <a:endParaRPr lang="fa-IR" dirty="0" smtClean="0">
              <a:cs typeface="B Tabassom" pitchFamily="2" charset="-78"/>
            </a:endParaRPr>
          </a:p>
          <a:p>
            <a:r>
              <a:rPr lang="fa-IR" dirty="0" smtClean="0">
                <a:cs typeface="B Tabassom" pitchFamily="2" charset="-78"/>
              </a:rPr>
              <a:t>دانشجویان:</a:t>
            </a:r>
          </a:p>
          <a:p>
            <a:r>
              <a:rPr lang="fa-IR" dirty="0" smtClean="0">
                <a:cs typeface="B Tabassom" pitchFamily="2" charset="-78"/>
              </a:rPr>
              <a:t>سهیل رجبی          علیرضا کمالی</a:t>
            </a:r>
            <a:endParaRPr lang="en-US" dirty="0">
              <a:cs typeface="B Tabassom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0" dirty="0" smtClean="0">
                <a:solidFill>
                  <a:schemeClr val="accent3">
                    <a:lumMod val="75000"/>
                  </a:schemeClr>
                </a:solidFill>
                <a:cs typeface="B Jadid" pitchFamily="2" charset="-78"/>
              </a:rPr>
              <a:t>مؤلفه های کیفی محیط</a:t>
            </a:r>
            <a:endParaRPr lang="en-US" b="0" dirty="0">
              <a:solidFill>
                <a:schemeClr val="accent3">
                  <a:lumMod val="75000"/>
                </a:schemeClr>
              </a:solidFill>
              <a:cs typeface="B Jadid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62192887"/>
              </p:ext>
            </p:extLst>
          </p:nvPr>
        </p:nvGraphicFramePr>
        <p:xfrm>
          <a:off x="-381000" y="533400"/>
          <a:ext cx="8686800" cy="454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196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00800" y="533400"/>
            <a:ext cx="21852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>
                <a:cs typeface="B Titr" pitchFamily="2" charset="-78"/>
              </a:rPr>
              <a:t>مولفه های عملکردی : 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21407" y="152400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نفوذ پذيری و حرکت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اختلاط </a:t>
            </a:r>
            <a:r>
              <a:rPr lang="fa-IR" sz="2800" dirty="0">
                <a:cs typeface="B Tabassom" pitchFamily="2" charset="-78"/>
              </a:rPr>
              <a:t>(کاربری و فرم)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همه </a:t>
            </a:r>
            <a:r>
              <a:rPr lang="fa-IR" sz="2800" dirty="0">
                <a:cs typeface="B Tabassom" pitchFamily="2" charset="-78"/>
              </a:rPr>
              <a:t>شمول بودن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کيفيت </a:t>
            </a:r>
            <a:r>
              <a:rPr lang="fa-IR" sz="2800" dirty="0">
                <a:cs typeface="B Tabassom" pitchFamily="2" charset="-78"/>
              </a:rPr>
              <a:t>عرصه همگانی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آسايش </a:t>
            </a:r>
            <a:r>
              <a:rPr lang="fa-IR" sz="2800" dirty="0">
                <a:cs typeface="B Tabassom" pitchFamily="2" charset="-78"/>
              </a:rPr>
              <a:t>اقليمی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ايمنی </a:t>
            </a:r>
            <a:r>
              <a:rPr lang="fa-IR" sz="2800" dirty="0">
                <a:cs typeface="B Tabassom" pitchFamily="2" charset="-78"/>
              </a:rPr>
              <a:t>و امنيت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سرزندگی </a:t>
            </a:r>
            <a:r>
              <a:rPr lang="fa-IR" sz="2800" dirty="0">
                <a:cs typeface="B Tabassom" pitchFamily="2" charset="-78"/>
              </a:rPr>
              <a:t>و سازگاری قرار گاههای رفتاری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انعطاف </a:t>
            </a:r>
            <a:r>
              <a:rPr lang="fa-IR" sz="2800" dirty="0">
                <a:cs typeface="B Tabassom" pitchFamily="2" charset="-78"/>
              </a:rPr>
              <a:t>پذيری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621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21407" y="152400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خوانايی </a:t>
            </a: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شخصيت </a:t>
            </a:r>
            <a:r>
              <a:rPr lang="fa-IR" sz="2800" dirty="0">
                <a:cs typeface="B Tabassom" pitchFamily="2" charset="-78"/>
              </a:rPr>
              <a:t>بصری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حس </a:t>
            </a:r>
            <a:r>
              <a:rPr lang="fa-IR" sz="2800" dirty="0">
                <a:cs typeface="B Tabassom" pitchFamily="2" charset="-78"/>
              </a:rPr>
              <a:t>زمان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غنای </a:t>
            </a:r>
            <a:r>
              <a:rPr lang="fa-IR" sz="2800" dirty="0">
                <a:cs typeface="B Tabassom" pitchFamily="2" charset="-78"/>
              </a:rPr>
              <a:t>حسی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رنگ </a:t>
            </a:r>
            <a:r>
              <a:rPr lang="fa-IR" sz="2800" dirty="0">
                <a:cs typeface="B Tabassom" pitchFamily="2" charset="-78"/>
              </a:rPr>
              <a:t>تعلق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آموزندگی</a:t>
            </a:r>
            <a:endParaRPr lang="en-US" sz="2800" dirty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44662" y="533400"/>
            <a:ext cx="23421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dirty="0">
                <a:cs typeface="B Titr" pitchFamily="2" charset="-78"/>
              </a:rPr>
              <a:t>مولفه زيبايی شناختی </a:t>
            </a:r>
            <a:r>
              <a:rPr lang="fa-IR" sz="2000" b="1" dirty="0" smtClean="0">
                <a:cs typeface="B Titr" pitchFamily="2" charset="-78"/>
              </a:rPr>
              <a:t>: </a:t>
            </a:r>
            <a:endParaRPr lang="en-US" sz="2000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1520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44662" y="533400"/>
            <a:ext cx="23421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>
                <a:cs typeface="B Titr" pitchFamily="2" charset="-78"/>
              </a:rPr>
              <a:t>مولفه زيست </a:t>
            </a:r>
            <a:r>
              <a:rPr lang="fa-IR" sz="2000" dirty="0" smtClean="0">
                <a:cs typeface="B Titr" pitchFamily="2" charset="-78"/>
              </a:rPr>
              <a:t>محيطی: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95800" y="1447800"/>
            <a:ext cx="3276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همسازی </a:t>
            </a:r>
            <a:r>
              <a:rPr lang="fa-IR" sz="2800" dirty="0">
                <a:cs typeface="B Tabassom" pitchFamily="2" charset="-78"/>
              </a:rPr>
              <a:t>با طبيعت </a:t>
            </a:r>
            <a:endParaRPr lang="en-US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انرژی </a:t>
            </a:r>
            <a:r>
              <a:rPr lang="fa-IR" sz="2800" dirty="0">
                <a:cs typeface="B Tabassom" pitchFamily="2" charset="-78"/>
              </a:rPr>
              <a:t>کارايی </a:t>
            </a:r>
            <a:endParaRPr lang="en-US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پاکيزگی </a:t>
            </a:r>
            <a:r>
              <a:rPr lang="fa-IR" sz="2800" dirty="0">
                <a:cs typeface="B Tabassom" pitchFamily="2" charset="-78"/>
              </a:rPr>
              <a:t>محيطی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70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2371" y="1219200"/>
            <a:ext cx="7467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endParaRPr lang="en-US" sz="2800" b="1" dirty="0" smtClean="0">
              <a:cs typeface="B Titr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طرح </a:t>
            </a:r>
            <a:r>
              <a:rPr lang="fa-IR" sz="2800" dirty="0">
                <a:cs typeface="B Tabassom" pitchFamily="2" charset="-78"/>
              </a:rPr>
              <a:t>کالبدی محيط برای اينکه "مردم کجا بتوانند بروند "تاثير می گذارد </a:t>
            </a:r>
            <a:r>
              <a:rPr lang="fa-IR" sz="2800" dirty="0" smtClean="0">
                <a:cs typeface="B Tabassom" pitchFamily="2" charset="-78"/>
              </a:rPr>
              <a:t>اين </a:t>
            </a:r>
            <a:r>
              <a:rPr lang="fa-IR" sz="2800" dirty="0">
                <a:cs typeface="B Tabassom" pitchFamily="2" charset="-78"/>
              </a:rPr>
              <a:t>کيفيت نفوذ پذيری است</a:t>
            </a: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تعداد گزينه های ممکن جهت ايجاد ارتباط ميان نقاط شاخص نفوذ </a:t>
            </a:r>
            <a:r>
              <a:rPr lang="fa-IR" sz="2800" dirty="0" smtClean="0">
                <a:cs typeface="B Tabassom" pitchFamily="2" charset="-78"/>
              </a:rPr>
              <a:t>پذيری </a:t>
            </a:r>
            <a:r>
              <a:rPr lang="fa-IR" sz="2800" dirty="0">
                <a:cs typeface="B Tabassom" pitchFamily="2" charset="-78"/>
              </a:rPr>
              <a:t>است</a:t>
            </a: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در سنجش ارزش يک </a:t>
            </a:r>
            <a:r>
              <a:rPr lang="fa-IR" sz="2800" dirty="0" smtClean="0">
                <a:cs typeface="B Tabassom" pitchFamily="2" charset="-78"/>
              </a:rPr>
              <a:t>معبر</a:t>
            </a:r>
            <a:endParaRPr lang="en-US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چقدر با شبکه خيابان اصلی همپيوند است؟ </a:t>
            </a:r>
            <a:endParaRPr lang="en-US" sz="2800" dirty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با حوزه محلی چقدر همپيوند است؟ </a:t>
            </a:r>
            <a:endParaRPr lang="en-US" sz="2800" dirty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48768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fa-IR" sz="2800" dirty="0" smtClean="0">
                <a:cs typeface="B Bardiya" pitchFamily="2" charset="-78"/>
              </a:rPr>
              <a:t>انواع نفوذ پذیری:</a:t>
            </a:r>
            <a:endParaRPr lang="en-US" sz="2800" dirty="0" smtClean="0">
              <a:cs typeface="B Bardiya" pitchFamily="2" charset="-78"/>
            </a:endParaRPr>
          </a:p>
          <a:p>
            <a:pPr algn="ctr"/>
            <a:r>
              <a:rPr lang="fa-IR" sz="2800" dirty="0" smtClean="0">
                <a:cs typeface="B Tabassom" pitchFamily="2" charset="-78"/>
              </a:rPr>
              <a:t>نفوذ </a:t>
            </a:r>
            <a:r>
              <a:rPr lang="fa-IR" sz="2800" dirty="0">
                <a:cs typeface="B Tabassom" pitchFamily="2" charset="-78"/>
              </a:rPr>
              <a:t>پذيری بصری </a:t>
            </a:r>
          </a:p>
          <a:p>
            <a:pPr algn="ctr"/>
            <a:r>
              <a:rPr lang="fa-IR" sz="2800" dirty="0">
                <a:cs typeface="B Tabassom" pitchFamily="2" charset="-78"/>
              </a:rPr>
              <a:t>نفوذپذيری فيزيکی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2868" y="685800"/>
            <a:ext cx="2767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dirty="0">
                <a:cs typeface="B Bardiya" pitchFamily="2" charset="-78"/>
              </a:rPr>
              <a:t>نفوذ پذيری و حرکت: </a:t>
            </a:r>
            <a:endParaRPr lang="en-US" sz="3200" dirty="0">
              <a:cs typeface="B Bardiy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78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8288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 smtClean="0">
                <a:cs typeface="B Tabassom" pitchFamily="2" charset="-78"/>
              </a:rPr>
              <a:t>اختلاط </a:t>
            </a:r>
            <a:r>
              <a:rPr lang="fa-IR" sz="2800" dirty="0">
                <a:cs typeface="B Tabassom" pitchFamily="2" charset="-78"/>
              </a:rPr>
              <a:t>به فهوم يکپارچه کردن جريان زندگی </a:t>
            </a:r>
            <a:r>
              <a:rPr lang="fa-IR" sz="2800" dirty="0" smtClean="0">
                <a:cs typeface="B Tabassom" pitchFamily="2" charset="-78"/>
              </a:rPr>
              <a:t>و کار </a:t>
            </a:r>
            <a:r>
              <a:rPr lang="fa-IR" sz="2800" dirty="0">
                <a:cs typeface="B Tabassom" pitchFamily="2" charset="-78"/>
              </a:rPr>
              <a:t>و تفريح است </a:t>
            </a:r>
            <a:r>
              <a:rPr lang="fa-IR" sz="2800" dirty="0" smtClean="0">
                <a:cs typeface="B Tabassom" pitchFamily="2" charset="-78"/>
              </a:rPr>
              <a:t>و اختلاط </a:t>
            </a:r>
            <a:r>
              <a:rPr lang="fa-IR" sz="2800" dirty="0">
                <a:cs typeface="B Tabassom" pitchFamily="2" charset="-78"/>
              </a:rPr>
              <a:t>کاربری و فرم تجلی خارجی يکپارچگی جريان زندگی و </a:t>
            </a:r>
            <a:r>
              <a:rPr lang="fa-IR" sz="2800" dirty="0" smtClean="0">
                <a:cs typeface="B Tabassom" pitchFamily="2" charset="-78"/>
              </a:rPr>
              <a:t>کار و </a:t>
            </a:r>
            <a:r>
              <a:rPr lang="fa-IR" sz="2800" dirty="0">
                <a:cs typeface="B Tabassom" pitchFamily="2" charset="-78"/>
              </a:rPr>
              <a:t>تفريح است.</a:t>
            </a:r>
          </a:p>
          <a:p>
            <a:pPr algn="r" rtl="1"/>
            <a:r>
              <a:rPr lang="fa-IR" sz="2800" dirty="0">
                <a:cs typeface="B Tabassom" pitchFamily="2" charset="-78"/>
              </a:rPr>
              <a:t>سرزنده ترين فضاها فضاهايی هستند که کاربری مسکونی با اداری </a:t>
            </a:r>
            <a:r>
              <a:rPr lang="fa-IR" sz="2800" dirty="0" smtClean="0">
                <a:cs typeface="B Tabassom" pitchFamily="2" charset="-78"/>
              </a:rPr>
              <a:t>و </a:t>
            </a:r>
            <a:r>
              <a:rPr lang="fa-IR" sz="2800" dirty="0">
                <a:cs typeface="B Tabassom" pitchFamily="2" charset="-78"/>
              </a:rPr>
              <a:t>تجاری تلفيق و ترکيب شده است.</a:t>
            </a:r>
          </a:p>
          <a:p>
            <a:pPr algn="r" rtl="1"/>
            <a:r>
              <a:rPr lang="fa-IR" sz="2800" dirty="0">
                <a:cs typeface="B Bardiya" pitchFamily="2" charset="-78"/>
              </a:rPr>
              <a:t>اختلاط کاربری : </a:t>
            </a:r>
            <a:endParaRPr lang="fa-IR" sz="2800" dirty="0" smtClean="0">
              <a:cs typeface="B Bardiya" pitchFamily="2" charset="-78"/>
            </a:endParaRPr>
          </a:p>
          <a:p>
            <a:pPr algn="r" rtl="1"/>
            <a:r>
              <a:rPr lang="fa-IR" sz="2800" dirty="0" smtClean="0">
                <a:cs typeface="B Tabassom" pitchFamily="2" charset="-78"/>
              </a:rPr>
              <a:t>تقسيم </a:t>
            </a:r>
            <a:r>
              <a:rPr lang="fa-IR" sz="2800" dirty="0">
                <a:cs typeface="B Tabassom" pitchFamily="2" charset="-78"/>
              </a:rPr>
              <a:t>قطعات با عرض کوچکتر </a:t>
            </a:r>
            <a:endParaRPr lang="fa-IR" sz="2800" dirty="0" smtClean="0">
              <a:cs typeface="B Tabassom" pitchFamily="2" charset="-78"/>
            </a:endParaRPr>
          </a:p>
          <a:p>
            <a:pPr algn="r" rtl="1"/>
            <a:r>
              <a:rPr lang="fa-IR" sz="2800" dirty="0" smtClean="0">
                <a:cs typeface="B Tabassom" pitchFamily="2" charset="-78"/>
              </a:rPr>
              <a:t>ساختمانها </a:t>
            </a:r>
            <a:r>
              <a:rPr lang="fa-IR" sz="2800" dirty="0">
                <a:cs typeface="B Tabassom" pitchFamily="2" charset="-78"/>
              </a:rPr>
              <a:t>يی که حجم وسيعی دارند با لفافی از قطعات ريز دانه </a:t>
            </a:r>
            <a:r>
              <a:rPr lang="fa-IR" sz="2800" dirty="0" smtClean="0">
                <a:cs typeface="B Tabassom" pitchFamily="2" charset="-78"/>
              </a:rPr>
              <a:t>برای </a:t>
            </a:r>
            <a:r>
              <a:rPr lang="fa-IR" sz="2800" dirty="0">
                <a:cs typeface="B Tabassom" pitchFamily="2" charset="-78"/>
              </a:rPr>
              <a:t>تخفيف بصری پوشانده شوند</a:t>
            </a:r>
          </a:p>
          <a:p>
            <a:pPr algn="r" rtl="1"/>
            <a:r>
              <a:rPr lang="fa-IR" sz="2800" dirty="0">
                <a:cs typeface="B Bardiya" pitchFamily="2" charset="-78"/>
              </a:rPr>
              <a:t>عدالت اجتماعی</a:t>
            </a:r>
            <a:r>
              <a:rPr lang="fa-IR" sz="2800" dirty="0" smtClean="0">
                <a:cs typeface="B Bardiya" pitchFamily="2" charset="-78"/>
              </a:rPr>
              <a:t>:</a:t>
            </a:r>
          </a:p>
          <a:p>
            <a:pPr algn="r" rtl="1"/>
            <a:r>
              <a:rPr lang="fa-IR" sz="2800" dirty="0" smtClean="0">
                <a:cs typeface="B Tabassom" pitchFamily="2" charset="-78"/>
              </a:rPr>
              <a:t>از </a:t>
            </a:r>
            <a:r>
              <a:rPr lang="fa-IR" sz="2800" dirty="0">
                <a:cs typeface="B Tabassom" pitchFamily="2" charset="-78"/>
              </a:rPr>
              <a:t>بين رفتن جدايی قومی و اجتماعی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6916" y="609600"/>
            <a:ext cx="30075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dirty="0">
                <a:cs typeface="B Bardiya" pitchFamily="2" charset="-78"/>
              </a:rPr>
              <a:t>اختلاط (کاربری و فرم ): </a:t>
            </a:r>
          </a:p>
        </p:txBody>
      </p:sp>
    </p:spTree>
    <p:extLst>
      <p:ext uri="{BB962C8B-B14F-4D97-AF65-F5344CB8AC3E}">
        <p14:creationId xmlns:p14="http://schemas.microsoft.com/office/powerpoint/2010/main" val="286869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همه شمول گرايی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2136339"/>
            <a:ext cx="8686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dirty="0">
                <a:cs typeface="B Tabassom" pitchFamily="2" charset="-78"/>
              </a:rPr>
              <a:t>همه شمول گرايی به مفهوم رعايت اصول "طراحی همه </a:t>
            </a:r>
            <a:r>
              <a:rPr lang="fa-IR" sz="2800" dirty="0" smtClean="0">
                <a:cs typeface="B Tabassom" pitchFamily="2" charset="-78"/>
              </a:rPr>
              <a:t>شمول"و </a:t>
            </a:r>
            <a:r>
              <a:rPr lang="fa-IR" sz="2800" dirty="0">
                <a:cs typeface="B Tabassom" pitchFamily="2" charset="-78"/>
              </a:rPr>
              <a:t>طراحی همه شمول:به مفهوم طراحی برای </a:t>
            </a:r>
            <a:r>
              <a:rPr lang="fa-IR" sz="2800" dirty="0" smtClean="0">
                <a:cs typeface="B Tabassom" pitchFamily="2" charset="-78"/>
              </a:rPr>
              <a:t>گروههای </a:t>
            </a:r>
            <a:r>
              <a:rPr lang="fa-IR" sz="2800" dirty="0">
                <a:cs typeface="B Tabassom" pitchFamily="2" charset="-78"/>
              </a:rPr>
              <a:t>سنی و جنسی مختلف و برای گروههای دارای </a:t>
            </a:r>
            <a:r>
              <a:rPr lang="fa-IR" sz="2800" dirty="0" smtClean="0">
                <a:cs typeface="B Tabassom" pitchFamily="2" charset="-78"/>
              </a:rPr>
              <a:t>توانايی جسمی </a:t>
            </a:r>
            <a:r>
              <a:rPr lang="fa-IR" sz="2800" dirty="0">
                <a:cs typeface="B Tabassom" pitchFamily="2" charset="-78"/>
              </a:rPr>
              <a:t>و روانی متفاوت است</a:t>
            </a:r>
          </a:p>
          <a:p>
            <a:pPr algn="just" rtl="1"/>
            <a:r>
              <a:rPr lang="fa-IR" sz="2800" dirty="0">
                <a:cs typeface="B Tabassom" pitchFamily="2" charset="-78"/>
              </a:rPr>
              <a:t>طراحی همه شمول بر لزوم هم زمان رفع "موانع نگرشی" </a:t>
            </a:r>
            <a:r>
              <a:rPr lang="fa-IR" sz="2800" dirty="0" smtClean="0">
                <a:cs typeface="B Tabassom" pitchFamily="2" charset="-78"/>
              </a:rPr>
              <a:t>به </a:t>
            </a:r>
            <a:r>
              <a:rPr lang="fa-IR" sz="2800" dirty="0">
                <a:cs typeface="B Tabassom" pitchFamily="2" charset="-78"/>
              </a:rPr>
              <a:t>موازات و حتی مقدم بر رفع موانع فيزيکی که </a:t>
            </a:r>
            <a:r>
              <a:rPr lang="fa-IR" sz="2800" dirty="0" smtClean="0">
                <a:cs typeface="B Tabassom" pitchFamily="2" charset="-78"/>
              </a:rPr>
              <a:t>دغدغه اين </a:t>
            </a:r>
            <a:r>
              <a:rPr lang="fa-IR" sz="2800" dirty="0">
                <a:cs typeface="B Tabassom" pitchFamily="2" charset="-78"/>
              </a:rPr>
              <a:t>رويکرد است می پردازد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503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48000" y="1905000"/>
            <a:ext cx="51816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برابری در استفاده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انعطاف </a:t>
            </a:r>
            <a:r>
              <a:rPr lang="fa-IR" sz="2800" dirty="0">
                <a:cs typeface="B Tabassom" pitchFamily="2" charset="-78"/>
              </a:rPr>
              <a:t>پذيری در استفاده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استفاده </a:t>
            </a:r>
            <a:r>
              <a:rPr lang="fa-IR" sz="2800" dirty="0">
                <a:cs typeface="B Tabassom" pitchFamily="2" charset="-78"/>
              </a:rPr>
              <a:t>ساده و شهودی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اطلاعات </a:t>
            </a:r>
            <a:r>
              <a:rPr lang="fa-IR" sz="2800" dirty="0">
                <a:cs typeface="B Tabassom" pitchFamily="2" charset="-78"/>
              </a:rPr>
              <a:t>قابل درک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رواداری </a:t>
            </a:r>
            <a:r>
              <a:rPr lang="fa-IR" sz="2800" dirty="0">
                <a:cs typeface="B Tabassom" pitchFamily="2" charset="-78"/>
              </a:rPr>
              <a:t>برای خطا و تصادف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نياز </a:t>
            </a:r>
            <a:r>
              <a:rPr lang="fa-IR" sz="2800" dirty="0">
                <a:cs typeface="B Tabassom" pitchFamily="2" charset="-78"/>
              </a:rPr>
              <a:t>به تلاش بدنی اندک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اندازه </a:t>
            </a:r>
            <a:r>
              <a:rPr lang="fa-IR" sz="2800" dirty="0">
                <a:cs typeface="B Tabassom" pitchFamily="2" charset="-78"/>
              </a:rPr>
              <a:t>مناسب دسترسی برای ورود و استفاده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29200" y="576590"/>
            <a:ext cx="3581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dirty="0">
                <a:cs typeface="B Bardiya" pitchFamily="2" charset="-78"/>
              </a:rPr>
              <a:t>اصول ٧گانه طراحی همه شمول </a:t>
            </a:r>
            <a:r>
              <a:rPr lang="fa-IR" sz="2800" dirty="0" smtClean="0">
                <a:cs typeface="B Bardiya" pitchFamily="2" charset="-78"/>
              </a:rPr>
              <a:t>:</a:t>
            </a:r>
            <a:endParaRPr lang="en-US" sz="2800" dirty="0">
              <a:cs typeface="B Bardiy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018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latin typeface="Tunga" pitchFamily="34" charset="0"/>
                <a:cs typeface="B Bardiya" pitchFamily="2" charset="-78"/>
              </a:rPr>
              <a:t>کيفيت عرصه </a:t>
            </a:r>
            <a:r>
              <a:rPr lang="fa-IR" sz="3200" b="0" dirty="0" smtClean="0">
                <a:latin typeface="Tunga" pitchFamily="34" charset="0"/>
                <a:cs typeface="B Bardiya" pitchFamily="2" charset="-78"/>
              </a:rPr>
              <a:t>همگانی</a:t>
            </a:r>
            <a:endParaRPr lang="en-US" sz="3200" b="0" dirty="0">
              <a:latin typeface="Tunga" pitchFamily="34" charset="0"/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6800" y="1905000"/>
            <a:ext cx="762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dirty="0">
                <a:cs typeface="B Tabassom" pitchFamily="2" charset="-78"/>
              </a:rPr>
              <a:t>کيفيت کالبدی عرصه </a:t>
            </a:r>
            <a:r>
              <a:rPr lang="fa-IR" sz="2800" dirty="0" smtClean="0">
                <a:cs typeface="B Tabassom" pitchFamily="2" charset="-78"/>
              </a:rPr>
              <a:t>همگانی </a:t>
            </a:r>
            <a:r>
              <a:rPr lang="fa-IR" sz="2800" dirty="0">
                <a:cs typeface="B Tabassom" pitchFamily="2" charset="-78"/>
              </a:rPr>
              <a:t>و تجهيزلات عمومی در </a:t>
            </a:r>
            <a:r>
              <a:rPr lang="fa-IR" sz="2800" dirty="0" smtClean="0">
                <a:cs typeface="B Tabassom" pitchFamily="2" charset="-78"/>
              </a:rPr>
              <a:t>عرصه </a:t>
            </a:r>
            <a:r>
              <a:rPr lang="fa-IR" sz="2800" dirty="0">
                <a:cs typeface="B Tabassom" pitchFamily="2" charset="-78"/>
              </a:rPr>
              <a:t>همگانی است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28288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محوطه سازی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تسهيلات </a:t>
            </a:r>
            <a:r>
              <a:rPr lang="fa-IR" sz="2800" dirty="0">
                <a:cs typeface="B Tabassom" pitchFamily="2" charset="-78"/>
              </a:rPr>
              <a:t>فضای شهری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هنرهای </a:t>
            </a:r>
            <a:r>
              <a:rPr lang="fa-IR" sz="2800" dirty="0">
                <a:cs typeface="B Tabassom" pitchFamily="2" charset="-78"/>
              </a:rPr>
              <a:t>همگانی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نگهداری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908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93776"/>
          </a:xfrm>
        </p:spPr>
        <p:txBody>
          <a:bodyPr/>
          <a:lstStyle/>
          <a:p>
            <a:pPr algn="just" rtl="1"/>
            <a:r>
              <a:rPr lang="fa-IR" dirty="0">
                <a:latin typeface="Tahoma" pitchFamily="34" charset="0"/>
                <a:ea typeface="Tahoma" pitchFamily="34" charset="0"/>
                <a:cs typeface="B Tabassom" pitchFamily="2" charset="-78"/>
              </a:rPr>
              <a:t>تنظيم اقليم خرد در جهت گيری ساختمانها و درجه </a:t>
            </a:r>
            <a:r>
              <a:rPr lang="fa-IR" dirty="0" smtClean="0">
                <a:latin typeface="Tahoma" pitchFamily="34" charset="0"/>
                <a:ea typeface="Tahoma" pitchFamily="34" charset="0"/>
                <a:cs typeface="B Tabassom" pitchFamily="2" charset="-78"/>
              </a:rPr>
              <a:t>محصوريت </a:t>
            </a:r>
            <a:r>
              <a:rPr lang="fa-IR" dirty="0">
                <a:latin typeface="Tahoma" pitchFamily="34" charset="0"/>
                <a:ea typeface="Tahoma" pitchFamily="34" charset="0"/>
                <a:cs typeface="B Tabassom" pitchFamily="2" charset="-78"/>
              </a:rPr>
              <a:t>و حفاظت در برابر باد</a:t>
            </a:r>
            <a:endParaRPr lang="en-US" dirty="0">
              <a:latin typeface="Tahoma" pitchFamily="34" charset="0"/>
              <a:ea typeface="Tahoma" pitchFamily="34" charset="0"/>
              <a:cs typeface="B Tabassom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آسايش اقليمی</a:t>
            </a:r>
            <a:endParaRPr lang="en-US" sz="3200" b="0" dirty="0">
              <a:cs typeface="B Bardiy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741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ايمنی و </a:t>
            </a:r>
            <a:r>
              <a:rPr lang="fa-IR" sz="3200" b="0" dirty="0" smtClean="0">
                <a:cs typeface="B Bardiya" pitchFamily="2" charset="-78"/>
              </a:rPr>
              <a:t>امنيت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828800"/>
            <a:ext cx="8458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پيشگيری و کاهش جرايم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ايجاد </a:t>
            </a:r>
            <a:r>
              <a:rPr lang="fa-IR" sz="2800" dirty="0">
                <a:cs typeface="B Tabassom" pitchFamily="2" charset="-78"/>
              </a:rPr>
              <a:t>موانع برای ارتکاب جرم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از </a:t>
            </a:r>
            <a:r>
              <a:rPr lang="fa-IR" sz="2800" dirty="0">
                <a:cs typeface="B Tabassom" pitchFamily="2" charset="-78"/>
              </a:rPr>
              <a:t>بين بردن مکان اختفا و فرار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افزايش </a:t>
            </a:r>
            <a:r>
              <a:rPr lang="fa-IR" sz="2800" dirty="0">
                <a:cs typeface="B Tabassom" pitchFamily="2" charset="-78"/>
              </a:rPr>
              <a:t>نظارت شهروندان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محيط </a:t>
            </a:r>
            <a:r>
              <a:rPr lang="fa-IR" sz="2800" dirty="0">
                <a:cs typeface="B Tabassom" pitchFamily="2" charset="-78"/>
              </a:rPr>
              <a:t>کالبدی می تواند از طريق افزايش کنترل و مراقبت عرصه عمومی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و </a:t>
            </a:r>
            <a:r>
              <a:rPr lang="fa-IR" sz="2800" dirty="0">
                <a:cs typeface="B Tabassom" pitchFamily="2" charset="-78"/>
              </a:rPr>
              <a:t>خيابانها و ميادين و مداخلات و پيوستگی های اجتماعی در زمان وقوع</a:t>
            </a: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جرم مانع از ارتکاب جرايم و کاهش آن شود</a:t>
            </a: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نيومن:بين فرم کالبدی و ميزان وقوع جرايم رابطه وجود دارد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تقسيم </a:t>
            </a:r>
            <a:r>
              <a:rPr lang="fa-IR" sz="2800" dirty="0">
                <a:cs typeface="B Tabassom" pitchFamily="2" charset="-78"/>
              </a:rPr>
              <a:t>محلات بزرگ به محلات کوچک برای نظارت و مراقبت </a:t>
            </a:r>
            <a:r>
              <a:rPr lang="fa-IR" sz="2800" dirty="0" smtClean="0">
                <a:cs typeface="B Tabassom" pitchFamily="2" charset="-78"/>
              </a:rPr>
              <a:t>آنها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816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0" dirty="0">
                <a:cs typeface="B Bardiya" pitchFamily="2" charset="-78"/>
              </a:rPr>
              <a:t>سرزندگی و سازگاری قرارگاه رفتاری</a:t>
            </a:r>
            <a:endParaRPr lang="en-US" sz="28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981200"/>
            <a:ext cx="8305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dirty="0">
                <a:cs typeface="B Tabassom" pitchFamily="2" charset="-78"/>
              </a:rPr>
              <a:t>به مفهوم تنوع فعاليتها در عرصه همگانی و سازگاری </a:t>
            </a:r>
            <a:r>
              <a:rPr lang="fa-IR" sz="2800" dirty="0" smtClean="0">
                <a:cs typeface="B Tabassom" pitchFamily="2" charset="-78"/>
              </a:rPr>
              <a:t>آنها </a:t>
            </a:r>
            <a:r>
              <a:rPr lang="fa-IR" sz="2800" dirty="0">
                <a:cs typeface="B Tabassom" pitchFamily="2" charset="-78"/>
              </a:rPr>
              <a:t>با نظام فضاهای شهری است .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649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0" dirty="0">
                <a:cs typeface="B Bardiya" pitchFamily="2" charset="-78"/>
              </a:rPr>
              <a:t>انعطاف پذيری</a:t>
            </a:r>
            <a:endParaRPr lang="en-US" sz="28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057400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قابليت تغيير و اطباق يک مکان معين برای استفاده های </a:t>
            </a:r>
            <a:r>
              <a:rPr lang="fa-IR" sz="2800" dirty="0" smtClean="0">
                <a:cs typeface="B Tabassom" pitchFamily="2" charset="-78"/>
              </a:rPr>
              <a:t>گوناگون </a:t>
            </a:r>
            <a:r>
              <a:rPr lang="fa-IR" sz="2800" dirty="0">
                <a:cs typeface="B Tabassom" pitchFamily="2" charset="-78"/>
              </a:rPr>
              <a:t>انعطاف پذيری است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در نوزايی شهری بايد به فضاهايی که کاربری آنها از ميان </a:t>
            </a:r>
            <a:r>
              <a:rPr lang="fa-IR" sz="2800" dirty="0" smtClean="0">
                <a:cs typeface="B Tabassom" pitchFamily="2" charset="-78"/>
              </a:rPr>
              <a:t>رفته </a:t>
            </a:r>
            <a:r>
              <a:rPr lang="fa-IR" sz="2800" dirty="0">
                <a:cs typeface="B Tabassom" pitchFamily="2" charset="-78"/>
              </a:rPr>
              <a:t>است کاربری بدهيم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4684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خوانايی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85934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dirty="0" smtClean="0">
                <a:cs typeface="B Tabassom" pitchFamily="2" charset="-78"/>
              </a:rPr>
              <a:t>((سهولت </a:t>
            </a:r>
            <a:r>
              <a:rPr lang="fa-IR" sz="2800" dirty="0">
                <a:cs typeface="B Tabassom" pitchFamily="2" charset="-78"/>
              </a:rPr>
              <a:t>وضوح ادراک افراد از فضا و فرصت های موجود </a:t>
            </a:r>
            <a:r>
              <a:rPr lang="fa-IR" sz="2800" dirty="0" smtClean="0">
                <a:cs typeface="B Tabassom" pitchFamily="2" charset="-78"/>
              </a:rPr>
              <a:t>در فضا))</a:t>
            </a:r>
          </a:p>
          <a:p>
            <a:pPr algn="just" rtl="1"/>
            <a:endParaRPr lang="fa-IR" sz="2800" dirty="0">
              <a:cs typeface="B Tabassom" pitchFamily="2" charset="-78"/>
            </a:endParaRPr>
          </a:p>
          <a:p>
            <a:pPr algn="just" rtl="1"/>
            <a:r>
              <a:rPr lang="fa-IR" sz="2800" dirty="0">
                <a:cs typeface="B Tabassom" pitchFamily="2" charset="-78"/>
              </a:rPr>
              <a:t>محيط خوانا:تصوير ذهنی روشن و آسان فهم </a:t>
            </a:r>
            <a:r>
              <a:rPr lang="fa-IR" sz="2800" dirty="0" smtClean="0">
                <a:cs typeface="B Tabassom" pitchFamily="2" charset="-78"/>
              </a:rPr>
              <a:t>دارد. </a:t>
            </a:r>
          </a:p>
          <a:p>
            <a:pPr algn="just" rtl="1"/>
            <a:r>
              <a:rPr lang="fa-IR" sz="2800" dirty="0" smtClean="0">
                <a:cs typeface="B Tabassom" pitchFamily="2" charset="-78"/>
              </a:rPr>
              <a:t>در </a:t>
            </a:r>
            <a:r>
              <a:rPr lang="fa-IR" sz="2800" dirty="0">
                <a:cs typeface="B Tabassom" pitchFamily="2" charset="-78"/>
              </a:rPr>
              <a:t>طراحی شهری زيبايی شناختی تجربی بر اساس ادراک </a:t>
            </a:r>
            <a:r>
              <a:rPr lang="fa-IR" sz="2800" dirty="0" smtClean="0">
                <a:cs typeface="B Tabassom" pitchFamily="2" charset="-78"/>
              </a:rPr>
              <a:t>مردم </a:t>
            </a:r>
            <a:r>
              <a:rPr lang="fa-IR" sz="2800" dirty="0">
                <a:cs typeface="B Tabassom" pitchFamily="2" charset="-78"/>
              </a:rPr>
              <a:t>از محيط کاربرد دارد چراکه بر استفاده مردم از </a:t>
            </a:r>
            <a:r>
              <a:rPr lang="fa-IR" sz="2800" dirty="0" smtClean="0">
                <a:cs typeface="B Tabassom" pitchFamily="2" charset="-78"/>
              </a:rPr>
              <a:t>محيط تاثير </a:t>
            </a:r>
            <a:r>
              <a:rPr lang="fa-IR" sz="2800" dirty="0">
                <a:cs typeface="B Tabassom" pitchFamily="2" charset="-78"/>
              </a:rPr>
              <a:t>می </a:t>
            </a:r>
            <a:r>
              <a:rPr lang="fa-IR" sz="2800" dirty="0" smtClean="0">
                <a:cs typeface="B Tabassom" pitchFamily="2" charset="-78"/>
              </a:rPr>
              <a:t>گذارد.</a:t>
            </a:r>
          </a:p>
          <a:p>
            <a:pPr algn="just" rtl="1"/>
            <a:endParaRPr lang="fa-IR" sz="2800" dirty="0">
              <a:cs typeface="B Tabassom" pitchFamily="2" charset="-78"/>
            </a:endParaRPr>
          </a:p>
          <a:p>
            <a:pPr algn="just" rtl="1"/>
            <a:r>
              <a:rPr lang="fa-IR" sz="2800" dirty="0">
                <a:cs typeface="B Tabassom" pitchFamily="2" charset="-78"/>
              </a:rPr>
              <a:t>در برخورد با محيط از محيط اطلاعاتی می گيريم که به آن </a:t>
            </a:r>
            <a:r>
              <a:rPr lang="fa-IR" sz="2800" dirty="0" smtClean="0">
                <a:cs typeface="B Tabassom" pitchFamily="2" charset="-78"/>
              </a:rPr>
              <a:t>نقشه </a:t>
            </a:r>
            <a:r>
              <a:rPr lang="fa-IR" sz="2800" dirty="0">
                <a:cs typeface="B Tabassom" pitchFamily="2" charset="-78"/>
              </a:rPr>
              <a:t>ذهنی يا منظر ذهنی گفته می شود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445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شخصيت </a:t>
            </a:r>
            <a:r>
              <a:rPr lang="fa-IR" sz="3200" b="0" dirty="0" smtClean="0">
                <a:cs typeface="B Bardiya" pitchFamily="2" charset="-78"/>
              </a:rPr>
              <a:t>بصری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2013228"/>
            <a:ext cx="8610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800" dirty="0" smtClean="0">
                <a:cs typeface="B Tabassom" pitchFamily="2" charset="-78"/>
              </a:rPr>
              <a:t>((کيفيتی </a:t>
            </a:r>
            <a:r>
              <a:rPr lang="fa-IR" sz="2800" dirty="0">
                <a:cs typeface="B Tabassom" pitchFamily="2" charset="-78"/>
              </a:rPr>
              <a:t>است که باعث آگاه شدن افراد از نوع عملکرد و معنای </a:t>
            </a:r>
            <a:r>
              <a:rPr lang="fa-IR" sz="2800" dirty="0" smtClean="0">
                <a:cs typeface="B Tabassom" pitchFamily="2" charset="-78"/>
              </a:rPr>
              <a:t>فضا </a:t>
            </a:r>
            <a:r>
              <a:rPr lang="fa-IR" sz="2800" dirty="0">
                <a:cs typeface="B Tabassom" pitchFamily="2" charset="-78"/>
              </a:rPr>
              <a:t>بر اساس جزييات ظاهری آن می </a:t>
            </a:r>
            <a:r>
              <a:rPr lang="fa-IR" sz="2800" dirty="0" smtClean="0">
                <a:cs typeface="B Tabassom" pitchFamily="2" charset="-78"/>
              </a:rPr>
              <a:t>شود))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5200" y="31242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ارکان و عناصر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برای </a:t>
            </a:r>
            <a:r>
              <a:rPr lang="fa-IR" sz="2800" dirty="0">
                <a:cs typeface="B Tabassom" pitchFamily="2" charset="-78"/>
              </a:rPr>
              <a:t>مشابهت بايد ريتم ها را حفظ کرد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برای </a:t>
            </a:r>
            <a:r>
              <a:rPr lang="fa-IR" sz="2800" dirty="0">
                <a:cs typeface="B Tabassom" pitchFamily="2" charset="-78"/>
              </a:rPr>
              <a:t>کنتراست بايد ريتم را تغيير داد </a:t>
            </a:r>
            <a:endParaRPr lang="fa-IR" sz="2800" dirty="0" smtClean="0">
              <a:cs typeface="B Tabassom" pitchFamily="2" charset="-78"/>
            </a:endParaRPr>
          </a:p>
          <a:p>
            <a:pPr marL="285750" indent="-285750" algn="just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در </a:t>
            </a:r>
            <a:r>
              <a:rPr lang="fa-IR" sz="2800" dirty="0">
                <a:cs typeface="B Tabassom" pitchFamily="2" charset="-78"/>
              </a:rPr>
              <a:t>تحليل شخصيت بصری بايد </a:t>
            </a:r>
            <a:r>
              <a:rPr lang="fa-IR" sz="2800" dirty="0" smtClean="0">
                <a:cs typeface="B Tabassom" pitchFamily="2" charset="-78"/>
              </a:rPr>
              <a:t>در نظر داشت: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50292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فاصله ديد </a:t>
            </a:r>
            <a:endParaRPr lang="fa-IR" sz="2800" dirty="0" smtClean="0">
              <a:cs typeface="B Tabassom" pitchFamily="2" charset="-78"/>
            </a:endParaRPr>
          </a:p>
          <a:p>
            <a:pPr algn="r" rtl="1"/>
            <a:r>
              <a:rPr lang="fa-IR" sz="2800" dirty="0" smtClean="0">
                <a:cs typeface="B Tabassom" pitchFamily="2" charset="-78"/>
              </a:rPr>
              <a:t>زمان </a:t>
            </a:r>
            <a:r>
              <a:rPr lang="fa-IR" sz="2800" dirty="0">
                <a:cs typeface="B Tabassom" pitchFamily="2" charset="-78"/>
              </a:rPr>
              <a:t>ديد </a:t>
            </a:r>
            <a:endParaRPr lang="fa-IR" sz="2800" dirty="0" smtClean="0">
              <a:cs typeface="B Tabassom" pitchFamily="2" charset="-78"/>
            </a:endParaRPr>
          </a:p>
          <a:p>
            <a:pPr algn="r" rtl="1"/>
            <a:r>
              <a:rPr lang="fa-IR" sz="2800" dirty="0" smtClean="0">
                <a:cs typeface="B Tabassom" pitchFamily="2" charset="-78"/>
              </a:rPr>
              <a:t>تعداد </a:t>
            </a:r>
            <a:r>
              <a:rPr lang="fa-IR" sz="2800" dirty="0">
                <a:cs typeface="B Tabassom" pitchFamily="2" charset="-78"/>
              </a:rPr>
              <a:t>ديد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05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حس زمان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29200" y="2057400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متناظری برای حس مکان است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1782" y="2580620"/>
            <a:ext cx="762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بتوان زمان بخش های مختلف شهر را با توجه به </a:t>
            </a:r>
            <a:r>
              <a:rPr lang="fa-IR" sz="2800" dirty="0" smtClean="0">
                <a:cs typeface="B Tabassom" pitchFamily="2" charset="-78"/>
              </a:rPr>
              <a:t>لايه های </a:t>
            </a:r>
            <a:r>
              <a:rPr lang="fa-IR" sz="2800" dirty="0">
                <a:cs typeface="B Tabassom" pitchFamily="2" charset="-78"/>
              </a:rPr>
              <a:t>تاريخی شهر </a:t>
            </a:r>
            <a:r>
              <a:rPr lang="fa-IR" sz="2800" dirty="0" smtClean="0">
                <a:cs typeface="B Tabassom" pitchFamily="2" charset="-78"/>
              </a:rPr>
              <a:t>شناخت.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66182" y="3373866"/>
            <a:ext cx="579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حس زمان : ١ . تاريخ طولانی مدت </a:t>
            </a:r>
            <a:r>
              <a:rPr lang="fa-IR" sz="2800" dirty="0" smtClean="0">
                <a:cs typeface="B Tabassom" pitchFamily="2" charset="-78"/>
              </a:rPr>
              <a:t>٢ </a:t>
            </a:r>
            <a:r>
              <a:rPr lang="fa-IR" sz="2800" dirty="0">
                <a:cs typeface="B Tabassom" pitchFamily="2" charset="-78"/>
              </a:rPr>
              <a:t>. فعاليت موسمی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162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غنای حسی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1997838"/>
            <a:ext cx="7924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قابليت محيط در ايجاد تجربه حسی عميق و گسترده در </a:t>
            </a:r>
            <a:r>
              <a:rPr lang="fa-IR" sz="2800" dirty="0" smtClean="0">
                <a:cs typeface="B Tabassom" pitchFamily="2" charset="-78"/>
              </a:rPr>
              <a:t>افراد </a:t>
            </a:r>
            <a:r>
              <a:rPr lang="fa-IR" sz="2800" dirty="0">
                <a:cs typeface="B Tabassom" pitchFamily="2" charset="-78"/>
              </a:rPr>
              <a:t>اعم از بصری و بويايی و لامسه و حرکت و </a:t>
            </a:r>
            <a:r>
              <a:rPr lang="fa-IR" sz="2800" dirty="0" smtClean="0">
                <a:cs typeface="B Tabassom" pitchFamily="2" charset="-78"/>
              </a:rPr>
              <a:t>غيره غنای </a:t>
            </a:r>
            <a:r>
              <a:rPr lang="fa-IR" sz="2800" dirty="0">
                <a:cs typeface="B Tabassom" pitchFamily="2" charset="-78"/>
              </a:rPr>
              <a:t>حسی ناميده می شود</a:t>
            </a:r>
          </a:p>
          <a:p>
            <a:pPr algn="r" rtl="1"/>
            <a:r>
              <a:rPr lang="fa-IR" sz="2800" dirty="0">
                <a:cs typeface="B Tabassom" pitchFamily="2" charset="-78"/>
              </a:rPr>
              <a:t>شاخص غنای بصزی : تعداد عناصر مو جود در يک </a:t>
            </a:r>
            <a:r>
              <a:rPr lang="fa-IR" sz="2800" dirty="0" smtClean="0">
                <a:cs typeface="B Tabassom" pitchFamily="2" charset="-78"/>
              </a:rPr>
              <a:t>ترکيب </a:t>
            </a:r>
            <a:r>
              <a:rPr lang="fa-IR" sz="2800" dirty="0">
                <a:cs typeface="B Tabassom" pitchFamily="2" charset="-78"/>
              </a:rPr>
              <a:t>است ميان ۵ تا ٩ اجز ا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785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رنگ تعلق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2133600"/>
            <a:ext cx="8229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قابليت محيط برای اينکه افراد بتوانند از خود نشانه و </a:t>
            </a:r>
            <a:r>
              <a:rPr lang="fa-IR" sz="2800" dirty="0" smtClean="0">
                <a:cs typeface="B Tabassom" pitchFamily="2" charset="-78"/>
              </a:rPr>
              <a:t>مهری </a:t>
            </a:r>
            <a:r>
              <a:rPr lang="fa-IR" sz="2800" dirty="0">
                <a:cs typeface="B Tabassom" pitchFamily="2" charset="-78"/>
              </a:rPr>
              <a:t>بر محيط باقی بگذارند و فضا را از آن </a:t>
            </a:r>
            <a:r>
              <a:rPr lang="fa-IR" sz="2800" dirty="0" smtClean="0">
                <a:cs typeface="B Tabassom" pitchFamily="2" charset="-78"/>
              </a:rPr>
              <a:t>خويش کنند.</a:t>
            </a:r>
            <a:endParaRPr lang="fa-IR" sz="2800" dirty="0">
              <a:cs typeface="B Tabassom" pitchFamily="2" charset="-78"/>
            </a:endParaRPr>
          </a:p>
          <a:p>
            <a:pPr algn="r" rtl="1"/>
            <a:r>
              <a:rPr lang="fa-IR" sz="2800" dirty="0">
                <a:cs typeface="B Tabassom" pitchFamily="2" charset="-78"/>
              </a:rPr>
              <a:t>استفاده از گلدان وپرده و تزيينات خاص </a:t>
            </a:r>
            <a:r>
              <a:rPr lang="fa-IR" sz="2800" dirty="0" smtClean="0">
                <a:cs typeface="B Tabassom" pitchFamily="2" charset="-78"/>
              </a:rPr>
              <a:t>در نماهای شهری</a:t>
            </a:r>
            <a:r>
              <a:rPr lang="fa-IR" sz="2800" dirty="0">
                <a:cs typeface="B Tabassom" pitchFamily="2" charset="-78"/>
              </a:rPr>
              <a:t> </a:t>
            </a:r>
            <a:r>
              <a:rPr lang="fa-IR" sz="2800" dirty="0" smtClean="0">
                <a:cs typeface="B Tabassom" pitchFamily="2" charset="-78"/>
              </a:rPr>
              <a:t>خود </a:t>
            </a:r>
            <a:r>
              <a:rPr lang="fa-IR" sz="2800" dirty="0">
                <a:cs typeface="B Tabassom" pitchFamily="2" charset="-78"/>
              </a:rPr>
              <a:t>طرح کالبدی فضا می تواند امکان مداخله را به </a:t>
            </a:r>
            <a:r>
              <a:rPr lang="fa-IR" sz="2800" dirty="0" smtClean="0">
                <a:cs typeface="B Tabassom" pitchFamily="2" charset="-78"/>
              </a:rPr>
              <a:t>وجود آورد.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558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آموزندگی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95800" y="1981200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آموزنده بودن شهر برای همه مردم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163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0" dirty="0">
                <a:cs typeface="B Bardiya" pitchFamily="2" charset="-78"/>
              </a:rPr>
              <a:t>همسازی با </a:t>
            </a:r>
            <a:r>
              <a:rPr lang="fa-IR" sz="3200" b="0" dirty="0" smtClean="0">
                <a:cs typeface="B Bardiya" pitchFamily="2" charset="-78"/>
              </a:rPr>
              <a:t>طبيعت</a:t>
            </a:r>
            <a:endParaRPr lang="en-US" sz="32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28800" y="2108967"/>
            <a:ext cx="64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هماهنگی با فرم و فرايند طبيعی: </a:t>
            </a:r>
            <a:endParaRPr lang="fa-IR" sz="2800" dirty="0" smtClean="0">
              <a:cs typeface="B Tabassom" pitchFamily="2" charset="-78"/>
            </a:endParaRPr>
          </a:p>
          <a:p>
            <a:pPr algn="r" rtl="1"/>
            <a:r>
              <a:rPr lang="fa-IR" sz="2800" dirty="0" smtClean="0">
                <a:cs typeface="B Tabassom" pitchFamily="2" charset="-78"/>
              </a:rPr>
              <a:t>١ . فرم </a:t>
            </a:r>
            <a:r>
              <a:rPr lang="fa-IR" sz="2800" dirty="0">
                <a:cs typeface="B Tabassom" pitchFamily="2" charset="-78"/>
              </a:rPr>
              <a:t>زمين و توپوگرافی (توجه به ساخت در شيب </a:t>
            </a:r>
            <a:r>
              <a:rPr lang="fa-IR" sz="2800" dirty="0" smtClean="0">
                <a:cs typeface="B Tabassom" pitchFamily="2" charset="-78"/>
              </a:rPr>
              <a:t>)</a:t>
            </a:r>
          </a:p>
          <a:p>
            <a:pPr algn="r" rtl="1"/>
            <a:r>
              <a:rPr lang="fa-IR" sz="2800" dirty="0" smtClean="0">
                <a:cs typeface="B Tabassom" pitchFamily="2" charset="-78"/>
              </a:rPr>
              <a:t>2.</a:t>
            </a:r>
            <a:r>
              <a:rPr lang="fa-IR" sz="2800" dirty="0">
                <a:cs typeface="B Tabassom" pitchFamily="2" charset="-78"/>
              </a:rPr>
              <a:t> فرم گياه و آب( احترام به </a:t>
            </a:r>
            <a:r>
              <a:rPr lang="fa-IR" sz="2800" dirty="0" smtClean="0">
                <a:cs typeface="B Tabassom" pitchFamily="2" charset="-78"/>
              </a:rPr>
              <a:t>چرخه </a:t>
            </a:r>
            <a:r>
              <a:rPr lang="fa-IR" sz="2800" dirty="0">
                <a:cs typeface="B Tabassom" pitchFamily="2" charset="-78"/>
              </a:rPr>
              <a:t>های طبيعی)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62121" y="3493962"/>
            <a:ext cx="2967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حفاظت متقابل شهر و طبيعت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800" y="4017182"/>
            <a:ext cx="64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مصرف صرفه جويانه ( مصرف بر اساس خدمات و جمعيت و </a:t>
            </a:r>
            <a:r>
              <a:rPr lang="fa-IR" sz="2800" dirty="0" smtClean="0">
                <a:cs typeface="B Tabassom" pitchFamily="2" charset="-78"/>
              </a:rPr>
              <a:t>انرژی </a:t>
            </a:r>
            <a:r>
              <a:rPr lang="fa-IR" sz="2800" dirty="0">
                <a:cs typeface="B Tabassom" pitchFamily="2" charset="-78"/>
              </a:rPr>
              <a:t>لذا هرچه شهر متراکمتر از نظر مصرف صرفه </a:t>
            </a:r>
            <a:r>
              <a:rPr lang="fa-IR" sz="2800" dirty="0" smtClean="0">
                <a:cs typeface="B Tabassom" pitchFamily="2" charset="-78"/>
              </a:rPr>
              <a:t>جويانه مناسب تر)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40496" y="4971289"/>
            <a:ext cx="46891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همسازی با طبيعت(ايمنی در برابر زلزله و سيل)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413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0" dirty="0">
                <a:cs typeface="B Bardiya" pitchFamily="2" charset="-78"/>
              </a:rPr>
              <a:t>پاکيزگی محيطی</a:t>
            </a:r>
            <a:endParaRPr lang="en-US" sz="28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2286000"/>
            <a:ext cx="5181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مجموعه اقدامات نبايد باعث آلودگی محيط </a:t>
            </a:r>
            <a:r>
              <a:rPr lang="fa-IR" sz="2800" dirty="0" smtClean="0">
                <a:cs typeface="B Tabassom" pitchFamily="2" charset="-78"/>
              </a:rPr>
              <a:t>شود. </a:t>
            </a: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آلودگی </a:t>
            </a:r>
            <a:r>
              <a:rPr lang="fa-IR" sz="2800" dirty="0">
                <a:cs typeface="B Tabassom" pitchFamily="2" charset="-78"/>
              </a:rPr>
              <a:t>صوتی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آلودگی </a:t>
            </a:r>
            <a:r>
              <a:rPr lang="fa-IR" sz="2800" dirty="0">
                <a:cs typeface="B Tabassom" pitchFamily="2" charset="-78"/>
              </a:rPr>
              <a:t>آب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آلودگی </a:t>
            </a:r>
            <a:r>
              <a:rPr lang="fa-IR" sz="2800" dirty="0">
                <a:cs typeface="B Tabassom" pitchFamily="2" charset="-78"/>
              </a:rPr>
              <a:t>زمين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318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0" dirty="0">
                <a:cs typeface="B Bardiya" pitchFamily="2" charset="-78"/>
              </a:rPr>
              <a:t>مفهوم توسعه پايدار</a:t>
            </a:r>
            <a:endParaRPr lang="en-US" sz="2800" b="0" dirty="0">
              <a:cs typeface="B Bardiy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2209800"/>
            <a:ext cx="7848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Tabassom" pitchFamily="2" charset="-78"/>
              </a:rPr>
              <a:t>توسعه پايدار آنگونه توسعه ای است که نيازهای نسل حاضر را </a:t>
            </a:r>
            <a:r>
              <a:rPr lang="fa-IR" sz="2800" dirty="0" smtClean="0">
                <a:cs typeface="B Tabassom" pitchFamily="2" charset="-78"/>
              </a:rPr>
              <a:t>بدون </a:t>
            </a:r>
            <a:r>
              <a:rPr lang="fa-IR" sz="2800" dirty="0">
                <a:cs typeface="B Tabassom" pitchFamily="2" charset="-78"/>
              </a:rPr>
              <a:t>مصالحه </a:t>
            </a:r>
            <a:r>
              <a:rPr lang="fa-IR" sz="2800" dirty="0" smtClean="0">
                <a:cs typeface="B Tabassom" pitchFamily="2" charset="-78"/>
              </a:rPr>
              <a:t>و صرف </a:t>
            </a:r>
            <a:r>
              <a:rPr lang="fa-IR" sz="2800" dirty="0">
                <a:cs typeface="B Tabassom" pitchFamily="2" charset="-78"/>
              </a:rPr>
              <a:t>نظر کردن از توانايی نسل آينده </a:t>
            </a:r>
            <a:r>
              <a:rPr lang="fa-IR" sz="2800" dirty="0" smtClean="0">
                <a:cs typeface="B Tabassom" pitchFamily="2" charset="-78"/>
              </a:rPr>
              <a:t>در برآوردن </a:t>
            </a:r>
            <a:r>
              <a:rPr lang="fa-IR" sz="2800" dirty="0">
                <a:cs typeface="B Tabassom" pitchFamily="2" charset="-78"/>
              </a:rPr>
              <a:t>نيازهايشان تامين می </a:t>
            </a:r>
            <a:r>
              <a:rPr lang="fa-IR" sz="2800" dirty="0" smtClean="0">
                <a:cs typeface="B Tabassom" pitchFamily="2" charset="-78"/>
              </a:rPr>
              <a:t>کند.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05600" y="3255611"/>
            <a:ext cx="13051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>
                <a:cs typeface="B Tabassom" pitchFamily="2" charset="-78"/>
              </a:rPr>
              <a:t>اين تعريف:</a:t>
            </a:r>
            <a:endParaRPr lang="en-US" sz="2800" dirty="0">
              <a:cs typeface="B Tabassom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00300" y="3778831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ctr" rtl="1">
              <a:buBlip>
                <a:blip r:embed="rId2"/>
              </a:buBlip>
            </a:pPr>
            <a:r>
              <a:rPr lang="fa-IR" sz="2800" dirty="0">
                <a:cs typeface="B Tabassom" pitchFamily="2" charset="-78"/>
              </a:rPr>
              <a:t>ناظر به آينده است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ct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توجه </a:t>
            </a:r>
            <a:r>
              <a:rPr lang="fa-IR" sz="2800" dirty="0">
                <a:cs typeface="B Tabassom" pitchFamily="2" charset="-78"/>
              </a:rPr>
              <a:t>به عدالت بين نسلی </a:t>
            </a:r>
            <a:endParaRPr lang="fa-IR" sz="2800" dirty="0" smtClean="0">
              <a:cs typeface="B Tabassom" pitchFamily="2" charset="-78"/>
            </a:endParaRPr>
          </a:p>
          <a:p>
            <a:pPr marL="457200" indent="-457200" algn="ctr" rtl="1">
              <a:buBlip>
                <a:blip r:embed="rId2"/>
              </a:buBlip>
            </a:pPr>
            <a:r>
              <a:rPr lang="fa-IR" sz="2800" dirty="0" smtClean="0">
                <a:cs typeface="B Tabassom" pitchFamily="2" charset="-78"/>
              </a:rPr>
              <a:t>توجه </a:t>
            </a:r>
            <a:r>
              <a:rPr lang="fa-IR" sz="2800" dirty="0">
                <a:cs typeface="B Tabassom" pitchFamily="2" charset="-78"/>
              </a:rPr>
              <a:t>عدالت بين يک نسل</a:t>
            </a:r>
            <a:endParaRPr lang="en-US" sz="2800" dirty="0">
              <a:cs typeface="B Tabasso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914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C317243-7500-47C8-96DB-8DF25F4298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137</TotalTime>
  <Words>906</Words>
  <Application>Microsoft Office PowerPoint</Application>
  <PresentationFormat>On-screen Show (4:3)</PresentationFormat>
  <Paragraphs>128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BlackTie</vt:lpstr>
      <vt:lpstr>بنام خدا</vt:lpstr>
      <vt:lpstr>مؤلفه های کیفی محیط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همه شمول گرايی</vt:lpstr>
      <vt:lpstr>PowerPoint Presentation</vt:lpstr>
      <vt:lpstr>کيفيت عرصه همگانی</vt:lpstr>
      <vt:lpstr>آسايش اقليمی</vt:lpstr>
      <vt:lpstr>ايمنی و امنيت</vt:lpstr>
      <vt:lpstr>سرزندگی و سازگاری قرارگاه رفتاری</vt:lpstr>
      <vt:lpstr>انعطاف پذيری</vt:lpstr>
      <vt:lpstr>خوانايی</vt:lpstr>
      <vt:lpstr>شخصيت بصری</vt:lpstr>
      <vt:lpstr>حس زمان</vt:lpstr>
      <vt:lpstr>غنای حسی</vt:lpstr>
      <vt:lpstr>رنگ تعلق</vt:lpstr>
      <vt:lpstr>آموزندگی</vt:lpstr>
      <vt:lpstr>همسازی با طبيعت</vt:lpstr>
      <vt:lpstr>پاکيزگی محيطی</vt:lpstr>
      <vt:lpstr>مفهوم توسعه پايدار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Scape</dc:title>
  <dc:creator>soheil</dc:creator>
  <cp:lastModifiedBy>Windows User</cp:lastModifiedBy>
  <cp:revision>15</cp:revision>
  <dcterms:created xsi:type="dcterms:W3CDTF">2010-11-03T12:47:51Z</dcterms:created>
  <dcterms:modified xsi:type="dcterms:W3CDTF">2020-06-21T13:24:28Z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TC101904179</vt:lpwstr>
  </property>
</Properties>
</file>