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563" r:id="rId1"/>
  </p:sldMasterIdLst>
  <p:notesMasterIdLst>
    <p:notesMasterId r:id="rId19"/>
  </p:notesMasterIdLst>
  <p:handoutMasterIdLst>
    <p:handoutMasterId r:id="rId20"/>
  </p:handoutMasterIdLst>
  <p:sldIdLst>
    <p:sldId id="257" r:id="rId2"/>
    <p:sldId id="256" r:id="rId3"/>
    <p:sldId id="343" r:id="rId4"/>
    <p:sldId id="341" r:id="rId5"/>
    <p:sldId id="344" r:id="rId6"/>
    <p:sldId id="340" r:id="rId7"/>
    <p:sldId id="334" r:id="rId8"/>
    <p:sldId id="342" r:id="rId9"/>
    <p:sldId id="345" r:id="rId10"/>
    <p:sldId id="346" r:id="rId11"/>
    <p:sldId id="347" r:id="rId12"/>
    <p:sldId id="348" r:id="rId13"/>
    <p:sldId id="349" r:id="rId14"/>
    <p:sldId id="350" r:id="rId15"/>
    <p:sldId id="351" r:id="rId16"/>
    <p:sldId id="352" r:id="rId17"/>
    <p:sldId id="292" r:id="rId18"/>
  </p:sldIdLst>
  <p:sldSz cx="9144000" cy="6858000" type="screen4x3"/>
  <p:notesSz cx="6731000" cy="98552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Rg st="1" end="5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FF66"/>
    <a:srgbClr val="0066FF"/>
    <a:srgbClr val="F64022"/>
    <a:srgbClr val="000099"/>
    <a:srgbClr val="3333CC"/>
    <a:srgbClr val="FF0066"/>
    <a:srgbClr val="CCFF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737" autoAdjust="0"/>
  </p:normalViewPr>
  <p:slideViewPr>
    <p:cSldViewPr>
      <p:cViewPr varScale="1">
        <p:scale>
          <a:sx n="74" d="100"/>
          <a:sy n="74" d="100"/>
        </p:scale>
        <p:origin x="128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3175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6726322-87E4-406C-AD1E-310B5B6586ED}" type="datetime1">
              <a:rPr lang="en-US" smtClean="0"/>
              <a:t>5/28/2023</a:t>
            </a:fld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3175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C0EE1BF-CDFF-4344-9271-7E4AF7BF4D7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298934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3175" y="0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CF92E5D-20B7-4A0D-A09A-EEEA62665C06}" type="datetime1">
              <a:rPr lang="en-US" smtClean="0"/>
              <a:t>5/28/2023</a:t>
            </a:fld>
            <a:endParaRPr lang="en-U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01700" y="739775"/>
            <a:ext cx="4927600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100" y="4681538"/>
            <a:ext cx="5384800" cy="443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798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98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3175" y="9361488"/>
            <a:ext cx="2916238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096DEEE-D1EC-46F0-9FD5-00B39DAE607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341585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4DE6D57-33AA-43CE-97C6-EC377195BE79}" type="datetime1">
              <a:rPr lang="en-US" altLang="en-US" smtClean="0"/>
              <a:t>5/28/2023</a:t>
            </a:fld>
            <a:endParaRPr lang="en-US" altLang="en-US" smtClean="0"/>
          </a:p>
        </p:txBody>
      </p:sp>
      <p:sp>
        <p:nvSpPr>
          <p:cNvPr id="3277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71A255B-487B-4886-9846-809E5E8C318D}" type="slidenum">
              <a:rPr lang="ar-SA" altLang="en-US"/>
              <a:pPr eaLnBrk="1" hangingPunct="1"/>
              <a:t>1</a:t>
            </a:fld>
            <a:endParaRPr lang="en-US" altLang="en-US"/>
          </a:p>
        </p:txBody>
      </p:sp>
      <p:sp>
        <p:nvSpPr>
          <p:cNvPr id="3277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460074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48DE4AF-EF8B-47C3-99EC-24A8FEEB8F2C}" type="datetime1">
              <a:rPr lang="en-US" altLang="en-US" smtClean="0"/>
              <a:t>5/28/2023</a:t>
            </a:fld>
            <a:endParaRPr lang="en-US" altLang="en-US" smtClean="0"/>
          </a:p>
        </p:txBody>
      </p:sp>
      <p:sp>
        <p:nvSpPr>
          <p:cNvPr id="3174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B098D37-068C-4A29-ADA8-98FBAC2963BF}" type="slidenum">
              <a:rPr lang="ar-SA" altLang="en-US"/>
              <a:pPr eaLnBrk="1" hangingPunct="1"/>
              <a:t>2</a:t>
            </a:fld>
            <a:endParaRPr lang="en-US" altLang="en-US"/>
          </a:p>
        </p:txBody>
      </p:sp>
      <p:sp>
        <p:nvSpPr>
          <p:cNvPr id="3174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396158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Low">
              <a:buClr>
                <a:schemeClr val="accent1"/>
              </a:buClr>
              <a:buFont typeface="Wingdings 3" panose="05040102010807070707" pitchFamily="18" charset="2"/>
              <a:buChar char="¹"/>
            </a:pPr>
            <a:r>
              <a:rPr lang="en-US" altLang="en-US" smtClean="0"/>
              <a:t>Brand</a:t>
            </a:r>
            <a:r>
              <a:rPr lang="fa-IR" altLang="en-US" b="1" smtClean="0"/>
              <a:t> به نام، نشان، سمبل، لوگو و ساير علائمي اطلاق مي‌شود كه كالاها و يا خدمات يك فروشنده را از كالاها و خدمات ساير فروشندگان متمايز مي‌سازند.</a:t>
            </a:r>
          </a:p>
          <a:p>
            <a:pPr algn="justLow">
              <a:buClr>
                <a:schemeClr val="accent1"/>
              </a:buClr>
              <a:buFont typeface="Wingdings 3" panose="05040102010807070707" pitchFamily="18" charset="2"/>
              <a:buNone/>
            </a:pPr>
            <a:endParaRPr lang="fa-IR" altLang="en-US" b="1" smtClean="0"/>
          </a:p>
          <a:p>
            <a:pPr algn="justLow">
              <a:buClr>
                <a:schemeClr val="accent1"/>
              </a:buClr>
              <a:buFont typeface="Wingdings 3" panose="05040102010807070707" pitchFamily="18" charset="2"/>
              <a:buChar char="¹"/>
            </a:pPr>
            <a:r>
              <a:rPr lang="fa-IR" altLang="en-US" b="1" smtClean="0"/>
              <a:t> </a:t>
            </a:r>
            <a:r>
              <a:rPr lang="en-US" altLang="en-US" smtClean="0"/>
              <a:t>Brand</a:t>
            </a:r>
            <a:r>
              <a:rPr lang="en-US" altLang="en-US" b="1" smtClean="0"/>
              <a:t>‌</a:t>
            </a:r>
            <a:r>
              <a:rPr lang="fa-IR" altLang="en-US" b="1" smtClean="0"/>
              <a:t> تجسم سمبليك كليه اطلاعاتي است كه در خصوص كالا، خدمت و يا توليد كننده خاصي موجود است. </a:t>
            </a:r>
          </a:p>
          <a:p>
            <a:pPr algn="justLow">
              <a:buClr>
                <a:schemeClr val="accent1"/>
              </a:buClr>
              <a:buFont typeface="Wingdings 3" panose="05040102010807070707" pitchFamily="18" charset="2"/>
              <a:buNone/>
            </a:pPr>
            <a:endParaRPr lang="fa-IR" altLang="en-US" b="1" smtClean="0"/>
          </a:p>
          <a:p>
            <a:pPr algn="justLow">
              <a:buClr>
                <a:schemeClr val="accent1"/>
              </a:buClr>
              <a:buFont typeface="Wingdings 3" panose="05040102010807070707" pitchFamily="18" charset="2"/>
              <a:buChar char="¹"/>
            </a:pPr>
            <a:r>
              <a:rPr lang="fa-IR" altLang="en-US" b="1" smtClean="0"/>
              <a:t> </a:t>
            </a:r>
            <a:r>
              <a:rPr lang="en-US" altLang="en-US" smtClean="0"/>
              <a:t>Brand‌</a:t>
            </a:r>
            <a:r>
              <a:rPr lang="fa-IR" altLang="en-US" b="1" smtClean="0"/>
              <a:t> يك دارايي با ارزش محسوب شده و مديريت خاص خود را مي‌طلبد.  در اين مديريت مي‌بايست از مفهوم </a:t>
            </a:r>
            <a:r>
              <a:rPr lang="en-US" altLang="en-US" smtClean="0"/>
              <a:t>Brand</a:t>
            </a:r>
            <a:r>
              <a:rPr lang="fa-IR" altLang="en-US" b="1" smtClean="0"/>
              <a:t> محافظت شده و براي تقويت ارتباط مشتريان با </a:t>
            </a:r>
            <a:r>
              <a:rPr lang="en-US" altLang="en-US" smtClean="0"/>
              <a:t>Brand</a:t>
            </a:r>
            <a:r>
              <a:rPr lang="fa-IR" altLang="en-US" b="1" smtClean="0"/>
              <a:t>‌، مفهوم آن مستمرا ارتقا پيدا كند. در حقيقت </a:t>
            </a:r>
            <a:r>
              <a:rPr lang="en-US" altLang="en-US" b="1" smtClean="0"/>
              <a:t> </a:t>
            </a:r>
            <a:r>
              <a:rPr lang="en-US" altLang="en-US" smtClean="0"/>
              <a:t>Branding</a:t>
            </a:r>
            <a:r>
              <a:rPr lang="fa-IR" altLang="en-US" b="1" smtClean="0"/>
              <a:t>يك استراتژي است.</a:t>
            </a:r>
            <a:r>
              <a:rPr lang="en-US" altLang="en-US" b="1" smtClean="0"/>
              <a:t> </a:t>
            </a:r>
            <a:endParaRPr lang="fa-IR" altLang="en-US" b="1" smtClean="0"/>
          </a:p>
          <a:p>
            <a:endParaRPr lang="en-US" altLang="en-US" smtClean="0"/>
          </a:p>
        </p:txBody>
      </p:sp>
      <p:sp>
        <p:nvSpPr>
          <p:cNvPr id="33796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F49711F-05A9-46A8-B6E6-A2246483397E}" type="datetime1">
              <a:rPr lang="en-US" altLang="en-US" smtClean="0"/>
              <a:t>5/28/2023</a:t>
            </a:fld>
            <a:endParaRPr lang="en-US" altLang="en-US" smtClean="0"/>
          </a:p>
        </p:txBody>
      </p:sp>
      <p:sp>
        <p:nvSpPr>
          <p:cNvPr id="33797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637D28F-62B5-43A4-B298-07628EFFAE28}" type="slidenum">
              <a:rPr lang="ar-SA" altLang="en-US"/>
              <a:pPr eaLnBrk="1" hangingPunct="1"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410872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/>
          </a:p>
        </p:txBody>
      </p:sp>
      <p:sp>
        <p:nvSpPr>
          <p:cNvPr id="34820" name="Date Placeholder 3"/>
          <p:cNvSpPr>
            <a:spLocks noGrp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90F5835-18CC-43EE-859F-65429D74733A}" type="datetime1">
              <a:rPr lang="en-US" altLang="en-US" smtClean="0"/>
              <a:t>5/28/2023</a:t>
            </a:fld>
            <a:endParaRPr lang="en-US" altLang="en-US" smtClean="0"/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754ADB9-8989-4D34-9B74-D1590508BE94}" type="slidenum">
              <a:rPr lang="ar-SA" altLang="en-US"/>
              <a:pPr eaLnBrk="1" hangingPunct="1"/>
              <a:t>16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7102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4D9EEE9-C3C2-4191-A0BA-5BEB922141EC}" type="datetime1">
              <a:rPr lang="en-US" altLang="en-US" smtClean="0"/>
              <a:t>5/28/2023</a:t>
            </a:fld>
            <a:endParaRPr lang="en-US" altLang="en-US" smtClean="0"/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0574D17-43AE-4FF4-A913-660EFDE76FD7}" type="slidenum">
              <a:rPr lang="ar-SA" altLang="en-US"/>
              <a:pPr eaLnBrk="1" hangingPunct="1"/>
              <a:t>17</a:t>
            </a:fld>
            <a:endParaRPr lang="en-US" altLang="en-US"/>
          </a:p>
        </p:txBody>
      </p:sp>
      <p:sp>
        <p:nvSpPr>
          <p:cNvPr id="3584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a-IR" altLang="en-US" smtClean="0"/>
          </a:p>
        </p:txBody>
      </p:sp>
    </p:spTree>
    <p:extLst>
      <p:ext uri="{BB962C8B-B14F-4D97-AF65-F5344CB8AC3E}">
        <p14:creationId xmlns:p14="http://schemas.microsoft.com/office/powerpoint/2010/main" val="9543187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7C8EF-D70C-45D2-8718-CD5052A8E718}" type="datetime1">
              <a:rPr lang="en-US" smtClean="0"/>
              <a:t>5/28/2023</a:t>
            </a:fld>
            <a:endParaRPr lang="en-US"/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588"/>
            <a:ext cx="747712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5A94691-A066-4B80-99EA-1E97C4A30E70}" type="slidenum">
              <a:rPr lang="ar-SA" altLang="en-US"/>
              <a:pPr/>
              <a:t>‹#›</a:t>
            </a:fld>
            <a:endParaRPr lang="ar-SA" altLang="en-US"/>
          </a:p>
        </p:txBody>
      </p:sp>
    </p:spTree>
    <p:extLst>
      <p:ext uri="{BB962C8B-B14F-4D97-AF65-F5344CB8AC3E}">
        <p14:creationId xmlns:p14="http://schemas.microsoft.com/office/powerpoint/2010/main" val="2932069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DBFC0-0893-4369-B97F-512D7A184F8C}" type="datetime1">
              <a:rPr lang="en-US" smtClean="0"/>
              <a:t>5/28/2023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9E185-747A-4A08-88E8-3986E4A777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65761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F273B-F15D-44EA-A61F-4244965A86C2}" type="datetime1">
              <a:rPr lang="en-US" smtClean="0"/>
              <a:t>5/28/2023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60F76-78D6-4DB2-B031-8A015D5C19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1612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3AE9F-E19E-4B1E-B9C7-0F0BEEC8F82D}" type="datetime1">
              <a:rPr lang="en-US" smtClean="0"/>
              <a:t>5/28/2023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6349E-5540-4B5D-BF48-65E5EAF39F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634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FC91B7A-C43D-45E5-A5CD-6654DCCFF14E}" type="datetime1">
              <a:rPr lang="en-US" smtClean="0"/>
              <a:t>5/28/2023</a:t>
            </a:fld>
            <a:endParaRPr lang="en-US"/>
          </a:p>
        </p:txBody>
      </p:sp>
      <p:sp>
        <p:nvSpPr>
          <p:cNvPr id="8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F6F42ED-4F99-4934-8001-2388FAF3EB0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9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146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363" y="612775"/>
            <a:ext cx="95726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0254F-CEF6-43CD-B786-188D3FCE8209}" type="datetime1">
              <a:rPr lang="en-US" smtClean="0"/>
              <a:t>5/28/2023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492410-C6FB-4AEE-BCB3-5EEF8A433E5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1433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54C52-5342-43E5-9CD0-3406CCE3EC48}" type="datetime1">
              <a:rPr lang="en-US" smtClean="0"/>
              <a:t>5/28/2023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519C6-248F-402B-81B9-170AD2C5EC1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749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74052-5EB6-4BD6-958A-3BB23405AE9F}" type="datetime1">
              <a:rPr lang="en-US" smtClean="0"/>
              <a:t>5/28/2023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E4B202-44B2-4225-ADAC-C00EB63E68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638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B0F4F-FBC5-433D-8A13-12DB18CE9FC9}" type="datetime1">
              <a:rPr lang="en-US" smtClean="0"/>
              <a:t>5/28/2023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D2E1BA-D437-4015-A60B-2EFD9FEE59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484558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C1838-2596-4291-9B1D-4E24271964DE}" type="datetime1">
              <a:rPr lang="en-US" smtClean="0"/>
              <a:t>5/28/2023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97D51-06F7-4A03-B348-4F6578EE55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7285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02E0D8-E5EB-433B-B113-A7598FCAC90A}" type="datetime1">
              <a:rPr lang="en-US" smtClean="0"/>
              <a:t>5/28/2023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F9A50-B214-4693-8794-8C7E6521F3A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8565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087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 smtClean="0"/>
          </a:p>
        </p:txBody>
      </p:sp>
      <p:sp>
        <p:nvSpPr>
          <p:cNvPr id="308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1F52FEEC-A39D-4C77-BA7D-DF36EA0987EB}" type="datetime1">
              <a:rPr lang="en-US" smtClean="0"/>
              <a:t>5/28/2023</a:t>
            </a:fld>
            <a:endParaRPr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fld id="{AD199397-C8BD-4904-8E99-E332BB7971B4}" type="slidenum">
              <a:rPr lang="en-US" altLang="en-US"/>
              <a:pPr/>
              <a:t>‹#›</a:t>
            </a:fld>
            <a:endParaRPr lang="en-US" altLang="en-US">
              <a:solidFill>
                <a:srgbClr val="3F4052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608" r:id="rId1"/>
    <p:sldLayoutId id="2147484609" r:id="rId2"/>
    <p:sldLayoutId id="2147484610" r:id="rId3"/>
    <p:sldLayoutId id="2147484611" r:id="rId4"/>
    <p:sldLayoutId id="2147484612" r:id="rId5"/>
    <p:sldLayoutId id="2147484613" r:id="rId6"/>
    <p:sldLayoutId id="2147484614" r:id="rId7"/>
    <p:sldLayoutId id="2147484615" r:id="rId8"/>
    <p:sldLayoutId id="2147484616" r:id="rId9"/>
    <p:sldLayoutId id="2147484617" r:id="rId10"/>
    <p:sldLayoutId id="2147484618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0" y="2057400"/>
            <a:ext cx="7905750" cy="2762250"/>
          </a:xfrm>
          <a:noFill/>
        </p:spPr>
      </p:pic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2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1143000"/>
            <a:ext cx="8458200" cy="4291013"/>
          </a:xfrm>
        </p:spPr>
        <p:txBody>
          <a:bodyPr>
            <a:normAutofit/>
          </a:bodyPr>
          <a:lstStyle/>
          <a:p>
            <a:pPr algn="ctr" rtl="1" eaLnBrk="1" fontAlgn="auto" hangingPunct="1">
              <a:spcAft>
                <a:spcPts val="0"/>
              </a:spcAft>
              <a:defRPr/>
            </a:pPr>
            <a:r>
              <a:rPr lang="fa-IR" sz="6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مولفه های قدرت در جهان امروز</a:t>
            </a:r>
            <a:r>
              <a:rPr lang="fa-IR" sz="5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a-IR" sz="5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  <a:t> با نگاهی بر</a:t>
            </a:r>
            <a:b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</a:br>
            <a: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  <a:t>جایگاه دانش و تکنولوژی</a:t>
            </a:r>
            <a:b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</a:br>
            <a: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</a:br>
            <a: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fa-IR" sz="3200" b="1" dirty="0" smtClean="0">
                <a:solidFill>
                  <a:srgbClr val="CCFFFF"/>
                </a:solidFill>
                <a:latin typeface="Arial" pitchFamily="34" charset="0"/>
                <a:cs typeface="Arial" pitchFamily="34" charset="0"/>
              </a:rPr>
            </a:br>
            <a:endParaRPr lang="en-US" sz="32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/>
          <a:lstStyle/>
          <a:p>
            <a:pPr algn="ctr" eaLnBrk="1" hangingPunct="1"/>
            <a:r>
              <a:rPr lang="fa-IR" altLang="en-US" sz="2800" b="1" smtClean="0">
                <a:solidFill>
                  <a:srgbClr val="FF0000"/>
                </a:solidFill>
              </a:rPr>
              <a:t> تحولات نظام بین الملل در طی دو دهه گذشته </a:t>
            </a:r>
            <a:r>
              <a:rPr lang="en-US" altLang="en-US" sz="2800" smtClean="0">
                <a:solidFill>
                  <a:srgbClr val="FF0000"/>
                </a:solidFill>
              </a:rPr>
              <a:t/>
            </a:r>
            <a:br>
              <a:rPr lang="en-US" altLang="en-US" sz="2800" smtClean="0">
                <a:solidFill>
                  <a:srgbClr val="FF0000"/>
                </a:solidFill>
              </a:rPr>
            </a:br>
            <a:endParaRPr lang="en-US" altLang="en-US" sz="2800" smtClean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00600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پایان نظام بین الملل دوقطبی دوران جنگ سرد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گسترش تعداد کشورهای جهان از حدود 50 کشور مستقل به نزدیک یه 200 کشور 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گسترش وابستگی متقابل کشورهای جهان و گسترش روند جهانی شدن در عرصه های مختلف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تلاش ناموفق امریکا برای تحمیل نظام تک قطبی وپایان یک جانبه گرایی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حضور قدرتهای نوظهور (چین ؛ هند ؛ برزیل ؛ مکزیک ؛ روسیه ؛ آفریقای جنوبی ؛ ایران)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جهان بدون قطب یا چند جانبه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همکاریهای منطقه ای و افزایش قدرت بلوکهای منطقه ای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sz="1600" b="1" dirty="0" smtClean="0">
                <a:solidFill>
                  <a:srgbClr val="002060"/>
                </a:solidFill>
              </a:rPr>
              <a:t>تقویت همکاریهای جنوب و افزایش فاصله شمال و جنوب</a:t>
            </a: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en-US" sz="1600" b="1" dirty="0" smtClean="0">
              <a:solidFill>
                <a:srgbClr val="002060"/>
              </a:solidFill>
            </a:endParaRPr>
          </a:p>
          <a:p>
            <a:pPr marL="571500" indent="-57150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en-US" sz="1600" b="1" dirty="0" smtClean="0">
                <a:solidFill>
                  <a:srgbClr val="002060"/>
                </a:solidFill>
              </a:rPr>
              <a:t> </a:t>
            </a:r>
            <a:r>
              <a:rPr lang="fa-IR" sz="1600" b="1" dirty="0" smtClean="0">
                <a:solidFill>
                  <a:srgbClr val="002060"/>
                </a:solidFill>
              </a:rPr>
              <a:t>بحران مالی جهانی در سال 2008 و .. 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3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381000" y="762000"/>
            <a:ext cx="8382000" cy="1066800"/>
          </a:xfrm>
        </p:spPr>
        <p:txBody>
          <a:bodyPr/>
          <a:lstStyle/>
          <a:p>
            <a:pPr algn="ctr" eaLnBrk="1" hangingPunct="1"/>
            <a:r>
              <a:rPr lang="fa-IR" altLang="en-US" sz="3200" b="1" smtClean="0">
                <a:solidFill>
                  <a:srgbClr val="FF0000"/>
                </a:solidFill>
              </a:rPr>
              <a:t>پارامترهای سنتی قدرت (قدرت سخت) </a:t>
            </a:r>
            <a:r>
              <a:rPr lang="fa-IR" altLang="en-US" sz="3200" b="1" smtClean="0"/>
              <a:t> </a:t>
            </a:r>
            <a:r>
              <a:rPr lang="en-US" altLang="en-US" sz="3200" smtClean="0"/>
              <a:t/>
            </a:r>
            <a:br>
              <a:rPr lang="en-US" altLang="en-US" sz="3200" smtClean="0"/>
            </a:br>
            <a:endParaRPr lang="en-US" altLang="en-US" sz="32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19600"/>
          </a:xfrm>
          <a:solidFill>
            <a:srgbClr val="FFFF00"/>
          </a:solidFill>
        </p:spPr>
        <p:txBody>
          <a:bodyPr>
            <a:noAutofit/>
          </a:bodyPr>
          <a:lstStyle/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2400" b="1" u="sng" dirty="0" smtClean="0">
                <a:solidFill>
                  <a:schemeClr val="accent4"/>
                </a:solidFill>
              </a:rPr>
              <a:t>اﻗﺘﺼﺎدي:</a:t>
            </a:r>
            <a:r>
              <a:rPr lang="fa-IR" sz="2400" b="1" dirty="0" smtClean="0">
                <a:solidFill>
                  <a:schemeClr val="accent4"/>
                </a:solidFill>
              </a:rPr>
              <a:t>   </a:t>
            </a:r>
            <a:r>
              <a:rPr lang="fa-IR" sz="2000" b="1" dirty="0" smtClean="0">
                <a:solidFill>
                  <a:srgbClr val="002060"/>
                </a:solidFill>
              </a:rPr>
              <a:t>ﺗﻮﻟﻴﺪ ﻧﺎﺧﺎﻟﺺ داﺧﻠﻲ، ﺑﺪﻫﻲ ﺧﺎرﺟﻲ، ﻣﻮازﻧﻪ ﺗﺠﺎري، درآﻣﺪ ﺧﺎﻟﺺ ﺳﺮاﻧﻪ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r>
              <a:rPr lang="en-US" sz="2000" b="1" dirty="0" smtClean="0">
                <a:solidFill>
                  <a:srgbClr val="002060"/>
                </a:solidFill>
              </a:rPr>
              <a:t> 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2400" b="1" u="sng" dirty="0" smtClean="0">
                <a:solidFill>
                  <a:schemeClr val="accent4"/>
                </a:solidFill>
              </a:rPr>
              <a:t>ویژگی های ﺳﺮزﻣﻴﻨﻲ:</a:t>
            </a:r>
            <a:r>
              <a:rPr lang="fa-IR" sz="2400" b="1" dirty="0" smtClean="0">
                <a:solidFill>
                  <a:schemeClr val="accent4"/>
                </a:solidFill>
              </a:rPr>
              <a:t>   </a:t>
            </a:r>
            <a:r>
              <a:rPr lang="fa-IR" sz="2000" b="1" dirty="0" smtClean="0">
                <a:solidFill>
                  <a:srgbClr val="002060"/>
                </a:solidFill>
              </a:rPr>
              <a:t>ﻣﺴﺎﺣﺖ، ﺷﻜﻞ ﺳﺮزﻣﻴﻦ، ﻃﻮل ﺳﻮاﺣﻞ، ﻣﺠﺎورت ﺑﺎ ﺗﻨﮕﻪﻫﺎي اﺳﺘﺮاﺗﮋﻳﻚ، ﺗﻌﺪاد ﻫﻤﺴﺎﻳﮕﺎن، ﻣﻮﻗﻌﻴﺖ ﺗﺮاﻧﺰﻳﺖ و ... 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en-US" sz="2000" b="1" dirty="0" smtClean="0">
              <a:solidFill>
                <a:srgbClr val="002060"/>
              </a:solidFill>
            </a:endParaRP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2400" b="1" u="sng" dirty="0" smtClean="0">
                <a:solidFill>
                  <a:schemeClr val="accent4"/>
                </a:solidFill>
              </a:rPr>
              <a:t>اﺟﺘﻤﺎﻋﻲ:</a:t>
            </a:r>
            <a:r>
              <a:rPr lang="fa-IR" sz="2400" b="1" dirty="0" smtClean="0">
                <a:solidFill>
                  <a:schemeClr val="accent4"/>
                </a:solidFill>
              </a:rPr>
              <a:t>   </a:t>
            </a:r>
            <a:r>
              <a:rPr lang="fa-IR" sz="2000" b="1" dirty="0" smtClean="0">
                <a:solidFill>
                  <a:srgbClr val="002060"/>
                </a:solidFill>
              </a:rPr>
              <a:t>ﺗﻌﺪاد ﺟﻤﻌﻴﺖ،  ﻧﺮخ ﺳﻮاد، انسجام قومی، نژادی و مذهبی و .... 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en-US" sz="2000" b="1" dirty="0" smtClean="0">
              <a:solidFill>
                <a:srgbClr val="002060"/>
              </a:solidFill>
            </a:endParaRP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2400" b="1" u="sng" dirty="0" smtClean="0">
                <a:solidFill>
                  <a:schemeClr val="accent4"/>
                </a:solidFill>
              </a:rPr>
              <a:t>ﻧﻈﺎﻣﻲ:</a:t>
            </a:r>
            <a:r>
              <a:rPr lang="fa-IR" sz="2400" b="1" dirty="0" smtClean="0">
                <a:solidFill>
                  <a:schemeClr val="accent4"/>
                </a:solidFill>
              </a:rPr>
              <a:t>   </a:t>
            </a:r>
            <a:r>
              <a:rPr lang="fa-IR" sz="2000" b="1" dirty="0" smtClean="0">
                <a:solidFill>
                  <a:srgbClr val="002060"/>
                </a:solidFill>
              </a:rPr>
              <a:t>ﺗﻌﺪاد ﻧﻴﺮوﻫﺎي ﻣﺴﻠﺢ، ﺑﻮدﺟﻪ دﻓﺎﻋﻲ ﺳﺎﻟﻴﺎﻧﻪ، ﺳﻬﻢ ﺑﻮدﺟﻪ از </a:t>
            </a:r>
            <a:r>
              <a:rPr lang="en-US" sz="2000" b="1" dirty="0" smtClean="0">
                <a:solidFill>
                  <a:srgbClr val="002060"/>
                </a:solidFill>
              </a:rPr>
              <a:t>GDP</a:t>
            </a:r>
            <a:r>
              <a:rPr lang="fa-IR" sz="2000" b="1" dirty="0" smtClean="0">
                <a:solidFill>
                  <a:srgbClr val="002060"/>
                </a:solidFill>
              </a:rPr>
              <a:t>، ﺳﺮاﻧﻪ ﺑﻮدﺟﻪ دﻓﺎﻋﻲ، ﺗﻌﺪاد ﻫﻮاﭘﻴﻤﺎﻫﺎي ﺟﻨﮕﻲ، ﺗﻌﺪاد ﺑﺎﻟﮕﺮدﻫﺎ، ﺗﻌﺪاد ﺷﻨﺎورﻫﺎي رزﻣﻲ، ﻧﺴﺒﺖ ﺗﻌﺪاد ﻧﻴﺮوﻫﺎي ﻣﺴﻠﺢ ﺑﻪ ﺟﻤﻌﻴﺖ، دسترسی به ﺳﻼح اﺳﺘﺮاﺗﮋﻳﻚ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en-US" sz="2000" b="1" dirty="0" smtClean="0">
              <a:solidFill>
                <a:srgbClr val="002060"/>
              </a:solidFill>
            </a:endParaRP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2400" b="1" u="sng" dirty="0" smtClean="0">
                <a:solidFill>
                  <a:schemeClr val="accent4"/>
                </a:solidFill>
              </a:rPr>
              <a:t>ویژگی های نظام ﺳﻴﺎﺳﻲ:</a:t>
            </a:r>
            <a:r>
              <a:rPr lang="fa-IR" sz="2400" b="1" dirty="0" smtClean="0">
                <a:solidFill>
                  <a:schemeClr val="accent4"/>
                </a:solidFill>
              </a:rPr>
              <a:t>   </a:t>
            </a:r>
            <a:r>
              <a:rPr lang="fa-IR" sz="2000" b="1" dirty="0" smtClean="0">
                <a:solidFill>
                  <a:srgbClr val="002060"/>
                </a:solidFill>
              </a:rPr>
              <a:t>نوع نظام سیاسی، ثبات سیاسی؛ ﻛﻮدﺗﺎﻫﺎ، اﻧﺘﺨﺎﺑﺎت و غیره 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en-US" sz="2000" b="1" dirty="0">
              <a:solidFill>
                <a:srgbClr val="00206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4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066800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چالش های جدید</a:t>
            </a:r>
            <a:endParaRPr lang="en-US" altLang="en-US" smtClean="0">
              <a:solidFill>
                <a:srgbClr val="FF0000"/>
              </a:solidFill>
            </a:endParaRPr>
          </a:p>
        </p:txBody>
      </p:sp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8229600" cy="403860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r" rtl="1" eaLnBrk="1" hangingPunct="1">
              <a:defRPr/>
            </a:pPr>
            <a:r>
              <a:rPr lang="fa-IR" b="1" dirty="0" smtClean="0">
                <a:solidFill>
                  <a:srgbClr val="002060"/>
                </a:solidFill>
              </a:rPr>
              <a:t>گسترش تمایل به سمت مردم سالاری در کشورها و مناطق مختلف  </a:t>
            </a:r>
            <a:endParaRPr lang="en-US" b="1" dirty="0" smtClean="0">
              <a:solidFill>
                <a:srgbClr val="002060"/>
              </a:solidFill>
            </a:endParaRPr>
          </a:p>
          <a:p>
            <a:pPr algn="r" rtl="1" eaLnBrk="1" hangingPunct="1">
              <a:buFont typeface="Georgia" panose="02040502050405020303" pitchFamily="18" charset="0"/>
              <a:buNone/>
              <a:defRPr/>
            </a:pPr>
            <a:endParaRPr lang="en-US" b="1" dirty="0" smtClean="0">
              <a:solidFill>
                <a:srgbClr val="002060"/>
              </a:solidFill>
            </a:endParaRPr>
          </a:p>
          <a:p>
            <a:pPr algn="r" rtl="1" eaLnBrk="1" hangingPunct="1">
              <a:defRPr/>
            </a:pPr>
            <a:r>
              <a:rPr lang="fa-IR" b="1" dirty="0" smtClean="0">
                <a:solidFill>
                  <a:srgbClr val="002060"/>
                </a:solidFill>
              </a:rPr>
              <a:t>گسترش خواست عدالت جویی و رفع تبعیض ها و نابرابری در داخل جوامع در حال توسعه از یک سو و در بین جوامع و کشورهای مختلف از سوی دیگر </a:t>
            </a:r>
          </a:p>
          <a:p>
            <a:pPr algn="r" rtl="1" eaLnBrk="1" hangingPunct="1">
              <a:buFont typeface="Georgia" panose="02040502050405020303" pitchFamily="18" charset="0"/>
              <a:buNone/>
              <a:defRPr/>
            </a:pPr>
            <a:r>
              <a:rPr lang="fa-IR" b="1" dirty="0" smtClean="0">
                <a:solidFill>
                  <a:srgbClr val="002060"/>
                </a:solidFill>
              </a:rPr>
              <a:t> </a:t>
            </a:r>
            <a:endParaRPr lang="en-US" b="1" dirty="0" smtClean="0">
              <a:solidFill>
                <a:srgbClr val="002060"/>
              </a:solidFill>
            </a:endParaRPr>
          </a:p>
          <a:p>
            <a:pPr algn="r" rtl="1" eaLnBrk="1" hangingPunct="1">
              <a:defRPr/>
            </a:pPr>
            <a:r>
              <a:rPr lang="fa-IR" b="1" dirty="0" smtClean="0">
                <a:solidFill>
                  <a:srgbClr val="002060"/>
                </a:solidFill>
              </a:rPr>
              <a:t>توجه جدی تر کشورهای در حال توسعه در دستیابی به علوم و فناوری های جدید  وشکستن انحصار کشورهای توسعه یافته</a:t>
            </a:r>
          </a:p>
          <a:p>
            <a:pPr algn="r" rtl="1" eaLnBrk="1" hangingPunct="1">
              <a:defRPr/>
            </a:pPr>
            <a:endParaRPr lang="en-US" b="1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5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10600" cy="44958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47500" lnSpcReduction="20000"/>
          </a:bodyPr>
          <a:lstStyle/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5000" b="1" u="sng" dirty="0" smtClean="0">
                <a:solidFill>
                  <a:schemeClr val="accent4"/>
                </a:solidFill>
              </a:rPr>
              <a:t>قدرت نرم: </a:t>
            </a:r>
            <a:r>
              <a:rPr lang="fa-IR" sz="4500" b="1" dirty="0" smtClean="0"/>
              <a:t>توانایی تاثیر گذاری بر دیگران برای کسب نتایج مطلوب از طریق جذابیت به جای اجبار یا تطمیع</a:t>
            </a:r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3500" b="1" dirty="0" smtClean="0"/>
              <a:t>قدرت نرم : راه موفقیت در سیاستهای جهانی ( جوزف نای – دانشگاه هاروارد – 2004)</a:t>
            </a:r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endParaRPr lang="fa-IR" sz="1800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5000" b="1" dirty="0" smtClean="0">
                <a:solidFill>
                  <a:schemeClr val="accent4"/>
                </a:solidFill>
              </a:rPr>
              <a:t>عو</a:t>
            </a:r>
            <a:r>
              <a:rPr lang="fa-IR" sz="5000" b="1" u="sng" dirty="0" smtClean="0">
                <a:solidFill>
                  <a:schemeClr val="accent4"/>
                </a:solidFill>
              </a:rPr>
              <a:t>امل تاثیر گذار در قدرت نرم:</a:t>
            </a: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fa-IR" sz="4200" b="1" dirty="0" smtClean="0">
                <a:solidFill>
                  <a:srgbClr val="F64022"/>
                </a:solidFill>
              </a:rPr>
              <a:t>دیپلماسی عمومی: </a:t>
            </a:r>
            <a:r>
              <a:rPr lang="fa-IR" sz="4200" b="1" dirty="0" smtClean="0">
                <a:solidFill>
                  <a:srgbClr val="002060"/>
                </a:solidFill>
              </a:rPr>
              <a:t>ارتباطات گسترده با اقشار تاثیر گذار اجتماعی ( دانشجویان ؛ اساتید ؛ هنرمندان ؛ روزنامه نگاران ؛ علما ؛ زنان و .....  )</a:t>
            </a: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Georgia"/>
              <a:buNone/>
              <a:defRPr/>
            </a:pPr>
            <a:endParaRPr lang="fa-IR" sz="4200" b="1" dirty="0" smtClean="0">
              <a:solidFill>
                <a:srgbClr val="000099"/>
              </a:solidFill>
            </a:endParaRP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fa-IR" sz="4200" b="1" dirty="0" smtClean="0">
                <a:solidFill>
                  <a:srgbClr val="F64022"/>
                </a:solidFill>
              </a:rPr>
              <a:t>رسانه ها</a:t>
            </a:r>
            <a:r>
              <a:rPr lang="fa-IR" sz="4200" b="1" dirty="0" smtClean="0">
                <a:solidFill>
                  <a:srgbClr val="002060"/>
                </a:solidFill>
              </a:rPr>
              <a:t>( ماهواره ؛ اینترنت ؛ شبکه های اجتماعی ؛ روزنامه ؛ خبرگزاری ؛ کتاب ؛ فیلم ؛ سینما و .... ) </a:t>
            </a: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Georgia"/>
              <a:buNone/>
              <a:defRPr/>
            </a:pPr>
            <a:endParaRPr lang="fa-IR" sz="4200" b="1" dirty="0" smtClean="0">
              <a:solidFill>
                <a:srgbClr val="000099"/>
              </a:solidFill>
            </a:endParaRP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fa-IR" sz="4200" b="1" dirty="0" smtClean="0">
                <a:solidFill>
                  <a:srgbClr val="F64022"/>
                </a:solidFill>
              </a:rPr>
              <a:t>ابزارهای سایبری و نرم افزاری</a:t>
            </a:r>
          </a:p>
          <a:p>
            <a:pPr marL="754380" lvl="1" indent="-342900" algn="r" rtl="1" eaLnBrk="1" fontAlgn="auto" hangingPunct="1">
              <a:spcAft>
                <a:spcPts val="0"/>
              </a:spcAft>
              <a:buClr>
                <a:srgbClr val="C00000"/>
              </a:buClr>
              <a:buFont typeface="Georgia"/>
              <a:buNone/>
              <a:defRPr/>
            </a:pPr>
            <a:endParaRPr lang="fa-IR" sz="4200" b="1" dirty="0" smtClean="0">
              <a:solidFill>
                <a:srgbClr val="F64022"/>
              </a:solidFill>
            </a:endParaRPr>
          </a:p>
          <a:p>
            <a:pPr marL="868680" lvl="1" indent="-457200" algn="r" rtl="1" eaLnBrk="1" fontAlgn="auto" hangingPunct="1">
              <a:spcAft>
                <a:spcPts val="0"/>
              </a:spcAft>
              <a:buClr>
                <a:srgbClr val="C00000"/>
              </a:buClr>
              <a:buFont typeface="Wingdings" pitchFamily="2" charset="2"/>
              <a:buChar char="v"/>
              <a:defRPr/>
            </a:pPr>
            <a:r>
              <a:rPr lang="fa-IR" sz="4200" b="1" u="sng" dirty="0" smtClean="0">
                <a:solidFill>
                  <a:srgbClr val="F64022"/>
                </a:solidFill>
              </a:rPr>
              <a:t>دانش و تکنولوژی : </a:t>
            </a:r>
            <a:r>
              <a:rPr lang="fa-IR" sz="4200" b="1" u="sng" dirty="0" smtClean="0">
                <a:solidFill>
                  <a:srgbClr val="002060"/>
                </a:solidFill>
              </a:rPr>
              <a:t>رسیدن به مرجعیت علمی و فنی</a:t>
            </a:r>
          </a:p>
          <a:p>
            <a:pPr marL="868680" lvl="1" indent="-457200" algn="r" rtl="1" eaLnBrk="1" fontAlgn="auto" hangingPunct="1">
              <a:spcAft>
                <a:spcPts val="0"/>
              </a:spcAft>
              <a:buClr>
                <a:srgbClr val="C00000"/>
              </a:buClr>
              <a:buFont typeface="Georgia"/>
              <a:buNone/>
              <a:defRPr/>
            </a:pPr>
            <a:endParaRPr lang="fa-IR" sz="3100" b="1" u="sng" dirty="0" smtClean="0">
              <a:solidFill>
                <a:srgbClr val="002060"/>
              </a:solidFill>
            </a:endParaRPr>
          </a:p>
          <a:p>
            <a:pPr marL="868680" lvl="1" indent="-457200" algn="r" rtl="1" eaLnBrk="1" fontAlgn="auto" hangingPunct="1">
              <a:spcAft>
                <a:spcPts val="0"/>
              </a:spcAft>
              <a:buClr>
                <a:srgbClr val="C00000"/>
              </a:buClr>
              <a:buFont typeface="Georgia"/>
              <a:buNone/>
              <a:defRPr/>
            </a:pPr>
            <a:endParaRPr lang="fa-IR" sz="2400" b="1" u="sng" dirty="0" smtClean="0">
              <a:solidFill>
                <a:srgbClr val="F64022"/>
              </a:solidFill>
            </a:endParaRPr>
          </a:p>
          <a:p>
            <a:pPr marL="576072" indent="-457200" algn="r" rtl="1" eaLnBrk="1" fontAlgn="auto" hangingPunct="1">
              <a:spcAft>
                <a:spcPts val="0"/>
              </a:spcAft>
              <a:buClr>
                <a:srgbClr val="C00000"/>
              </a:buClr>
              <a:buFont typeface="Arial" pitchFamily="34" charset="0"/>
              <a:buChar char="•"/>
              <a:defRPr/>
            </a:pPr>
            <a:r>
              <a:rPr lang="fa-IR" sz="4000" b="1" u="sng" dirty="0" smtClean="0">
                <a:solidFill>
                  <a:srgbClr val="F64022"/>
                </a:solidFill>
              </a:rPr>
              <a:t>تسلط بر دانش و تکنولوژی فضایی : حضور در مرزهای دانش و ایجاد اقتدار و غرور ملی و جهانی</a:t>
            </a:r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382000" cy="1066800"/>
          </a:xfrm>
        </p:spPr>
        <p:txBody>
          <a:bodyPr/>
          <a:lstStyle/>
          <a:p>
            <a:pPr algn="ctr" eaLnBrk="1" hangingPunct="1"/>
            <a:r>
              <a:rPr lang="fa-IR" altLang="en-US" sz="3200" b="1" smtClean="0">
                <a:solidFill>
                  <a:srgbClr val="FF0000"/>
                </a:solidFill>
              </a:rPr>
              <a:t>پارامترهای قدرت در جهان امروز(قدرت نرم) </a:t>
            </a:r>
            <a:endParaRPr lang="en-US" altLang="en-US" sz="3200" smtClean="0"/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6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914400" y="457200"/>
            <a:ext cx="7239000" cy="701675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اقتصاد دانایی محور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19600"/>
          </a:xfrm>
          <a:solidFill>
            <a:srgbClr val="CCFF66"/>
          </a:solidFill>
        </p:spPr>
        <p:txBody>
          <a:bodyPr>
            <a:normAutofit/>
          </a:bodyPr>
          <a:lstStyle/>
          <a:p>
            <a:pPr marL="514350" indent="-51435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u="sng" dirty="0" smtClean="0">
                <a:solidFill>
                  <a:srgbClr val="FF0000"/>
                </a:solidFill>
              </a:rPr>
              <a:t>اقتصاد دانایی محور: </a:t>
            </a:r>
            <a:r>
              <a:rPr lang="fa-IR" sz="2000" b="1" dirty="0" smtClean="0"/>
              <a:t>ا</a:t>
            </a:r>
            <a:r>
              <a:rPr lang="fa-IR" sz="2400" b="1" dirty="0" smtClean="0"/>
              <a:t>قتصاد متکی بر تولید ؛ توزیع و مصرف دانایی و اطلاعات . در این اقتصاد دانایی محرک اصلی رشد ؛ ایجاد ثروت و اشتغال در تمامی رشته فعالیت هاست.</a:t>
            </a:r>
          </a:p>
          <a:p>
            <a:pPr marL="514350" indent="-51435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fa-IR" sz="1800" b="1" dirty="0" smtClean="0"/>
          </a:p>
          <a:p>
            <a:pPr marL="806958" lvl="1" indent="-514350" algn="r" rt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a-IR" sz="2000" b="1" dirty="0" smtClean="0">
                <a:solidFill>
                  <a:schemeClr val="accent4">
                    <a:lumMod val="75000"/>
                  </a:schemeClr>
                </a:solidFill>
              </a:rPr>
              <a:t>تبدیل دانایی به کالا: </a:t>
            </a:r>
            <a:r>
              <a:rPr lang="fa-IR" sz="2000" b="1" dirty="0" smtClean="0">
                <a:solidFill>
                  <a:srgbClr val="0066FF"/>
                </a:solidFill>
              </a:rPr>
              <a:t>تولید ثروت و ارزش افزوده بر مبنای دانش و تکنولوژی</a:t>
            </a:r>
          </a:p>
          <a:p>
            <a:pPr marL="806958" lvl="1" indent="-514350" algn="r" rtl="1" eaLnBrk="1" fontAlgn="auto" hangingPunct="1">
              <a:spcAft>
                <a:spcPts val="0"/>
              </a:spcAft>
              <a:buFont typeface="Georgia"/>
              <a:buNone/>
              <a:defRPr/>
            </a:pPr>
            <a:endParaRPr lang="fa-IR" sz="2000" b="1" dirty="0" smtClean="0">
              <a:solidFill>
                <a:srgbClr val="0066FF"/>
              </a:solidFill>
            </a:endParaRPr>
          </a:p>
          <a:p>
            <a:pPr marL="806958" lvl="1" indent="-514350" algn="r" rt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a-IR" sz="2000" b="1" dirty="0" smtClean="0">
                <a:solidFill>
                  <a:schemeClr val="accent4">
                    <a:lumMod val="75000"/>
                  </a:schemeClr>
                </a:solidFill>
              </a:rPr>
              <a:t>اقتصاد فراوانی منابع: </a:t>
            </a:r>
            <a:r>
              <a:rPr lang="fa-IR" sz="2000" b="1" dirty="0" smtClean="0">
                <a:solidFill>
                  <a:srgbClr val="0066FF"/>
                </a:solidFill>
              </a:rPr>
              <a:t>دانایی سرمایه ای تمام نشدنی و خود افزاست. دانایی مستهلک شونده نیست و می تواند بارها مصرف شود و بیشتر رشد کند.</a:t>
            </a:r>
          </a:p>
          <a:p>
            <a:pPr marL="806958" lvl="1" indent="-514350" algn="r" rtl="1" eaLnBrk="1" fontAlgn="auto" hangingPunct="1">
              <a:spcAft>
                <a:spcPts val="0"/>
              </a:spcAft>
              <a:buFont typeface="Georgia"/>
              <a:buNone/>
              <a:defRPr/>
            </a:pPr>
            <a:endParaRPr lang="fa-IR" sz="2000" b="1" dirty="0" smtClean="0">
              <a:solidFill>
                <a:srgbClr val="0066FF"/>
              </a:solidFill>
            </a:endParaRPr>
          </a:p>
          <a:p>
            <a:pPr marL="806958" lvl="1" indent="-514350" algn="r" rt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fa-IR" sz="2000" b="1" dirty="0" smtClean="0">
                <a:solidFill>
                  <a:schemeClr val="accent4">
                    <a:lumMod val="75000"/>
                  </a:schemeClr>
                </a:solidFill>
              </a:rPr>
              <a:t>اقتصاد بدون وزن:  </a:t>
            </a:r>
            <a:r>
              <a:rPr lang="fa-IR" sz="2000" b="1" dirty="0" smtClean="0">
                <a:solidFill>
                  <a:srgbClr val="0066FF"/>
                </a:solidFill>
              </a:rPr>
              <a:t>ارزش محصول از نوع فکری و غیر قابل لمس است.</a:t>
            </a:r>
          </a:p>
          <a:p>
            <a:pPr marL="806958" lvl="1" indent="-514350" algn="r" rtl="1" eaLnBrk="1" fontAlgn="auto" hangingPunct="1">
              <a:spcAft>
                <a:spcPts val="0"/>
              </a:spcAft>
              <a:buFont typeface="Wingdings" pitchFamily="2" charset="2"/>
              <a:buChar char="ü"/>
              <a:defRPr/>
            </a:pPr>
            <a:endParaRPr lang="fa-IR" sz="1600" b="1" dirty="0" smtClean="0"/>
          </a:p>
          <a:p>
            <a:pPr marL="806958" lvl="1" indent="-514350" algn="r" rtl="1" eaLnBrk="1" fontAlgn="auto" hangingPunct="1">
              <a:spcAft>
                <a:spcPts val="0"/>
              </a:spcAft>
              <a:buFont typeface="Georgia"/>
              <a:buNone/>
              <a:defRPr/>
            </a:pPr>
            <a:r>
              <a:rPr lang="fa-IR" sz="2400" b="1" u="sng" dirty="0" smtClean="0">
                <a:solidFill>
                  <a:srgbClr val="FF0000"/>
                </a:solidFill>
              </a:rPr>
              <a:t>دانایی زمانی به ظرفیت کامل خود می رسد که بتواند ارزش اقتصادی پیداکند.</a:t>
            </a:r>
          </a:p>
          <a:p>
            <a:pPr marL="806958" lvl="1" indent="-514350" algn="r" rtl="1" eaLnBrk="1" fontAlgn="auto" hangingPunct="1">
              <a:spcAft>
                <a:spcPts val="0"/>
              </a:spcAft>
              <a:buFont typeface="Georgia"/>
              <a:buNone/>
              <a:defRPr/>
            </a:pPr>
            <a:endParaRPr lang="fa-IR" sz="2400" b="1" u="sng" dirty="0" smtClean="0">
              <a:solidFill>
                <a:srgbClr val="FF0000"/>
              </a:solidFill>
            </a:endParaRPr>
          </a:p>
        </p:txBody>
      </p:sp>
      <p:sp>
        <p:nvSpPr>
          <p:cNvPr id="6" name="Text Box 14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7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48200"/>
          </a:xfrm>
          <a:solidFill>
            <a:srgbClr val="CCFF66"/>
          </a:solidFill>
        </p:spPr>
        <p:txBody>
          <a:bodyPr>
            <a:normAutofit fontScale="92500" lnSpcReduction="10000"/>
          </a:bodyPr>
          <a:lstStyle/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b="1" u="sng" dirty="0" smtClean="0">
                <a:solidFill>
                  <a:srgbClr val="FF0000"/>
                </a:solidFill>
              </a:rPr>
              <a:t>مصرف دانایی :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fa-IR" dirty="0" smtClean="0"/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1800" b="1" dirty="0" smtClean="0">
                <a:solidFill>
                  <a:schemeClr val="accent4">
                    <a:lumMod val="75000"/>
                  </a:schemeClr>
                </a:solidFill>
              </a:rPr>
              <a:t>بهره برداری از تکنولوژیهای موجود: </a:t>
            </a:r>
            <a:r>
              <a:rPr lang="fa-IR" sz="1800" b="1" dirty="0" smtClean="0">
                <a:solidFill>
                  <a:srgbClr val="0070C0"/>
                </a:solidFill>
              </a:rPr>
              <a:t>رشد سریعتر کشورهای درحال توسعه نسبت به کشورهای توسعه یافته در شرایط مساوی و با سرمایه گذاری برابر در آموزش و تحقیقات و توسعه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fa-IR" sz="2000" b="1" dirty="0" smtClean="0"/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1800" b="1" dirty="0" smtClean="0">
                <a:solidFill>
                  <a:schemeClr val="accent4">
                    <a:lumMod val="75000"/>
                  </a:schemeClr>
                </a:solidFill>
              </a:rPr>
              <a:t>سرمایه گذاری در تحقیق و توسعه برای هدایت سرمایه های فکری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fa-IR" sz="2000" b="1" dirty="0" smtClean="0"/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1800" b="1" dirty="0" smtClean="0">
                <a:solidFill>
                  <a:schemeClr val="accent4">
                    <a:lumMod val="75000"/>
                  </a:schemeClr>
                </a:solidFill>
              </a:rPr>
              <a:t>توسعه شبکه های دانایی در خدمت رفاه اجتماعی </a:t>
            </a:r>
            <a:r>
              <a:rPr lang="fa-IR" sz="1800" b="1" dirty="0" smtClean="0">
                <a:solidFill>
                  <a:srgbClr val="0070C0"/>
                </a:solidFill>
              </a:rPr>
              <a:t>( بانک ؛ بیمه ؛ خدمات نرم افزاری ؛ مشاوران مالی و)</a:t>
            </a:r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1800" b="1" dirty="0" smtClean="0">
                <a:solidFill>
                  <a:schemeClr val="accent4">
                    <a:lumMod val="75000"/>
                  </a:schemeClr>
                </a:solidFill>
              </a:rPr>
              <a:t>تغییرات ساختاری عمیق در اقتصاد و جامعه : </a:t>
            </a:r>
            <a:r>
              <a:rPr lang="fa-IR" sz="1800" b="1" dirty="0" smtClean="0">
                <a:solidFill>
                  <a:srgbClr val="0070C0"/>
                </a:solidFill>
              </a:rPr>
              <a:t>قطب شدن نخبگان و دانشمندان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None/>
              <a:defRPr/>
            </a:pPr>
            <a:endParaRPr lang="fa-IR" sz="2000" b="1" dirty="0" smtClean="0"/>
          </a:p>
          <a:p>
            <a:pPr marL="658368" lvl="1" indent="-246888" algn="r" rtl="1" eaLnBrk="1" fontAlgn="auto" hangingPunct="1">
              <a:spcAft>
                <a:spcPts val="0"/>
              </a:spcAft>
              <a:buFont typeface="Georgia"/>
              <a:buChar char="▫"/>
              <a:defRPr/>
            </a:pPr>
            <a:r>
              <a:rPr lang="fa-IR" sz="1800" b="1" dirty="0" smtClean="0">
                <a:solidFill>
                  <a:schemeClr val="accent4">
                    <a:lumMod val="75000"/>
                  </a:schemeClr>
                </a:solidFill>
              </a:rPr>
              <a:t>تغییرات عمیق در نحوه زندگی و کار افراد در جامعه: </a:t>
            </a:r>
            <a:r>
              <a:rPr lang="fa-IR" sz="1800" b="1" dirty="0" smtClean="0">
                <a:solidFill>
                  <a:srgbClr val="0070C0"/>
                </a:solidFill>
              </a:rPr>
              <a:t>تبدیل ساختارهای سلسله مراتبی به ساختارهای شبکه ای و توسعه یافته و توسعه بخش خدمات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endParaRPr lang="fa-IR" sz="2000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Georgia"/>
              <a:buChar char="•"/>
              <a:defRPr/>
            </a:pPr>
            <a:r>
              <a:rPr lang="fa-IR" sz="3000" b="1" u="sng" dirty="0" smtClean="0">
                <a:solidFill>
                  <a:srgbClr val="FF0000"/>
                </a:solidFill>
              </a:rPr>
              <a:t>در اقتصاد دانایی محور دانشگران جای صنعتگران را می گیرند</a:t>
            </a:r>
            <a:endParaRPr lang="en-US" sz="3000" b="1" u="sng" dirty="0">
              <a:solidFill>
                <a:srgbClr val="FF0000"/>
              </a:solidFill>
            </a:endParaRP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381000" y="6172200"/>
            <a:ext cx="78486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/>
          <a:lstStyle/>
          <a:p>
            <a:pPr algn="r" rtl="1">
              <a:defRPr/>
            </a:pPr>
            <a:r>
              <a:rPr lang="fa-IR" sz="1400" b="1">
                <a:solidFill>
                  <a:srgbClr val="002060"/>
                </a:solidFill>
              </a:rPr>
              <a:t>مولفه های قدرت در جهان امروز                                                                    محسن شاطرزاده – 14 شهریور 1391</a:t>
            </a:r>
            <a:endParaRPr lang="en-US" sz="1400" b="1" dirty="0">
              <a:solidFill>
                <a:srgbClr val="002060"/>
              </a:solidFill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8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2533" name="Title 1"/>
          <p:cNvSpPr>
            <a:spLocks noGrp="1"/>
          </p:cNvSpPr>
          <p:nvPr>
            <p:ph type="title"/>
          </p:nvPr>
        </p:nvSpPr>
        <p:spPr>
          <a:xfrm>
            <a:off x="990600" y="609600"/>
            <a:ext cx="7239000" cy="701675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اقتصاد دانایی محور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0"/>
            <a:ext cx="8382000" cy="4114800"/>
          </a:xfrm>
          <a:solidFill>
            <a:srgbClr val="CCFF66"/>
          </a:solidFill>
        </p:spPr>
        <p:txBody>
          <a:bodyPr>
            <a:normAutofit fontScale="62500" lnSpcReduction="20000"/>
          </a:bodyPr>
          <a:lstStyle/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سرمایه انسانی عنصری اساسی و بسیار ارزشمند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اتکا به مهارتهای کارگروهی و مهارتهای ادراکی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ایجاد سرمایه انسانی: </a:t>
            </a:r>
            <a:r>
              <a:rPr lang="fa-IR" b="1" dirty="0" smtClean="0"/>
              <a:t>سرمایه گذاری در علوم و تحقیقات و توسعه بر اساس نیازهای بازار( آموزش افراد بر اساس نیازهای بازار)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نوآوری و خلاقیت و ایجاد جریان دانایی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rgbClr val="FF0000"/>
                </a:solidFill>
              </a:rPr>
              <a:t>دانایی کاربری شده: </a:t>
            </a:r>
            <a:r>
              <a:rPr lang="fa-IR" b="1" dirty="0" smtClean="0">
                <a:solidFill>
                  <a:srgbClr val="0070C0"/>
                </a:solidFill>
              </a:rPr>
              <a:t>تبدیل دانش به تکنولوژی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rgbClr val="FF0000"/>
                </a:solidFill>
              </a:rPr>
              <a:t>دانایی تئوریک: </a:t>
            </a:r>
            <a:r>
              <a:rPr lang="fa-IR" b="1" dirty="0" smtClean="0">
                <a:solidFill>
                  <a:srgbClr val="0070C0"/>
                </a:solidFill>
              </a:rPr>
              <a:t>دانایی موجود در متون علمی و فنی؛ دانشمندان و مشاوران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هدف از تحقیق: </a:t>
            </a:r>
            <a:r>
              <a:rPr lang="fa-IR" b="1" dirty="0" smtClean="0"/>
              <a:t>نوآوری و کار آفرینی</a:t>
            </a:r>
          </a:p>
          <a:p>
            <a:pPr marL="1389888" lvl="4" indent="-18288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3"/>
                </a:solidFill>
              </a:rPr>
              <a:t>نوآوری: محصولات با فرآیندهای جدید یا بهبود یافته</a:t>
            </a:r>
          </a:p>
          <a:p>
            <a:pPr marL="1389888" lvl="4" indent="-182880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chemeClr val="accent3"/>
                </a:solidFill>
              </a:rPr>
              <a:t>کار آفرینی : تعداد کسب و کارهای جدید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rgbClr val="0070C0"/>
                </a:solidFill>
              </a:rPr>
              <a:t>بنیان و ظرفیت تحقیق برای ایجاد دانایی: </a:t>
            </a:r>
            <a:r>
              <a:rPr lang="fa-IR" b="1" dirty="0" smtClean="0">
                <a:solidFill>
                  <a:schemeClr val="tx1"/>
                </a:solidFill>
              </a:rPr>
              <a:t>تحقیقات بنیادی ؛ رشته های جدید ؛ تحقیق در شرکتهای کوچک و متوسط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rgbClr val="0070C0"/>
                </a:solidFill>
              </a:rPr>
              <a:t>دانایی با ظرفیتهای تجاری</a:t>
            </a:r>
          </a:p>
          <a:p>
            <a:pPr marL="923544" lvl="2" indent="-219456" algn="r" rtl="1" eaLnBrk="1" fontAlgn="auto" hangingPunct="1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fa-IR" b="1" dirty="0" smtClean="0">
                <a:solidFill>
                  <a:srgbClr val="0070C0"/>
                </a:solidFill>
              </a:rPr>
              <a:t>شبکه ها و جریانهای دانایی</a:t>
            </a:r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  <a:p>
            <a:pPr marL="365760" indent="-256032" algn="r" rtl="1" eaLnBrk="1" fontAlgn="auto" hangingPunct="1">
              <a:spcAft>
                <a:spcPts val="0"/>
              </a:spcAft>
              <a:buClr>
                <a:schemeClr val="accent3"/>
              </a:buClr>
              <a:buFont typeface="Wingdings" pitchFamily="2" charset="2"/>
              <a:buChar char="v"/>
              <a:defRPr/>
            </a:pPr>
            <a:endParaRPr lang="fa-IR" b="1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458200" y="6172200"/>
            <a:ext cx="304800" cy="406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9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3557" name="Title 1"/>
          <p:cNvSpPr>
            <a:spLocks noGrp="1"/>
          </p:cNvSpPr>
          <p:nvPr>
            <p:ph type="title"/>
          </p:nvPr>
        </p:nvSpPr>
        <p:spPr>
          <a:xfrm>
            <a:off x="228600" y="7620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sz="3200" b="1" smtClean="0">
                <a:solidFill>
                  <a:srgbClr val="FF0000"/>
                </a:solidFill>
              </a:rPr>
              <a:t>نقش کلیدی تحقیق و توسعه </a:t>
            </a:r>
            <a:br>
              <a:rPr lang="fa-IR" altLang="en-US" sz="3200" b="1" smtClean="0">
                <a:solidFill>
                  <a:srgbClr val="FF0000"/>
                </a:solidFill>
              </a:rPr>
            </a:br>
            <a:r>
              <a:rPr lang="fa-IR" altLang="en-US" sz="3200" b="1" smtClean="0">
                <a:solidFill>
                  <a:srgbClr val="FF0000"/>
                </a:solidFill>
              </a:rPr>
              <a:t>در اقتصاد دانایی محور</a:t>
            </a:r>
            <a:endParaRPr lang="en-US" altLang="en-US" sz="32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381000" y="1295400"/>
            <a:ext cx="8382000" cy="480060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marL="623887" indent="-514350" algn="r" rtl="1" eaLnBrk="1" hangingPunct="1">
              <a:buClr>
                <a:srgbClr val="FF0000"/>
              </a:buClr>
              <a:buFont typeface="+mj-lt"/>
              <a:buAutoNum type="arabicPeriod"/>
              <a:defRPr/>
            </a:pPr>
            <a:r>
              <a:rPr lang="fa-IR" sz="4400" b="1" u="sng" dirty="0" smtClean="0">
                <a:solidFill>
                  <a:srgbClr val="FF0000"/>
                </a:solidFill>
              </a:rPr>
              <a:t>برند</a:t>
            </a:r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en-US" sz="1800" b="1" dirty="0" smtClean="0"/>
              <a:t>Brand</a:t>
            </a:r>
            <a:r>
              <a:rPr lang="fa-IR" sz="1800" b="1" dirty="0" smtClean="0"/>
              <a:t> به نام، نشان، سمبل، لوگو و ساير علائمي اطلاق مي‌شود كه كالاها و يا خدمات يك فروشنده را از كالاها و خدمات ساير فروشندگان متمايز مي‌سازند.</a:t>
            </a:r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 </a:t>
            </a:r>
            <a:r>
              <a:rPr lang="en-US" sz="1800" b="1" dirty="0" smtClean="0"/>
              <a:t>Brand‌</a:t>
            </a:r>
            <a:r>
              <a:rPr lang="fa-IR" sz="1800" b="1" dirty="0" smtClean="0"/>
              <a:t> يك دارايي با ارزش محسوب شده و تجسم سمبليك كليه اطلاعاتي است كه در خصوص كالا، خدمت و يا توليد كننده خاصي موجود است. </a:t>
            </a:r>
          </a:p>
          <a:p>
            <a:pPr algn="justLow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مطابق بعضي از برآوردها يك سوم از ثروت جهان مربوط به </a:t>
            </a:r>
            <a:r>
              <a:rPr lang="en-US" sz="1800" b="1" dirty="0" smtClean="0"/>
              <a:t>Brand</a:t>
            </a:r>
            <a:r>
              <a:rPr lang="fa-IR" sz="1800" b="1" dirty="0" smtClean="0"/>
              <a:t> هاي معتبر است.</a:t>
            </a:r>
          </a:p>
          <a:p>
            <a:pPr algn="justLow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 مطابق ليست نشريه </a:t>
            </a:r>
            <a:r>
              <a:rPr lang="en-US" sz="1800" b="1" dirty="0" smtClean="0"/>
              <a:t>Business week</a:t>
            </a:r>
            <a:r>
              <a:rPr lang="fa-IR" sz="1800" b="1" dirty="0" smtClean="0"/>
              <a:t>، ارزش يكصد </a:t>
            </a:r>
            <a:r>
              <a:rPr lang="en-US" sz="1800" b="1" dirty="0" smtClean="0"/>
              <a:t>Brand‌</a:t>
            </a:r>
            <a:r>
              <a:rPr lang="fa-IR" sz="1800" b="1" dirty="0" smtClean="0"/>
              <a:t> نخست جهان در سال 2006 ميلادي حدودا برابر با درآمد ناخالص ملي 63 كشوري است كه از سوي بانك جهاني "كشورهاي كم درآمد" ناميده شده و نيمي از جمعيت جهان را در خود جاي داده اند.</a:t>
            </a:r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در آمد کشورهای جنوب از تولیدات برند های جهانی : کمتر از 20 درصد صاحبان برند</a:t>
            </a:r>
          </a:p>
          <a:p>
            <a:pPr algn="ctr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r>
              <a:rPr lang="fa-IR" sz="1800" b="1" dirty="0" smtClean="0"/>
              <a:t> </a:t>
            </a:r>
            <a:r>
              <a:rPr lang="fa-IR" sz="2000" b="1" u="sng" dirty="0" smtClean="0">
                <a:solidFill>
                  <a:srgbClr val="FF0000"/>
                </a:solidFill>
              </a:rPr>
              <a:t>در دنياي امروز مشتريان هزينه بيشتري براي كالاي صاحب </a:t>
            </a:r>
            <a:r>
              <a:rPr lang="en-US" sz="2000" b="1" u="sng" dirty="0" smtClean="0">
                <a:solidFill>
                  <a:srgbClr val="FF0000"/>
                </a:solidFill>
              </a:rPr>
              <a:t>Brand</a:t>
            </a:r>
            <a:r>
              <a:rPr lang="fa-IR" sz="2000" b="1" u="sng" dirty="0" smtClean="0">
                <a:solidFill>
                  <a:srgbClr val="FF0000"/>
                </a:solidFill>
              </a:rPr>
              <a:t> مي‌پردازند.</a:t>
            </a:r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endParaRPr lang="fa-IR" sz="1800" b="1" dirty="0" smtClean="0"/>
          </a:p>
          <a:p>
            <a:pPr algn="justLow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r>
              <a:rPr lang="en-US" sz="1800" b="1" dirty="0" smtClean="0"/>
              <a:t> </a:t>
            </a:r>
            <a:endParaRPr lang="fa-IR" sz="1800" b="1" dirty="0" smtClean="0"/>
          </a:p>
          <a:p>
            <a:pPr algn="r" rtl="1" eaLnBrk="1" hangingPunct="1">
              <a:buClr>
                <a:srgbClr val="FF0000"/>
              </a:buClr>
              <a:defRPr/>
            </a:pPr>
            <a:endParaRPr lang="en-US" sz="1800" b="1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229600" y="6172200"/>
            <a:ext cx="6858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10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4581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دو مثال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324350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algn="justLow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نقش </a:t>
            </a:r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Brand</a:t>
            </a:r>
            <a:r>
              <a:rPr lang="fa-IR" b="1" dirty="0" smtClean="0">
                <a:solidFill>
                  <a:schemeClr val="accent4">
                    <a:lumMod val="75000"/>
                  </a:schemeClr>
                </a:solidFill>
              </a:rPr>
              <a:t> در اشتغال‌زايي</a:t>
            </a:r>
            <a:endParaRPr lang="en-US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justLow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endParaRPr lang="fa-IR" sz="1800" b="1" dirty="0" smtClean="0"/>
          </a:p>
          <a:p>
            <a:pPr algn="r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شركت </a:t>
            </a:r>
            <a:r>
              <a:rPr lang="en-US" sz="1800" dirty="0" smtClean="0"/>
              <a:t>Dell</a:t>
            </a:r>
            <a:r>
              <a:rPr lang="fa-IR" sz="1800" b="1" dirty="0" smtClean="0"/>
              <a:t> در تگزاس براي 12500 نفر مستقيما ايجاد شغل كرده و 30000 شغل نيز بصورت غير مستقيم ايجاد نموده است</a:t>
            </a:r>
            <a:r>
              <a:rPr lang="en-US" sz="1800" b="1" dirty="0" smtClean="0"/>
              <a:t> </a:t>
            </a:r>
            <a:endParaRPr lang="fa-IR" sz="1800" b="1" dirty="0" smtClean="0"/>
          </a:p>
          <a:p>
            <a:pPr algn="r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endParaRPr lang="en-US" sz="1800" b="1" dirty="0" smtClean="0"/>
          </a:p>
          <a:p>
            <a:pPr algn="r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 شركت </a:t>
            </a:r>
            <a:r>
              <a:rPr lang="en-US" sz="1800" dirty="0" smtClean="0"/>
              <a:t>3M</a:t>
            </a:r>
            <a:r>
              <a:rPr lang="fa-IR" sz="1800" b="1" dirty="0" smtClean="0"/>
              <a:t> براي 20000 نفر از اهالي مينه‌سوتا مستقيما شغل ايجاد نموده و 54280 شغل را نيز بصورت غير مستقيم ايجاد نموده است. </a:t>
            </a:r>
            <a:endParaRPr lang="en-US" sz="1800" b="1" dirty="0" smtClean="0"/>
          </a:p>
          <a:p>
            <a:pPr algn="justLow" eaLnBrk="1" hangingPunct="1">
              <a:buClr>
                <a:srgbClr val="FF0000"/>
              </a:buClr>
              <a:buFont typeface="Wingdings 3" pitchFamily="18" charset="2"/>
              <a:buNone/>
              <a:defRPr/>
            </a:pPr>
            <a:r>
              <a:rPr lang="en-US" sz="1800" b="1" dirty="0" smtClean="0"/>
              <a:t> </a:t>
            </a:r>
          </a:p>
          <a:p>
            <a:pPr algn="r" rtl="1" eaLnBrk="1" hangingPunct="1">
              <a:buClr>
                <a:srgbClr val="FF0000"/>
              </a:buClr>
              <a:buFont typeface="Wingdings 3" pitchFamily="18" charset="2"/>
              <a:buChar char="¹"/>
              <a:defRPr/>
            </a:pPr>
            <a:r>
              <a:rPr lang="fa-IR" sz="1800" b="1" dirty="0" smtClean="0"/>
              <a:t> به بيان ديگر هريك از اين شركت‌ها 2.5 تا 3 برابر ليست كارمندان خود اشتغال‌زايي نموده است.</a:t>
            </a:r>
            <a:r>
              <a:rPr lang="en-US" sz="1800" b="1" dirty="0" smtClean="0"/>
              <a:t> </a:t>
            </a:r>
          </a:p>
          <a:p>
            <a:pPr algn="justLow" eaLnBrk="1" hangingPunct="1">
              <a:buClr>
                <a:srgbClr val="FF0000"/>
              </a:buClr>
              <a:buFont typeface="Wingdings 3" pitchFamily="18" charset="2"/>
              <a:buNone/>
              <a:defRPr/>
            </a:pPr>
            <a:endParaRPr lang="en-US" sz="1800" b="1" dirty="0" smtClean="0"/>
          </a:p>
          <a:p>
            <a:pPr algn="just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r>
              <a:rPr lang="fa-IR" sz="2400" b="1" dirty="0" smtClean="0">
                <a:solidFill>
                  <a:srgbClr val="FF0000"/>
                </a:solidFill>
              </a:rPr>
              <a:t> بر اين اساس مي‌توان نتيجه گرفت كه ثروت به تدريج از شركت‌هاي بزرگ صاحب </a:t>
            </a:r>
            <a:r>
              <a:rPr lang="en-US" sz="2400" dirty="0" smtClean="0">
                <a:solidFill>
                  <a:srgbClr val="FF0000"/>
                </a:solidFill>
              </a:rPr>
              <a:t>Brand</a:t>
            </a:r>
            <a:r>
              <a:rPr lang="fa-IR" sz="2400" b="1" dirty="0" smtClean="0">
                <a:solidFill>
                  <a:srgbClr val="FF0000"/>
                </a:solidFill>
              </a:rPr>
              <a:t> به اقتصاد ملي منتقل شده و ايجاد رونق اقتصادي مي‌نمايد.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endParaRPr lang="fa-IR" sz="2400" b="1" dirty="0" smtClean="0">
              <a:solidFill>
                <a:srgbClr val="FF0000"/>
              </a:solidFill>
            </a:endParaRPr>
          </a:p>
          <a:p>
            <a:pPr algn="r" rtl="1" eaLnBrk="1" hangingPunct="1">
              <a:buClr>
                <a:srgbClr val="FF0000"/>
              </a:buClr>
              <a:defRPr/>
            </a:pPr>
            <a:endParaRPr lang="en-US" sz="1800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229600" y="6172200"/>
            <a:ext cx="5334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11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5605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sz="3600" b="1" smtClean="0">
                <a:solidFill>
                  <a:srgbClr val="FF0000"/>
                </a:solidFill>
              </a:rPr>
              <a:t>دو مثال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4724400" y="1524000"/>
            <a:ext cx="3962400" cy="533400"/>
          </a:xfrm>
        </p:spPr>
        <p:txBody>
          <a:bodyPr/>
          <a:lstStyle/>
          <a:p>
            <a:pPr marL="365125" lvl="1" indent="-255588" algn="r" rtl="1" eaLnBrk="1" hangingPunct="1">
              <a:buClr>
                <a:srgbClr val="A04DA3"/>
              </a:buClr>
              <a:buFont typeface="Georgia" panose="02040502050405020303" pitchFamily="18" charset="0"/>
              <a:buChar char="•"/>
              <a:defRPr/>
            </a:pPr>
            <a:r>
              <a:rPr lang="fa-IR" sz="2800" b="1" dirty="0" smtClean="0">
                <a:solidFill>
                  <a:schemeClr val="accent4">
                    <a:lumMod val="75000"/>
                  </a:schemeClr>
                </a:solidFill>
              </a:rPr>
              <a:t>بيست </a:t>
            </a:r>
            <a:r>
              <a:rPr lang="en-US" sz="2800" b="1" i="1" dirty="0" smtClean="0">
                <a:solidFill>
                  <a:schemeClr val="accent4">
                    <a:lumMod val="75000"/>
                  </a:schemeClr>
                </a:solidFill>
              </a:rPr>
              <a:t>Brand</a:t>
            </a:r>
            <a:r>
              <a:rPr lang="fa-IR" sz="2800" b="1" dirty="0" smtClean="0">
                <a:solidFill>
                  <a:schemeClr val="accent4">
                    <a:lumMod val="75000"/>
                  </a:schemeClr>
                </a:solidFill>
              </a:rPr>
              <a:t> معتبر جهان</a:t>
            </a:r>
          </a:p>
          <a:p>
            <a:pPr marL="365125" lvl="1" indent="-255588" algn="r" rtl="1" eaLnBrk="1" hangingPunct="1">
              <a:buClr>
                <a:srgbClr val="A04DA3"/>
              </a:buClr>
              <a:buFont typeface="Georgia" panose="02040502050405020303" pitchFamily="18" charset="0"/>
              <a:buChar char="•"/>
              <a:defRPr/>
            </a:pPr>
            <a:endParaRPr lang="fa-IR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marL="365125" lvl="1" indent="-255588" algn="r" rtl="1" eaLnBrk="1" hangingPunct="1">
              <a:buClr>
                <a:srgbClr val="A04DA3"/>
              </a:buClr>
              <a:buFont typeface="Georgia" panose="02040502050405020303" pitchFamily="18" charset="0"/>
              <a:buChar char="•"/>
              <a:defRPr/>
            </a:pPr>
            <a:endParaRPr lang="en-US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r" rtl="1" eaLnBrk="1" hangingPunct="1">
              <a:defRPr/>
            </a:pPr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305800" y="6172200"/>
            <a:ext cx="5334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12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1030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دو مثال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graphicFrame>
        <p:nvGraphicFramePr>
          <p:cNvPr id="1026" name="Object 8"/>
          <p:cNvGraphicFramePr>
            <a:graphicFrameLocks noGrp="1" noChangeAspect="1"/>
          </p:cNvGraphicFramePr>
          <p:nvPr/>
        </p:nvGraphicFramePr>
        <p:xfrm>
          <a:off x="914400" y="2133600"/>
          <a:ext cx="7391400" cy="3873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Worksheet" r:id="rId3" imgW="8286645" imgH="3610092" progId="Excel.Sheet.8">
                  <p:embed/>
                </p:oleObj>
              </mc:Choice>
              <mc:Fallback>
                <p:oleObj name="Worksheet" r:id="rId3" imgW="8286645" imgH="3610092" progId="Excel.Sheet.8">
                  <p:embed/>
                  <p:pic>
                    <p:nvPicPr>
                      <p:cNvPr id="0" name="Object 8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133600"/>
                        <a:ext cx="7391400" cy="3873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1" name="Text Box 5"/>
          <p:cNvSpPr txBox="1">
            <a:spLocks noChangeArrowheads="1"/>
          </p:cNvSpPr>
          <p:nvPr/>
        </p:nvSpPr>
        <p:spPr bwMode="auto">
          <a:xfrm>
            <a:off x="838200" y="1828800"/>
            <a:ext cx="342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/>
            <a:r>
              <a:rPr lang="fa-IR" altLang="en-US" sz="1400" b="1" i="1">
                <a:solidFill>
                  <a:schemeClr val="accent1"/>
                </a:solidFill>
              </a:rPr>
              <a:t>برگرفته شده از نشريه </a:t>
            </a:r>
            <a:r>
              <a:rPr lang="en-US" altLang="en-US" sz="1400" b="1" i="1">
                <a:solidFill>
                  <a:schemeClr val="accent1"/>
                </a:solidFill>
              </a:rPr>
              <a:t>BusinessWeek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305800" y="6172200"/>
            <a:ext cx="5334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13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053" name="Title 1"/>
          <p:cNvSpPr>
            <a:spLocks noGrp="1"/>
          </p:cNvSpPr>
          <p:nvPr>
            <p:ph type="title"/>
          </p:nvPr>
        </p:nvSpPr>
        <p:spPr>
          <a:xfrm>
            <a:off x="228600" y="7620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دو مثال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724400" y="1676400"/>
            <a:ext cx="396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lvl="1" indent="-255588" algn="r" rtl="1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  <a:defRPr/>
            </a:pPr>
            <a:r>
              <a:rPr lang="fa-IR" sz="28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بيست </a:t>
            </a:r>
            <a:r>
              <a:rPr lang="en-US" sz="2800" b="1" i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Brand</a:t>
            </a:r>
            <a:r>
              <a:rPr lang="fa-IR" sz="2800" b="1" dirty="0">
                <a:solidFill>
                  <a:schemeClr val="accent4">
                    <a:lumMod val="75000"/>
                  </a:schemeClr>
                </a:solidFill>
                <a:latin typeface="+mn-lt"/>
                <a:cs typeface="+mn-cs"/>
              </a:rPr>
              <a:t> معتبر جهان</a:t>
            </a:r>
          </a:p>
          <a:p>
            <a:pPr marL="365125" lvl="1" indent="-255588" algn="r" rtl="1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  <a:defRPr/>
            </a:pPr>
            <a:endParaRPr lang="fa-IR" sz="28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  <a:p>
            <a:pPr marL="365125" lvl="1" indent="-255588" algn="r" rtl="1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  <a:defRPr/>
            </a:pPr>
            <a:endParaRPr lang="en-US" sz="2800" b="1" dirty="0">
              <a:solidFill>
                <a:schemeClr val="accent4">
                  <a:lumMod val="75000"/>
                </a:schemeClr>
              </a:solidFill>
              <a:latin typeface="+mn-lt"/>
              <a:cs typeface="+mn-cs"/>
            </a:endParaRPr>
          </a:p>
          <a:p>
            <a:pPr marL="365125" indent="-255588" algn="r" rtl="1">
              <a:spcBef>
                <a:spcPts val="300"/>
              </a:spcBef>
              <a:buClr>
                <a:srgbClr val="A04DA3"/>
              </a:buClr>
              <a:buFont typeface="Georgia" pitchFamily="18" charset="0"/>
              <a:buChar char="•"/>
              <a:defRPr/>
            </a:pPr>
            <a:endParaRPr lang="en-US" sz="2800" dirty="0">
              <a:latin typeface="+mn-lt"/>
              <a:cs typeface="+mn-cs"/>
            </a:endParaRPr>
          </a:p>
        </p:txBody>
      </p:sp>
      <p:graphicFrame>
        <p:nvGraphicFramePr>
          <p:cNvPr id="2050" name="Object 6"/>
          <p:cNvGraphicFramePr>
            <a:graphicFrameLocks noGrp="1" noChangeAspect="1"/>
          </p:cNvGraphicFramePr>
          <p:nvPr>
            <p:ph idx="1"/>
          </p:nvPr>
        </p:nvGraphicFramePr>
        <p:xfrm>
          <a:off x="381000" y="2438400"/>
          <a:ext cx="8458200" cy="358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Worksheet" r:id="rId3" imgW="8629660" imgH="4343278" progId="Excel.Sheet.8">
                  <p:embed/>
                </p:oleObj>
              </mc:Choice>
              <mc:Fallback>
                <p:oleObj name="Worksheet" r:id="rId3" imgW="8629660" imgH="4343278" progId="Excel.Sheet.8">
                  <p:embed/>
                  <p:pic>
                    <p:nvPicPr>
                      <p:cNvPr id="0" name="Object 6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2438400"/>
                        <a:ext cx="8458200" cy="358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 Box 5"/>
          <p:cNvSpPr txBox="1">
            <a:spLocks noChangeArrowheads="1"/>
          </p:cNvSpPr>
          <p:nvPr/>
        </p:nvSpPr>
        <p:spPr bwMode="auto">
          <a:xfrm>
            <a:off x="533400" y="2057400"/>
            <a:ext cx="3429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rtl="1" eaLnBrk="1" hangingPunct="1"/>
            <a:r>
              <a:rPr lang="fa-IR" altLang="en-US" sz="1400" b="1" i="1">
                <a:solidFill>
                  <a:schemeClr val="accent1"/>
                </a:solidFill>
              </a:rPr>
              <a:t>برگرفته شده از نشريه </a:t>
            </a:r>
            <a:r>
              <a:rPr lang="en-US" altLang="en-US" sz="1400" b="1" i="1">
                <a:solidFill>
                  <a:schemeClr val="accent1"/>
                </a:solidFill>
              </a:rPr>
              <a:t>BusinessWeek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229600" cy="4324350"/>
          </a:xfrm>
        </p:spPr>
        <p:txBody>
          <a:bodyPr/>
          <a:lstStyle/>
          <a:p>
            <a:pPr marL="623887" indent="-514350" algn="r" rtl="1" eaLnBrk="1" hangingPunct="1">
              <a:buClr>
                <a:srgbClr val="FF0000"/>
              </a:buClr>
              <a:buFont typeface="+mj-lt"/>
              <a:buAutoNum type="arabicPeriod" startAt="2"/>
              <a:defRPr/>
            </a:pPr>
            <a:r>
              <a:rPr lang="fa-IR" sz="3200" b="1" u="sng" dirty="0" smtClean="0">
                <a:solidFill>
                  <a:srgbClr val="FF0000"/>
                </a:solidFill>
              </a:rPr>
              <a:t>ارزش افزوده در تولیدات فولادی</a:t>
            </a:r>
          </a:p>
          <a:p>
            <a:pPr marL="623887" indent="-514350" algn="r" rtl="1" eaLnBrk="1" hangingPunct="1">
              <a:buClr>
                <a:srgbClr val="FF0000"/>
              </a:buClr>
              <a:buFont typeface="Georgia" panose="02040502050405020303" pitchFamily="18" charset="0"/>
              <a:buNone/>
              <a:defRPr/>
            </a:pPr>
            <a:endParaRPr lang="fa-IR" sz="3200" b="1" u="sng" dirty="0" smtClean="0">
              <a:solidFill>
                <a:srgbClr val="FF0000"/>
              </a:solidFill>
            </a:endParaRPr>
          </a:p>
          <a:p>
            <a:pPr algn="r" rtl="1" eaLnBrk="1" hangingPunct="1">
              <a:defRPr/>
            </a:pPr>
            <a:endParaRPr lang="en-US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305800" y="6172200"/>
            <a:ext cx="5334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14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6629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b="1" smtClean="0">
                <a:solidFill>
                  <a:srgbClr val="FF0000"/>
                </a:solidFill>
              </a:rPr>
              <a:t>دو مثال</a:t>
            </a:r>
            <a:endParaRPr lang="en-US" altLang="en-US" b="1" smtClean="0">
              <a:solidFill>
                <a:srgbClr val="FF0000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38200" y="2362200"/>
          <a:ext cx="73914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81400"/>
                <a:gridCol w="3810000"/>
              </a:tblGrid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/>
                        <a:t>قیمت  تقریبی هرکیلو برحسب دلار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dirty="0" smtClean="0"/>
                        <a:t>نوع تولید</a:t>
                      </a:r>
                      <a:endParaRPr lang="en-US" sz="2400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0.15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سنگ آهن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2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فولاد ساختمانی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10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ماشین آلات صنعتی 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20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خودرو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100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ماشین آلات پیشرفته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1000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پره توربین</a:t>
                      </a:r>
                      <a:endParaRPr lang="en-US" sz="2400" b="1" dirty="0"/>
                    </a:p>
                  </a:txBody>
                  <a:tcPr/>
                </a:tc>
              </a:tr>
              <a:tr h="399415"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15000 الی 200000</a:t>
                      </a:r>
                      <a:endParaRPr lang="en-US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a-IR" sz="2400" b="1" dirty="0" smtClean="0"/>
                        <a:t>فرآورده</a:t>
                      </a:r>
                      <a:r>
                        <a:rPr lang="fa-IR" sz="2400" b="1" baseline="0" dirty="0" smtClean="0"/>
                        <a:t> های نانو</a:t>
                      </a:r>
                      <a:endParaRPr lang="en-US" sz="24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572000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 تاسیس در زمین بیابانی بدون امکانات وبا دستهای خالی ولی با مردانی مومن و با اراده</a:t>
            </a:r>
          </a:p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ایمان به خدا وایمان به انجام کارهای غیر ممکن ها ( باور شعار : ما می توانیم)</a:t>
            </a:r>
          </a:p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باورداشت  جایگاه علم و دانایی</a:t>
            </a:r>
          </a:p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انجام تحقیقات و بکارگیری دانایی بر اساس نیازهای جنگ و جامعه</a:t>
            </a:r>
          </a:p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نوآوری و خلاقیت در طراحی و تولید نیازهای جنگی 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 موشک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سوخت جامد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نفر بر زرهی نیمه شنی شناور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خودرو زرهی فرماندهی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مرداب رو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فرش باتلاقی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ورق زرهی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اژدر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سونار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r>
              <a:rPr lang="fa-IR" sz="1400" b="1" dirty="0" smtClean="0"/>
              <a:t>دتکتور مواد شیمیایی و دهها پروژه دیگر مورد نیاز جبهه ها</a:t>
            </a:r>
          </a:p>
          <a:p>
            <a:pPr algn="r" rtl="1" eaLnBrk="1" hangingPunct="1">
              <a:buFont typeface="Wingdings" pitchFamily="2" charset="2"/>
              <a:buChar char="v"/>
              <a:defRPr/>
            </a:pPr>
            <a:r>
              <a:rPr lang="fa-IR" sz="2000" b="1" dirty="0" smtClean="0"/>
              <a:t>اولین ابلاغ ماموریت ساخت موشک ماهواره بر از طرف هیات دولت در سال 1369</a:t>
            </a:r>
          </a:p>
          <a:p>
            <a:pPr lvl="3" algn="r" rtl="1" eaLnBrk="1" hangingPunct="1">
              <a:buFont typeface="Wingdings" pitchFamily="2" charset="2"/>
              <a:buChar char="v"/>
              <a:defRPr/>
            </a:pPr>
            <a:endParaRPr lang="fa-IR" sz="1400" b="1" dirty="0" smtClean="0"/>
          </a:p>
          <a:p>
            <a:pPr algn="r" rtl="1" eaLnBrk="1" hangingPunct="1">
              <a:buFont typeface="Wingdings" pitchFamily="2" charset="2"/>
              <a:buChar char="v"/>
              <a:defRPr/>
            </a:pPr>
            <a:endParaRPr lang="fa-IR" sz="2000" b="1" dirty="0" smtClean="0"/>
          </a:p>
          <a:p>
            <a:pPr algn="r" rtl="1" eaLnBrk="1" hangingPunct="1">
              <a:buFont typeface="Wingdings" pitchFamily="2" charset="2"/>
              <a:buChar char="v"/>
              <a:defRPr/>
            </a:pPr>
            <a:endParaRPr lang="fa-IR" sz="2000" b="1" dirty="0" smtClean="0"/>
          </a:p>
          <a:p>
            <a:pPr algn="r" rtl="1" eaLnBrk="1" hangingPunct="1">
              <a:buFont typeface="Wingdings" pitchFamily="2" charset="2"/>
              <a:buChar char="v"/>
              <a:defRPr/>
            </a:pPr>
            <a:endParaRPr lang="fa-IR" sz="2000" b="1" dirty="0" smtClean="0"/>
          </a:p>
          <a:p>
            <a:pPr algn="r" rtl="1" eaLnBrk="1" hangingPunct="1">
              <a:buFont typeface="Wingdings" pitchFamily="2" charset="2"/>
              <a:buChar char="v"/>
              <a:defRPr/>
            </a:pPr>
            <a:endParaRPr lang="en-US" sz="2000" b="1" dirty="0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305800" y="6172200"/>
            <a:ext cx="6096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15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7653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sz="2400" b="1" smtClean="0">
                <a:solidFill>
                  <a:srgbClr val="FF0000"/>
                </a:solidFill>
              </a:rPr>
              <a:t>مروری بر تاسیس مرکز تحقیقات مهندسی جنگ جهادسازندگی  : نمونه ای از اقتصاد دانایی محور</a:t>
            </a:r>
            <a:endParaRPr lang="en-US" altLang="en-US" sz="24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4419600"/>
          </a:xfrm>
          <a:solidFill>
            <a:srgbClr val="FFC000"/>
          </a:solidFill>
        </p:spPr>
        <p:txBody>
          <a:bodyPr/>
          <a:lstStyle/>
          <a:p>
            <a:pPr algn="r" rtl="1" eaLnBrk="1" hangingPunct="1"/>
            <a:r>
              <a:rPr lang="fa-IR" altLang="en-US" sz="1600" b="1" smtClean="0"/>
              <a:t>قدرت نرم در جهان امروز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جایگاه علم و تکنولوژی در ایجاد قدرت نرم در جهان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مزیتهای نسبی ایران امروز از نظر نیروی انسانی تحصیلکرده و جوانان باهوش و نخبه و محقق و مخترع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رشد خیره کننده تولیده علم در سالهای اخیر در ایران امروز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امکان طی مسیر های کوتاه در پرکردن خلا تکنولوژیک با کشور های توسعه یافته با دستیابی به دانشهای پیشرفته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دستیابی به زنجیره دانش فضایی و هسته ای به عنوان مرزهای دانش</a:t>
            </a:r>
          </a:p>
          <a:p>
            <a:pPr algn="r" rtl="1" eaLnBrk="1" hangingPunct="1">
              <a:buFont typeface="Georgia" panose="02040502050405020303" pitchFamily="18" charset="0"/>
              <a:buNone/>
            </a:pPr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ایجاد غرور و اقتدار ملی و جهانی</a:t>
            </a:r>
          </a:p>
          <a:p>
            <a:pPr algn="r" rtl="1" eaLnBrk="1" hangingPunct="1"/>
            <a:endParaRPr lang="fa-IR" altLang="en-US" sz="1600" b="1" smtClean="0"/>
          </a:p>
          <a:p>
            <a:pPr algn="r" rtl="1" eaLnBrk="1" hangingPunct="1"/>
            <a:r>
              <a:rPr lang="fa-IR" altLang="en-US" sz="1600" b="1" smtClean="0"/>
              <a:t>با امید به رسیدن به مرجعیت علمی و تکنولوژیک دربرخی دانشهای پیشرفته روز </a:t>
            </a:r>
            <a:endParaRPr lang="en-US" altLang="en-US" sz="1600" b="1" smtClean="0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8382000" y="6172200"/>
            <a:ext cx="533400" cy="4000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sz="2000" b="1" dirty="0">
                <a:solidFill>
                  <a:srgbClr val="FF0066"/>
                </a:solidFill>
                <a:latin typeface="Arial" charset="0"/>
                <a:cs typeface="Arial" charset="0"/>
              </a:rPr>
              <a:t>16</a:t>
            </a:r>
            <a:endParaRPr lang="en-US" sz="20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sp>
        <p:nvSpPr>
          <p:cNvPr id="28677" name="Title 1"/>
          <p:cNvSpPr>
            <a:spLocks noGrp="1"/>
          </p:cNvSpPr>
          <p:nvPr>
            <p:ph type="title"/>
          </p:nvPr>
        </p:nvSpPr>
        <p:spPr>
          <a:xfrm>
            <a:off x="228600" y="533400"/>
            <a:ext cx="8610600" cy="990600"/>
          </a:xfrm>
        </p:spPr>
        <p:txBody>
          <a:bodyPr/>
          <a:lstStyle/>
          <a:p>
            <a:pPr algn="ctr" eaLnBrk="1" hangingPunct="1"/>
            <a:r>
              <a:rPr lang="fa-IR" altLang="en-US" sz="3600" b="1" smtClean="0">
                <a:solidFill>
                  <a:srgbClr val="FF0000"/>
                </a:solidFill>
              </a:rPr>
              <a:t>خلاصه و نتیجه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914400"/>
            <a:ext cx="7620000" cy="4953000"/>
          </a:xfrm>
          <a:solidFill>
            <a:srgbClr val="CCFFFF"/>
          </a:solidFill>
          <a:ln>
            <a:solidFill>
              <a:schemeClr val="accent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endParaRPr lang="fa-IR" altLang="en-US" sz="4000" b="1" dirty="0" smtClean="0">
              <a:ea typeface="Majalla UI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fa-IR" altLang="en-US" sz="4000" b="1" dirty="0" smtClean="0">
              <a:ea typeface="Majalla UI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fa-IR" altLang="en-US" sz="4000" b="1" dirty="0" smtClean="0">
                <a:solidFill>
                  <a:srgbClr val="FF0066"/>
                </a:solidFill>
                <a:ea typeface="Majalla UI"/>
              </a:rPr>
              <a:t>از بذل توجه شما متشکرم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fa-IR" altLang="en-US" sz="2400" b="1" dirty="0" smtClean="0">
              <a:ea typeface="Majalla UI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fa-IR" altLang="en-US" sz="2400" b="1" dirty="0" smtClean="0">
              <a:ea typeface="Majalla UI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endParaRPr lang="fa-IR" altLang="en-US" sz="2400" b="1" dirty="0" smtClean="0">
              <a:ea typeface="Majalla UI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305800" y="6248400"/>
            <a:ext cx="457200" cy="369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fa-IR" b="1" dirty="0">
                <a:solidFill>
                  <a:srgbClr val="FF0066"/>
                </a:solidFill>
              </a:rPr>
              <a:t>17</a:t>
            </a:r>
            <a:endParaRPr lang="en-US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42</Template>
  <TotalTime>0</TotalTime>
  <Words>1346</Words>
  <Application>Microsoft Office PowerPoint</Application>
  <PresentationFormat>On-screen Show (4:3)</PresentationFormat>
  <Paragraphs>225</Paragraphs>
  <Slides>17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Trebuchet MS</vt:lpstr>
      <vt:lpstr>Georgia</vt:lpstr>
      <vt:lpstr>Wingdings 2</vt:lpstr>
      <vt:lpstr>Angsana New</vt:lpstr>
      <vt:lpstr>Tahoma</vt:lpstr>
      <vt:lpstr>Wingdings</vt:lpstr>
      <vt:lpstr>Wingdings 3</vt:lpstr>
      <vt:lpstr>Majalla UI</vt:lpstr>
      <vt:lpstr>Urban</vt:lpstr>
      <vt:lpstr>Microsoft Office Excel 97-2003 Worksheet</vt:lpstr>
      <vt:lpstr>Microsoft Excel Worksheet</vt:lpstr>
      <vt:lpstr>PowerPoint Presentation</vt:lpstr>
      <vt:lpstr>مولفه های قدرت در جهان امروز  با نگاهی بر جایگاه دانش و تکنولوژی   </vt:lpstr>
      <vt:lpstr> تحولات نظام بین الملل در طی دو دهه گذشته  </vt:lpstr>
      <vt:lpstr>پارامترهای سنتی قدرت (قدرت سخت)   </vt:lpstr>
      <vt:lpstr>چالش های جدید</vt:lpstr>
      <vt:lpstr>پارامترهای قدرت در جهان امروز(قدرت نرم) </vt:lpstr>
      <vt:lpstr>اقتصاد دانایی محور</vt:lpstr>
      <vt:lpstr>اقتصاد دانایی محور</vt:lpstr>
      <vt:lpstr>نقش کلیدی تحقیق و توسعه  در اقتصاد دانایی محور</vt:lpstr>
      <vt:lpstr>دو مثال</vt:lpstr>
      <vt:lpstr>دو مثال</vt:lpstr>
      <vt:lpstr>دو مثال</vt:lpstr>
      <vt:lpstr>دو مثال</vt:lpstr>
      <vt:lpstr>دو مثال</vt:lpstr>
      <vt:lpstr>مروری بر تاسیس مرکز تحقیقات مهندسی جنگ جهادسازندگی  : نمونه ای از اقتصاد دانایی محور</vt:lpstr>
      <vt:lpstr>خلاصه و نتیجه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looksfile1397@gmail.com</dc:creator>
  <cp:lastModifiedBy>looksfile1397@gmail.com</cp:lastModifiedBy>
  <cp:revision>1</cp:revision>
  <dcterms:created xsi:type="dcterms:W3CDTF">2023-05-28T17:55:33Z</dcterms:created>
  <dcterms:modified xsi:type="dcterms:W3CDTF">2023-05-28T17:56:33Z</dcterms:modified>
</cp:coreProperties>
</file>