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9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CEC6087-C974-4AC2-A335-19A25878E89B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0FFA69B-CE27-48E8-954D-0EA9D6D092D9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FFA69B-CE27-48E8-954D-0EA9D6D092D9}" type="slidenum">
              <a:rPr lang="fa-IR" smtClean="0"/>
              <a:pPr/>
              <a:t>6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8C2360B-6462-4531-BCF7-FE56330086B4}" type="datetimeFigureOut">
              <a:rPr lang="fa-IR" smtClean="0"/>
              <a:pPr/>
              <a:t>22/06/1441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F0C6A0A-03E9-4E2D-BCB9-895D1CC948D2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2143116"/>
            <a:ext cx="6172200" cy="2000264"/>
          </a:xfrm>
        </p:spPr>
        <p:txBody>
          <a:bodyPr>
            <a:normAutofit/>
          </a:bodyPr>
          <a:lstStyle/>
          <a:p>
            <a:r>
              <a:rPr lang="fa-IR" sz="8000" i="1" dirty="0" smtClean="0">
                <a:cs typeface="B Arshia" pitchFamily="2" charset="-78"/>
              </a:rPr>
              <a:t>بسم الله الرحمن الرحیم</a:t>
            </a:r>
            <a:endParaRPr lang="fa-IR" sz="8000" i="1" dirty="0">
              <a:cs typeface="B Arshi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b="1" dirty="0" smtClean="0">
                <a:solidFill>
                  <a:srgbClr val="FF0000"/>
                </a:solidFill>
                <a:cs typeface="B Sina" pitchFamily="2" charset="-78"/>
              </a:rPr>
              <a:t>موضوع کنفرانس:الگوی فردسالم ازلحاظ جسمی روانی واجتماعی براساس سه نظریه ی انتخابی</a:t>
            </a:r>
            <a:endParaRPr lang="fa-IR" b="1" dirty="0">
              <a:solidFill>
                <a:srgbClr val="FF0000"/>
              </a:solidFill>
              <a:cs typeface="B Sin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3636" y="357166"/>
            <a:ext cx="1781164" cy="106047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4800" b="1" dirty="0" smtClean="0">
                <a:solidFill>
                  <a:srgbClr val="C00000"/>
                </a:solidFill>
              </a:rPr>
              <a:t>مقدمه:    </a:t>
            </a:r>
            <a:endParaRPr lang="fa-IR" sz="48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b="1" dirty="0" smtClean="0">
                <a:cs typeface="B Homa" pitchFamily="2" charset="-78"/>
              </a:rPr>
              <a:t>تصویری از یک شخصیت سالم شخصیت سالم را نباید در رمان ها جستجو کرد.</a:t>
            </a:r>
          </a:p>
          <a:p>
            <a:r>
              <a:rPr lang="fa-IR" b="1" dirty="0" smtClean="0">
                <a:cs typeface="B Homa" pitchFamily="2" charset="-78"/>
              </a:rPr>
              <a:t>شخصیت سالم به سادگی با شرایط روزگار سازگار است و توانایی عجیبی در پذیرفتن</a:t>
            </a:r>
          </a:p>
          <a:p>
            <a:r>
              <a:rPr lang="fa-IR" b="1" dirty="0" smtClean="0">
                <a:cs typeface="B Homa" pitchFamily="2" charset="-78"/>
              </a:rPr>
              <a:t>و لذت بردن از همه چیز را دارد. او در زمان حال زندگی می کند، مانند کودکان و</a:t>
            </a:r>
          </a:p>
          <a:p>
            <a:r>
              <a:rPr lang="fa-IR" b="1" dirty="0" smtClean="0">
                <a:cs typeface="B Homa" pitchFamily="2" charset="-78"/>
              </a:rPr>
              <a:t>جانوران. از گذشته عبرت می گیرد و به فکر آینده است ولی نگران آن نیست. او</a:t>
            </a:r>
          </a:p>
          <a:p>
            <a:r>
              <a:rPr lang="fa-IR" b="1" dirty="0" smtClean="0">
                <a:cs typeface="B Homa" pitchFamily="2" charset="-78"/>
              </a:rPr>
              <a:t>برای خود ارزش قایل است، برای همین گهگاه نیاز به خلوت و تنهایی دارد. گاهی</a:t>
            </a:r>
          </a:p>
          <a:p>
            <a:r>
              <a:rPr lang="fa-IR" b="1" dirty="0" smtClean="0">
                <a:cs typeface="B Homa" pitchFamily="2" charset="-78"/>
              </a:rPr>
              <a:t>برای مردم عادی مشکل است که او را دوست بدارند چون در برابر آزادی عمل در</a:t>
            </a:r>
          </a:p>
          <a:p>
            <a:r>
              <a:rPr lang="fa-IR" b="1" dirty="0" smtClean="0">
                <a:cs typeface="B Homa" pitchFamily="2" charset="-78"/>
              </a:rPr>
              <a:t>زندگی اش بسیار سرسخت و مصر است. او هرگز به دنبال تایید یا تحسین دیگران</a:t>
            </a:r>
          </a:p>
          <a:p>
            <a:r>
              <a:rPr lang="fa-IR" b="1" dirty="0" smtClean="0">
                <a:cs typeface="B Homa" pitchFamily="2" charset="-78"/>
              </a:rPr>
              <a:t>نیست، هر چند تاثیر مثبت تشویق را می داند.او در برابر تفاوت های ظاهری انسان</a:t>
            </a:r>
          </a:p>
          <a:p>
            <a:r>
              <a:rPr lang="fa-IR" b="1" dirty="0" smtClean="0">
                <a:cs typeface="B Homa" pitchFamily="2" charset="-78"/>
              </a:rPr>
              <a:t>ها نابینا است. او فردی مریض احوال نیست.</a:t>
            </a:r>
            <a:endParaRPr lang="fa-IR" b="1" dirty="0">
              <a:cs typeface="B Hom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857232"/>
            <a:ext cx="7467600" cy="5000660"/>
          </a:xfrm>
        </p:spPr>
        <p:txBody>
          <a:bodyPr>
            <a:normAutofit/>
          </a:bodyPr>
          <a:lstStyle/>
          <a:p>
            <a:r>
              <a:rPr lang="fa-IR" b="1" dirty="0" smtClean="0">
                <a:cs typeface="B Homa" pitchFamily="2" charset="-78"/>
              </a:rPr>
              <a:t>اگر بیمار می شود این توانایی را دارد که تسلیم بسیاری از بیماری ها نشود.او به دنبال شایعه پراکنی و</a:t>
            </a:r>
          </a:p>
          <a:p>
            <a:r>
              <a:rPr lang="fa-IR" b="1" dirty="0" smtClean="0">
                <a:cs typeface="B Homa" pitchFamily="2" charset="-78"/>
              </a:rPr>
              <a:t>یاوه گویی نیست، چون اصولا وقتی برای آن ها ندارد. او خلاق و سرشار از انرژی است. او برای</a:t>
            </a:r>
          </a:p>
          <a:p>
            <a:r>
              <a:rPr lang="fa-IR" b="1" dirty="0" smtClean="0">
                <a:cs typeface="B Homa" pitchFamily="2" charset="-78"/>
              </a:rPr>
              <a:t>ارضای تمایلات درونی خود تلاش می کند. پس پند و اندرزهای نامطلوب دیگران او را دچار تردید نمی</a:t>
            </a:r>
          </a:p>
          <a:p>
            <a:r>
              <a:rPr lang="fa-IR" b="1" dirty="0" smtClean="0">
                <a:cs typeface="B Homa" pitchFamily="2" charset="-78"/>
              </a:rPr>
              <a:t>کند. او ساده، صادق و بی ریاست.او در پی شادمانی نیست، بلکه به راستی زندگی می کند و شادمانی</a:t>
            </a:r>
          </a:p>
          <a:p>
            <a:r>
              <a:rPr lang="fa-IR" b="1" dirty="0" smtClean="0">
                <a:cs typeface="B Homa" pitchFamily="2" charset="-78"/>
              </a:rPr>
              <a:t>پاداش اوست. شما هم می توانید شخصیتی سالم داشته باشید. تنها کافی است که تصمیم بگیرید چنین</a:t>
            </a:r>
          </a:p>
          <a:p>
            <a:r>
              <a:rPr lang="fa-IR" b="1" dirty="0" smtClean="0">
                <a:cs typeface="B Homa" pitchFamily="2" charset="-78"/>
              </a:rPr>
              <a:t>باشید. گوردن آلپورت یكي از نخستین روان شناسي بود كه توجه خود را به شخصیت سالم معطوف</a:t>
            </a:r>
          </a:p>
          <a:p>
            <a:r>
              <a:rPr lang="fa-IR" b="1" dirty="0" smtClean="0">
                <a:cs typeface="B Homa" pitchFamily="2" charset="-78"/>
              </a:rPr>
              <a:t>داشت . از نظر وي افراد سالم در سطح معقول و آگاه عمل مي كنند ،از قید و بندهاي گذشته آزادند و از</a:t>
            </a:r>
          </a:p>
          <a:p>
            <a:r>
              <a:rPr lang="fa-IR" b="1" dirty="0" smtClean="0">
                <a:cs typeface="B Homa" pitchFamily="2" charset="-78"/>
              </a:rPr>
              <a:t>نیروهایي كه آنها را هدایت مي كنند كاملا آگاهند و مي توانند برآنها چیره شوند . راهنماي اشخاص بالغ</a:t>
            </a:r>
          </a:p>
          <a:p>
            <a:r>
              <a:rPr lang="fa-IR" b="1" dirty="0" smtClean="0">
                <a:cs typeface="B Homa" pitchFamily="2" charset="-78"/>
              </a:rPr>
              <a:t>، زمان حال ، هدفها و انتظارهایي است كه از آینده دارند .</a:t>
            </a:r>
            <a:endParaRPr lang="fa-IR" dirty="0">
              <a:cs typeface="B Hom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7752" y="274638"/>
            <a:ext cx="3067048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4400" b="1" dirty="0" smtClean="0">
                <a:solidFill>
                  <a:srgbClr val="C00000"/>
                </a:solidFill>
              </a:rPr>
              <a:t>الگوی آلپورت:</a:t>
            </a:r>
            <a:endParaRPr lang="fa-IR" sz="44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fa-IR" b="1" i="1" dirty="0" smtClean="0">
                <a:solidFill>
                  <a:srgbClr val="7030A0"/>
                </a:solidFill>
                <a:cs typeface="B Homa" pitchFamily="2" charset="-78"/>
              </a:rPr>
              <a:t>(انسان بالغ)</a:t>
            </a:r>
            <a:r>
              <a:rPr lang="fa-IR" b="1" dirty="0" smtClean="0">
                <a:cs typeface="B Homa" pitchFamily="2" charset="-78"/>
              </a:rPr>
              <a:t>آلپورت نسبت به طبیعت انسان خوش بین تر از فروید که تمامی انسان ها را</a:t>
            </a:r>
          </a:p>
          <a:p>
            <a:r>
              <a:rPr lang="fa-IR" b="1" dirty="0" smtClean="0">
                <a:cs typeface="B Homa" pitchFamily="2" charset="-78"/>
              </a:rPr>
              <a:t>زندانی تجربه های دوران کودکی می دانست( بود.به عقیده ی آلپورت، نیروهای ناآگاه، نیروهایی که نه میتوان آنها را دید و نه بر آنها</a:t>
            </a:r>
          </a:p>
          <a:p>
            <a:r>
              <a:rPr lang="fa-IR" b="1" dirty="0" smtClean="0">
                <a:cs typeface="B Homa" pitchFamily="2" charset="-78"/>
              </a:rPr>
              <a:t>تاثیر گذاشت، اشخاص بالغ سالم را هدایت و اداره نمی کنند.به نظر آلپورت نیروهای ناآگاه فقط میتوانند در رفتار روان نژندها تاثیر</a:t>
            </a:r>
          </a:p>
          <a:p>
            <a:r>
              <a:rPr lang="fa-IR" b="1" dirty="0" smtClean="0">
                <a:cs typeface="B Homa" pitchFamily="2" charset="-78"/>
              </a:rPr>
              <a:t>بگذارند. شخصیت های سالم از قید و اجبارهای گذشته آزادند و روان نژندها اسیر تجربه های کودکی خویش.از نظر آلپورت ، انسانهاي</a:t>
            </a:r>
          </a:p>
          <a:p>
            <a:r>
              <a:rPr lang="fa-IR" b="1" dirty="0" smtClean="0">
                <a:cs typeface="B Homa" pitchFamily="2" charset="-78"/>
              </a:rPr>
              <a:t>سالم نیاز مداومي به تنوع ، احساس و درگیري تازه دارند .كارهاي روزمره و عادي را كنار مي گذارند و درجست و جوي تجربه هاي</a:t>
            </a:r>
          </a:p>
          <a:p>
            <a:r>
              <a:rPr lang="fa-IR" b="1" dirty="0" smtClean="0">
                <a:cs typeface="B Homa" pitchFamily="2" charset="-78"/>
              </a:rPr>
              <a:t>تازه هستند . </a:t>
            </a:r>
            <a:endParaRPr lang="fa-IR" dirty="0">
              <a:cs typeface="B Hom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fa-IR" dirty="0" smtClean="0"/>
          </a:p>
          <a:p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928662" y="1214422"/>
            <a:ext cx="735811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>
                <a:cs typeface="B Homa" pitchFamily="2" charset="-78"/>
              </a:rPr>
              <a:t>ماجراجو هستند ،خطر مي كنند و چیزهاي تازه كشف مي نمایند . همه این فعالیتها ایجاد تنش مي كند و در هر صورت</a:t>
            </a:r>
          </a:p>
          <a:p>
            <a:r>
              <a:rPr lang="fa-IR" b="1" dirty="0">
                <a:cs typeface="B Homa" pitchFamily="2" charset="-78"/>
              </a:rPr>
              <a:t>تنها از راه تجربه ها و خطرهاي تنش زاست كه بشر مي تواند ببالد .نگاه شخص سالم به آینده او را پیش میراند و این نگرش با</a:t>
            </a:r>
          </a:p>
          <a:p>
            <a:r>
              <a:rPr lang="fa-IR" b="1" dirty="0">
                <a:cs typeface="B Homa" pitchFamily="2" charset="-78"/>
              </a:rPr>
              <a:t>هدفهاي خاص خود شخصیت را یگانه مي سازد و سبب افزایش میزان تنش او مي شود . از دیدگاه آلپورت ، گسترش مفهوم خود</a:t>
            </a:r>
          </a:p>
          <a:p>
            <a:r>
              <a:rPr lang="fa-IR" b="1" dirty="0">
                <a:cs typeface="B Homa" pitchFamily="2" charset="-78"/>
              </a:rPr>
              <a:t>،ارتباط صمیمانه خود با دیگران ، امنیت عاطفي ، ادارك واقع بینانه ، مهارتها و وظایف ، عیینیت بخشیدن به خود و فلسفه یگانه</a:t>
            </a:r>
          </a:p>
          <a:p>
            <a:r>
              <a:rPr lang="fa-IR" b="1" dirty="0">
                <a:cs typeface="B Homa" pitchFamily="2" charset="-78"/>
              </a:rPr>
              <a:t>سازندگي هفت معیار شخصیت سالم است .</a:t>
            </a:r>
            <a:endParaRPr lang="fa-IR" dirty="0">
              <a:cs typeface="B Hom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620" y="357166"/>
            <a:ext cx="4138618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4400" b="1" dirty="0" smtClean="0">
                <a:solidFill>
                  <a:srgbClr val="C00000"/>
                </a:solidFill>
              </a:rPr>
              <a:t>الگوی اریک فروم :</a:t>
            </a:r>
            <a:endParaRPr lang="fa-IR" sz="4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7030A0"/>
                </a:solidFill>
                <a:cs typeface="B Homa" pitchFamily="2" charset="-78"/>
              </a:rPr>
              <a:t>(انسان بارور)</a:t>
            </a:r>
            <a:r>
              <a:rPr lang="fa-IR" b="1" dirty="0" smtClean="0">
                <a:cs typeface="B Homa" pitchFamily="2" charset="-78"/>
              </a:rPr>
              <a:t>در نظام فکری فروم، نیروهای</a:t>
            </a:r>
          </a:p>
          <a:p>
            <a:r>
              <a:rPr lang="fa-IR" b="1" dirty="0" smtClean="0">
                <a:cs typeface="B Homa" pitchFamily="2" charset="-78"/>
              </a:rPr>
              <a:t>اجتماعی که در دوران کودکی بر فرد اثر میگذارند و همچنین عوامل تاریخی</a:t>
            </a:r>
          </a:p>
          <a:p>
            <a:r>
              <a:rPr lang="fa-IR" b="1" dirty="0" smtClean="0">
                <a:cs typeface="B Homa" pitchFamily="2" charset="-78"/>
              </a:rPr>
              <a:t>که در تحول نوع بشر اثر میکنند، شخصیت انسان را شکل می</a:t>
            </a:r>
          </a:p>
          <a:p>
            <a:r>
              <a:rPr lang="fa-IR" b="1" dirty="0" smtClean="0">
                <a:cs typeface="B Homa" pitchFamily="2" charset="-78"/>
              </a:rPr>
              <a:t>بخشند.فرهنگ هر چه باشد افراد همان خواهند بود. شخصیت خواه سالم و</a:t>
            </a:r>
          </a:p>
          <a:p>
            <a:r>
              <a:rPr lang="fa-IR" b="1" dirty="0" smtClean="0">
                <a:cs typeface="B Homa" pitchFamily="2" charset="-78"/>
              </a:rPr>
              <a:t>خواه ناسالم، بستگی به فرهنگ دارد. فرهنگ است که مانع یا حامی رشد و</a:t>
            </a:r>
          </a:p>
          <a:p>
            <a:r>
              <a:rPr lang="fa-IR" b="1" dirty="0" smtClean="0">
                <a:cs typeface="B Homa" pitchFamily="2" charset="-78"/>
              </a:rPr>
              <a:t>کمال مثبت انسان است.</a:t>
            </a:r>
            <a:endParaRPr lang="fa-IR" dirty="0">
              <a:cs typeface="B Hom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4942" y="274638"/>
            <a:ext cx="2709858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4400" b="1" dirty="0" smtClean="0">
                <a:solidFill>
                  <a:srgbClr val="C00000"/>
                </a:solidFill>
              </a:rPr>
              <a:t>الگوی مزلو:</a:t>
            </a:r>
            <a:endParaRPr lang="fa-IR" sz="4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7030A0"/>
                </a:solidFill>
                <a:cs typeface="B Homa" pitchFamily="2" charset="-78"/>
              </a:rPr>
              <a:t>(انسان خواستار تحقق خود)</a:t>
            </a:r>
            <a:r>
              <a:rPr lang="fa-IR" b="1" dirty="0" smtClean="0">
                <a:cs typeface="B Homa" pitchFamily="2" charset="-78"/>
              </a:rPr>
              <a:t>به اعتقاد مزلو همه ی انسانها با</a:t>
            </a:r>
          </a:p>
          <a:p>
            <a:r>
              <a:rPr lang="fa-IR" b="1" dirty="0" smtClean="0">
                <a:cs typeface="B Homa" pitchFamily="2" charset="-78"/>
              </a:rPr>
              <a:t>نیازهای شبه غریزی به دنیا می آیند. مزلو تاکید میکرد که هرچند تجربه های تاسف انگیز</a:t>
            </a:r>
          </a:p>
          <a:p>
            <a:r>
              <a:rPr lang="fa-IR" b="1" dirty="0" smtClean="0">
                <a:cs typeface="B Homa" pitchFamily="2" charset="-78"/>
              </a:rPr>
              <a:t>دوران کودکی میتواند بر شخص تاثیر بگذارد، اما آدمی قربانی درمان ناپذیر این تجربه ها</a:t>
            </a:r>
          </a:p>
          <a:p>
            <a:r>
              <a:rPr lang="fa-IR" b="1" dirty="0" smtClean="0">
                <a:cs typeface="B Homa" pitchFamily="2" charset="-78"/>
              </a:rPr>
              <a:t>نیست، میتوان دگرگون شد، کمال یافت و به سطوح عالی سلامت روان دست یافت. از نظر مزلو</a:t>
            </a:r>
          </a:p>
          <a:p>
            <a:r>
              <a:rPr lang="fa-IR" b="1" dirty="0" smtClean="0">
                <a:cs typeface="B Homa" pitchFamily="2" charset="-78"/>
              </a:rPr>
              <a:t>نیز كه یك روانشناس انسانگر است .شخص سالم در حال خودشكوفایي یا تحقیق ذات است</a:t>
            </a:r>
          </a:p>
          <a:p>
            <a:r>
              <a:rPr lang="fa-IR" b="1" dirty="0" smtClean="0">
                <a:cs typeface="B Homa" pitchFamily="2" charset="-78"/>
              </a:rPr>
              <a:t>،شخصي است كه شایستگي بودن و شدن را داراست .</a:t>
            </a:r>
            <a:endParaRPr lang="fa-IR" dirty="0">
              <a:cs typeface="B Hom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9190" y="274638"/>
            <a:ext cx="299561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4400" b="1" dirty="0" smtClean="0">
                <a:solidFill>
                  <a:srgbClr val="C00000"/>
                </a:solidFill>
              </a:rPr>
              <a:t>الگوی راجرز:</a:t>
            </a:r>
            <a:endParaRPr lang="fa-IR" sz="4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b="1" dirty="0" smtClean="0">
                <a:solidFill>
                  <a:srgbClr val="7030A0"/>
                </a:solidFill>
                <a:cs typeface="B Homa" pitchFamily="2" charset="-78"/>
              </a:rPr>
              <a:t>(انسان با کنش کامل)</a:t>
            </a:r>
            <a:r>
              <a:rPr lang="fa-IR" b="1" dirty="0" smtClean="0">
                <a:cs typeface="B Homa" pitchFamily="2" charset="-78"/>
              </a:rPr>
              <a:t>تاکید راجرز بیشتر بر الگوهای کنونی است نه آنچه در گذشته پیش آمده</a:t>
            </a:r>
          </a:p>
          <a:p>
            <a:r>
              <a:rPr lang="fa-IR" b="1" dirty="0" smtClean="0">
                <a:cs typeface="B Homa" pitchFamily="2" charset="-78"/>
              </a:rPr>
              <a:t>است. نگرش كارل راحرز به الگوي شخصیت سالم ،تصویر خوش بینانه اي از طبیعت انسان عرضه مي كند كه مضمون عمده</a:t>
            </a:r>
          </a:p>
          <a:p>
            <a:r>
              <a:rPr lang="fa-IR" b="1" dirty="0" smtClean="0">
                <a:cs typeface="B Homa" pitchFamily="2" charset="-78"/>
              </a:rPr>
              <a:t>آن این ست كه شخص باید فقط بر تجربه اي كه خود از جهان دارد متكي باشد چرا كه این تجربه تنها واقعیتي است كه هر فرد</a:t>
            </a:r>
          </a:p>
          <a:p>
            <a:r>
              <a:rPr lang="fa-IR" b="1" dirty="0" smtClean="0">
                <a:cs typeface="B Homa" pitchFamily="2" charset="-78"/>
              </a:rPr>
              <a:t>مي تواند بشناسد . به اعتقاد وي ، ادراك آگاهانه از خویشتن و دنیاي پیرامون است كه شخص راهدایت مي كند ، نه نیروي</a:t>
            </a:r>
          </a:p>
          <a:p>
            <a:r>
              <a:rPr lang="fa-IR" b="1" dirty="0" smtClean="0">
                <a:cs typeface="B Homa" pitchFamily="2" charset="-78"/>
              </a:rPr>
              <a:t>ناآگاهي كه در اختیار و به فرمان او نیست . تجربه هوشیار و آگاهانه زیربناي عاطفي انسان رامي سازند و شخصیت سالم</a:t>
            </a:r>
          </a:p>
          <a:p>
            <a:r>
              <a:rPr lang="fa-IR" b="1" dirty="0" smtClean="0">
                <a:cs typeface="B Homa" pitchFamily="2" charset="-78"/>
              </a:rPr>
              <a:t>،اهمیت زمان حال و چگونگي ادراك آن ،بیش از گذشته است . </a:t>
            </a:r>
            <a:endParaRPr lang="fa-IR" dirty="0">
              <a:cs typeface="B Hom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85860"/>
            <a:ext cx="7758138" cy="5188092"/>
          </a:xfrm>
        </p:spPr>
        <p:txBody>
          <a:bodyPr/>
          <a:lstStyle/>
          <a:p>
            <a:r>
              <a:rPr lang="fa-IR" b="1" dirty="0" smtClean="0">
                <a:cs typeface="B Homa" pitchFamily="2" charset="-78"/>
              </a:rPr>
              <a:t>البته نباید منكر تاثیر رویدادهاي گذشته برشیوه نگرش كنوني</a:t>
            </a:r>
          </a:p>
          <a:p>
            <a:r>
              <a:rPr lang="fa-IR" b="1" dirty="0" smtClean="0">
                <a:cs typeface="B Homa" pitchFamily="2" charset="-78"/>
              </a:rPr>
              <a:t>شد زیرا رویدادها در میزان سلامت رواني انسانها موثر واقع مي شود ، اما تاكید عمده بر رویدادهاي كنوني است نه آنچه در</a:t>
            </a:r>
          </a:p>
          <a:p>
            <a:r>
              <a:rPr lang="fa-IR" b="1" dirty="0" smtClean="0">
                <a:cs typeface="B Homa" pitchFamily="2" charset="-78"/>
              </a:rPr>
              <a:t>كذشته پیش آمده است . راجرز براي شخصیت سالم ازخود پنداري مثبت و سالم سخن به میان مي آورد و پذیرش احساسات</a:t>
            </a:r>
          </a:p>
          <a:p>
            <a:r>
              <a:rPr lang="fa-IR" b="1" dirty="0" smtClean="0">
                <a:cs typeface="B Homa" pitchFamily="2" charset="-78"/>
              </a:rPr>
              <a:t>،عزت نفس ،ارتباط خوب با دیگران ، زندگي كامل در زمان حال ، ادامه یادگیري چگونه آموختن ،ذهن بازداشتن به افكار خود ،</a:t>
            </a:r>
          </a:p>
          <a:p>
            <a:r>
              <a:rPr lang="fa-IR" b="1" dirty="0" smtClean="0">
                <a:cs typeface="B Homa" pitchFamily="2" charset="-78"/>
              </a:rPr>
              <a:t>توانایي تصمیم گیري مستقل وخلاقیت را از خصایص شخص سالم برمي شمارد .</a:t>
            </a:r>
            <a:endParaRPr lang="fa-IR" dirty="0" smtClean="0">
              <a:cs typeface="B Homa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6314" y="274638"/>
            <a:ext cx="3138486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4400" b="1" dirty="0" smtClean="0">
                <a:solidFill>
                  <a:srgbClr val="C00000"/>
                </a:solidFill>
              </a:rPr>
              <a:t>الگوی فرانکل:</a:t>
            </a:r>
            <a:endParaRPr lang="fa-IR" sz="4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b="1" dirty="0" smtClean="0">
                <a:solidFill>
                  <a:srgbClr val="7030A0"/>
                </a:solidFill>
                <a:cs typeface="B Homa" pitchFamily="2" charset="-78"/>
              </a:rPr>
              <a:t>(انسان از خود فرارونده)</a:t>
            </a:r>
            <a:r>
              <a:rPr lang="fa-IR" b="1" dirty="0" smtClean="0">
                <a:cs typeface="B Homa" pitchFamily="2" charset="-78"/>
              </a:rPr>
              <a:t>فرانکل</a:t>
            </a:r>
            <a:r>
              <a:rPr lang="fa-IR" b="1" dirty="0" smtClean="0">
                <a:solidFill>
                  <a:srgbClr val="7030A0"/>
                </a:solidFill>
                <a:cs typeface="B Homa" pitchFamily="2" charset="-78"/>
              </a:rPr>
              <a:t> </a:t>
            </a:r>
            <a:r>
              <a:rPr lang="fa-IR" b="1" dirty="0" smtClean="0">
                <a:cs typeface="B Homa" pitchFamily="2" charset="-78"/>
              </a:rPr>
              <a:t>با آن دسته از موضع های روان شناسی و</a:t>
            </a:r>
          </a:p>
          <a:p>
            <a:r>
              <a:rPr lang="fa-IR" b="1" dirty="0" smtClean="0">
                <a:cs typeface="B Homa" pitchFamily="2" charset="-78"/>
              </a:rPr>
              <a:t>روان پزشکی که وضعیت انسان را حاصل غرایز زیستی یا کشمکش های دوران کودکی یا هر نیروی</a:t>
            </a:r>
          </a:p>
          <a:p>
            <a:r>
              <a:rPr lang="fa-IR" b="1" dirty="0" smtClean="0">
                <a:cs typeface="B Homa" pitchFamily="2" charset="-78"/>
              </a:rPr>
              <a:t>برونی دیگر می داند، به شدت مخالفت می ورزد.به نظر فرانکل، نبودن معنا در زندگی، روان نژندی</a:t>
            </a:r>
          </a:p>
          <a:p>
            <a:r>
              <a:rPr lang="fa-IR" b="1" dirty="0" smtClean="0">
                <a:cs typeface="B Homa" pitchFamily="2" charset="-78"/>
              </a:rPr>
              <a:t>است.او این وضعیت را روان نژندی اندیشه زاد میخواند. ویژگی این حالت، نبودن معنا، هدف، منظور و</a:t>
            </a:r>
          </a:p>
          <a:p>
            <a:r>
              <a:rPr lang="fa-IR" b="1" dirty="0" smtClean="0">
                <a:cs typeface="B Homa" pitchFamily="2" charset="-78"/>
              </a:rPr>
              <a:t>احساس تهی بودن است.به اعتقاد فرانکل، سه عامل جوهر وجود انسان را تشکیل می دهد: ۱ )</a:t>
            </a:r>
          </a:p>
          <a:p>
            <a:r>
              <a:rPr lang="fa-IR" b="1" dirty="0" smtClean="0">
                <a:cs typeface="B Homa" pitchFamily="2" charset="-78"/>
              </a:rPr>
              <a:t>معنویت ۲ ( آزادی:عوامل غیرمعنوی، غریزه و توارث یا اوضاع و احوال محیط چیزی را برای ما تعیین</a:t>
            </a:r>
          </a:p>
          <a:p>
            <a:r>
              <a:rPr lang="fa-IR" b="1" dirty="0" smtClean="0">
                <a:cs typeface="B Homa" pitchFamily="2" charset="-78"/>
              </a:rPr>
              <a:t>نمی کنند. ۳ ( مسئولیت:باید مسئولیت انتخابهایمان را بپذیریم.</a:t>
            </a:r>
            <a:endParaRPr lang="fa-IR" dirty="0">
              <a:cs typeface="B Hom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628" y="274638"/>
            <a:ext cx="2924172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4400" b="1" dirty="0" smtClean="0">
                <a:solidFill>
                  <a:srgbClr val="C00000"/>
                </a:solidFill>
              </a:rPr>
              <a:t>الگوی پرلز :</a:t>
            </a:r>
            <a:endParaRPr lang="fa-IR" sz="4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b="1" dirty="0" smtClean="0">
                <a:solidFill>
                  <a:srgbClr val="7030A0"/>
                </a:solidFill>
                <a:cs typeface="B Homa" pitchFamily="2" charset="-78"/>
              </a:rPr>
              <a:t>(انسان این مکانی و این زمانی)</a:t>
            </a:r>
            <a:r>
              <a:rPr lang="fa-IR" b="1" dirty="0" smtClean="0">
                <a:cs typeface="B Homa" pitchFamily="2" charset="-78"/>
              </a:rPr>
              <a:t>به اعتقاد پرلز فقط آگاهی از</a:t>
            </a:r>
          </a:p>
          <a:p>
            <a:r>
              <a:rPr lang="fa-IR" b="1" dirty="0" smtClean="0">
                <a:cs typeface="B Homa" pitchFamily="2" charset="-78"/>
              </a:rPr>
              <a:t>خود میتواند به رشد و کمال شخصیت بینجامد. با آگاهی کامل از خود می توانیم به ارگانیسم</a:t>
            </a:r>
          </a:p>
          <a:p>
            <a:r>
              <a:rPr lang="fa-IR" b="1" dirty="0" smtClean="0">
                <a:cs typeface="B Homa" pitchFamily="2" charset="-78"/>
              </a:rPr>
              <a:t>)جسم و ذهن( خود امکان رهبری و تنظیم رفتارمان را بدهیم. به اعتقاد پرلز برای داشتن</a:t>
            </a:r>
          </a:p>
          <a:p>
            <a:r>
              <a:rPr lang="fa-IR" b="1" dirty="0" smtClean="0">
                <a:cs typeface="B Homa" pitchFamily="2" charset="-78"/>
              </a:rPr>
              <a:t>سلامت روان، باید بدون تنظیم یا دخالت بیرونی، توانایی بیان آزادانه ی آرزوهای خود را داشته</a:t>
            </a:r>
          </a:p>
          <a:p>
            <a:r>
              <a:rPr lang="fa-IR" b="1" dirty="0" smtClean="0">
                <a:cs typeface="B Homa" pitchFamily="2" charset="-78"/>
              </a:rPr>
              <a:t>باشیم.جنبه ی دیگر نگرش پرلز به شخصیت انسان، تاکید بر حال به عنوان تنها موقعیت</a:t>
            </a:r>
          </a:p>
          <a:p>
            <a:r>
              <a:rPr lang="fa-IR" b="1" dirty="0" smtClean="0">
                <a:cs typeface="B Homa" pitchFamily="2" charset="-78"/>
              </a:rPr>
              <a:t>موجود است. و اینکه جز این زمان و این مکان چیز دیگری برای ما نیست، گذشته وجود ندارد</a:t>
            </a:r>
          </a:p>
          <a:p>
            <a:r>
              <a:rPr lang="fa-IR" b="1" dirty="0" smtClean="0">
                <a:cs typeface="B Homa" pitchFamily="2" charset="-78"/>
              </a:rPr>
              <a:t>و آینده هم هنوز نیامده.چنانچه در گذشته زندگی کنیم )خوی گذشته نگر( چه بسا پدر و مادرمان</a:t>
            </a:r>
          </a:p>
          <a:p>
            <a:r>
              <a:rPr lang="fa-IR" b="1" dirty="0" smtClean="0">
                <a:cs typeface="B Homa" pitchFamily="2" charset="-78"/>
              </a:rPr>
              <a:t>را برای هر کاری سرزنش کنیم. در این حالت هم چنان خود را کودک می پنداریم، نه فرد بالغی</a:t>
            </a:r>
          </a:p>
          <a:p>
            <a:r>
              <a:rPr lang="fa-IR" b="1" dirty="0" smtClean="0">
                <a:cs typeface="B Homa" pitchFamily="2" charset="-78"/>
              </a:rPr>
              <a:t>که مسئول خویشتن است.</a:t>
            </a:r>
            <a:endParaRPr lang="fa-IR" dirty="0">
              <a:cs typeface="B Hom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7467600" cy="5500726"/>
          </a:xfrm>
        </p:spPr>
        <p:txBody>
          <a:bodyPr>
            <a:normAutofit/>
          </a:bodyPr>
          <a:lstStyle/>
          <a:p>
            <a:r>
              <a:rPr lang="fa-IR" b="1" dirty="0" smtClean="0">
                <a:cs typeface="B Homa" pitchFamily="2" charset="-78"/>
              </a:rPr>
              <a:t>همچنین زیستن در آینده (خوی آینده نگر)نیز برای رشد کامل انسان زیان آور است. اگر امید ها و دید</a:t>
            </a:r>
          </a:p>
          <a:p>
            <a:r>
              <a:rPr lang="fa-IR" b="1" dirty="0" smtClean="0">
                <a:cs typeface="B Homa" pitchFamily="2" charset="-78"/>
              </a:rPr>
              <a:t>ما از آینده تحقق نیابد، احساس نومیدی و بدبختی می کنیم و چه بسا دیگران یا موقعیت ها یا بداقبالی و</a:t>
            </a:r>
          </a:p>
          <a:p>
            <a:r>
              <a:rPr lang="fa-IR" b="1" dirty="0" smtClean="0">
                <a:cs typeface="B Homa" pitchFamily="2" charset="-78"/>
              </a:rPr>
              <a:t>تقدیر خویش را نکوهش کنیم. در اینجا باز مسئولیت زندگی خود را بر دوش کسی یا چیزی جز خودمان</a:t>
            </a:r>
          </a:p>
          <a:p>
            <a:r>
              <a:rPr lang="fa-IR" b="1" dirty="0" smtClean="0">
                <a:cs typeface="B Homa" pitchFamily="2" charset="-78"/>
              </a:rPr>
              <a:t>افکنده ایم.با اینکه به اعتقاد پرلز باید کاملا" در حال زیست، اما او از رها ساختن کامل خاطرات گذشته</a:t>
            </a:r>
          </a:p>
          <a:p>
            <a:r>
              <a:rPr lang="fa-IR" b="1" dirty="0" smtClean="0">
                <a:cs typeface="B Homa" pitchFamily="2" charset="-78"/>
              </a:rPr>
              <a:t>و بی اعتنایی به آینده دفاع نمی کند. باید از گذشته آگاه بود اما نباید در آن زیست.آینده نیز چنین است،</a:t>
            </a:r>
          </a:p>
          <a:p>
            <a:r>
              <a:rPr lang="fa-IR" b="1" dirty="0" smtClean="0">
                <a:cs typeface="B Homa" pitchFamily="2" charset="-78"/>
              </a:rPr>
              <a:t>باید برای آینده برنامه ریخت، جز اینصورت نمیتوان به کمال رسید، اما نباید برنامه ریزی را به عنوان</a:t>
            </a:r>
          </a:p>
          <a:p>
            <a:r>
              <a:rPr lang="fa-IR" b="1" dirty="0" smtClean="0">
                <a:cs typeface="B Homa" pitchFamily="2" charset="-78"/>
              </a:rPr>
              <a:t>جانشین زمان حال قرار داد.شخصیت سالم در زمان حال و برای زمان حال زندگی میکند و با اینکه</a:t>
            </a:r>
          </a:p>
          <a:p>
            <a:r>
              <a:rPr lang="fa-IR" b="1" dirty="0" smtClean="0">
                <a:cs typeface="B Homa" pitchFamily="2" charset="-78"/>
              </a:rPr>
              <a:t>میتواند برای آینده برنامه ریزی کند دچار اضطراب ناشی از آنکه فردا چه خواهد شد نمی گردد.</a:t>
            </a:r>
            <a:endParaRPr lang="fa-IR" dirty="0">
              <a:cs typeface="B Homa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0232" y="274638"/>
            <a:ext cx="5924568" cy="1143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fa-IR" sz="4800" dirty="0" smtClean="0">
                <a:solidFill>
                  <a:srgbClr val="00B0F0"/>
                </a:solidFill>
                <a:cs typeface="B Jadid" pitchFamily="2" charset="-78"/>
              </a:rPr>
              <a:t>جدول مقایسه نظریه ها:</a:t>
            </a:r>
            <a:endParaRPr lang="fa-IR" sz="4800" dirty="0">
              <a:solidFill>
                <a:srgbClr val="00B0F0"/>
              </a:solidFill>
              <a:cs typeface="B Jadid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429360" y="1600200"/>
          <a:ext cx="8143168" cy="4814902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1352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2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5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25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25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03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00304">
                <a:tc>
                  <a:txBody>
                    <a:bodyPr/>
                    <a:lstStyle/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r>
                        <a:rPr lang="fa-IR" dirty="0" smtClean="0"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الگوی الپورت</a:t>
                      </a:r>
                      <a:endParaRPr lang="fa-IR" dirty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r>
                        <a:rPr lang="fa-IR" dirty="0" smtClean="0"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الگوی اریک فروم</a:t>
                      </a:r>
                      <a:endParaRPr lang="fa-IR" dirty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r>
                        <a:rPr lang="fa-IR" dirty="0" smtClean="0"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الگوی مزلو</a:t>
                      </a:r>
                      <a:endParaRPr lang="fa-IR" dirty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r>
                        <a:rPr lang="fa-IR" dirty="0" smtClean="0"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الگوی راجرز</a:t>
                      </a:r>
                      <a:endParaRPr lang="fa-IR" dirty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r>
                        <a:rPr lang="fa-IR" dirty="0" smtClean="0"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الگوی فرانکل</a:t>
                      </a:r>
                      <a:endParaRPr lang="fa-IR" dirty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endParaRPr lang="fa-IR" dirty="0" smtClean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rtl="1"/>
                      <a:r>
                        <a:rPr lang="fa-IR" dirty="0" smtClean="0"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الگوی پرلز</a:t>
                      </a:r>
                      <a:endParaRPr lang="fa-IR" dirty="0"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4598">
                <a:tc>
                  <a:txBody>
                    <a:bodyPr/>
                    <a:lstStyle/>
                    <a:p>
                      <a:r>
                        <a:rPr lang="fa-IR" sz="1400" b="1" i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(انسان بالغ) </a:t>
                      </a:r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آلپورت نسبت به طبیعت انسان خوش بین تر از فروید که تمامی انسان ها را</a:t>
                      </a:r>
                    </a:p>
                    <a:p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زندانی تجربه های دوران کودکی می دانست بود.</a:t>
                      </a:r>
                      <a:endParaRPr lang="fa-IR" sz="1400" dirty="0" smtClean="0">
                        <a:solidFill>
                          <a:schemeClr val="tx1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cs typeface="B Titr" pitchFamily="2" charset="-78"/>
                      </a:endParaRPr>
                    </a:p>
                    <a:p>
                      <a:pPr rtl="1"/>
                      <a:endParaRPr lang="fa-IR" sz="1200" dirty="0" smtClean="0">
                        <a:solidFill>
                          <a:schemeClr val="tx1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2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(انسان بارور)در نظام فکری فروم، نیروهای</a:t>
                      </a:r>
                    </a:p>
                    <a:p>
                      <a:r>
                        <a:rPr lang="fa-IR" sz="12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اجتماعی که در دوران کودکی بر فرد اثر میگذارند و همچنین عوامل تاریخی</a:t>
                      </a:r>
                    </a:p>
                    <a:p>
                      <a:r>
                        <a:rPr lang="fa-IR" sz="12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که در تحول نوع بشر اثر میکنند، شخصیت انسان را شکل می</a:t>
                      </a:r>
                    </a:p>
                    <a:p>
                      <a:r>
                        <a:rPr lang="fa-IR" sz="12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بخشند.</a:t>
                      </a:r>
                      <a:endParaRPr lang="fa-IR" sz="1200" dirty="0">
                        <a:solidFill>
                          <a:schemeClr val="tx1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cs typeface="B Tit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(انسان خواستار تحقق خود)به اعتقاد مزلو همه ی انسانها با</a:t>
                      </a:r>
                    </a:p>
                    <a:p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نیازهای شبه غریزی به دنیا می آیند.</a:t>
                      </a:r>
                      <a:endParaRPr lang="fa-IR" sz="1400" dirty="0">
                        <a:solidFill>
                          <a:schemeClr val="tx1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cs typeface="B Tit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(انسان با کنش کامل)تاکید راجرز بیشتر بر الگوهای کنونی است نه آنچه در گذشته پیش آمده</a:t>
                      </a:r>
                    </a:p>
                    <a:p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است. </a:t>
                      </a:r>
                      <a:endParaRPr lang="fa-IR" sz="1400" dirty="0">
                        <a:solidFill>
                          <a:schemeClr val="tx1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cs typeface="B Tit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3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(انسان از خود فرارونده)فرانکل با آن دسته از موضع های روان شناسی و</a:t>
                      </a:r>
                    </a:p>
                    <a:p>
                      <a:r>
                        <a:rPr lang="fa-IR" sz="13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روان پزشکی که وضعیت انسان را حاصل غرایز زیستی یا کشمکش های دوران کودکی یا هر نیروی</a:t>
                      </a:r>
                    </a:p>
                    <a:p>
                      <a:r>
                        <a:rPr lang="fa-IR" sz="13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برونی دیگر می داند، به شدت مخالفت می ورزد. </a:t>
                      </a:r>
                      <a:endParaRPr lang="fa-IR" sz="1300" dirty="0">
                        <a:solidFill>
                          <a:schemeClr val="tx1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cs typeface="B Tit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5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(انسان این مکانی و این زمانی)به اعتقاد پرلز فقط آگاهی از</a:t>
                      </a:r>
                    </a:p>
                    <a:p>
                      <a:r>
                        <a:rPr lang="fa-IR" sz="15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خود میتواند به رشد و کمال شخصیت بینجامد.</a:t>
                      </a:r>
                      <a:endParaRPr lang="fa-IR" sz="1500" dirty="0">
                        <a:solidFill>
                          <a:schemeClr val="tx1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r>
              <a:rPr lang="fa-IR" sz="6000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Arshia" pitchFamily="2" charset="-78"/>
              </a:rPr>
              <a:t>ازتوجه شما متشکریم</a:t>
            </a:r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86</TotalTime>
  <Words>1580</Words>
  <Application>Microsoft Office PowerPoint</Application>
  <PresentationFormat>On-screen Show (4:3)</PresentationFormat>
  <Paragraphs>133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B Arshia</vt:lpstr>
      <vt:lpstr>B Homa</vt:lpstr>
      <vt:lpstr>B Jadid</vt:lpstr>
      <vt:lpstr>B Sina</vt:lpstr>
      <vt:lpstr>B Titr</vt:lpstr>
      <vt:lpstr>Calibri</vt:lpstr>
      <vt:lpstr>Century Schoolbook</vt:lpstr>
      <vt:lpstr>Times New Roman</vt:lpstr>
      <vt:lpstr>Wingdings</vt:lpstr>
      <vt:lpstr>Wingdings 2</vt:lpstr>
      <vt:lpstr>Oriel</vt:lpstr>
      <vt:lpstr>بسم الله الرحمن الرحیم</vt:lpstr>
      <vt:lpstr>موضوع کنفرانس:الگوی فردسالم ازلحاظ جسمی روانی واجتماعی براساس سه نظریه ی انتخابی</vt:lpstr>
      <vt:lpstr>مقدمه:    </vt:lpstr>
      <vt:lpstr>PowerPoint Presentation</vt:lpstr>
      <vt:lpstr>الگوی آلپورت:</vt:lpstr>
      <vt:lpstr>PowerPoint Presentation</vt:lpstr>
      <vt:lpstr>الگوی اریک فروم :</vt:lpstr>
      <vt:lpstr>الگوی مزلو:</vt:lpstr>
      <vt:lpstr>الگوی راجرز:</vt:lpstr>
      <vt:lpstr>PowerPoint Presentation</vt:lpstr>
      <vt:lpstr>الگوی فرانکل:</vt:lpstr>
      <vt:lpstr>الگوی پرلز :</vt:lpstr>
      <vt:lpstr>PowerPoint Presentation</vt:lpstr>
      <vt:lpstr>جدول مقایسه نظریه ها: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sadra</dc:creator>
  <cp:lastModifiedBy>Windows User</cp:lastModifiedBy>
  <cp:revision>10</cp:revision>
  <dcterms:created xsi:type="dcterms:W3CDTF">2008-01-01T02:39:23Z</dcterms:created>
  <dcterms:modified xsi:type="dcterms:W3CDTF">2020-02-16T07:26:50Z</dcterms:modified>
</cp:coreProperties>
</file>