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4" r:id="rId2"/>
    <p:sldId id="258" r:id="rId3"/>
    <p:sldId id="259" r:id="rId4"/>
    <p:sldId id="261" r:id="rId5"/>
    <p:sldId id="262" r:id="rId6"/>
    <p:sldId id="263" r:id="rId7"/>
    <p:sldId id="264" r:id="rId8"/>
    <p:sldId id="275" r:id="rId9"/>
    <p:sldId id="276" r:id="rId10"/>
    <p:sldId id="279" r:id="rId11"/>
    <p:sldId id="280" r:id="rId12"/>
    <p:sldId id="282" r:id="rId13"/>
    <p:sldId id="283" r:id="rId14"/>
    <p:sldId id="284" r:id="rId15"/>
    <p:sldId id="285" r:id="rId16"/>
    <p:sldId id="287" r:id="rId17"/>
    <p:sldId id="288" r:id="rId18"/>
    <p:sldId id="289" r:id="rId19"/>
    <p:sldId id="290" r:id="rId20"/>
    <p:sldId id="29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74" d="100"/>
          <a:sy n="74" d="100"/>
        </p:scale>
        <p:origin x="-54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D05801-5AE0-4F88-BE5C-E1C4F7234B2D}" type="datetimeFigureOut">
              <a:rPr lang="en-US" smtClean="0"/>
              <a:t>4/30/2020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B31148-D214-4866-9C0B-C81912C01010}" type="slidenum">
              <a:rPr lang="en-US" smtClean="0"/>
              <a:t>‹#›</a:t>
            </a:fld>
            <a:endParaRPr lang="en-US"/>
          </a:p>
        </p:txBody>
      </p:sp>
    </p:spTree>
    <p:extLst>
      <p:ext uri="{BB962C8B-B14F-4D97-AF65-F5344CB8AC3E}">
        <p14:creationId xmlns:p14="http://schemas.microsoft.com/office/powerpoint/2010/main" val="453706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170B68-224D-4B28-BA1A-DD82F7DD4A71}"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3CDBE-E8BA-4091-816F-C606BE597DF0}" type="slidenum">
              <a:rPr lang="en-US" smtClean="0"/>
              <a:t>‹#›</a:t>
            </a:fld>
            <a:endParaRPr lang="en-US"/>
          </a:p>
        </p:txBody>
      </p:sp>
    </p:spTree>
    <p:extLst>
      <p:ext uri="{BB962C8B-B14F-4D97-AF65-F5344CB8AC3E}">
        <p14:creationId xmlns:p14="http://schemas.microsoft.com/office/powerpoint/2010/main" val="1742267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170B68-224D-4B28-BA1A-DD82F7DD4A71}"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3CDBE-E8BA-4091-816F-C606BE597DF0}" type="slidenum">
              <a:rPr lang="en-US" smtClean="0"/>
              <a:t>‹#›</a:t>
            </a:fld>
            <a:endParaRPr lang="en-US"/>
          </a:p>
        </p:txBody>
      </p:sp>
    </p:spTree>
    <p:extLst>
      <p:ext uri="{BB962C8B-B14F-4D97-AF65-F5344CB8AC3E}">
        <p14:creationId xmlns:p14="http://schemas.microsoft.com/office/powerpoint/2010/main" val="2325327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9170B68-224D-4B28-BA1A-DD82F7DD4A71}"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3CDBE-E8BA-4091-816F-C606BE597DF0}" type="slidenum">
              <a:rPr lang="en-US" smtClean="0"/>
              <a:t>‹#›</a:t>
            </a:fld>
            <a:endParaRPr lang="en-US"/>
          </a:p>
        </p:txBody>
      </p:sp>
    </p:spTree>
    <p:extLst>
      <p:ext uri="{BB962C8B-B14F-4D97-AF65-F5344CB8AC3E}">
        <p14:creationId xmlns:p14="http://schemas.microsoft.com/office/powerpoint/2010/main" val="2241494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9170B68-224D-4B28-BA1A-DD82F7DD4A71}" type="datetimeFigureOut">
              <a:rPr lang="en-US" smtClean="0"/>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13CDBE-E8BA-4091-816F-C606BE597DF0}" type="slidenum">
              <a:rPr lang="en-US" smtClean="0"/>
              <a:t>‹#›</a:t>
            </a:fld>
            <a:endParaRPr lang="en-US"/>
          </a:p>
        </p:txBody>
      </p:sp>
    </p:spTree>
    <p:extLst>
      <p:ext uri="{BB962C8B-B14F-4D97-AF65-F5344CB8AC3E}">
        <p14:creationId xmlns:p14="http://schemas.microsoft.com/office/powerpoint/2010/main" val="1461164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9170B68-224D-4B28-BA1A-DD82F7DD4A71}" type="datetimeFigureOut">
              <a:rPr lang="en-US" smtClean="0"/>
              <a:t>4/30/2020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13CDBE-E8BA-4091-816F-C606BE597DF0}" type="slidenum">
              <a:rPr lang="en-US" smtClean="0"/>
              <a:t>‹#›</a:t>
            </a:fld>
            <a:endParaRPr lang="en-US"/>
          </a:p>
        </p:txBody>
      </p:sp>
    </p:spTree>
    <p:extLst>
      <p:ext uri="{BB962C8B-B14F-4D97-AF65-F5344CB8AC3E}">
        <p14:creationId xmlns:p14="http://schemas.microsoft.com/office/powerpoint/2010/main" val="4140634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9170B68-224D-4B28-BA1A-DD82F7DD4A71}" type="datetimeFigureOut">
              <a:rPr lang="en-US" smtClean="0"/>
              <a:t>4/30/2020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13CDBE-E8BA-4091-816F-C606BE597DF0}" type="slidenum">
              <a:rPr lang="en-US" smtClean="0"/>
              <a:t>‹#›</a:t>
            </a:fld>
            <a:endParaRPr lang="en-US"/>
          </a:p>
        </p:txBody>
      </p:sp>
    </p:spTree>
    <p:extLst>
      <p:ext uri="{BB962C8B-B14F-4D97-AF65-F5344CB8AC3E}">
        <p14:creationId xmlns:p14="http://schemas.microsoft.com/office/powerpoint/2010/main" val="36268748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170B68-224D-4B28-BA1A-DD82F7DD4A71}" type="datetimeFigureOut">
              <a:rPr lang="en-US" smtClean="0"/>
              <a:t>4/30/2020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13CDBE-E8BA-4091-816F-C606BE597DF0}" type="slidenum">
              <a:rPr lang="en-US" smtClean="0"/>
              <a:t>‹#›</a:t>
            </a:fld>
            <a:endParaRPr lang="en-US"/>
          </a:p>
        </p:txBody>
      </p:sp>
    </p:spTree>
    <p:extLst>
      <p:ext uri="{BB962C8B-B14F-4D97-AF65-F5344CB8AC3E}">
        <p14:creationId xmlns:p14="http://schemas.microsoft.com/office/powerpoint/2010/main" val="2754905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9170B68-224D-4B28-BA1A-DD82F7DD4A71}" type="datetimeFigureOut">
              <a:rPr lang="en-US" smtClean="0"/>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13CDBE-E8BA-4091-816F-C606BE597DF0}" type="slidenum">
              <a:rPr lang="en-US" smtClean="0"/>
              <a:t>‹#›</a:t>
            </a:fld>
            <a:endParaRPr lang="en-US"/>
          </a:p>
        </p:txBody>
      </p:sp>
    </p:spTree>
    <p:extLst>
      <p:ext uri="{BB962C8B-B14F-4D97-AF65-F5344CB8AC3E}">
        <p14:creationId xmlns:p14="http://schemas.microsoft.com/office/powerpoint/2010/main" val="2244790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9170B68-224D-4B28-BA1A-DD82F7DD4A71}" type="datetimeFigureOut">
              <a:rPr lang="en-US" smtClean="0"/>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13CDBE-E8BA-4091-816F-C606BE597DF0}" type="slidenum">
              <a:rPr lang="en-US" smtClean="0"/>
              <a:t>‹#›</a:t>
            </a:fld>
            <a:endParaRPr lang="en-US"/>
          </a:p>
        </p:txBody>
      </p:sp>
    </p:spTree>
    <p:extLst>
      <p:ext uri="{BB962C8B-B14F-4D97-AF65-F5344CB8AC3E}">
        <p14:creationId xmlns:p14="http://schemas.microsoft.com/office/powerpoint/2010/main" val="1858254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170B68-224D-4B28-BA1A-DD82F7DD4A71}"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3CDBE-E8BA-4091-816F-C606BE597DF0}" type="slidenum">
              <a:rPr lang="en-US" smtClean="0"/>
              <a:t>‹#›</a:t>
            </a:fld>
            <a:endParaRPr lang="en-US"/>
          </a:p>
        </p:txBody>
      </p:sp>
    </p:spTree>
    <p:extLst>
      <p:ext uri="{BB962C8B-B14F-4D97-AF65-F5344CB8AC3E}">
        <p14:creationId xmlns:p14="http://schemas.microsoft.com/office/powerpoint/2010/main" val="290157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170B68-224D-4B28-BA1A-DD82F7DD4A71}" type="datetimeFigureOut">
              <a:rPr lang="en-US" smtClean="0"/>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13CDBE-E8BA-4091-816F-C606BE597DF0}" type="slidenum">
              <a:rPr lang="en-US" smtClean="0"/>
              <a:t>‹#›</a:t>
            </a:fld>
            <a:endParaRPr lang="en-US"/>
          </a:p>
        </p:txBody>
      </p:sp>
    </p:spTree>
    <p:extLst>
      <p:ext uri="{BB962C8B-B14F-4D97-AF65-F5344CB8AC3E}">
        <p14:creationId xmlns:p14="http://schemas.microsoft.com/office/powerpoint/2010/main" val="1603567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170B68-224D-4B28-BA1A-DD82F7DD4A71}" type="datetimeFigureOut">
              <a:rPr lang="en-US" smtClean="0"/>
              <a:t>4/30/2020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13CDBE-E8BA-4091-816F-C606BE597DF0}" type="slidenum">
              <a:rPr lang="en-US" smtClean="0"/>
              <a:t>‹#›</a:t>
            </a:fld>
            <a:endParaRPr lang="en-US"/>
          </a:p>
        </p:txBody>
      </p:sp>
    </p:spTree>
    <p:extLst>
      <p:ext uri="{BB962C8B-B14F-4D97-AF65-F5344CB8AC3E}">
        <p14:creationId xmlns:p14="http://schemas.microsoft.com/office/powerpoint/2010/main" val="25566481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04711" y="734660"/>
            <a:ext cx="9144000" cy="3611562"/>
          </a:xfrm>
        </p:spPr>
        <p:txBody>
          <a:bodyPr/>
          <a:lstStyle/>
          <a:p>
            <a:r>
              <a:rPr lang="fa-IR" sz="4800" dirty="0" smtClean="0"/>
              <a:t>به نام خدا</a:t>
            </a:r>
          </a:p>
          <a:p>
            <a:endParaRPr lang="fa-IR" sz="4800" dirty="0" smtClean="0"/>
          </a:p>
          <a:p>
            <a:r>
              <a:rPr lang="fa-IR" sz="3600" dirty="0" smtClean="0"/>
              <a:t>موضوع:</a:t>
            </a:r>
            <a:r>
              <a:rPr lang="fa-IR" sz="2800" dirty="0" smtClean="0"/>
              <a:t>جدول واکسیناسیون و عوارض </a:t>
            </a:r>
            <a:r>
              <a:rPr lang="fa-IR" sz="2800" dirty="0" smtClean="0"/>
              <a:t>آن</a:t>
            </a:r>
            <a:endParaRPr lang="fa-IR" sz="2800" dirty="0" smtClean="0"/>
          </a:p>
        </p:txBody>
      </p:sp>
    </p:spTree>
    <p:extLst>
      <p:ext uri="{BB962C8B-B14F-4D97-AF65-F5344CB8AC3E}">
        <p14:creationId xmlns:p14="http://schemas.microsoft.com/office/powerpoint/2010/main" val="3715381033"/>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2618"/>
            <a:ext cx="10515600" cy="5664345"/>
          </a:xfrm>
        </p:spPr>
        <p:txBody>
          <a:bodyPr>
            <a:normAutofit/>
          </a:bodyPr>
          <a:lstStyle/>
          <a:p>
            <a:pPr marL="0" indent="0" algn="r" rtl="1">
              <a:buNone/>
            </a:pPr>
            <a:r>
              <a:rPr lang="fa-IR" sz="3600" dirty="0" smtClean="0">
                <a:solidFill>
                  <a:schemeClr val="accent2">
                    <a:lumMod val="50000"/>
                  </a:schemeClr>
                </a:solidFill>
              </a:rPr>
              <a:t>جدول 1- برخی از بیماری ها،واکسن ها و علائم اختصاری آن ها در برنامه گسترش ایمنسازی</a:t>
            </a:r>
          </a:p>
          <a:p>
            <a:pPr marL="0" indent="0" algn="r" rtl="1">
              <a:buNone/>
            </a:pPr>
            <a:endParaRPr lang="en-US" sz="1800" dirty="0"/>
          </a:p>
        </p:txBody>
      </p:sp>
      <p:graphicFrame>
        <p:nvGraphicFramePr>
          <p:cNvPr id="6" name="Table 5"/>
          <p:cNvGraphicFramePr>
            <a:graphicFrameLocks noGrp="1"/>
          </p:cNvGraphicFramePr>
          <p:nvPr>
            <p:extLst>
              <p:ext uri="{D42A27DB-BD31-4B8C-83A1-F6EECF244321}">
                <p14:modId xmlns:p14="http://schemas.microsoft.com/office/powerpoint/2010/main" val="86474218"/>
              </p:ext>
            </p:extLst>
          </p:nvPr>
        </p:nvGraphicFramePr>
        <p:xfrm>
          <a:off x="2032000" y="1676010"/>
          <a:ext cx="8127999" cy="438912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xmlns="" val="3566961079"/>
                    </a:ext>
                  </a:extLst>
                </a:gridCol>
                <a:gridCol w="2709333">
                  <a:extLst>
                    <a:ext uri="{9D8B030D-6E8A-4147-A177-3AD203B41FA5}">
                      <a16:colId xmlns:a16="http://schemas.microsoft.com/office/drawing/2014/main" xmlns="" val="1326179965"/>
                    </a:ext>
                  </a:extLst>
                </a:gridCol>
                <a:gridCol w="2709333">
                  <a:extLst>
                    <a:ext uri="{9D8B030D-6E8A-4147-A177-3AD203B41FA5}">
                      <a16:colId xmlns:a16="http://schemas.microsoft.com/office/drawing/2014/main" xmlns="" val="1627863858"/>
                    </a:ext>
                  </a:extLst>
                </a:gridCol>
              </a:tblGrid>
              <a:tr h="370840">
                <a:tc>
                  <a:txBody>
                    <a:bodyPr/>
                    <a:lstStyle/>
                    <a:p>
                      <a:pPr algn="ctr"/>
                      <a:r>
                        <a:rPr lang="fa-IR" sz="2000" dirty="0" smtClean="0"/>
                        <a:t>علائم</a:t>
                      </a:r>
                      <a:r>
                        <a:rPr lang="fa-IR" sz="2000" baseline="0" dirty="0" smtClean="0"/>
                        <a:t> اختصاری</a:t>
                      </a:r>
                      <a:endParaRPr lang="en-US" sz="2000" dirty="0"/>
                    </a:p>
                  </a:txBody>
                  <a:tcPr/>
                </a:tc>
                <a:tc>
                  <a:txBody>
                    <a:bodyPr/>
                    <a:lstStyle/>
                    <a:p>
                      <a:pPr algn="ctr"/>
                      <a:r>
                        <a:rPr lang="fa-IR" sz="2000" dirty="0" smtClean="0"/>
                        <a:t>واکسن مربوطه</a:t>
                      </a:r>
                      <a:endParaRPr lang="en-US" sz="2000" dirty="0"/>
                    </a:p>
                  </a:txBody>
                  <a:tcPr/>
                </a:tc>
                <a:tc>
                  <a:txBody>
                    <a:bodyPr/>
                    <a:lstStyle/>
                    <a:p>
                      <a:pPr algn="ctr"/>
                      <a:r>
                        <a:rPr lang="fa-IR" sz="2000" dirty="0" smtClean="0"/>
                        <a:t>نام بیماری</a:t>
                      </a:r>
                      <a:endParaRPr lang="en-US" sz="2000" dirty="0"/>
                    </a:p>
                  </a:txBody>
                  <a:tcPr/>
                </a:tc>
                <a:extLst>
                  <a:ext uri="{0D108BD9-81ED-4DB2-BD59-A6C34878D82A}">
                    <a16:rowId xmlns:a16="http://schemas.microsoft.com/office/drawing/2014/main" xmlns="" val="2941462583"/>
                  </a:ext>
                </a:extLst>
              </a:tr>
              <a:tr h="370840">
                <a:tc>
                  <a:txBody>
                    <a:bodyPr/>
                    <a:lstStyle/>
                    <a:p>
                      <a:pPr algn="ctr"/>
                      <a:r>
                        <a:rPr lang="en-US" sz="2000" dirty="0" smtClean="0"/>
                        <a:t>BCG</a:t>
                      </a:r>
                    </a:p>
                  </a:txBody>
                  <a:tcPr/>
                </a:tc>
                <a:tc>
                  <a:txBody>
                    <a:bodyPr/>
                    <a:lstStyle/>
                    <a:p>
                      <a:pPr algn="ctr" rtl="1"/>
                      <a:r>
                        <a:rPr lang="fa-IR" sz="2000" dirty="0" smtClean="0"/>
                        <a:t>ب-ث-ژ</a:t>
                      </a:r>
                      <a:endParaRPr lang="en-US" sz="2000" dirty="0"/>
                    </a:p>
                  </a:txBody>
                  <a:tcPr/>
                </a:tc>
                <a:tc>
                  <a:txBody>
                    <a:bodyPr/>
                    <a:lstStyle/>
                    <a:p>
                      <a:pPr algn="ctr" rtl="1"/>
                      <a:r>
                        <a:rPr lang="fa-IR" sz="2000" dirty="0" smtClean="0"/>
                        <a:t>سل(توبر کولوز)</a:t>
                      </a:r>
                      <a:endParaRPr lang="en-US" sz="2000" dirty="0"/>
                    </a:p>
                  </a:txBody>
                  <a:tcPr/>
                </a:tc>
                <a:extLst>
                  <a:ext uri="{0D108BD9-81ED-4DB2-BD59-A6C34878D82A}">
                    <a16:rowId xmlns:a16="http://schemas.microsoft.com/office/drawing/2014/main" xmlns="" val="3139558547"/>
                  </a:ext>
                </a:extLst>
              </a:tr>
              <a:tr h="370840">
                <a:tc>
                  <a:txBody>
                    <a:bodyPr/>
                    <a:lstStyle/>
                    <a:p>
                      <a:pPr algn="ctr"/>
                      <a:r>
                        <a:rPr lang="en-US" sz="2000" dirty="0" smtClean="0"/>
                        <a:t>DTP</a:t>
                      </a:r>
                      <a:endParaRPr lang="en-US" sz="2000" dirty="0"/>
                    </a:p>
                  </a:txBody>
                  <a:tcPr/>
                </a:tc>
                <a:tc>
                  <a:txBody>
                    <a:bodyPr/>
                    <a:lstStyle/>
                    <a:p>
                      <a:pPr algn="ctr"/>
                      <a:r>
                        <a:rPr lang="fa-IR" sz="2000" dirty="0" smtClean="0"/>
                        <a:t>سه گانه(ثلاث)</a:t>
                      </a:r>
                      <a:endParaRPr lang="en-US" sz="2000" dirty="0"/>
                    </a:p>
                  </a:txBody>
                  <a:tcPr/>
                </a:tc>
                <a:tc>
                  <a:txBody>
                    <a:bodyPr/>
                    <a:lstStyle/>
                    <a:p>
                      <a:pPr algn="ctr"/>
                      <a:r>
                        <a:rPr lang="fa-IR" sz="2000" dirty="0" smtClean="0"/>
                        <a:t>دیفتری،سیاه</a:t>
                      </a:r>
                      <a:r>
                        <a:rPr lang="fa-IR" sz="2000" baseline="0" dirty="0" smtClean="0"/>
                        <a:t> سرفه،کزاز</a:t>
                      </a:r>
                      <a:endParaRPr lang="en-US" sz="2000" dirty="0"/>
                    </a:p>
                  </a:txBody>
                  <a:tcPr/>
                </a:tc>
                <a:extLst>
                  <a:ext uri="{0D108BD9-81ED-4DB2-BD59-A6C34878D82A}">
                    <a16:rowId xmlns:a16="http://schemas.microsoft.com/office/drawing/2014/main" xmlns="" val="1036750679"/>
                  </a:ext>
                </a:extLst>
              </a:tr>
              <a:tr h="453434">
                <a:tc>
                  <a:txBody>
                    <a:bodyPr/>
                    <a:lstStyle/>
                    <a:p>
                      <a:pPr algn="ctr"/>
                      <a:r>
                        <a:rPr lang="en-US" sz="2000" dirty="0" smtClean="0"/>
                        <a:t>Td</a:t>
                      </a:r>
                      <a:endParaRPr lang="en-US" sz="2000" dirty="0"/>
                    </a:p>
                  </a:txBody>
                  <a:tcPr/>
                </a:tc>
                <a:tc>
                  <a:txBody>
                    <a:bodyPr/>
                    <a:lstStyle/>
                    <a:p>
                      <a:pPr algn="ctr"/>
                      <a:r>
                        <a:rPr lang="fa-IR" sz="2000" dirty="0" smtClean="0"/>
                        <a:t>دوگانه</a:t>
                      </a:r>
                      <a:r>
                        <a:rPr lang="fa-IR" sz="2000" baseline="0" dirty="0" smtClean="0"/>
                        <a:t> بزرگسالان</a:t>
                      </a:r>
                      <a:endParaRPr lang="en-US" sz="2000" dirty="0"/>
                    </a:p>
                  </a:txBody>
                  <a:tcPr/>
                </a:tc>
                <a:tc rowSpan="2">
                  <a:txBody>
                    <a:bodyPr/>
                    <a:lstStyle/>
                    <a:p>
                      <a:pPr algn="ctr"/>
                      <a:endParaRPr lang="en-US" sz="2000"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fa-IR" sz="2000" dirty="0" smtClean="0"/>
                        <a:t>دیفتری-کزاز</a:t>
                      </a:r>
                    </a:p>
                    <a:p>
                      <a:pPr algn="ctr"/>
                      <a:endParaRPr lang="en-US" sz="2000" dirty="0"/>
                    </a:p>
                  </a:txBody>
                  <a:tcPr/>
                </a:tc>
                <a:extLst>
                  <a:ext uri="{0D108BD9-81ED-4DB2-BD59-A6C34878D82A}">
                    <a16:rowId xmlns:a16="http://schemas.microsoft.com/office/drawing/2014/main" xmlns="" val="3855031013"/>
                  </a:ext>
                </a:extLst>
              </a:tr>
              <a:tr h="370840">
                <a:tc>
                  <a:txBody>
                    <a:bodyPr/>
                    <a:lstStyle/>
                    <a:p>
                      <a:pPr algn="ctr"/>
                      <a:r>
                        <a:rPr lang="en-US" sz="2000" dirty="0" smtClean="0"/>
                        <a:t>DT</a:t>
                      </a:r>
                      <a:endParaRPr lang="en-US" sz="2000" dirty="0"/>
                    </a:p>
                  </a:txBody>
                  <a:tcPr/>
                </a:tc>
                <a:tc>
                  <a:txBody>
                    <a:bodyPr/>
                    <a:lstStyle/>
                    <a:p>
                      <a:pPr algn="ctr"/>
                      <a:r>
                        <a:rPr lang="fa-IR" sz="2000" dirty="0" smtClean="0"/>
                        <a:t>دوگانه</a:t>
                      </a:r>
                      <a:r>
                        <a:rPr lang="fa-IR" sz="2000" baseline="0" dirty="0" smtClean="0"/>
                        <a:t> خردسالان</a:t>
                      </a:r>
                      <a:endParaRPr lang="en-US" sz="2000" dirty="0"/>
                    </a:p>
                  </a:txBody>
                  <a:tcPr/>
                </a:tc>
                <a:tc vMerge="1">
                  <a:txBody>
                    <a:bodyPr/>
                    <a:lstStyle/>
                    <a:p>
                      <a:endParaRPr lang="en-US" dirty="0"/>
                    </a:p>
                  </a:txBody>
                  <a:tcPr/>
                </a:tc>
                <a:extLst>
                  <a:ext uri="{0D108BD9-81ED-4DB2-BD59-A6C34878D82A}">
                    <a16:rowId xmlns:a16="http://schemas.microsoft.com/office/drawing/2014/main" xmlns="" val="1483035027"/>
                  </a:ext>
                </a:extLst>
              </a:tr>
              <a:tr h="370840">
                <a:tc>
                  <a:txBody>
                    <a:bodyPr/>
                    <a:lstStyle/>
                    <a:p>
                      <a:pPr algn="ctr"/>
                      <a:r>
                        <a:rPr lang="en-US" sz="2000" dirty="0" smtClean="0"/>
                        <a:t>OPV</a:t>
                      </a:r>
                      <a:endParaRPr lang="en-US" sz="2000" dirty="0"/>
                    </a:p>
                  </a:txBody>
                  <a:tcPr/>
                </a:tc>
                <a:tc>
                  <a:txBody>
                    <a:bodyPr/>
                    <a:lstStyle/>
                    <a:p>
                      <a:pPr algn="ctr"/>
                      <a:r>
                        <a:rPr lang="fa-IR" sz="2000" dirty="0" smtClean="0"/>
                        <a:t>پولیو خوراکی</a:t>
                      </a:r>
                      <a:endParaRPr lang="en-US" sz="2000" dirty="0"/>
                    </a:p>
                  </a:txBody>
                  <a:tcPr/>
                </a:tc>
                <a:tc rowSpan="2">
                  <a:txBody>
                    <a:bodyPr/>
                    <a:lstStyle/>
                    <a:p>
                      <a:pPr algn="ctr"/>
                      <a:endParaRPr lang="en-US" sz="2000"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fa-IR" sz="2000" dirty="0" smtClean="0"/>
                        <a:t>فلج</a:t>
                      </a:r>
                      <a:r>
                        <a:rPr lang="fa-IR" sz="2000" baseline="0" dirty="0" smtClean="0"/>
                        <a:t> اطفال</a:t>
                      </a:r>
                      <a:endParaRPr lang="en-US" sz="2000" dirty="0" smtClean="0"/>
                    </a:p>
                    <a:p>
                      <a:pPr algn="ctr"/>
                      <a:endParaRPr lang="en-US" sz="2000" dirty="0"/>
                    </a:p>
                  </a:txBody>
                  <a:tcPr/>
                </a:tc>
                <a:extLst>
                  <a:ext uri="{0D108BD9-81ED-4DB2-BD59-A6C34878D82A}">
                    <a16:rowId xmlns:a16="http://schemas.microsoft.com/office/drawing/2014/main" xmlns="" val="2830748589"/>
                  </a:ext>
                </a:extLst>
              </a:tr>
              <a:tr h="370840">
                <a:tc>
                  <a:txBody>
                    <a:bodyPr/>
                    <a:lstStyle/>
                    <a:p>
                      <a:pPr algn="ctr"/>
                      <a:r>
                        <a:rPr lang="en-US" sz="2000" dirty="0" smtClean="0"/>
                        <a:t>IPV</a:t>
                      </a:r>
                      <a:endParaRPr lang="en-US" sz="2000" dirty="0"/>
                    </a:p>
                  </a:txBody>
                  <a:tcPr/>
                </a:tc>
                <a:tc>
                  <a:txBody>
                    <a:bodyPr/>
                    <a:lstStyle/>
                    <a:p>
                      <a:pPr algn="ctr"/>
                      <a:r>
                        <a:rPr lang="fa-IR" sz="2000" dirty="0" smtClean="0"/>
                        <a:t>پولیو تزریقی</a:t>
                      </a:r>
                      <a:endParaRPr lang="en-US" sz="2000" dirty="0"/>
                    </a:p>
                  </a:txBody>
                  <a:tcPr/>
                </a:tc>
                <a:tc vMerge="1">
                  <a:txBody>
                    <a:bodyPr/>
                    <a:lstStyle/>
                    <a:p>
                      <a:endParaRPr lang="en-US" dirty="0"/>
                    </a:p>
                  </a:txBody>
                  <a:tcPr/>
                </a:tc>
                <a:extLst>
                  <a:ext uri="{0D108BD9-81ED-4DB2-BD59-A6C34878D82A}">
                    <a16:rowId xmlns:a16="http://schemas.microsoft.com/office/drawing/2014/main" xmlns="" val="546575603"/>
                  </a:ext>
                </a:extLst>
              </a:tr>
              <a:tr h="370840">
                <a:tc>
                  <a:txBody>
                    <a:bodyPr/>
                    <a:lstStyle/>
                    <a:p>
                      <a:pPr algn="ctr"/>
                      <a:r>
                        <a:rPr lang="en-US" sz="2000" dirty="0" smtClean="0"/>
                        <a:t>MMR</a:t>
                      </a:r>
                      <a:endParaRPr lang="en-US" sz="2000" dirty="0"/>
                    </a:p>
                  </a:txBody>
                  <a:tcPr/>
                </a:tc>
                <a:tc>
                  <a:txBody>
                    <a:bodyPr/>
                    <a:lstStyle/>
                    <a:p>
                      <a:pPr algn="ctr"/>
                      <a:r>
                        <a:rPr lang="fa-IR" sz="2000" dirty="0" smtClean="0"/>
                        <a:t>ام-ار-آر</a:t>
                      </a:r>
                      <a:endParaRPr lang="en-US" sz="2000" dirty="0"/>
                    </a:p>
                  </a:txBody>
                  <a:tcPr/>
                </a:tc>
                <a:tc>
                  <a:txBody>
                    <a:bodyPr/>
                    <a:lstStyle/>
                    <a:p>
                      <a:pPr algn="ctr"/>
                      <a:r>
                        <a:rPr lang="fa-IR" sz="2000" dirty="0" smtClean="0"/>
                        <a:t>اوریون،سرخک،سرخجه</a:t>
                      </a:r>
                      <a:endParaRPr lang="en-US" sz="2000" dirty="0"/>
                    </a:p>
                  </a:txBody>
                  <a:tcPr/>
                </a:tc>
                <a:extLst>
                  <a:ext uri="{0D108BD9-81ED-4DB2-BD59-A6C34878D82A}">
                    <a16:rowId xmlns:a16="http://schemas.microsoft.com/office/drawing/2014/main" xmlns="" val="2428104558"/>
                  </a:ext>
                </a:extLst>
              </a:tr>
              <a:tr h="370840">
                <a:tc>
                  <a:txBody>
                    <a:bodyPr/>
                    <a:lstStyle/>
                    <a:p>
                      <a:pPr algn="ctr"/>
                      <a:r>
                        <a:rPr lang="en-US" sz="2000" dirty="0" smtClean="0"/>
                        <a:t>TT</a:t>
                      </a:r>
                      <a:endParaRPr lang="en-US" sz="2000" dirty="0"/>
                    </a:p>
                  </a:txBody>
                  <a:tcPr/>
                </a:tc>
                <a:tc>
                  <a:txBody>
                    <a:bodyPr/>
                    <a:lstStyle/>
                    <a:p>
                      <a:pPr algn="ctr"/>
                      <a:r>
                        <a:rPr lang="fa-IR" sz="2000" dirty="0" smtClean="0"/>
                        <a:t>توکسوئید</a:t>
                      </a:r>
                      <a:r>
                        <a:rPr lang="fa-IR" sz="2000" baseline="0" dirty="0" smtClean="0"/>
                        <a:t> کزاز</a:t>
                      </a:r>
                      <a:endParaRPr lang="en-US" sz="2000" dirty="0"/>
                    </a:p>
                  </a:txBody>
                  <a:tcPr/>
                </a:tc>
                <a:tc>
                  <a:txBody>
                    <a:bodyPr/>
                    <a:lstStyle/>
                    <a:p>
                      <a:pPr algn="ctr"/>
                      <a:r>
                        <a:rPr lang="fa-IR" sz="2000" dirty="0" smtClean="0"/>
                        <a:t>کزاز</a:t>
                      </a:r>
                      <a:endParaRPr lang="en-US" sz="2000" dirty="0"/>
                    </a:p>
                  </a:txBody>
                  <a:tcPr/>
                </a:tc>
                <a:extLst>
                  <a:ext uri="{0D108BD9-81ED-4DB2-BD59-A6C34878D82A}">
                    <a16:rowId xmlns:a16="http://schemas.microsoft.com/office/drawing/2014/main" xmlns="" val="2180766327"/>
                  </a:ext>
                </a:extLst>
              </a:tr>
              <a:tr h="370840">
                <a:tc>
                  <a:txBody>
                    <a:bodyPr/>
                    <a:lstStyle/>
                    <a:p>
                      <a:pPr algn="ctr"/>
                      <a:r>
                        <a:rPr lang="en-US" sz="2000" dirty="0" err="1" smtClean="0"/>
                        <a:t>Hep</a:t>
                      </a:r>
                      <a:r>
                        <a:rPr lang="en-US" sz="2000" dirty="0" smtClean="0"/>
                        <a:t>-B</a:t>
                      </a:r>
                      <a:endParaRPr lang="en-US" sz="2000" dirty="0"/>
                    </a:p>
                  </a:txBody>
                  <a:tcPr/>
                </a:tc>
                <a:tc>
                  <a:txBody>
                    <a:bodyPr/>
                    <a:lstStyle/>
                    <a:p>
                      <a:pPr algn="ctr"/>
                      <a:r>
                        <a:rPr lang="en-US" sz="2000" dirty="0" smtClean="0"/>
                        <a:t>B</a:t>
                      </a:r>
                      <a:r>
                        <a:rPr lang="en-US" sz="2000" baseline="0" dirty="0" smtClean="0"/>
                        <a:t> </a:t>
                      </a:r>
                      <a:r>
                        <a:rPr lang="fa-IR" sz="2000" baseline="0" dirty="0" smtClean="0"/>
                        <a:t>هیپاتیت</a:t>
                      </a:r>
                      <a:endParaRPr lang="en-US" sz="2000" dirty="0"/>
                    </a:p>
                  </a:txBody>
                  <a:tcPr/>
                </a:tc>
                <a:tc>
                  <a:txBody>
                    <a:bodyPr/>
                    <a:lstStyle/>
                    <a:p>
                      <a:pPr algn="ctr"/>
                      <a:r>
                        <a:rPr lang="en-US" sz="2000" dirty="0" smtClean="0"/>
                        <a:t>B</a:t>
                      </a:r>
                      <a:r>
                        <a:rPr lang="en-US" sz="2000" baseline="0" dirty="0" smtClean="0"/>
                        <a:t> </a:t>
                      </a:r>
                      <a:r>
                        <a:rPr lang="fa-IR" sz="2000" baseline="0" dirty="0" smtClean="0"/>
                        <a:t>هیپاتیپ</a:t>
                      </a:r>
                      <a:endParaRPr lang="en-US" sz="2000" dirty="0"/>
                    </a:p>
                  </a:txBody>
                  <a:tcPr/>
                </a:tc>
                <a:extLst>
                  <a:ext uri="{0D108BD9-81ED-4DB2-BD59-A6C34878D82A}">
                    <a16:rowId xmlns:a16="http://schemas.microsoft.com/office/drawing/2014/main" xmlns="" val="2181136245"/>
                  </a:ext>
                </a:extLst>
              </a:tr>
            </a:tbl>
          </a:graphicData>
        </a:graphic>
      </p:graphicFrame>
    </p:spTree>
    <p:extLst>
      <p:ext uri="{BB962C8B-B14F-4D97-AF65-F5344CB8AC3E}">
        <p14:creationId xmlns:p14="http://schemas.microsoft.com/office/powerpoint/2010/main" val="42393503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971100" y="5689601"/>
            <a:ext cx="10224655" cy="1427452"/>
          </a:xfrm>
        </p:spPr>
        <p:txBody>
          <a:bodyPr anchor="t">
            <a:normAutofit/>
          </a:bodyPr>
          <a:lstStyle/>
          <a:p>
            <a:pPr algn="r" rtl="1"/>
            <a:r>
              <a:rPr lang="fa-IR" sz="1600" dirty="0" smtClean="0"/>
              <a:t>م</a:t>
            </a:r>
            <a:r>
              <a:rPr lang="fa-IR" sz="2400" dirty="0" smtClean="0"/>
              <a:t>نظور از "6سالگی"،از 6 سال، تا 6سال و 11 ماه و 29 روز است.</a:t>
            </a:r>
            <a:br>
              <a:rPr lang="fa-IR" sz="2400" dirty="0" smtClean="0"/>
            </a:br>
            <a:r>
              <a:rPr lang="fa-IR" sz="2400" dirty="0" smtClean="0"/>
              <a:t/>
            </a:r>
            <a:br>
              <a:rPr lang="fa-IR" sz="2400" dirty="0" smtClean="0"/>
            </a:br>
            <a:r>
              <a:rPr lang="fa-IR" sz="2400" dirty="0" smtClean="0"/>
              <a:t>پس از آخرین نوبت واکسن سه گانه، هر ده سال یک بار واکسن دوگانه بزرگسالان بایستی تزریق شود</a:t>
            </a:r>
            <a:endParaRPr lang="en-US" sz="2400" dirty="0"/>
          </a:p>
        </p:txBody>
      </p:sp>
      <p:sp>
        <p:nvSpPr>
          <p:cNvPr id="3" name="Content Placeholder 2"/>
          <p:cNvSpPr>
            <a:spLocks noGrp="1"/>
          </p:cNvSpPr>
          <p:nvPr>
            <p:ph idx="4294967295"/>
          </p:nvPr>
        </p:nvSpPr>
        <p:spPr>
          <a:xfrm>
            <a:off x="0" y="516210"/>
            <a:ext cx="11353800" cy="5705908"/>
          </a:xfrm>
        </p:spPr>
        <p:txBody>
          <a:bodyPr>
            <a:normAutofit/>
          </a:bodyPr>
          <a:lstStyle/>
          <a:p>
            <a:pPr marL="0" indent="0" algn="r">
              <a:buNone/>
            </a:pPr>
            <a:r>
              <a:rPr lang="fa-IR" sz="3600" dirty="0" smtClean="0">
                <a:solidFill>
                  <a:schemeClr val="accent2">
                    <a:lumMod val="50000"/>
                  </a:schemeClr>
                </a:solidFill>
              </a:rPr>
              <a:t>جدول 2- برنامه ایمنسازی همگانی کودکان با توجه به شرایط اپیدمیولوژیک کشور ایران</a:t>
            </a:r>
          </a:p>
          <a:p>
            <a:pPr marL="0" indent="0" algn="r">
              <a:buNone/>
            </a:pPr>
            <a:endParaRPr lang="en-US" sz="1600" dirty="0"/>
          </a:p>
        </p:txBody>
      </p:sp>
      <p:graphicFrame>
        <p:nvGraphicFramePr>
          <p:cNvPr id="4" name="Table 3"/>
          <p:cNvGraphicFramePr>
            <a:graphicFrameLocks noGrp="1"/>
          </p:cNvGraphicFramePr>
          <p:nvPr>
            <p:extLst>
              <p:ext uri="{D42A27DB-BD31-4B8C-83A1-F6EECF244321}">
                <p14:modId xmlns:p14="http://schemas.microsoft.com/office/powerpoint/2010/main" val="2697608662"/>
              </p:ext>
            </p:extLst>
          </p:nvPr>
        </p:nvGraphicFramePr>
        <p:xfrm>
          <a:off x="1059616" y="1635397"/>
          <a:ext cx="9573489" cy="3873727"/>
        </p:xfrm>
        <a:graphic>
          <a:graphicData uri="http://schemas.openxmlformats.org/drawingml/2006/table">
            <a:tbl>
              <a:tblPr firstRow="1" bandRow="1">
                <a:tableStyleId>{5C22544A-7EE6-4342-B048-85BDC9FD1C3A}</a:tableStyleId>
              </a:tblPr>
              <a:tblGrid>
                <a:gridCol w="3191163">
                  <a:extLst>
                    <a:ext uri="{9D8B030D-6E8A-4147-A177-3AD203B41FA5}">
                      <a16:colId xmlns:a16="http://schemas.microsoft.com/office/drawing/2014/main" xmlns="" val="2021381141"/>
                    </a:ext>
                  </a:extLst>
                </a:gridCol>
                <a:gridCol w="3191163">
                  <a:extLst>
                    <a:ext uri="{9D8B030D-6E8A-4147-A177-3AD203B41FA5}">
                      <a16:colId xmlns:a16="http://schemas.microsoft.com/office/drawing/2014/main" xmlns="" val="2051459101"/>
                    </a:ext>
                  </a:extLst>
                </a:gridCol>
                <a:gridCol w="3191163">
                  <a:extLst>
                    <a:ext uri="{9D8B030D-6E8A-4147-A177-3AD203B41FA5}">
                      <a16:colId xmlns:a16="http://schemas.microsoft.com/office/drawing/2014/main" xmlns="" val="15936882"/>
                    </a:ext>
                  </a:extLst>
                </a:gridCol>
              </a:tblGrid>
              <a:tr h="432649">
                <a:tc>
                  <a:txBody>
                    <a:bodyPr/>
                    <a:lstStyle/>
                    <a:p>
                      <a:pPr algn="ctr"/>
                      <a:r>
                        <a:rPr lang="fa-IR" dirty="0" smtClean="0"/>
                        <a:t>توضیحات</a:t>
                      </a:r>
                      <a:endParaRPr lang="en-US" dirty="0"/>
                    </a:p>
                  </a:txBody>
                  <a:tcPr/>
                </a:tc>
                <a:tc>
                  <a:txBody>
                    <a:bodyPr/>
                    <a:lstStyle/>
                    <a:p>
                      <a:pPr algn="ctr"/>
                      <a:r>
                        <a:rPr lang="fa-IR" dirty="0" smtClean="0"/>
                        <a:t>نوع واکسن</a:t>
                      </a:r>
                      <a:endParaRPr lang="en-US" dirty="0"/>
                    </a:p>
                  </a:txBody>
                  <a:tcPr/>
                </a:tc>
                <a:tc>
                  <a:txBody>
                    <a:bodyPr/>
                    <a:lstStyle/>
                    <a:p>
                      <a:pPr algn="ctr"/>
                      <a:r>
                        <a:rPr lang="fa-IR" dirty="0" smtClean="0"/>
                        <a:t>سن</a:t>
                      </a:r>
                      <a:endParaRPr lang="en-US" dirty="0"/>
                    </a:p>
                  </a:txBody>
                  <a:tcPr/>
                </a:tc>
                <a:extLst>
                  <a:ext uri="{0D108BD9-81ED-4DB2-BD59-A6C34878D82A}">
                    <a16:rowId xmlns:a16="http://schemas.microsoft.com/office/drawing/2014/main" xmlns="" val="224045516"/>
                  </a:ext>
                </a:extLst>
              </a:tr>
              <a:tr h="845184">
                <a:tc>
                  <a:txBody>
                    <a:bodyPr/>
                    <a:lstStyle/>
                    <a:p>
                      <a:pPr algn="ctr"/>
                      <a:r>
                        <a:rPr lang="fa-IR" dirty="0" smtClean="0"/>
                        <a:t>در</a:t>
                      </a:r>
                      <a:r>
                        <a:rPr lang="fa-IR" baseline="0" dirty="0" smtClean="0"/>
                        <a:t> کودکان زیر یک سال، مقدار نصف دوز بلغین است</a:t>
                      </a:r>
                      <a:r>
                        <a:rPr lang="en-US" dirty="0" smtClean="0"/>
                        <a:t>BCG</a:t>
                      </a:r>
                      <a:r>
                        <a:rPr lang="fa-IR" baseline="0" dirty="0" smtClean="0"/>
                        <a:t>واکسن</a:t>
                      </a:r>
                      <a:endParaRPr lang="en-US" dirty="0"/>
                    </a:p>
                  </a:txBody>
                  <a:tcPr/>
                </a:tc>
                <a:tc>
                  <a:txBody>
                    <a:bodyPr/>
                    <a:lstStyle/>
                    <a:p>
                      <a:pPr algn="ctr"/>
                      <a:r>
                        <a:rPr lang="fa-IR" dirty="0" smtClean="0"/>
                        <a:t>،قطره فلج</a:t>
                      </a:r>
                      <a:r>
                        <a:rPr lang="fa-IR" baseline="0" dirty="0" smtClean="0"/>
                        <a:t> اطفال و هپاتیپ  </a:t>
                      </a:r>
                      <a:r>
                        <a:rPr lang="en-US" dirty="0" smtClean="0"/>
                        <a:t>BCG</a:t>
                      </a:r>
                      <a:endParaRPr lang="en-US" dirty="0"/>
                    </a:p>
                  </a:txBody>
                  <a:tcPr/>
                </a:tc>
                <a:tc>
                  <a:txBody>
                    <a:bodyPr/>
                    <a:lstStyle/>
                    <a:p>
                      <a:pPr algn="ctr"/>
                      <a:r>
                        <a:rPr lang="fa-IR" dirty="0" smtClean="0"/>
                        <a:t>بدو</a:t>
                      </a:r>
                      <a:r>
                        <a:rPr lang="fa-IR" baseline="0" dirty="0" smtClean="0"/>
                        <a:t> تولد</a:t>
                      </a:r>
                      <a:endParaRPr lang="en-US" dirty="0"/>
                    </a:p>
                  </a:txBody>
                  <a:tcPr/>
                </a:tc>
                <a:extLst>
                  <a:ext uri="{0D108BD9-81ED-4DB2-BD59-A6C34878D82A}">
                    <a16:rowId xmlns:a16="http://schemas.microsoft.com/office/drawing/2014/main" xmlns="" val="3955363643"/>
                  </a:ext>
                </a:extLst>
              </a:tr>
              <a:tr h="432649">
                <a:tc>
                  <a:txBody>
                    <a:bodyPr/>
                    <a:lstStyle/>
                    <a:p>
                      <a:endParaRPr lang="en-US" dirty="0"/>
                    </a:p>
                  </a:txBody>
                  <a:tcPr/>
                </a:tc>
                <a:tc>
                  <a:txBody>
                    <a:bodyPr/>
                    <a:lstStyle/>
                    <a:p>
                      <a:pPr algn="ctr"/>
                      <a:r>
                        <a:rPr lang="en-US" baseline="0" dirty="0" smtClean="0"/>
                        <a:t>B</a:t>
                      </a:r>
                      <a:r>
                        <a:rPr kumimoji="0" lang="fa-IR" sz="1800" b="0" i="0" u="none" strike="noStrike" kern="1200" cap="none" spc="0" normalizeH="0" baseline="0" noProof="0" dirty="0" smtClean="0">
                          <a:ln>
                            <a:noFill/>
                          </a:ln>
                          <a:solidFill>
                            <a:prstClr val="black"/>
                          </a:solidFill>
                          <a:effectLst/>
                          <a:uLnTx/>
                          <a:uFillTx/>
                          <a:latin typeface="+mn-lt"/>
                          <a:ea typeface="+mn-ea"/>
                          <a:cs typeface="+mn-cs"/>
                        </a:rPr>
                        <a:t>سه گانه، فلج اطفال و هیپاتیپ</a:t>
                      </a:r>
                      <a:r>
                        <a:rPr kumimoji="0" lang="en-US" sz="1800" b="0" i="0" u="none" strike="noStrike" kern="1200" cap="none" spc="0" normalizeH="0" baseline="0" noProof="0" dirty="0" smtClean="0">
                          <a:ln>
                            <a:noFill/>
                          </a:ln>
                          <a:solidFill>
                            <a:prstClr val="black"/>
                          </a:solidFill>
                          <a:effectLst/>
                          <a:uLnTx/>
                          <a:uFillTx/>
                          <a:latin typeface="+mn-lt"/>
                          <a:ea typeface="+mn-ea"/>
                          <a:cs typeface="+mn-cs"/>
                        </a:rPr>
                        <a:t> </a:t>
                      </a:r>
                      <a:endParaRPr lang="en-US" dirty="0"/>
                    </a:p>
                  </a:txBody>
                  <a:tcPr/>
                </a:tc>
                <a:tc>
                  <a:txBody>
                    <a:bodyPr/>
                    <a:lstStyle/>
                    <a:p>
                      <a:pPr algn="ctr"/>
                      <a:r>
                        <a:rPr lang="fa-IR" dirty="0" smtClean="0"/>
                        <a:t>2ماهگی</a:t>
                      </a:r>
                      <a:endParaRPr lang="en-US" dirty="0"/>
                    </a:p>
                  </a:txBody>
                  <a:tcPr/>
                </a:tc>
                <a:extLst>
                  <a:ext uri="{0D108BD9-81ED-4DB2-BD59-A6C34878D82A}">
                    <a16:rowId xmlns:a16="http://schemas.microsoft.com/office/drawing/2014/main" xmlns="" val="2505554597"/>
                  </a:ext>
                </a:extLst>
              </a:tr>
              <a:tr h="432649">
                <a:tc>
                  <a:txBody>
                    <a:bodyPr/>
                    <a:lstStyle/>
                    <a:p>
                      <a:endParaRPr lang="en-US"/>
                    </a:p>
                  </a:txBody>
                  <a:tcPr/>
                </a:tc>
                <a:tc>
                  <a:txBody>
                    <a:bodyPr/>
                    <a:lstStyle/>
                    <a:p>
                      <a:pPr algn="ctr"/>
                      <a:r>
                        <a:rPr lang="fa-IR" dirty="0" smtClean="0"/>
                        <a:t>سه</a:t>
                      </a:r>
                      <a:r>
                        <a:rPr lang="fa-IR" baseline="0" dirty="0" smtClean="0"/>
                        <a:t> گانه و فلج اطفال</a:t>
                      </a:r>
                      <a:endParaRPr lang="en-US" dirty="0"/>
                    </a:p>
                  </a:txBody>
                  <a:tcPr/>
                </a:tc>
                <a:tc>
                  <a:txBody>
                    <a:bodyPr/>
                    <a:lstStyle/>
                    <a:p>
                      <a:pPr algn="ctr"/>
                      <a:r>
                        <a:rPr lang="fa-IR" dirty="0" smtClean="0"/>
                        <a:t>4ماهگی</a:t>
                      </a:r>
                      <a:endParaRPr lang="en-US" dirty="0"/>
                    </a:p>
                  </a:txBody>
                  <a:tcPr/>
                </a:tc>
                <a:extLst>
                  <a:ext uri="{0D108BD9-81ED-4DB2-BD59-A6C34878D82A}">
                    <a16:rowId xmlns:a16="http://schemas.microsoft.com/office/drawing/2014/main" xmlns="" val="2075792863"/>
                  </a:ext>
                </a:extLst>
              </a:tr>
              <a:tr h="432649">
                <a:tc>
                  <a:txBody>
                    <a:bodyPr/>
                    <a:lstStyle/>
                    <a:p>
                      <a:endParaRPr lang="en-US"/>
                    </a:p>
                  </a:txBody>
                  <a:tcPr/>
                </a:tc>
                <a:tc>
                  <a:txBody>
                    <a:bodyPr/>
                    <a:lstStyle/>
                    <a:p>
                      <a:pPr algn="ctr"/>
                      <a:r>
                        <a:rPr lang="en-US" baseline="0" dirty="0" smtClean="0"/>
                        <a:t>B</a:t>
                      </a:r>
                      <a:r>
                        <a:rPr lang="fa-IR" dirty="0" smtClean="0"/>
                        <a:t>سه گانه،فلج</a:t>
                      </a:r>
                      <a:r>
                        <a:rPr lang="fa-IR" baseline="0" dirty="0" smtClean="0"/>
                        <a:t> اطفال،هیپاتیپ </a:t>
                      </a:r>
                      <a:endParaRPr lang="en-US" dirty="0"/>
                    </a:p>
                  </a:txBody>
                  <a:tcPr/>
                </a:tc>
                <a:tc>
                  <a:txBody>
                    <a:bodyPr/>
                    <a:lstStyle/>
                    <a:p>
                      <a:pPr algn="ctr"/>
                      <a:r>
                        <a:rPr lang="fa-IR" dirty="0" smtClean="0"/>
                        <a:t>6ماهگی</a:t>
                      </a:r>
                      <a:endParaRPr lang="en-US" dirty="0"/>
                    </a:p>
                  </a:txBody>
                  <a:tcPr/>
                </a:tc>
                <a:extLst>
                  <a:ext uri="{0D108BD9-81ED-4DB2-BD59-A6C34878D82A}">
                    <a16:rowId xmlns:a16="http://schemas.microsoft.com/office/drawing/2014/main" xmlns="" val="750169418"/>
                  </a:ext>
                </a:extLst>
              </a:tr>
              <a:tr h="432649">
                <a:tc>
                  <a:txBody>
                    <a:bodyPr/>
                    <a:lstStyle/>
                    <a:p>
                      <a:pPr algn="ctr"/>
                      <a:r>
                        <a:rPr lang="fa-IR" dirty="0" smtClean="0"/>
                        <a:t>شامل واکسن اوریون،سرخک و سرخجه</a:t>
                      </a:r>
                      <a:endParaRPr lang="en-US" dirty="0"/>
                    </a:p>
                  </a:txBody>
                  <a:tcPr/>
                </a:tc>
                <a:tc>
                  <a:txBody>
                    <a:bodyPr/>
                    <a:lstStyle/>
                    <a:p>
                      <a:pPr algn="ctr"/>
                      <a:r>
                        <a:rPr lang="en-US" dirty="0" smtClean="0"/>
                        <a:t>MMR</a:t>
                      </a:r>
                      <a:endParaRPr lang="en-US" dirty="0"/>
                    </a:p>
                  </a:txBody>
                  <a:tcPr/>
                </a:tc>
                <a:tc>
                  <a:txBody>
                    <a:bodyPr/>
                    <a:lstStyle/>
                    <a:p>
                      <a:pPr algn="ctr"/>
                      <a:r>
                        <a:rPr lang="fa-IR" dirty="0" smtClean="0"/>
                        <a:t>12ماهگی</a:t>
                      </a:r>
                      <a:endParaRPr lang="en-US" dirty="0"/>
                    </a:p>
                  </a:txBody>
                  <a:tcPr/>
                </a:tc>
                <a:extLst>
                  <a:ext uri="{0D108BD9-81ED-4DB2-BD59-A6C34878D82A}">
                    <a16:rowId xmlns:a16="http://schemas.microsoft.com/office/drawing/2014/main" xmlns="" val="1709767069"/>
                  </a:ext>
                </a:extLst>
              </a:tr>
              <a:tr h="432649">
                <a:tc>
                  <a:txBody>
                    <a:bodyPr/>
                    <a:lstStyle/>
                    <a:p>
                      <a:endParaRPr lang="en-US" dirty="0"/>
                    </a:p>
                  </a:txBody>
                  <a:tcPr/>
                </a:tc>
                <a:tc>
                  <a:txBody>
                    <a:bodyPr/>
                    <a:lstStyle/>
                    <a:p>
                      <a:pPr algn="ctr"/>
                      <a:r>
                        <a:rPr lang="fa-IR" dirty="0" smtClean="0"/>
                        <a:t>سه گانه ، فلج اطفال</a:t>
                      </a:r>
                      <a:endParaRPr lang="en-US" dirty="0"/>
                    </a:p>
                  </a:txBody>
                  <a:tcPr/>
                </a:tc>
                <a:tc>
                  <a:txBody>
                    <a:bodyPr/>
                    <a:lstStyle/>
                    <a:p>
                      <a:pPr algn="ctr"/>
                      <a:r>
                        <a:rPr lang="fa-IR" dirty="0" smtClean="0"/>
                        <a:t>18ماهگی</a:t>
                      </a:r>
                      <a:endParaRPr lang="en-US" dirty="0"/>
                    </a:p>
                  </a:txBody>
                  <a:tcPr/>
                </a:tc>
                <a:extLst>
                  <a:ext uri="{0D108BD9-81ED-4DB2-BD59-A6C34878D82A}">
                    <a16:rowId xmlns:a16="http://schemas.microsoft.com/office/drawing/2014/main" xmlns="" val="691681190"/>
                  </a:ext>
                </a:extLst>
              </a:tr>
              <a:tr h="432649">
                <a:tc>
                  <a:txBody>
                    <a:bodyPr/>
                    <a:lstStyle/>
                    <a:p>
                      <a:endParaRPr lang="en-US"/>
                    </a:p>
                  </a:txBody>
                  <a:tcPr/>
                </a:tc>
                <a:tc>
                  <a:txBody>
                    <a:bodyPr/>
                    <a:lstStyle/>
                    <a:p>
                      <a:pPr algn="ctr"/>
                      <a:r>
                        <a:rPr lang="en-US" dirty="0" smtClean="0"/>
                        <a:t>MMR</a:t>
                      </a:r>
                      <a:r>
                        <a:rPr lang="fa-IR" baseline="0" dirty="0" smtClean="0"/>
                        <a:t> سه گانه، فلج اطفال،</a:t>
                      </a:r>
                      <a:endParaRPr lang="en-US" dirty="0"/>
                    </a:p>
                  </a:txBody>
                  <a:tcPr/>
                </a:tc>
                <a:tc>
                  <a:txBody>
                    <a:bodyPr/>
                    <a:lstStyle/>
                    <a:p>
                      <a:pPr algn="ctr"/>
                      <a:r>
                        <a:rPr lang="fa-IR" dirty="0" smtClean="0"/>
                        <a:t>6-4</a:t>
                      </a:r>
                      <a:r>
                        <a:rPr lang="fa-IR" baseline="0" dirty="0" smtClean="0"/>
                        <a:t> سالگی</a:t>
                      </a:r>
                      <a:endParaRPr lang="en-US" dirty="0"/>
                    </a:p>
                  </a:txBody>
                  <a:tcPr/>
                </a:tc>
                <a:extLst>
                  <a:ext uri="{0D108BD9-81ED-4DB2-BD59-A6C34878D82A}">
                    <a16:rowId xmlns:a16="http://schemas.microsoft.com/office/drawing/2014/main" xmlns="" val="23269033"/>
                  </a:ext>
                </a:extLst>
              </a:tr>
            </a:tbl>
          </a:graphicData>
        </a:graphic>
      </p:graphicFrame>
    </p:spTree>
    <p:extLst>
      <p:ext uri="{BB962C8B-B14F-4D97-AF65-F5344CB8AC3E}">
        <p14:creationId xmlns:p14="http://schemas.microsoft.com/office/powerpoint/2010/main" val="19612821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1169426" y="675281"/>
            <a:ext cx="9656618" cy="5015346"/>
          </a:xfrm>
        </p:spPr>
        <p:txBody>
          <a:bodyPr/>
          <a:lstStyle/>
          <a:p>
            <a:pPr algn="r"/>
            <a:r>
              <a:rPr lang="fa-IR" sz="2800" dirty="0" smtClean="0">
                <a:solidFill>
                  <a:schemeClr val="accent2">
                    <a:lumMod val="50000"/>
                  </a:schemeClr>
                </a:solidFill>
              </a:rPr>
              <a:t>جدول 3- ایمنسازی شیرخواران و کودکانی که از 6-1 سالگی در وقت مقرر، مراجعه نکرده اند.</a:t>
            </a:r>
          </a:p>
          <a:p>
            <a:pPr algn="r"/>
            <a:endParaRPr lang="en-US" dirty="0"/>
          </a:p>
        </p:txBody>
      </p:sp>
      <p:graphicFrame>
        <p:nvGraphicFramePr>
          <p:cNvPr id="2" name="Table 1"/>
          <p:cNvGraphicFramePr>
            <a:graphicFrameLocks noGrp="1"/>
          </p:cNvGraphicFramePr>
          <p:nvPr>
            <p:extLst>
              <p:ext uri="{D42A27DB-BD31-4B8C-83A1-F6EECF244321}">
                <p14:modId xmlns:p14="http://schemas.microsoft.com/office/powerpoint/2010/main" val="3237969425"/>
              </p:ext>
            </p:extLst>
          </p:nvPr>
        </p:nvGraphicFramePr>
        <p:xfrm>
          <a:off x="1874982" y="1676400"/>
          <a:ext cx="7989454" cy="3851565"/>
        </p:xfrm>
        <a:graphic>
          <a:graphicData uri="http://schemas.openxmlformats.org/drawingml/2006/table">
            <a:tbl>
              <a:tblPr firstRow="1" bandRow="1">
                <a:tableStyleId>{5C22544A-7EE6-4342-B048-85BDC9FD1C3A}</a:tableStyleId>
              </a:tblPr>
              <a:tblGrid>
                <a:gridCol w="3994727">
                  <a:extLst>
                    <a:ext uri="{9D8B030D-6E8A-4147-A177-3AD203B41FA5}">
                      <a16:colId xmlns:a16="http://schemas.microsoft.com/office/drawing/2014/main" xmlns="" val="2737032551"/>
                    </a:ext>
                  </a:extLst>
                </a:gridCol>
                <a:gridCol w="3994727">
                  <a:extLst>
                    <a:ext uri="{9D8B030D-6E8A-4147-A177-3AD203B41FA5}">
                      <a16:colId xmlns:a16="http://schemas.microsoft.com/office/drawing/2014/main" xmlns="" val="1171093350"/>
                    </a:ext>
                  </a:extLst>
                </a:gridCol>
              </a:tblGrid>
              <a:tr h="770313">
                <a:tc>
                  <a:txBody>
                    <a:bodyPr/>
                    <a:lstStyle/>
                    <a:p>
                      <a:pPr algn="ctr" rtl="1"/>
                      <a:r>
                        <a:rPr lang="en-US" baseline="0" dirty="0" smtClean="0"/>
                        <a:t> </a:t>
                      </a:r>
                      <a:r>
                        <a:rPr lang="fa-IR" dirty="0" smtClean="0"/>
                        <a:t>سه</a:t>
                      </a:r>
                      <a:r>
                        <a:rPr lang="fa-IR" baseline="0" dirty="0" smtClean="0"/>
                        <a:t> گانه، فلج اطفال،</a:t>
                      </a:r>
                      <a:r>
                        <a:rPr lang="en-US" baseline="0" dirty="0" smtClean="0"/>
                        <a:t>BCG</a:t>
                      </a:r>
                      <a:r>
                        <a:rPr lang="fa-IR" baseline="0" dirty="0" smtClean="0"/>
                        <a:t>،</a:t>
                      </a:r>
                      <a:r>
                        <a:rPr lang="en-US" baseline="0" dirty="0" smtClean="0"/>
                        <a:t>MMR</a:t>
                      </a:r>
                      <a:r>
                        <a:rPr lang="fa-IR" baseline="0" dirty="0" smtClean="0"/>
                        <a:t>،</a:t>
                      </a:r>
                      <a:r>
                        <a:rPr lang="en-US" baseline="0" dirty="0" smtClean="0"/>
                        <a:t> </a:t>
                      </a:r>
                      <a:r>
                        <a:rPr lang="fa-IR" baseline="0" dirty="0" smtClean="0"/>
                        <a:t>هیپاتیپ</a:t>
                      </a:r>
                      <a:r>
                        <a:rPr lang="en-US" baseline="0" dirty="0" smtClean="0"/>
                        <a:t>B</a:t>
                      </a:r>
                      <a:endParaRPr lang="en-US" dirty="0"/>
                    </a:p>
                  </a:txBody>
                  <a:tcPr/>
                </a:tc>
                <a:tc>
                  <a:txBody>
                    <a:bodyPr/>
                    <a:lstStyle/>
                    <a:p>
                      <a:pPr algn="ctr"/>
                      <a:r>
                        <a:rPr lang="fa-IR" dirty="0" smtClean="0"/>
                        <a:t>اولین مراجعه</a:t>
                      </a:r>
                      <a:endParaRPr lang="en-US" dirty="0"/>
                    </a:p>
                  </a:txBody>
                  <a:tcPr/>
                </a:tc>
                <a:extLst>
                  <a:ext uri="{0D108BD9-81ED-4DB2-BD59-A6C34878D82A}">
                    <a16:rowId xmlns:a16="http://schemas.microsoft.com/office/drawing/2014/main" xmlns="" val="3713312847"/>
                  </a:ext>
                </a:extLst>
              </a:tr>
              <a:tr h="770313">
                <a:tc>
                  <a:txBody>
                    <a:bodyPr/>
                    <a:lstStyle/>
                    <a:p>
                      <a:pPr algn="r" rtl="1"/>
                      <a:r>
                        <a:rPr lang="fa-IR" dirty="0" smtClean="0"/>
                        <a:t>سه</a:t>
                      </a:r>
                      <a:r>
                        <a:rPr lang="fa-IR" baseline="0" dirty="0" smtClean="0"/>
                        <a:t> گانه، فلج اطفال،هیپاتیپ</a:t>
                      </a:r>
                      <a:r>
                        <a:rPr lang="en-US" baseline="0" dirty="0" smtClean="0"/>
                        <a:t>B</a:t>
                      </a:r>
                      <a:r>
                        <a:rPr lang="fa-IR" baseline="0" dirty="0" smtClean="0"/>
                        <a:t>،</a:t>
                      </a:r>
                      <a:r>
                        <a:rPr lang="en-US" baseline="0" dirty="0" smtClean="0"/>
                        <a:t>MMR</a:t>
                      </a:r>
                      <a:endParaRPr lang="en-US" dirty="0"/>
                    </a:p>
                  </a:txBody>
                  <a:tcPr/>
                </a:tc>
                <a:tc>
                  <a:txBody>
                    <a:bodyPr/>
                    <a:lstStyle/>
                    <a:p>
                      <a:pPr algn="r"/>
                      <a:r>
                        <a:rPr lang="fa-IR" dirty="0" smtClean="0"/>
                        <a:t>1ماه</a:t>
                      </a:r>
                      <a:r>
                        <a:rPr lang="fa-IR" baseline="0" dirty="0" smtClean="0"/>
                        <a:t> بعد از اولین مراجعه</a:t>
                      </a:r>
                      <a:endParaRPr lang="en-US" dirty="0"/>
                    </a:p>
                  </a:txBody>
                  <a:tcPr/>
                </a:tc>
                <a:extLst>
                  <a:ext uri="{0D108BD9-81ED-4DB2-BD59-A6C34878D82A}">
                    <a16:rowId xmlns:a16="http://schemas.microsoft.com/office/drawing/2014/main" xmlns="" val="3284807163"/>
                  </a:ext>
                </a:extLst>
              </a:tr>
              <a:tr h="770313">
                <a:tc>
                  <a:txBody>
                    <a:bodyPr/>
                    <a:lstStyle/>
                    <a:p>
                      <a:pPr algn="r"/>
                      <a:r>
                        <a:rPr lang="fa-IR" dirty="0" smtClean="0"/>
                        <a:t>سه</a:t>
                      </a:r>
                      <a:r>
                        <a:rPr lang="fa-IR" baseline="0" dirty="0" smtClean="0"/>
                        <a:t> گانه فلج اطفال</a:t>
                      </a:r>
                      <a:endParaRPr lang="en-US" dirty="0"/>
                    </a:p>
                  </a:txBody>
                  <a:tcPr/>
                </a:tc>
                <a:tc>
                  <a:txBody>
                    <a:bodyPr/>
                    <a:lstStyle/>
                    <a:p>
                      <a:pPr algn="r" rtl="1"/>
                      <a:r>
                        <a:rPr lang="fa-IR" dirty="0" smtClean="0"/>
                        <a:t>1ماه</a:t>
                      </a:r>
                      <a:r>
                        <a:rPr lang="fa-IR" baseline="0" dirty="0" smtClean="0"/>
                        <a:t> بعد از دومین مراجعه</a:t>
                      </a:r>
                      <a:endParaRPr lang="en-US" dirty="0"/>
                    </a:p>
                  </a:txBody>
                  <a:tcPr/>
                </a:tc>
                <a:extLst>
                  <a:ext uri="{0D108BD9-81ED-4DB2-BD59-A6C34878D82A}">
                    <a16:rowId xmlns:a16="http://schemas.microsoft.com/office/drawing/2014/main" xmlns="" val="2756329301"/>
                  </a:ext>
                </a:extLst>
              </a:tr>
              <a:tr h="770313">
                <a:tc>
                  <a:txBody>
                    <a:bodyPr/>
                    <a:lstStyle/>
                    <a:p>
                      <a:pPr algn="r" rtl="1"/>
                      <a:r>
                        <a:rPr lang="fa-IR" dirty="0" smtClean="0"/>
                        <a:t>سه گانه ، فلج اطفال ، هیپاتیپ</a:t>
                      </a:r>
                      <a:r>
                        <a:rPr lang="en-US" dirty="0" smtClean="0"/>
                        <a:t>B</a:t>
                      </a:r>
                      <a:endParaRPr lang="en-US" dirty="0"/>
                    </a:p>
                  </a:txBody>
                  <a:tcPr/>
                </a:tc>
                <a:tc>
                  <a:txBody>
                    <a:bodyPr/>
                    <a:lstStyle/>
                    <a:p>
                      <a:pPr algn="r"/>
                      <a:r>
                        <a:rPr lang="fa-IR" dirty="0" smtClean="0"/>
                        <a:t>6 ماه تا یک سال بعد از سومین مراجعه</a:t>
                      </a:r>
                      <a:endParaRPr lang="en-US" dirty="0"/>
                    </a:p>
                  </a:txBody>
                  <a:tcPr/>
                </a:tc>
                <a:extLst>
                  <a:ext uri="{0D108BD9-81ED-4DB2-BD59-A6C34878D82A}">
                    <a16:rowId xmlns:a16="http://schemas.microsoft.com/office/drawing/2014/main" xmlns="" val="612298409"/>
                  </a:ext>
                </a:extLst>
              </a:tr>
              <a:tr h="770313">
                <a:tc>
                  <a:txBody>
                    <a:bodyPr/>
                    <a:lstStyle/>
                    <a:p>
                      <a:pPr algn="r"/>
                      <a:r>
                        <a:rPr lang="fa-IR" dirty="0" smtClean="0"/>
                        <a:t>سه گانه(حداقل یکسال فاصله</a:t>
                      </a:r>
                      <a:r>
                        <a:rPr lang="fa-IR" baseline="0" dirty="0" smtClean="0"/>
                        <a:t> با نوبت قبلی)،فلج اطفال</a:t>
                      </a:r>
                      <a:endParaRPr lang="en-US" dirty="0"/>
                    </a:p>
                  </a:txBody>
                  <a:tcPr/>
                </a:tc>
                <a:tc>
                  <a:txBody>
                    <a:bodyPr/>
                    <a:lstStyle/>
                    <a:p>
                      <a:pPr algn="r"/>
                      <a:r>
                        <a:rPr lang="fa-IR" dirty="0" smtClean="0"/>
                        <a:t>6سالگی</a:t>
                      </a:r>
                      <a:endParaRPr lang="en-US" dirty="0"/>
                    </a:p>
                  </a:txBody>
                  <a:tcPr/>
                </a:tc>
                <a:extLst>
                  <a:ext uri="{0D108BD9-81ED-4DB2-BD59-A6C34878D82A}">
                    <a16:rowId xmlns:a16="http://schemas.microsoft.com/office/drawing/2014/main" xmlns="" val="3155138063"/>
                  </a:ext>
                </a:extLst>
              </a:tr>
            </a:tbl>
          </a:graphicData>
        </a:graphic>
      </p:graphicFrame>
    </p:spTree>
    <p:extLst>
      <p:ext uri="{BB962C8B-B14F-4D97-AF65-F5344CB8AC3E}">
        <p14:creationId xmlns:p14="http://schemas.microsoft.com/office/powerpoint/2010/main" val="20226222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7222" y="425801"/>
            <a:ext cx="10515600" cy="6087887"/>
          </a:xfrm>
        </p:spPr>
        <p:txBody>
          <a:bodyPr>
            <a:normAutofit fontScale="77500" lnSpcReduction="20000"/>
          </a:bodyPr>
          <a:lstStyle/>
          <a:p>
            <a:pPr marL="0" indent="0" algn="just" rtl="1">
              <a:lnSpc>
                <a:spcPct val="150000"/>
              </a:lnSpc>
              <a:buNone/>
            </a:pPr>
            <a:r>
              <a:rPr lang="fa-IR" sz="2000" dirty="0" smtClean="0"/>
              <a:t>1</a:t>
            </a:r>
            <a:r>
              <a:rPr lang="fa-IR" sz="3400" dirty="0" smtClean="0"/>
              <a:t>-بعد از 6 سال تمام(6سال و 11 ماه و 29 روز)، تزریق واکسن سه گانه ممنوع است و باید از واکسن دوگانه بزرگسالان استفاده شود.</a:t>
            </a:r>
          </a:p>
          <a:p>
            <a:pPr marL="0" indent="0" algn="just" rtl="1">
              <a:lnSpc>
                <a:spcPct val="150000"/>
              </a:lnSpc>
              <a:buNone/>
            </a:pPr>
            <a:r>
              <a:rPr lang="fa-IR" sz="3400" dirty="0" smtClean="0"/>
              <a:t>2-در صورتی که سن کودک به هنگام تزریق یادآور اول سه گانه و فلج اطفال، چهار سال یا بیشتر باشد، یادآور دوم، لزومی ندارد.</a:t>
            </a:r>
          </a:p>
          <a:p>
            <a:pPr marL="0" indent="0" algn="just" rtl="1">
              <a:lnSpc>
                <a:spcPct val="150000"/>
              </a:lnSpc>
              <a:buNone/>
            </a:pPr>
            <a:r>
              <a:rPr lang="fa-IR" sz="3400" dirty="0" smtClean="0"/>
              <a:t>3-پس از آخرین نوبت واکسن سه گانه بایستی واکسن دوگانه ویژه بزرگسالان هر ده سال یک بار تکرار شود .</a:t>
            </a:r>
          </a:p>
          <a:p>
            <a:pPr marL="0" indent="0" algn="just" rtl="1">
              <a:lnSpc>
                <a:spcPct val="150000"/>
              </a:lnSpc>
              <a:buNone/>
            </a:pPr>
            <a:r>
              <a:rPr lang="fa-IR" sz="3400" dirty="0" smtClean="0"/>
              <a:t>4-کسانی که به دنبال تلقیح </a:t>
            </a:r>
            <a:r>
              <a:rPr lang="en-US" sz="3400" dirty="0" smtClean="0"/>
              <a:t>BBG</a:t>
            </a:r>
            <a:r>
              <a:rPr lang="fa-IR" sz="3400" dirty="0" smtClean="0"/>
              <a:t> اسکار نداشته اند نیاز به تزریق مجدد آن واکسن نمی باشد.</a:t>
            </a:r>
          </a:p>
          <a:p>
            <a:pPr marL="0" indent="0" algn="just" rtl="1">
              <a:lnSpc>
                <a:spcPct val="150000"/>
              </a:lnSpc>
              <a:buNone/>
            </a:pPr>
            <a:r>
              <a:rPr lang="fa-IR" sz="3400" dirty="0" smtClean="0"/>
              <a:t>5- چنانچه سن کودک هنگام تلقیح نوبت اول</a:t>
            </a:r>
            <a:r>
              <a:rPr lang="en-US" sz="3400" dirty="0" smtClean="0"/>
              <a:t>MMR</a:t>
            </a:r>
            <a:r>
              <a:rPr lang="fa-IR" sz="3400" dirty="0" smtClean="0"/>
              <a:t> زیر 18 ماهگی باشد به شرط آنکه فاصله حداقل یکماه رعایت شود نوبت دوم در سن 18 ماهگی تزریق می گردد و چنانچه پس از 18 ماهگی باشد نوبت دوم باید با رعایت یکماه فاصله تزریق گردد. </a:t>
            </a:r>
            <a:endParaRPr lang="en-US" sz="3400" dirty="0"/>
          </a:p>
        </p:txBody>
      </p:sp>
    </p:spTree>
    <p:extLst>
      <p:ext uri="{BB962C8B-B14F-4D97-AF65-F5344CB8AC3E}">
        <p14:creationId xmlns:p14="http://schemas.microsoft.com/office/powerpoint/2010/main" val="30569606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74963" y="4957763"/>
            <a:ext cx="9915237" cy="1325563"/>
          </a:xfrm>
        </p:spPr>
        <p:txBody>
          <a:bodyPr anchor="t">
            <a:normAutofit/>
          </a:bodyPr>
          <a:lstStyle/>
          <a:p>
            <a:pPr algn="r" rtl="1"/>
            <a:r>
              <a:rPr lang="fa-IR" sz="2800" dirty="0" smtClean="0"/>
              <a:t>(در کودکانی که در سنین زیر یکسالگی مراجعه نکرده اند می توان حداقل فاصله بین نوبت واکسن های سه گانه 1 ماه، فلج اطفال، 1 ماه، نوبت اول و دوم هیپاتیپ </a:t>
            </a:r>
            <a:r>
              <a:rPr lang="en-US" sz="2800" dirty="0" smtClean="0"/>
              <a:t>B</a:t>
            </a:r>
            <a:r>
              <a:rPr lang="fa-IR" sz="2800" dirty="0" smtClean="0"/>
              <a:t> 1ماه و نوبت دوم و سوم هیپاتیپ</a:t>
            </a:r>
            <a:r>
              <a:rPr lang="en-US" sz="2800" dirty="0" smtClean="0"/>
              <a:t>B</a:t>
            </a:r>
            <a:r>
              <a:rPr lang="fa-IR" sz="2800" dirty="0" smtClean="0"/>
              <a:t> را 2 ماه در نظر گرفت)</a:t>
            </a:r>
            <a:endParaRPr lang="en-US" sz="2800" dirty="0"/>
          </a:p>
        </p:txBody>
      </p:sp>
      <p:sp>
        <p:nvSpPr>
          <p:cNvPr id="3" name="Content Placeholder 2"/>
          <p:cNvSpPr>
            <a:spLocks noGrp="1"/>
          </p:cNvSpPr>
          <p:nvPr>
            <p:ph idx="4294967295"/>
          </p:nvPr>
        </p:nvSpPr>
        <p:spPr>
          <a:xfrm>
            <a:off x="0" y="606425"/>
            <a:ext cx="10515600" cy="4351338"/>
          </a:xfrm>
        </p:spPr>
        <p:txBody>
          <a:bodyPr/>
          <a:lstStyle/>
          <a:p>
            <a:pPr marL="0" indent="0" algn="r" rtl="1">
              <a:buNone/>
            </a:pPr>
            <a:r>
              <a:rPr lang="fa-IR" dirty="0" smtClean="0">
                <a:solidFill>
                  <a:schemeClr val="accent2">
                    <a:lumMod val="50000"/>
                  </a:schemeClr>
                </a:solidFill>
              </a:rPr>
              <a:t>جدول4- ایمنسازی افراد 18-7 ساله که در وقت مقرر مراجعه نکرده اند.</a:t>
            </a:r>
          </a:p>
          <a:p>
            <a:pPr marL="0" indent="0" algn="r" rtl="1">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626469367"/>
              </p:ext>
            </p:extLst>
          </p:nvPr>
        </p:nvGraphicFramePr>
        <p:xfrm>
          <a:off x="1895764" y="1689484"/>
          <a:ext cx="8594436" cy="3034608"/>
        </p:xfrm>
        <a:graphic>
          <a:graphicData uri="http://schemas.openxmlformats.org/drawingml/2006/table">
            <a:tbl>
              <a:tblPr firstRow="1" bandRow="1">
                <a:tableStyleId>{5C22544A-7EE6-4342-B048-85BDC9FD1C3A}</a:tableStyleId>
              </a:tblPr>
              <a:tblGrid>
                <a:gridCol w="4297218">
                  <a:extLst>
                    <a:ext uri="{9D8B030D-6E8A-4147-A177-3AD203B41FA5}">
                      <a16:colId xmlns:a16="http://schemas.microsoft.com/office/drawing/2014/main" xmlns="" val="2357244529"/>
                    </a:ext>
                  </a:extLst>
                </a:gridCol>
                <a:gridCol w="4297218">
                  <a:extLst>
                    <a:ext uri="{9D8B030D-6E8A-4147-A177-3AD203B41FA5}">
                      <a16:colId xmlns:a16="http://schemas.microsoft.com/office/drawing/2014/main" xmlns="" val="4216181335"/>
                    </a:ext>
                  </a:extLst>
                </a:gridCol>
              </a:tblGrid>
              <a:tr h="584816">
                <a:tc>
                  <a:txBody>
                    <a:bodyPr/>
                    <a:lstStyle/>
                    <a:p>
                      <a:pPr algn="r" rtl="1"/>
                      <a:r>
                        <a:rPr lang="fa-IR" dirty="0" smtClean="0"/>
                        <a:t>دوگانه ویژه بزرگسالان، فلج اطفال،</a:t>
                      </a:r>
                      <a:r>
                        <a:rPr lang="fa-IR" baseline="0" dirty="0" smtClean="0"/>
                        <a:t> </a:t>
                      </a:r>
                      <a:r>
                        <a:rPr lang="en-US" baseline="0" dirty="0" smtClean="0"/>
                        <a:t>MMR</a:t>
                      </a:r>
                      <a:r>
                        <a:rPr lang="fa-IR" baseline="0" dirty="0" smtClean="0"/>
                        <a:t>،هیپاتیپ</a:t>
                      </a:r>
                      <a:r>
                        <a:rPr lang="en-US" baseline="0" dirty="0" smtClean="0"/>
                        <a:t>B</a:t>
                      </a:r>
                      <a:endParaRPr lang="en-US" dirty="0"/>
                    </a:p>
                  </a:txBody>
                  <a:tcPr/>
                </a:tc>
                <a:tc>
                  <a:txBody>
                    <a:bodyPr/>
                    <a:lstStyle/>
                    <a:p>
                      <a:pPr algn="r" rtl="1"/>
                      <a:r>
                        <a:rPr lang="fa-IR" dirty="0" smtClean="0"/>
                        <a:t>اولین مراجعه</a:t>
                      </a:r>
                      <a:endParaRPr lang="en-US" dirty="0"/>
                    </a:p>
                  </a:txBody>
                  <a:tcPr/>
                </a:tc>
                <a:extLst>
                  <a:ext uri="{0D108BD9-81ED-4DB2-BD59-A6C34878D82A}">
                    <a16:rowId xmlns:a16="http://schemas.microsoft.com/office/drawing/2014/main" xmlns="" val="4048711155"/>
                  </a:ext>
                </a:extLst>
              </a:tr>
              <a:tr h="584816">
                <a:tc>
                  <a:txBody>
                    <a:bodyPr/>
                    <a:lstStyle/>
                    <a:p>
                      <a:pPr algn="r" rtl="1"/>
                      <a:r>
                        <a:rPr lang="fa-IR" dirty="0" smtClean="0"/>
                        <a:t>دو گانه</a:t>
                      </a:r>
                      <a:r>
                        <a:rPr lang="fa-IR" baseline="0" dirty="0" smtClean="0"/>
                        <a:t> ویژه بزرگسالان، فلج اطفال، هیپاتیپ</a:t>
                      </a:r>
                      <a:r>
                        <a:rPr lang="en-US" baseline="0" dirty="0" smtClean="0"/>
                        <a:t> B</a:t>
                      </a:r>
                      <a:r>
                        <a:rPr lang="fa-IR" baseline="0" dirty="0" smtClean="0"/>
                        <a:t>،</a:t>
                      </a:r>
                      <a:r>
                        <a:rPr lang="en-US" baseline="0" dirty="0" smtClean="0"/>
                        <a:t>MMR</a:t>
                      </a:r>
                      <a:endParaRPr lang="en-US" dirty="0"/>
                    </a:p>
                  </a:txBody>
                  <a:tcPr/>
                </a:tc>
                <a:tc>
                  <a:txBody>
                    <a:bodyPr/>
                    <a:lstStyle/>
                    <a:p>
                      <a:pPr algn="r" rtl="1"/>
                      <a:r>
                        <a:rPr lang="fa-IR" dirty="0" smtClean="0"/>
                        <a:t>1ماه بعد از اولین</a:t>
                      </a:r>
                      <a:r>
                        <a:rPr lang="fa-IR" baseline="0" dirty="0" smtClean="0"/>
                        <a:t> مراجعه</a:t>
                      </a:r>
                      <a:endParaRPr lang="en-US" dirty="0"/>
                    </a:p>
                  </a:txBody>
                  <a:tcPr/>
                </a:tc>
                <a:extLst>
                  <a:ext uri="{0D108BD9-81ED-4DB2-BD59-A6C34878D82A}">
                    <a16:rowId xmlns:a16="http://schemas.microsoft.com/office/drawing/2014/main" xmlns="" val="4074460848"/>
                  </a:ext>
                </a:extLst>
              </a:tr>
              <a:tr h="584816">
                <a:tc>
                  <a:txBody>
                    <a:bodyPr/>
                    <a:lstStyle/>
                    <a:p>
                      <a:pPr algn="r" rtl="1"/>
                      <a:r>
                        <a:rPr lang="fa-IR" dirty="0" smtClean="0"/>
                        <a:t>دوگانه</a:t>
                      </a:r>
                      <a:r>
                        <a:rPr lang="fa-IR" baseline="0" dirty="0" smtClean="0"/>
                        <a:t> ویژه بزرگسالان، فلج اطفال</a:t>
                      </a:r>
                      <a:endParaRPr lang="en-US" dirty="0"/>
                    </a:p>
                  </a:txBody>
                  <a:tcPr/>
                </a:tc>
                <a:tc>
                  <a:txBody>
                    <a:bodyPr/>
                    <a:lstStyle/>
                    <a:p>
                      <a:pPr algn="r" rtl="1"/>
                      <a:r>
                        <a:rPr lang="fa-IR" dirty="0" smtClean="0"/>
                        <a:t>1 ماه بعد از دومین مراجعه</a:t>
                      </a:r>
                      <a:endParaRPr lang="en-US" dirty="0"/>
                    </a:p>
                  </a:txBody>
                  <a:tcPr/>
                </a:tc>
                <a:extLst>
                  <a:ext uri="{0D108BD9-81ED-4DB2-BD59-A6C34878D82A}">
                    <a16:rowId xmlns:a16="http://schemas.microsoft.com/office/drawing/2014/main" xmlns="" val="3230041399"/>
                  </a:ext>
                </a:extLst>
              </a:tr>
              <a:tr h="584816">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دوگانه ویژه بزرگسالان، فلج اطفال و</a:t>
                      </a:r>
                      <a:r>
                        <a:rPr lang="fa-IR" baseline="0" dirty="0" smtClean="0"/>
                        <a:t>هیپاتیپ</a:t>
                      </a:r>
                      <a:r>
                        <a:rPr lang="en-US" baseline="0" dirty="0" smtClean="0"/>
                        <a:t>B</a:t>
                      </a:r>
                      <a:endParaRPr lang="en-US" dirty="0" smtClean="0"/>
                    </a:p>
                    <a:p>
                      <a:pPr algn="r" rtl="1"/>
                      <a:endParaRPr lang="en-US" dirty="0"/>
                    </a:p>
                  </a:txBody>
                  <a:tcPr/>
                </a:tc>
                <a:tc>
                  <a:txBody>
                    <a:bodyPr/>
                    <a:lstStyle/>
                    <a:p>
                      <a:pPr algn="r" rtl="1"/>
                      <a:r>
                        <a:rPr lang="fa-IR" dirty="0" smtClean="0"/>
                        <a:t>6ماه تا یک سال بعد از سومین مراجعه</a:t>
                      </a:r>
                      <a:endParaRPr lang="en-US" dirty="0"/>
                    </a:p>
                  </a:txBody>
                  <a:tcPr/>
                </a:tc>
                <a:extLst>
                  <a:ext uri="{0D108BD9-81ED-4DB2-BD59-A6C34878D82A}">
                    <a16:rowId xmlns:a16="http://schemas.microsoft.com/office/drawing/2014/main" xmlns="" val="846842432"/>
                  </a:ext>
                </a:extLst>
              </a:tr>
              <a:tr h="584816">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دوگانه</a:t>
                      </a:r>
                      <a:r>
                        <a:rPr lang="fa-IR" baseline="0" dirty="0" smtClean="0"/>
                        <a:t> ویژه بزرگسالان و تکرار آن هر ده سال</a:t>
                      </a:r>
                      <a:endParaRPr lang="en-US" dirty="0" smtClean="0"/>
                    </a:p>
                    <a:p>
                      <a:pPr algn="r" rtl="1"/>
                      <a:endParaRPr lang="en-US" dirty="0"/>
                    </a:p>
                  </a:txBody>
                  <a:tcPr/>
                </a:tc>
                <a:tc>
                  <a:txBody>
                    <a:bodyPr/>
                    <a:lstStyle/>
                    <a:p>
                      <a:pPr algn="r" rtl="1"/>
                      <a:r>
                        <a:rPr lang="fa-IR" dirty="0" smtClean="0"/>
                        <a:t>10 سال بعد از چهارمین</a:t>
                      </a:r>
                      <a:r>
                        <a:rPr lang="fa-IR" baseline="0" dirty="0" smtClean="0"/>
                        <a:t> مراجعه</a:t>
                      </a:r>
                      <a:endParaRPr lang="en-US" dirty="0"/>
                    </a:p>
                  </a:txBody>
                  <a:tcPr/>
                </a:tc>
                <a:extLst>
                  <a:ext uri="{0D108BD9-81ED-4DB2-BD59-A6C34878D82A}">
                    <a16:rowId xmlns:a16="http://schemas.microsoft.com/office/drawing/2014/main" xmlns="" val="1864174750"/>
                  </a:ext>
                </a:extLst>
              </a:tr>
            </a:tbl>
          </a:graphicData>
        </a:graphic>
      </p:graphicFrame>
    </p:spTree>
    <p:extLst>
      <p:ext uri="{BB962C8B-B14F-4D97-AF65-F5344CB8AC3E}">
        <p14:creationId xmlns:p14="http://schemas.microsoft.com/office/powerpoint/2010/main" val="29806346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485422" y="592154"/>
            <a:ext cx="10013245" cy="5402246"/>
          </a:xfrm>
        </p:spPr>
        <p:txBody>
          <a:bodyPr>
            <a:normAutofit lnSpcReduction="10000"/>
          </a:bodyPr>
          <a:lstStyle/>
          <a:p>
            <a:pPr algn="r" rtl="1"/>
            <a:r>
              <a:rPr lang="fa-IR" sz="3600" dirty="0" smtClean="0">
                <a:solidFill>
                  <a:schemeClr val="accent2">
                    <a:lumMod val="50000"/>
                  </a:schemeClr>
                </a:solidFill>
              </a:rPr>
              <a:t>جدول 5- ایمنسازی زنان باردار بدون سابقه ایمنسازی یا واکسیناسیون ناقص*</a:t>
            </a:r>
          </a:p>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endParaRPr lang="fa-IR" dirty="0" smtClean="0"/>
          </a:p>
          <a:p>
            <a:pPr algn="r" rtl="1"/>
            <a:endParaRPr lang="fa-IR" dirty="0"/>
          </a:p>
          <a:p>
            <a:pPr algn="r" rtl="1"/>
            <a:r>
              <a:rPr lang="fa-IR" sz="2800" dirty="0" smtClean="0"/>
              <a:t>کسانی که سابقه واکسیناسیونناقص دارند باید واکسیناسیون انها باتوجه به سابقه قبلی و مطابق برنامه ایمنسازیزنان 49-15 ساله تکمیل گردد.</a:t>
            </a:r>
            <a:endParaRPr lang="en-US" sz="2800" dirty="0"/>
          </a:p>
        </p:txBody>
      </p:sp>
      <p:graphicFrame>
        <p:nvGraphicFramePr>
          <p:cNvPr id="5" name="Table 4"/>
          <p:cNvGraphicFramePr>
            <a:graphicFrameLocks noGrp="1"/>
          </p:cNvGraphicFramePr>
          <p:nvPr>
            <p:extLst>
              <p:ext uri="{D42A27DB-BD31-4B8C-83A1-F6EECF244321}">
                <p14:modId xmlns:p14="http://schemas.microsoft.com/office/powerpoint/2010/main" val="3725902987"/>
              </p:ext>
            </p:extLst>
          </p:nvPr>
        </p:nvGraphicFramePr>
        <p:xfrm>
          <a:off x="1693334" y="1634067"/>
          <a:ext cx="8092593" cy="2576691"/>
        </p:xfrm>
        <a:graphic>
          <a:graphicData uri="http://schemas.openxmlformats.org/drawingml/2006/table">
            <a:tbl>
              <a:tblPr firstRow="1" bandRow="1">
                <a:tableStyleId>{5C22544A-7EE6-4342-B048-85BDC9FD1C3A}</a:tableStyleId>
              </a:tblPr>
              <a:tblGrid>
                <a:gridCol w="2697531">
                  <a:extLst>
                    <a:ext uri="{9D8B030D-6E8A-4147-A177-3AD203B41FA5}">
                      <a16:colId xmlns:a16="http://schemas.microsoft.com/office/drawing/2014/main" xmlns="" val="1202317045"/>
                    </a:ext>
                  </a:extLst>
                </a:gridCol>
                <a:gridCol w="2697531">
                  <a:extLst>
                    <a:ext uri="{9D8B030D-6E8A-4147-A177-3AD203B41FA5}">
                      <a16:colId xmlns:a16="http://schemas.microsoft.com/office/drawing/2014/main" xmlns="" val="2259846251"/>
                    </a:ext>
                  </a:extLst>
                </a:gridCol>
                <a:gridCol w="2697531">
                  <a:extLst>
                    <a:ext uri="{9D8B030D-6E8A-4147-A177-3AD203B41FA5}">
                      <a16:colId xmlns:a16="http://schemas.microsoft.com/office/drawing/2014/main" xmlns="" val="1023700087"/>
                    </a:ext>
                  </a:extLst>
                </a:gridCol>
              </a:tblGrid>
              <a:tr h="858897">
                <a:tc>
                  <a:txBody>
                    <a:bodyPr/>
                    <a:lstStyle/>
                    <a:p>
                      <a:pPr algn="ctr" rtl="1"/>
                      <a:r>
                        <a:rPr lang="fa-IR" dirty="0" smtClean="0"/>
                        <a:t>دفعات</a:t>
                      </a:r>
                      <a:endParaRPr lang="en-US" dirty="0"/>
                    </a:p>
                  </a:txBody>
                  <a:tcPr/>
                </a:tc>
                <a:tc>
                  <a:txBody>
                    <a:bodyPr/>
                    <a:lstStyle/>
                    <a:p>
                      <a:pPr algn="ctr" rtl="1"/>
                      <a:r>
                        <a:rPr lang="fa-IR" dirty="0" smtClean="0"/>
                        <a:t>نوع واکسن</a:t>
                      </a:r>
                      <a:endParaRPr lang="en-US" dirty="0"/>
                    </a:p>
                  </a:txBody>
                  <a:tcPr/>
                </a:tc>
                <a:tc>
                  <a:txBody>
                    <a:bodyPr/>
                    <a:lstStyle/>
                    <a:p>
                      <a:pPr algn="ctr" rtl="1"/>
                      <a:r>
                        <a:rPr lang="fa-IR" dirty="0" smtClean="0"/>
                        <a:t>تاریخ</a:t>
                      </a:r>
                      <a:r>
                        <a:rPr lang="fa-IR" baseline="0" dirty="0" smtClean="0"/>
                        <a:t> مراجعه</a:t>
                      </a:r>
                      <a:endParaRPr lang="en-US" dirty="0"/>
                    </a:p>
                  </a:txBody>
                  <a:tcPr/>
                </a:tc>
                <a:extLst>
                  <a:ext uri="{0D108BD9-81ED-4DB2-BD59-A6C34878D82A}">
                    <a16:rowId xmlns:a16="http://schemas.microsoft.com/office/drawing/2014/main" xmlns="" val="2969624080"/>
                  </a:ext>
                </a:extLst>
              </a:tr>
              <a:tr h="858897">
                <a:tc>
                  <a:txBody>
                    <a:bodyPr/>
                    <a:lstStyle/>
                    <a:p>
                      <a:pPr algn="r" rtl="1"/>
                      <a:r>
                        <a:rPr lang="fa-IR" dirty="0" smtClean="0"/>
                        <a:t>نوبت اول</a:t>
                      </a:r>
                      <a:endParaRPr lang="en-US" dirty="0"/>
                    </a:p>
                  </a:txBody>
                  <a:tcPr/>
                </a:tc>
                <a:tc>
                  <a:txBody>
                    <a:bodyPr/>
                    <a:lstStyle/>
                    <a:p>
                      <a:pPr algn="r" rtl="1"/>
                      <a:r>
                        <a:rPr lang="fa-IR" dirty="0" smtClean="0"/>
                        <a:t>دوگانه ویژه بزرگسالان</a:t>
                      </a:r>
                      <a:endParaRPr lang="en-US" dirty="0"/>
                    </a:p>
                  </a:txBody>
                  <a:tcPr/>
                </a:tc>
                <a:tc>
                  <a:txBody>
                    <a:bodyPr/>
                    <a:lstStyle/>
                    <a:p>
                      <a:pPr algn="r" rtl="1"/>
                      <a:r>
                        <a:rPr lang="fa-IR" dirty="0" smtClean="0"/>
                        <a:t>اولین مراجعه</a:t>
                      </a:r>
                      <a:endParaRPr lang="en-US" dirty="0"/>
                    </a:p>
                  </a:txBody>
                  <a:tcPr/>
                </a:tc>
                <a:extLst>
                  <a:ext uri="{0D108BD9-81ED-4DB2-BD59-A6C34878D82A}">
                    <a16:rowId xmlns:a16="http://schemas.microsoft.com/office/drawing/2014/main" xmlns="" val="1877861774"/>
                  </a:ext>
                </a:extLst>
              </a:tr>
              <a:tr h="858897">
                <a:tc>
                  <a:txBody>
                    <a:bodyPr/>
                    <a:lstStyle/>
                    <a:p>
                      <a:pPr algn="r" rtl="1"/>
                      <a:r>
                        <a:rPr lang="fa-IR" dirty="0" smtClean="0"/>
                        <a:t>نوبت دوم **</a:t>
                      </a:r>
                      <a:endParaRPr lang="en-US" dirty="0"/>
                    </a:p>
                  </a:txBody>
                  <a:tcPr/>
                </a:tc>
                <a:tc>
                  <a:txBody>
                    <a:bodyPr/>
                    <a:lstStyle/>
                    <a:p>
                      <a:pPr algn="r" rtl="1"/>
                      <a:r>
                        <a:rPr lang="fa-IR" dirty="0" smtClean="0"/>
                        <a:t>دوگانه ویژه بزرگسالان</a:t>
                      </a:r>
                      <a:endParaRPr lang="en-US" dirty="0"/>
                    </a:p>
                  </a:txBody>
                  <a:tcPr/>
                </a:tc>
                <a:tc>
                  <a:txBody>
                    <a:bodyPr/>
                    <a:lstStyle/>
                    <a:p>
                      <a:pPr algn="r" rtl="1"/>
                      <a:r>
                        <a:rPr lang="fa-IR" dirty="0" smtClean="0"/>
                        <a:t>یک ماه بعد</a:t>
                      </a:r>
                      <a:endParaRPr lang="en-US" dirty="0"/>
                    </a:p>
                  </a:txBody>
                  <a:tcPr/>
                </a:tc>
                <a:extLst>
                  <a:ext uri="{0D108BD9-81ED-4DB2-BD59-A6C34878D82A}">
                    <a16:rowId xmlns:a16="http://schemas.microsoft.com/office/drawing/2014/main" xmlns="" val="1050506415"/>
                  </a:ext>
                </a:extLst>
              </a:tr>
            </a:tbl>
          </a:graphicData>
        </a:graphic>
      </p:graphicFrame>
    </p:spTree>
    <p:extLst>
      <p:ext uri="{BB962C8B-B14F-4D97-AF65-F5344CB8AC3E}">
        <p14:creationId xmlns:p14="http://schemas.microsoft.com/office/powerpoint/2010/main" val="42309289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7378" y="-728823"/>
            <a:ext cx="11664000" cy="10037944"/>
          </a:xfrm>
        </p:spPr>
        <p:txBody>
          <a:bodyPr>
            <a:normAutofit/>
          </a:bodyPr>
          <a:lstStyle/>
          <a:p>
            <a:pPr algn="r"/>
            <a:r>
              <a:rPr lang="fa-IR" sz="3200" dirty="0" smtClean="0">
                <a:solidFill>
                  <a:schemeClr val="accent2">
                    <a:lumMod val="50000"/>
                  </a:schemeClr>
                </a:solidFill>
              </a:rPr>
              <a:t/>
            </a:r>
            <a:br>
              <a:rPr lang="fa-IR" sz="3200" dirty="0" smtClean="0">
                <a:solidFill>
                  <a:schemeClr val="accent2">
                    <a:lumMod val="50000"/>
                  </a:schemeClr>
                </a:solidFill>
              </a:rPr>
            </a:br>
            <a:r>
              <a:rPr lang="fa-IR" sz="3200" dirty="0">
                <a:solidFill>
                  <a:schemeClr val="accent2">
                    <a:lumMod val="50000"/>
                  </a:schemeClr>
                </a:solidFill>
              </a:rPr>
              <a:t/>
            </a:r>
            <a:br>
              <a:rPr lang="fa-IR" sz="3200" dirty="0">
                <a:solidFill>
                  <a:schemeClr val="accent2">
                    <a:lumMod val="50000"/>
                  </a:schemeClr>
                </a:solidFill>
              </a:rPr>
            </a:br>
            <a:r>
              <a:rPr lang="fa-IR" sz="3200" dirty="0" smtClean="0">
                <a:solidFill>
                  <a:schemeClr val="accent2">
                    <a:lumMod val="50000"/>
                  </a:schemeClr>
                </a:solidFill>
              </a:rPr>
              <a:t/>
            </a:r>
            <a:br>
              <a:rPr lang="fa-IR" sz="3200" dirty="0" smtClean="0">
                <a:solidFill>
                  <a:schemeClr val="accent2">
                    <a:lumMod val="50000"/>
                  </a:schemeClr>
                </a:solidFill>
              </a:rPr>
            </a:br>
            <a:r>
              <a:rPr lang="fa-IR" sz="3200" dirty="0">
                <a:solidFill>
                  <a:schemeClr val="accent2">
                    <a:lumMod val="50000"/>
                  </a:schemeClr>
                </a:solidFill>
              </a:rPr>
              <a:t>جدول 6-ایمنسازی زنان سنین باروری (49-15) ساله فاقد سابقه ایمنسازی با واکسن دو گانه ویژه بزرگسالان</a:t>
            </a:r>
            <a:br>
              <a:rPr lang="fa-IR" sz="3200" dirty="0">
                <a:solidFill>
                  <a:schemeClr val="accent2">
                    <a:lumMod val="50000"/>
                  </a:schemeClr>
                </a:solidFill>
              </a:rPr>
            </a:br>
            <a:r>
              <a:rPr lang="fa-IR" sz="3200" dirty="0" smtClean="0">
                <a:solidFill>
                  <a:schemeClr val="accent2">
                    <a:lumMod val="50000"/>
                  </a:schemeClr>
                </a:solidFill>
              </a:rPr>
              <a:t/>
            </a:r>
            <a:br>
              <a:rPr lang="fa-IR" sz="3200" dirty="0" smtClean="0">
                <a:solidFill>
                  <a:schemeClr val="accent2">
                    <a:lumMod val="50000"/>
                  </a:schemeClr>
                </a:solidFill>
              </a:rPr>
            </a:br>
            <a:r>
              <a:rPr lang="fa-IR" sz="3200" dirty="0">
                <a:solidFill>
                  <a:schemeClr val="accent2">
                    <a:lumMod val="50000"/>
                  </a:schemeClr>
                </a:solidFill>
              </a:rPr>
              <a:t/>
            </a:r>
            <a:br>
              <a:rPr lang="fa-IR" sz="3200" dirty="0">
                <a:solidFill>
                  <a:schemeClr val="accent2">
                    <a:lumMod val="50000"/>
                  </a:schemeClr>
                </a:solidFill>
              </a:rPr>
            </a:br>
            <a:r>
              <a:rPr lang="fa-IR" sz="3200" dirty="0" smtClean="0">
                <a:solidFill>
                  <a:schemeClr val="accent2">
                    <a:lumMod val="50000"/>
                  </a:schemeClr>
                </a:solidFill>
              </a:rPr>
              <a:t/>
            </a:r>
            <a:br>
              <a:rPr lang="fa-IR" sz="3200" dirty="0" smtClean="0">
                <a:solidFill>
                  <a:schemeClr val="accent2">
                    <a:lumMod val="50000"/>
                  </a:schemeClr>
                </a:solidFill>
              </a:rPr>
            </a:br>
            <a:r>
              <a:rPr lang="fa-IR" sz="3200" dirty="0">
                <a:solidFill>
                  <a:schemeClr val="accent2">
                    <a:lumMod val="50000"/>
                  </a:schemeClr>
                </a:solidFill>
              </a:rPr>
              <a:t/>
            </a:r>
            <a:br>
              <a:rPr lang="fa-IR" sz="3200" dirty="0">
                <a:solidFill>
                  <a:schemeClr val="accent2">
                    <a:lumMod val="50000"/>
                  </a:schemeClr>
                </a:solidFill>
              </a:rPr>
            </a:br>
            <a:r>
              <a:rPr lang="fa-IR" sz="3200" dirty="0" smtClean="0">
                <a:solidFill>
                  <a:schemeClr val="accent2">
                    <a:lumMod val="50000"/>
                  </a:schemeClr>
                </a:solidFill>
              </a:rPr>
              <a:t/>
            </a:r>
            <a:br>
              <a:rPr lang="fa-IR" sz="3200" dirty="0" smtClean="0">
                <a:solidFill>
                  <a:schemeClr val="accent2">
                    <a:lumMod val="50000"/>
                  </a:schemeClr>
                </a:solidFill>
              </a:rPr>
            </a:br>
            <a:r>
              <a:rPr lang="fa-IR" sz="3200" dirty="0">
                <a:solidFill>
                  <a:schemeClr val="accent2">
                    <a:lumMod val="50000"/>
                  </a:schemeClr>
                </a:solidFill>
              </a:rPr>
              <a:t/>
            </a:r>
            <a:br>
              <a:rPr lang="fa-IR" sz="3200" dirty="0">
                <a:solidFill>
                  <a:schemeClr val="accent2">
                    <a:lumMod val="50000"/>
                  </a:schemeClr>
                </a:solidFill>
              </a:rPr>
            </a:br>
            <a:r>
              <a:rPr lang="fa-IR" sz="3200" dirty="0" smtClean="0">
                <a:solidFill>
                  <a:schemeClr val="accent2">
                    <a:lumMod val="50000"/>
                  </a:schemeClr>
                </a:solidFill>
              </a:rPr>
              <a:t/>
            </a:r>
            <a:br>
              <a:rPr lang="fa-IR" sz="3200" dirty="0" smtClean="0">
                <a:solidFill>
                  <a:schemeClr val="accent2">
                    <a:lumMod val="50000"/>
                  </a:schemeClr>
                </a:solidFill>
              </a:rPr>
            </a:br>
            <a:r>
              <a:rPr lang="fa-IR" sz="3200" dirty="0"/>
              <a:t>زنان سنین باروری ،دارای سابقه واکسیناسیون ،(سه گانه یا توام) ،باید با احتساب واکسن های قبلی طبق این جدول واکسیناسیون را ادامه دهند.</a:t>
            </a:r>
            <a:br>
              <a:rPr lang="fa-IR" sz="3200" dirty="0"/>
            </a:br>
            <a:r>
              <a:rPr lang="fa-IR" sz="3200" dirty="0"/>
              <a:t>برای حفظ ایمنی کافی پس از نوبت چهارم،واکسن دو گانه بزرگسالان باید هر ده یکبار تکرار شود</a:t>
            </a:r>
            <a:r>
              <a:rPr lang="fa-IR" sz="3200" dirty="0">
                <a:solidFill>
                  <a:schemeClr val="accent2">
                    <a:lumMod val="50000"/>
                  </a:schemeClr>
                </a:solidFill>
              </a:rPr>
              <a:t/>
            </a:r>
            <a:br>
              <a:rPr lang="fa-IR" sz="3200" dirty="0">
                <a:solidFill>
                  <a:schemeClr val="accent2">
                    <a:lumMod val="50000"/>
                  </a:schemeClr>
                </a:solidFill>
              </a:rPr>
            </a:br>
            <a:r>
              <a:rPr lang="fa-IR" sz="3200" dirty="0" smtClean="0">
                <a:solidFill>
                  <a:schemeClr val="accent2">
                    <a:lumMod val="50000"/>
                  </a:schemeClr>
                </a:solidFill>
              </a:rPr>
              <a:t/>
            </a:r>
            <a:br>
              <a:rPr lang="fa-IR" sz="3200" dirty="0" smtClean="0">
                <a:solidFill>
                  <a:schemeClr val="accent2">
                    <a:lumMod val="50000"/>
                  </a:schemeClr>
                </a:solidFill>
              </a:rPr>
            </a:br>
            <a:r>
              <a:rPr lang="fa-IR" sz="3200" dirty="0">
                <a:solidFill>
                  <a:schemeClr val="accent2">
                    <a:lumMod val="50000"/>
                  </a:schemeClr>
                </a:solidFill>
              </a:rPr>
              <a:t/>
            </a:r>
            <a:br>
              <a:rPr lang="fa-IR" sz="3200" dirty="0">
                <a:solidFill>
                  <a:schemeClr val="accent2">
                    <a:lumMod val="50000"/>
                  </a:schemeClr>
                </a:solidFill>
              </a:rPr>
            </a:br>
            <a:r>
              <a:rPr lang="fa-IR" sz="3200" dirty="0" smtClean="0">
                <a:solidFill>
                  <a:schemeClr val="accent2">
                    <a:lumMod val="50000"/>
                  </a:schemeClr>
                </a:solidFill>
              </a:rPr>
              <a:t/>
            </a:r>
            <a:br>
              <a:rPr lang="fa-IR" sz="3200" dirty="0" smtClean="0">
                <a:solidFill>
                  <a:schemeClr val="accent2">
                    <a:lumMod val="50000"/>
                  </a:schemeClr>
                </a:solidFill>
              </a:rPr>
            </a:br>
            <a:endParaRPr lang="fa-IR" sz="3200" dirty="0">
              <a:solidFill>
                <a:schemeClr val="accent2">
                  <a:lumMod val="50000"/>
                </a:schemeClr>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743177009"/>
              </p:ext>
            </p:extLst>
          </p:nvPr>
        </p:nvGraphicFramePr>
        <p:xfrm>
          <a:off x="1684028" y="2426531"/>
          <a:ext cx="8994422" cy="2309886"/>
        </p:xfrm>
        <a:graphic>
          <a:graphicData uri="http://schemas.openxmlformats.org/drawingml/2006/table">
            <a:tbl>
              <a:tblPr rtl="1" firstRow="1" bandRow="1">
                <a:tableStyleId>{5C22544A-7EE6-4342-B048-85BDC9FD1C3A}</a:tableStyleId>
              </a:tblPr>
              <a:tblGrid>
                <a:gridCol w="1165943">
                  <a:extLst>
                    <a:ext uri="{9D8B030D-6E8A-4147-A177-3AD203B41FA5}">
                      <a16:colId xmlns:a16="http://schemas.microsoft.com/office/drawing/2014/main" xmlns="" val="3525300886"/>
                    </a:ext>
                  </a:extLst>
                </a:gridCol>
                <a:gridCol w="2109754">
                  <a:extLst>
                    <a:ext uri="{9D8B030D-6E8A-4147-A177-3AD203B41FA5}">
                      <a16:colId xmlns:a16="http://schemas.microsoft.com/office/drawing/2014/main" xmlns="" val="4170538052"/>
                    </a:ext>
                  </a:extLst>
                </a:gridCol>
                <a:gridCol w="2189036">
                  <a:extLst>
                    <a:ext uri="{9D8B030D-6E8A-4147-A177-3AD203B41FA5}">
                      <a16:colId xmlns:a16="http://schemas.microsoft.com/office/drawing/2014/main" xmlns="" val="3585446217"/>
                    </a:ext>
                  </a:extLst>
                </a:gridCol>
                <a:gridCol w="3529689">
                  <a:extLst>
                    <a:ext uri="{9D8B030D-6E8A-4147-A177-3AD203B41FA5}">
                      <a16:colId xmlns:a16="http://schemas.microsoft.com/office/drawing/2014/main" xmlns="" val="21804894"/>
                    </a:ext>
                  </a:extLst>
                </a:gridCol>
              </a:tblGrid>
              <a:tr h="0">
                <a:tc>
                  <a:txBody>
                    <a:bodyPr/>
                    <a:lstStyle/>
                    <a:p>
                      <a:pPr rtl="1"/>
                      <a:r>
                        <a:rPr lang="fa-IR" dirty="0" smtClean="0"/>
                        <a:t>نوبت</a:t>
                      </a:r>
                      <a:endParaRPr lang="fa-IR" dirty="0"/>
                    </a:p>
                  </a:txBody>
                  <a:tcPr/>
                </a:tc>
                <a:tc>
                  <a:txBody>
                    <a:bodyPr/>
                    <a:lstStyle/>
                    <a:p>
                      <a:pPr rtl="1"/>
                      <a:r>
                        <a:rPr lang="fa-IR" dirty="0" smtClean="0"/>
                        <a:t>حداقل فاصله</a:t>
                      </a:r>
                      <a:endParaRPr lang="fa-IR" dirty="0"/>
                    </a:p>
                  </a:txBody>
                  <a:tcPr/>
                </a:tc>
                <a:tc>
                  <a:txBody>
                    <a:bodyPr/>
                    <a:lstStyle/>
                    <a:p>
                      <a:pPr rtl="1"/>
                      <a:r>
                        <a:rPr lang="fa-IR" dirty="0" smtClean="0"/>
                        <a:t>درصد محافظت</a:t>
                      </a:r>
                      <a:endParaRPr lang="fa-IR" dirty="0"/>
                    </a:p>
                  </a:txBody>
                  <a:tcPr/>
                </a:tc>
                <a:tc>
                  <a:txBody>
                    <a:bodyPr/>
                    <a:lstStyle/>
                    <a:p>
                      <a:pPr rtl="1"/>
                      <a:r>
                        <a:rPr lang="fa-IR" dirty="0" smtClean="0"/>
                        <a:t>طول دوره ایمنی</a:t>
                      </a:r>
                      <a:endParaRPr lang="fa-IR" dirty="0"/>
                    </a:p>
                  </a:txBody>
                  <a:tcPr/>
                </a:tc>
                <a:extLst>
                  <a:ext uri="{0D108BD9-81ED-4DB2-BD59-A6C34878D82A}">
                    <a16:rowId xmlns:a16="http://schemas.microsoft.com/office/drawing/2014/main" xmlns="" val="1434938092"/>
                  </a:ext>
                </a:extLst>
              </a:tr>
              <a:tr h="406963">
                <a:tc>
                  <a:txBody>
                    <a:bodyPr/>
                    <a:lstStyle/>
                    <a:p>
                      <a:pPr algn="ctr" rtl="1"/>
                      <a:r>
                        <a:rPr lang="fa-IR" dirty="0" smtClean="0"/>
                        <a:t>اول</a:t>
                      </a:r>
                      <a:endParaRPr lang="fa-IR" dirty="0"/>
                    </a:p>
                  </a:txBody>
                  <a:tcPr/>
                </a:tc>
                <a:tc>
                  <a:txBody>
                    <a:bodyPr/>
                    <a:lstStyle/>
                    <a:p>
                      <a:pPr algn="ctr" rtl="1"/>
                      <a:r>
                        <a:rPr lang="fa-IR" dirty="0" smtClean="0"/>
                        <a:t>-</a:t>
                      </a:r>
                      <a:endParaRPr lang="fa-IR" dirty="0"/>
                    </a:p>
                  </a:txBody>
                  <a:tcPr/>
                </a:tc>
                <a:tc>
                  <a:txBody>
                    <a:bodyPr/>
                    <a:lstStyle/>
                    <a:p>
                      <a:pPr algn="ctr" rtl="1"/>
                      <a:r>
                        <a:rPr lang="fa-IR" dirty="0" smtClean="0"/>
                        <a:t>0</a:t>
                      </a:r>
                      <a:endParaRPr lang="fa-IR" dirty="0"/>
                    </a:p>
                  </a:txBody>
                  <a:tcPr/>
                </a:tc>
                <a:tc>
                  <a:txBody>
                    <a:bodyPr/>
                    <a:lstStyle/>
                    <a:p>
                      <a:pPr algn="ctr" rtl="1"/>
                      <a:r>
                        <a:rPr lang="fa-IR" dirty="0" smtClean="0"/>
                        <a:t>0</a:t>
                      </a:r>
                      <a:endParaRPr lang="fa-IR" dirty="0"/>
                    </a:p>
                  </a:txBody>
                  <a:tcPr/>
                </a:tc>
                <a:extLst>
                  <a:ext uri="{0D108BD9-81ED-4DB2-BD59-A6C34878D82A}">
                    <a16:rowId xmlns:a16="http://schemas.microsoft.com/office/drawing/2014/main" xmlns="" val="3245915652"/>
                  </a:ext>
                </a:extLst>
              </a:tr>
              <a:tr h="406963">
                <a:tc>
                  <a:txBody>
                    <a:bodyPr/>
                    <a:lstStyle/>
                    <a:p>
                      <a:pPr algn="ctr" rtl="1"/>
                      <a:r>
                        <a:rPr lang="fa-IR" dirty="0" smtClean="0"/>
                        <a:t>دوم</a:t>
                      </a:r>
                      <a:endParaRPr lang="fa-IR" dirty="0"/>
                    </a:p>
                  </a:txBody>
                  <a:tcPr/>
                </a:tc>
                <a:tc>
                  <a:txBody>
                    <a:bodyPr/>
                    <a:lstStyle/>
                    <a:p>
                      <a:pPr algn="ctr" rtl="1"/>
                      <a:r>
                        <a:rPr lang="fa-IR" dirty="0" smtClean="0"/>
                        <a:t>یک ماه</a:t>
                      </a:r>
                      <a:endParaRPr lang="fa-IR" dirty="0"/>
                    </a:p>
                  </a:txBody>
                  <a:tcPr/>
                </a:tc>
                <a:tc>
                  <a:txBody>
                    <a:bodyPr/>
                    <a:lstStyle/>
                    <a:p>
                      <a:pPr algn="ctr" rtl="1"/>
                      <a:r>
                        <a:rPr lang="fa-IR" dirty="0" smtClean="0"/>
                        <a:t>80</a:t>
                      </a:r>
                      <a:endParaRPr lang="fa-IR" dirty="0"/>
                    </a:p>
                  </a:txBody>
                  <a:tcPr/>
                </a:tc>
                <a:tc>
                  <a:txBody>
                    <a:bodyPr/>
                    <a:lstStyle/>
                    <a:p>
                      <a:pPr algn="ctr" rtl="1"/>
                      <a:r>
                        <a:rPr lang="fa-IR" dirty="0" smtClean="0"/>
                        <a:t>سه سال </a:t>
                      </a:r>
                      <a:endParaRPr lang="fa-IR" dirty="0"/>
                    </a:p>
                  </a:txBody>
                  <a:tcPr/>
                </a:tc>
                <a:extLst>
                  <a:ext uri="{0D108BD9-81ED-4DB2-BD59-A6C34878D82A}">
                    <a16:rowId xmlns:a16="http://schemas.microsoft.com/office/drawing/2014/main" xmlns="" val="2260027067"/>
                  </a:ext>
                </a:extLst>
              </a:tr>
              <a:tr h="622200">
                <a:tc>
                  <a:txBody>
                    <a:bodyPr/>
                    <a:lstStyle/>
                    <a:p>
                      <a:pPr algn="ctr" rtl="1"/>
                      <a:r>
                        <a:rPr lang="fa-IR" dirty="0" smtClean="0"/>
                        <a:t>سوم</a:t>
                      </a:r>
                      <a:endParaRPr lang="fa-IR" dirty="0"/>
                    </a:p>
                  </a:txBody>
                  <a:tcPr/>
                </a:tc>
                <a:tc>
                  <a:txBody>
                    <a:bodyPr/>
                    <a:lstStyle/>
                    <a:p>
                      <a:pPr algn="ctr" rtl="1"/>
                      <a:r>
                        <a:rPr lang="fa-IR" dirty="0" smtClean="0"/>
                        <a:t>شش ماه </a:t>
                      </a:r>
                      <a:endParaRPr lang="fa-IR" dirty="0"/>
                    </a:p>
                  </a:txBody>
                  <a:tcPr/>
                </a:tc>
                <a:tc>
                  <a:txBody>
                    <a:bodyPr/>
                    <a:lstStyle/>
                    <a:p>
                      <a:pPr algn="ctr" rtl="1"/>
                      <a:r>
                        <a:rPr lang="fa-IR" dirty="0" smtClean="0"/>
                        <a:t>95</a:t>
                      </a:r>
                      <a:endParaRPr lang="fa-IR" dirty="0"/>
                    </a:p>
                  </a:txBody>
                  <a:tcPr/>
                </a:tc>
                <a:tc>
                  <a:txBody>
                    <a:bodyPr/>
                    <a:lstStyle/>
                    <a:p>
                      <a:pPr algn="ctr" rtl="1"/>
                      <a:r>
                        <a:rPr lang="fa-IR" dirty="0" smtClean="0"/>
                        <a:t>پنج سال</a:t>
                      </a:r>
                      <a:endParaRPr lang="fa-IR" dirty="0"/>
                    </a:p>
                  </a:txBody>
                  <a:tcPr/>
                </a:tc>
                <a:extLst>
                  <a:ext uri="{0D108BD9-81ED-4DB2-BD59-A6C34878D82A}">
                    <a16:rowId xmlns:a16="http://schemas.microsoft.com/office/drawing/2014/main" xmlns="" val="4209624473"/>
                  </a:ext>
                </a:extLst>
              </a:tr>
              <a:tr h="508000">
                <a:tc>
                  <a:txBody>
                    <a:bodyPr/>
                    <a:lstStyle/>
                    <a:p>
                      <a:pPr algn="ctr" rtl="1"/>
                      <a:r>
                        <a:rPr lang="fa-IR" dirty="0" smtClean="0"/>
                        <a:t>چهارم</a:t>
                      </a:r>
                      <a:endParaRPr lang="fa-IR" dirty="0"/>
                    </a:p>
                  </a:txBody>
                  <a:tcPr/>
                </a:tc>
                <a:tc>
                  <a:txBody>
                    <a:bodyPr/>
                    <a:lstStyle/>
                    <a:p>
                      <a:pPr algn="ctr" rtl="1"/>
                      <a:r>
                        <a:rPr lang="fa-IR" dirty="0" smtClean="0"/>
                        <a:t>یک سال</a:t>
                      </a:r>
                      <a:endParaRPr lang="fa-IR" dirty="0"/>
                    </a:p>
                  </a:txBody>
                  <a:tcPr/>
                </a:tc>
                <a:tc>
                  <a:txBody>
                    <a:bodyPr/>
                    <a:lstStyle/>
                    <a:p>
                      <a:pPr algn="ctr" rtl="1"/>
                      <a:r>
                        <a:rPr lang="fa-IR" dirty="0" smtClean="0"/>
                        <a:t>99</a:t>
                      </a:r>
                      <a:endParaRPr lang="fa-IR" dirty="0"/>
                    </a:p>
                  </a:txBody>
                  <a:tcPr/>
                </a:tc>
                <a:tc>
                  <a:txBody>
                    <a:bodyPr/>
                    <a:lstStyle/>
                    <a:p>
                      <a:pPr algn="ctr" rtl="1"/>
                      <a:r>
                        <a:rPr lang="fa-IR" dirty="0" smtClean="0"/>
                        <a:t>ده سال</a:t>
                      </a:r>
                      <a:endParaRPr lang="fa-IR" dirty="0"/>
                    </a:p>
                  </a:txBody>
                  <a:tcPr/>
                </a:tc>
                <a:extLst>
                  <a:ext uri="{0D108BD9-81ED-4DB2-BD59-A6C34878D82A}">
                    <a16:rowId xmlns:a16="http://schemas.microsoft.com/office/drawing/2014/main" xmlns="" val="2138876988"/>
                  </a:ext>
                </a:extLst>
              </a:tr>
            </a:tbl>
          </a:graphicData>
        </a:graphic>
      </p:graphicFrame>
    </p:spTree>
    <p:extLst>
      <p:ext uri="{BB962C8B-B14F-4D97-AF65-F5344CB8AC3E}">
        <p14:creationId xmlns:p14="http://schemas.microsoft.com/office/powerpoint/2010/main" val="37870266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200" dirty="0" smtClean="0">
                <a:solidFill>
                  <a:schemeClr val="accent2">
                    <a:lumMod val="50000"/>
                  </a:schemeClr>
                </a:solidFill>
              </a:rPr>
              <a:t> جدول 7-ایمن سازی علیه هپاتیت </a:t>
            </a:r>
            <a:r>
              <a:rPr lang="en-US" sz="3200" dirty="0" smtClean="0">
                <a:solidFill>
                  <a:schemeClr val="accent2">
                    <a:lumMod val="50000"/>
                  </a:schemeClr>
                </a:solidFill>
              </a:rPr>
              <a:t>B </a:t>
            </a:r>
            <a:r>
              <a:rPr lang="fa-IR" sz="3200" dirty="0" smtClean="0">
                <a:solidFill>
                  <a:schemeClr val="accent2">
                    <a:lumMod val="50000"/>
                  </a:schemeClr>
                </a:solidFill>
              </a:rPr>
              <a:t> گروه های پرخطر</a:t>
            </a:r>
            <a:endParaRPr lang="fa-IR" sz="3200" dirty="0">
              <a:solidFill>
                <a:schemeClr val="accent2">
                  <a:lumMod val="50000"/>
                </a:schemeClr>
              </a:solidFill>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880846192"/>
              </p:ext>
            </p:extLst>
          </p:nvPr>
        </p:nvGraphicFramePr>
        <p:xfrm>
          <a:off x="3081866" y="1938512"/>
          <a:ext cx="5046133" cy="2430288"/>
        </p:xfrm>
        <a:graphic>
          <a:graphicData uri="http://schemas.openxmlformats.org/drawingml/2006/table">
            <a:tbl>
              <a:tblPr rtl="1" firstRow="1" bandRow="1">
                <a:tableStyleId>{5C22544A-7EE6-4342-B048-85BDC9FD1C3A}</a:tableStyleId>
              </a:tblPr>
              <a:tblGrid>
                <a:gridCol w="873543">
                  <a:extLst>
                    <a:ext uri="{9D8B030D-6E8A-4147-A177-3AD203B41FA5}">
                      <a16:colId xmlns:a16="http://schemas.microsoft.com/office/drawing/2014/main" xmlns="" val="2173071198"/>
                    </a:ext>
                  </a:extLst>
                </a:gridCol>
                <a:gridCol w="4172590">
                  <a:extLst>
                    <a:ext uri="{9D8B030D-6E8A-4147-A177-3AD203B41FA5}">
                      <a16:colId xmlns:a16="http://schemas.microsoft.com/office/drawing/2014/main" xmlns="" val="1803648754"/>
                    </a:ext>
                  </a:extLst>
                </a:gridCol>
              </a:tblGrid>
              <a:tr h="607572">
                <a:tc>
                  <a:txBody>
                    <a:bodyPr/>
                    <a:lstStyle/>
                    <a:p>
                      <a:pPr rtl="1"/>
                      <a:r>
                        <a:rPr lang="fa-IR" dirty="0" smtClean="0"/>
                        <a:t>نوبت</a:t>
                      </a:r>
                      <a:endParaRPr lang="fa-IR" dirty="0"/>
                    </a:p>
                  </a:txBody>
                  <a:tcPr/>
                </a:tc>
                <a:tc>
                  <a:txBody>
                    <a:bodyPr/>
                    <a:lstStyle/>
                    <a:p>
                      <a:pPr rtl="1"/>
                      <a:r>
                        <a:rPr lang="fa-IR" dirty="0" smtClean="0"/>
                        <a:t>زمان</a:t>
                      </a:r>
                      <a:r>
                        <a:rPr lang="fa-IR" baseline="0" dirty="0" smtClean="0"/>
                        <a:t> تزریق</a:t>
                      </a:r>
                      <a:endParaRPr lang="fa-IR" dirty="0"/>
                    </a:p>
                  </a:txBody>
                  <a:tcPr/>
                </a:tc>
                <a:extLst>
                  <a:ext uri="{0D108BD9-81ED-4DB2-BD59-A6C34878D82A}">
                    <a16:rowId xmlns:a16="http://schemas.microsoft.com/office/drawing/2014/main" xmlns="" val="1748507517"/>
                  </a:ext>
                </a:extLst>
              </a:tr>
              <a:tr h="607572">
                <a:tc>
                  <a:txBody>
                    <a:bodyPr/>
                    <a:lstStyle/>
                    <a:p>
                      <a:pPr rtl="1"/>
                      <a:r>
                        <a:rPr lang="fa-IR" dirty="0" smtClean="0"/>
                        <a:t>اول</a:t>
                      </a:r>
                      <a:endParaRPr lang="fa-IR" dirty="0"/>
                    </a:p>
                  </a:txBody>
                  <a:tcPr/>
                </a:tc>
                <a:tc>
                  <a:txBody>
                    <a:bodyPr/>
                    <a:lstStyle/>
                    <a:p>
                      <a:pPr rtl="1"/>
                      <a:r>
                        <a:rPr lang="fa-IR" dirty="0" smtClean="0"/>
                        <a:t>در</a:t>
                      </a:r>
                      <a:r>
                        <a:rPr lang="fa-IR" baseline="0" dirty="0" smtClean="0"/>
                        <a:t> اولین مرجعه</a:t>
                      </a:r>
                      <a:endParaRPr lang="fa-IR" dirty="0"/>
                    </a:p>
                  </a:txBody>
                  <a:tcPr/>
                </a:tc>
                <a:extLst>
                  <a:ext uri="{0D108BD9-81ED-4DB2-BD59-A6C34878D82A}">
                    <a16:rowId xmlns:a16="http://schemas.microsoft.com/office/drawing/2014/main" xmlns="" val="322872192"/>
                  </a:ext>
                </a:extLst>
              </a:tr>
              <a:tr h="607572">
                <a:tc>
                  <a:txBody>
                    <a:bodyPr/>
                    <a:lstStyle/>
                    <a:p>
                      <a:pPr rtl="1"/>
                      <a:r>
                        <a:rPr lang="fa-IR" dirty="0" smtClean="0"/>
                        <a:t>دوم</a:t>
                      </a:r>
                      <a:endParaRPr lang="fa-IR" dirty="0"/>
                    </a:p>
                  </a:txBody>
                  <a:tcPr/>
                </a:tc>
                <a:tc>
                  <a:txBody>
                    <a:bodyPr/>
                    <a:lstStyle/>
                    <a:p>
                      <a:pPr rtl="1"/>
                      <a:r>
                        <a:rPr lang="fa-IR" dirty="0" smtClean="0"/>
                        <a:t>یک ماه بعد از نوبت اول </a:t>
                      </a:r>
                      <a:endParaRPr lang="fa-IR" dirty="0"/>
                    </a:p>
                  </a:txBody>
                  <a:tcPr/>
                </a:tc>
                <a:extLst>
                  <a:ext uri="{0D108BD9-81ED-4DB2-BD59-A6C34878D82A}">
                    <a16:rowId xmlns:a16="http://schemas.microsoft.com/office/drawing/2014/main" xmlns="" val="1529122236"/>
                  </a:ext>
                </a:extLst>
              </a:tr>
              <a:tr h="607572">
                <a:tc>
                  <a:txBody>
                    <a:bodyPr/>
                    <a:lstStyle/>
                    <a:p>
                      <a:pPr rtl="1"/>
                      <a:r>
                        <a:rPr lang="fa-IR" dirty="0" smtClean="0"/>
                        <a:t>سوم</a:t>
                      </a:r>
                      <a:endParaRPr lang="fa-IR" dirty="0"/>
                    </a:p>
                  </a:txBody>
                  <a:tcPr/>
                </a:tc>
                <a:tc>
                  <a:txBody>
                    <a:bodyPr/>
                    <a:lstStyle/>
                    <a:p>
                      <a:pPr rtl="1"/>
                      <a:r>
                        <a:rPr lang="fa-IR" dirty="0" smtClean="0"/>
                        <a:t>شش ماه بعد ز نوبت اول</a:t>
                      </a:r>
                      <a:endParaRPr lang="fa-IR" dirty="0"/>
                    </a:p>
                  </a:txBody>
                  <a:tcPr/>
                </a:tc>
                <a:extLst>
                  <a:ext uri="{0D108BD9-81ED-4DB2-BD59-A6C34878D82A}">
                    <a16:rowId xmlns:a16="http://schemas.microsoft.com/office/drawing/2014/main" xmlns="" val="2638809983"/>
                  </a:ext>
                </a:extLst>
              </a:tr>
            </a:tbl>
          </a:graphicData>
        </a:graphic>
      </p:graphicFrame>
    </p:spTree>
    <p:extLst>
      <p:ext uri="{BB962C8B-B14F-4D97-AF65-F5344CB8AC3E}">
        <p14:creationId xmlns:p14="http://schemas.microsoft.com/office/powerpoint/2010/main" val="4778545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8356" y="391936"/>
            <a:ext cx="11207044" cy="7182908"/>
          </a:xfrm>
        </p:spPr>
        <p:txBody>
          <a:bodyPr>
            <a:normAutofit/>
          </a:bodyPr>
          <a:lstStyle/>
          <a:p>
            <a:r>
              <a:rPr lang="fa-IR" sz="4000" dirty="0" smtClean="0">
                <a:solidFill>
                  <a:schemeClr val="accent2">
                    <a:lumMod val="50000"/>
                  </a:schemeClr>
                </a:solidFill>
              </a:rPr>
              <a:t>عوارض احتمالی پس از واکسیناسیون تعدادی از واکسنها</a:t>
            </a:r>
          </a:p>
          <a:p>
            <a:r>
              <a:rPr lang="en-US" sz="3600" dirty="0" smtClean="0">
                <a:solidFill>
                  <a:schemeClr val="accent1">
                    <a:lumMod val="50000"/>
                  </a:schemeClr>
                </a:solidFill>
              </a:rPr>
              <a:t>BCG</a:t>
            </a:r>
            <a:endParaRPr lang="fa-IR" sz="3600" dirty="0" smtClean="0">
              <a:solidFill>
                <a:schemeClr val="accent1">
                  <a:lumMod val="50000"/>
                </a:schemeClr>
              </a:solidFill>
            </a:endParaRPr>
          </a:p>
          <a:p>
            <a:r>
              <a:rPr lang="fa-IR" sz="3600" dirty="0" smtClean="0"/>
              <a:t>واکسن </a:t>
            </a:r>
            <a:r>
              <a:rPr lang="en-US" sz="3600" dirty="0" smtClean="0"/>
              <a:t>BCG</a:t>
            </a:r>
            <a:r>
              <a:rPr lang="fa-IR" sz="3600" dirty="0" smtClean="0"/>
              <a:t>ایمنی و محفاظت در مقابل بیماری سل یا توبرکلوزیس (</a:t>
            </a:r>
            <a:r>
              <a:rPr lang="en-US" sz="3600" dirty="0" smtClean="0"/>
              <a:t>TB</a:t>
            </a:r>
            <a:r>
              <a:rPr lang="fa-IR" sz="3600" dirty="0" smtClean="0"/>
              <a:t>) را ایجاد می نماید.</a:t>
            </a:r>
          </a:p>
          <a:p>
            <a:r>
              <a:rPr lang="fa-IR" sz="3600" dirty="0" smtClean="0"/>
              <a:t>عوارض احتمالی واکسن:</a:t>
            </a:r>
          </a:p>
          <a:p>
            <a:r>
              <a:rPr lang="fa-IR" sz="3600" dirty="0" smtClean="0"/>
              <a:t>عوارض جانبی احتملی ناشی از این واکسن که شایع و معمول نیستند.</a:t>
            </a:r>
          </a:p>
          <a:p>
            <a:r>
              <a:rPr lang="fa-IR" dirty="0" smtClean="0"/>
              <a:t>1-التهاب غدد و گره های لنفاوی(لنفادنیت ناشی از </a:t>
            </a:r>
            <a:r>
              <a:rPr lang="en-US" dirty="0" smtClean="0"/>
              <a:t>BCG</a:t>
            </a:r>
            <a:r>
              <a:rPr lang="fa-IR" dirty="0" smtClean="0"/>
              <a:t>)</a:t>
            </a:r>
          </a:p>
          <a:p>
            <a:r>
              <a:rPr lang="fa-IR" dirty="0" smtClean="0"/>
              <a:t>2-نقاط قرمز رنگ ککوچک در محل تزریق (این نقاط معمولا 14-10روز پس از تزریق پدیدار می شوند و اندازه انها به ارامی کوچک میشود وپس از گذشت 6 ماه ناپدید میشوند.)</a:t>
            </a:r>
          </a:p>
          <a:p>
            <a:r>
              <a:rPr lang="fa-IR" dirty="0" smtClean="0"/>
              <a:t>3-تب</a:t>
            </a:r>
          </a:p>
          <a:p>
            <a:r>
              <a:rPr lang="fa-IR" dirty="0" smtClean="0"/>
              <a:t>4-وجود خون درادرار</a:t>
            </a:r>
            <a:endParaRPr lang="fa-IR" dirty="0"/>
          </a:p>
        </p:txBody>
      </p:sp>
    </p:spTree>
    <p:extLst>
      <p:ext uri="{BB962C8B-B14F-4D97-AF65-F5344CB8AC3E}">
        <p14:creationId xmlns:p14="http://schemas.microsoft.com/office/powerpoint/2010/main" val="8925755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9178" y="688622"/>
            <a:ext cx="10515600" cy="4346222"/>
          </a:xfrm>
        </p:spPr>
        <p:txBody>
          <a:bodyPr/>
          <a:lstStyle/>
          <a:p>
            <a:r>
              <a:rPr lang="fa-IR" dirty="0" smtClean="0"/>
              <a:t>5-دفع مکرر و دردناک ادرار</a:t>
            </a:r>
          </a:p>
          <a:p>
            <a:r>
              <a:rPr lang="fa-IR" dirty="0" smtClean="0"/>
              <a:t>6-اشفتگی وناراحتی در معده </a:t>
            </a:r>
          </a:p>
          <a:p>
            <a:r>
              <a:rPr lang="fa-IR" dirty="0" smtClean="0"/>
              <a:t>7-استفراغ</a:t>
            </a:r>
          </a:p>
          <a:p>
            <a:r>
              <a:rPr lang="fa-IR" dirty="0" smtClean="0"/>
              <a:t>در صورت مشاهده هرکدام از موارد زیر،فورا به پزشک خود اطلاع دهید؛</a:t>
            </a:r>
          </a:p>
          <a:p>
            <a:r>
              <a:rPr lang="fa-IR" dirty="0" smtClean="0"/>
              <a:t>راش های شدید پوستی </a:t>
            </a:r>
          </a:p>
          <a:p>
            <a:r>
              <a:rPr lang="fa-IR" dirty="0" smtClean="0"/>
              <a:t>اشکال دربلع و یا در تنفس</a:t>
            </a:r>
          </a:p>
          <a:p>
            <a:r>
              <a:rPr lang="fa-IR" dirty="0" smtClean="0"/>
              <a:t>خس خس سینه</a:t>
            </a:r>
            <a:endParaRPr lang="fa-IR" dirty="0"/>
          </a:p>
        </p:txBody>
      </p:sp>
    </p:spTree>
    <p:extLst>
      <p:ext uri="{BB962C8B-B14F-4D97-AF65-F5344CB8AC3E}">
        <p14:creationId xmlns:p14="http://schemas.microsoft.com/office/powerpoint/2010/main" val="24653361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7846" y="135466"/>
            <a:ext cx="8159044" cy="1325563"/>
          </a:xfrm>
        </p:spPr>
        <p:txBody>
          <a:bodyPr/>
          <a:lstStyle/>
          <a:p>
            <a:r>
              <a:rPr lang="fa-IR" sz="3600" dirty="0" smtClean="0">
                <a:solidFill>
                  <a:schemeClr val="accent1">
                    <a:lumMod val="50000"/>
                  </a:schemeClr>
                </a:solidFill>
              </a:rPr>
              <a:t>واکسن سرخک(</a:t>
            </a:r>
            <a:r>
              <a:rPr lang="en-US" sz="3600" dirty="0" smtClean="0">
                <a:solidFill>
                  <a:schemeClr val="accent1">
                    <a:lumMod val="50000"/>
                  </a:schemeClr>
                </a:solidFill>
              </a:rPr>
              <a:t>Measles virus vaccine live</a:t>
            </a:r>
            <a:r>
              <a:rPr lang="fa-IR" dirty="0" smtClean="0">
                <a:solidFill>
                  <a:schemeClr val="accent1">
                    <a:lumMod val="50000"/>
                  </a:schemeClr>
                </a:solidFill>
              </a:rPr>
              <a:t>)</a:t>
            </a:r>
            <a:endParaRPr lang="fa-IR" dirty="0">
              <a:solidFill>
                <a:schemeClr val="accent1">
                  <a:lumMod val="50000"/>
                </a:schemeClr>
              </a:solidFill>
            </a:endParaRPr>
          </a:p>
        </p:txBody>
      </p:sp>
      <p:sp>
        <p:nvSpPr>
          <p:cNvPr id="3" name="Content Placeholder 2"/>
          <p:cNvSpPr>
            <a:spLocks noGrp="1"/>
          </p:cNvSpPr>
          <p:nvPr>
            <p:ph idx="1"/>
          </p:nvPr>
        </p:nvSpPr>
        <p:spPr>
          <a:xfrm>
            <a:off x="759178" y="1182158"/>
            <a:ext cx="10515600" cy="5275085"/>
          </a:xfrm>
        </p:spPr>
        <p:txBody>
          <a:bodyPr/>
          <a:lstStyle/>
          <a:p>
            <a:pPr marL="0" indent="0">
              <a:buNone/>
            </a:pPr>
            <a:r>
              <a:rPr lang="fa-IR" sz="3600" dirty="0" smtClean="0"/>
              <a:t>عوارض جانبی:</a:t>
            </a:r>
          </a:p>
          <a:p>
            <a:pPr marL="0" indent="0">
              <a:buNone/>
            </a:pPr>
            <a:r>
              <a:rPr lang="fa-IR" dirty="0" smtClean="0"/>
              <a:t>وقوع هرکدام از عوارض زیر،بلافاصله به اقدامات وری و اورزنس نیاز دارد:</a:t>
            </a:r>
          </a:p>
          <a:p>
            <a:pPr marL="0" indent="0">
              <a:buNone/>
            </a:pPr>
            <a:r>
              <a:rPr lang="fa-IR" sz="3200" b="1" dirty="0" smtClean="0"/>
              <a:t>علائم واکنش الرژیک:</a:t>
            </a:r>
            <a:r>
              <a:rPr lang="fa-IR" dirty="0" smtClean="0"/>
              <a:t>اختلال در تنفس یا بلع،خارش(به ویژه در دستها و پاها) التهاب چشم ها ،صورت ویا داخل بینی،خستگی و ضعف غیرمعمول(ناگهانی و شدید)</a:t>
            </a:r>
          </a:p>
          <a:p>
            <a:pPr marL="0" indent="0">
              <a:buNone/>
            </a:pPr>
            <a:r>
              <a:rPr lang="fa-IR" dirty="0" smtClean="0"/>
              <a:t>در صورت وقوع هرکدام از عوارض زیر،در اسرع وقت( درمدت 24 ساعت) با پزشک مشورت شود.</a:t>
            </a:r>
          </a:p>
          <a:p>
            <a:pPr marL="0" indent="0">
              <a:buNone/>
            </a:pPr>
            <a:r>
              <a:rPr lang="fa-IR" dirty="0" smtClean="0"/>
              <a:t>1-در صورتی حرارت بدن،بیشتر از 39/4 درجه سانتی گراد باشد.</a:t>
            </a:r>
          </a:p>
          <a:p>
            <a:pPr marL="0" indent="0">
              <a:buNone/>
            </a:pPr>
            <a:r>
              <a:rPr lang="fa-IR" dirty="0" smtClean="0"/>
              <a:t>2- بروز نقاط ریز قرمز رنگدر پوست،گیجی،دوبینی،سردرد (شدید و مداوم)،تحریک پذیری،سفتی گردن،درد در محل تزریق،تورم والتهاب غددگردن،استفراغ.</a:t>
            </a:r>
            <a:endParaRPr lang="fa-IR" dirty="0"/>
          </a:p>
        </p:txBody>
      </p:sp>
    </p:spTree>
    <p:extLst>
      <p:ext uri="{BB962C8B-B14F-4D97-AF65-F5344CB8AC3E}">
        <p14:creationId xmlns:p14="http://schemas.microsoft.com/office/powerpoint/2010/main" val="39672759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9955"/>
            <a:ext cx="10515600" cy="5827007"/>
          </a:xfrm>
        </p:spPr>
        <p:txBody>
          <a:bodyPr/>
          <a:lstStyle/>
          <a:p>
            <a:r>
              <a:rPr lang="fa-IR" dirty="0" smtClean="0"/>
              <a:t>عوارض نسبتا شایع:احساس سوزش در محل تزریق ،تب حدود 37/7 درجه سانتی گراد و یا کمتر.</a:t>
            </a:r>
          </a:p>
          <a:p>
            <a:endParaRPr lang="fa-IR" dirty="0"/>
          </a:p>
          <a:p>
            <a:r>
              <a:rPr lang="fa-IR" sz="3600" dirty="0" smtClean="0">
                <a:solidFill>
                  <a:schemeClr val="accent1">
                    <a:lumMod val="50000"/>
                  </a:schemeClr>
                </a:solidFill>
              </a:rPr>
              <a:t>واکسن فلج اطفال(</a:t>
            </a:r>
            <a:r>
              <a:rPr lang="en-US" sz="3600" dirty="0" smtClean="0">
                <a:solidFill>
                  <a:schemeClr val="accent1">
                    <a:lumMod val="50000"/>
                  </a:schemeClr>
                </a:solidFill>
              </a:rPr>
              <a:t>Polio vaccine</a:t>
            </a:r>
            <a:r>
              <a:rPr lang="fa-IR" sz="3600" dirty="0" smtClean="0">
                <a:solidFill>
                  <a:schemeClr val="accent1">
                    <a:lumMod val="50000"/>
                  </a:schemeClr>
                </a:solidFill>
              </a:rPr>
              <a:t>)</a:t>
            </a:r>
          </a:p>
          <a:p>
            <a:r>
              <a:rPr lang="fa-IR" sz="3200" dirty="0" smtClean="0"/>
              <a:t>عوارض جانبی:</a:t>
            </a:r>
          </a:p>
          <a:p>
            <a:r>
              <a:rPr lang="fa-IR" sz="3200" dirty="0" smtClean="0"/>
              <a:t>1- در موارد بسیار نادر ، فرد سلمی که واکسن </a:t>
            </a:r>
            <a:r>
              <a:rPr lang="en-US" sz="3200" dirty="0" smtClean="0"/>
              <a:t>OPV</a:t>
            </a:r>
            <a:r>
              <a:rPr lang="fa-IR" sz="3200" dirty="0" smtClean="0"/>
              <a:t> دریافت نموده است و یا فرد سالمی که در تماس بسیار نزدیک با گیرنده واکسن بوده است،با ویروس پولیو الوده و فلج میشود.</a:t>
            </a:r>
            <a:endParaRPr lang="fa-IR" sz="3200" dirty="0"/>
          </a:p>
        </p:txBody>
      </p:sp>
    </p:spTree>
    <p:extLst>
      <p:ext uri="{BB962C8B-B14F-4D97-AF65-F5344CB8AC3E}">
        <p14:creationId xmlns:p14="http://schemas.microsoft.com/office/powerpoint/2010/main" val="961110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6911" y="561269"/>
            <a:ext cx="10947400" cy="5500864"/>
          </a:xfrm>
        </p:spPr>
        <p:txBody>
          <a:bodyPr/>
          <a:lstStyle/>
          <a:p>
            <a:r>
              <a:rPr lang="fa-IR" b="1" dirty="0" smtClean="0"/>
              <a:t>2-عوارض واکنش الرژیک:</a:t>
            </a:r>
          </a:p>
          <a:p>
            <a:r>
              <a:rPr lang="fa-IR" dirty="0" smtClean="0"/>
              <a:t>سختی</a:t>
            </a:r>
            <a:r>
              <a:rPr lang="fa-IR" b="1" dirty="0" smtClean="0"/>
              <a:t> </a:t>
            </a:r>
            <a:r>
              <a:rPr lang="fa-IR" dirty="0" smtClean="0"/>
              <a:t>در تنفس</a:t>
            </a:r>
          </a:p>
          <a:p>
            <a:r>
              <a:rPr lang="fa-IR" dirty="0" smtClean="0"/>
              <a:t>،خارش(به ویژه دست ها و پاها)،</a:t>
            </a:r>
          </a:p>
          <a:p>
            <a:r>
              <a:rPr lang="fa-IR" dirty="0" smtClean="0"/>
              <a:t>بلع ،</a:t>
            </a:r>
          </a:p>
          <a:p>
            <a:r>
              <a:rPr lang="fa-IR" dirty="0" smtClean="0"/>
              <a:t>قرمزی پوست (به ویژه در اطراف گوشها)،</a:t>
            </a:r>
          </a:p>
          <a:p>
            <a:r>
              <a:rPr lang="fa-IR" dirty="0" smtClean="0"/>
              <a:t>التهاب چشم ها،صورت ویا داخل بینی</a:t>
            </a:r>
          </a:p>
          <a:p>
            <a:r>
              <a:rPr lang="fa-IR" dirty="0" smtClean="0"/>
              <a:t>،خستگی و ضعف غیرمعمول(ناگهانی و شدید)</a:t>
            </a:r>
          </a:p>
          <a:p>
            <a:r>
              <a:rPr lang="fa-IR" dirty="0" smtClean="0"/>
              <a:t>تب بالای 39 درجه سانتی گراد،که وقوع ان نسبتا شایع است.</a:t>
            </a:r>
          </a:p>
          <a:p>
            <a:r>
              <a:rPr lang="fa-IR" dirty="0" smtClean="0"/>
              <a:t>عوارض نسبتا شایع:تحریک پذیری،خستگی، از دست دادن اشتها</a:t>
            </a:r>
          </a:p>
          <a:p>
            <a:endParaRPr lang="fa-IR" dirty="0"/>
          </a:p>
          <a:p>
            <a:endParaRPr lang="fa-IR" dirty="0"/>
          </a:p>
        </p:txBody>
      </p:sp>
    </p:spTree>
    <p:extLst>
      <p:ext uri="{BB962C8B-B14F-4D97-AF65-F5344CB8AC3E}">
        <p14:creationId xmlns:p14="http://schemas.microsoft.com/office/powerpoint/2010/main" val="1727254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1852" y="3513798"/>
            <a:ext cx="11128022" cy="3344202"/>
          </a:xfrm>
        </p:spPr>
        <p:txBody>
          <a:bodyPr>
            <a:normAutofit/>
          </a:bodyPr>
          <a:lstStyle/>
          <a:p>
            <a:r>
              <a:rPr lang="fa-IR" dirty="0" smtClean="0"/>
              <a:t>عوارضی که چندان شایع نیستند و در صورت بروز،به اقدامات فوری و اوژانس،نیازدارند:</a:t>
            </a:r>
          </a:p>
          <a:p>
            <a:r>
              <a:rPr lang="fa-IR" b="1" dirty="0" smtClean="0"/>
              <a:t>عوارض با میزان شیوع نسبتا کمتر:گریه </a:t>
            </a:r>
            <a:r>
              <a:rPr lang="fa-IR" dirty="0" smtClean="0"/>
              <a:t>کردن حدود 3 ساعت یا بیشتر</a:t>
            </a:r>
          </a:p>
          <a:p>
            <a:endParaRPr lang="fa-IR" dirty="0" smtClean="0"/>
          </a:p>
          <a:p>
            <a:r>
              <a:rPr lang="fa-IR" b="1" dirty="0" smtClean="0"/>
              <a:t>عوارض </a:t>
            </a:r>
            <a:r>
              <a:rPr lang="fa-IR" b="1" dirty="0"/>
              <a:t>شایع: </a:t>
            </a:r>
            <a:r>
              <a:rPr lang="fa-IR" dirty="0"/>
              <a:t>تب حدود 38-39 درجه سانتی گراد(ممکن است با نارامی جیغ زدن مداوم و یا خواب الودگی واستفراغ،از دست دادن اشتهاهمراه باشد</a:t>
            </a:r>
            <a:r>
              <a:rPr lang="fa-IR" dirty="0" smtClean="0"/>
              <a:t>)، برجستگی </a:t>
            </a:r>
            <a:r>
              <a:rPr lang="fa-IR" dirty="0"/>
              <a:t>در محل تزریق (ممکن است تاچند هفته پس از تزریق،وجود داشته باشد)،قرمزی،التهاب و درد در محل تزریق.</a:t>
            </a:r>
          </a:p>
          <a:p>
            <a:r>
              <a:rPr lang="fa-IR" dirty="0" smtClean="0"/>
              <a:t>،</a:t>
            </a:r>
            <a:endParaRPr lang="fa-IR" dirty="0"/>
          </a:p>
        </p:txBody>
      </p:sp>
      <p:sp>
        <p:nvSpPr>
          <p:cNvPr id="2" name="Rectangle 1"/>
          <p:cNvSpPr/>
          <p:nvPr/>
        </p:nvSpPr>
        <p:spPr>
          <a:xfrm>
            <a:off x="671852" y="854018"/>
            <a:ext cx="10914901" cy="2308324"/>
          </a:xfrm>
          <a:prstGeom prst="rect">
            <a:avLst/>
          </a:prstGeom>
        </p:spPr>
        <p:txBody>
          <a:bodyPr wrap="square">
            <a:spAutoFit/>
          </a:bodyPr>
          <a:lstStyle/>
          <a:p>
            <a:pPr algn="r"/>
            <a:r>
              <a:rPr lang="fa-IR" sz="4800" dirty="0" smtClean="0">
                <a:solidFill>
                  <a:schemeClr val="accent1">
                    <a:lumMod val="50000"/>
                  </a:schemeClr>
                </a:solidFill>
              </a:rPr>
              <a:t>واکسن ثلاث </a:t>
            </a:r>
          </a:p>
          <a:p>
            <a:pPr algn="r"/>
            <a:r>
              <a:rPr lang="fa-IR" sz="3200" b="1" dirty="0" smtClean="0"/>
              <a:t>عوارض </a:t>
            </a:r>
            <a:r>
              <a:rPr lang="fa-IR" sz="3200" b="1" dirty="0"/>
              <a:t>جانبی:</a:t>
            </a:r>
          </a:p>
          <a:p>
            <a:pPr algn="r"/>
            <a:r>
              <a:rPr lang="fa-IR" sz="3200" dirty="0"/>
              <a:t>بوز برخی از این عوارض،نشان می دهد که فرد دریافت کننده،نباید دز دیگری از واکسن را دریافت کند</a:t>
            </a:r>
            <a:r>
              <a:rPr lang="fa-IR" dirty="0"/>
              <a:t>.</a:t>
            </a:r>
          </a:p>
        </p:txBody>
      </p:sp>
    </p:spTree>
    <p:extLst>
      <p:ext uri="{BB962C8B-B14F-4D97-AF65-F5344CB8AC3E}">
        <p14:creationId xmlns:p14="http://schemas.microsoft.com/office/powerpoint/2010/main" val="31892876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6978" y="365125"/>
            <a:ext cx="10416822" cy="1325563"/>
          </a:xfrm>
        </p:spPr>
        <p:txBody>
          <a:bodyPr/>
          <a:lstStyle/>
          <a:p>
            <a:pPr algn="r"/>
            <a:r>
              <a:rPr lang="fa-IR" dirty="0" smtClean="0">
                <a:solidFill>
                  <a:schemeClr val="accent1">
                    <a:lumMod val="50000"/>
                  </a:schemeClr>
                </a:solidFill>
              </a:rPr>
              <a:t>واکسن هپاتیت </a:t>
            </a:r>
            <a:r>
              <a:rPr lang="en-US" dirty="0" smtClean="0">
                <a:solidFill>
                  <a:schemeClr val="accent1">
                    <a:lumMod val="50000"/>
                  </a:schemeClr>
                </a:solidFill>
              </a:rPr>
              <a:t>B</a:t>
            </a:r>
            <a:endParaRPr lang="fa-IR" dirty="0">
              <a:solidFill>
                <a:schemeClr val="accent1">
                  <a:lumMod val="50000"/>
                </a:schemeClr>
              </a:solidFill>
            </a:endParaRPr>
          </a:p>
        </p:txBody>
      </p:sp>
      <p:sp>
        <p:nvSpPr>
          <p:cNvPr id="3" name="Content Placeholder 2"/>
          <p:cNvSpPr>
            <a:spLocks noGrp="1"/>
          </p:cNvSpPr>
          <p:nvPr>
            <p:ph idx="1"/>
          </p:nvPr>
        </p:nvSpPr>
        <p:spPr>
          <a:xfrm>
            <a:off x="936978" y="1532114"/>
            <a:ext cx="10515600" cy="4351338"/>
          </a:xfrm>
        </p:spPr>
        <p:txBody>
          <a:bodyPr/>
          <a:lstStyle/>
          <a:p>
            <a:r>
              <a:rPr lang="fa-IR" b="1" dirty="0" smtClean="0"/>
              <a:t>عوارض جانبی:</a:t>
            </a:r>
          </a:p>
          <a:p>
            <a:r>
              <a:rPr lang="fa-IR" dirty="0" smtClean="0"/>
              <a:t>عوارضی که نیاز به اقدامات فوری دارند:</a:t>
            </a:r>
          </a:p>
          <a:p>
            <a:r>
              <a:rPr lang="fa-IR" b="1" dirty="0" smtClean="0"/>
              <a:t>بروز نشانه هایی ازواکنش الرژیک(نادر):</a:t>
            </a:r>
            <a:r>
              <a:rPr lang="fa-IR" dirty="0" smtClean="0"/>
              <a:t>اختلال در تنفس یا بلع،خارش0به (ویژه در دست ها و پاها)فالتهاب چشم ها ، صورت و یا داخل بینی، خستگی و ضعف غیرمعمول(ناگهانی و شدید) </a:t>
            </a:r>
          </a:p>
          <a:p>
            <a:r>
              <a:rPr lang="fa-IR" dirty="0" smtClean="0"/>
              <a:t>عوارضی که باید هرچه سریعتر در مدت 24 ساعت به پزشک اطلاع داده شود:</a:t>
            </a:r>
          </a:p>
          <a:p>
            <a:r>
              <a:rPr lang="fa-IR" dirty="0" smtClean="0"/>
              <a:t>دردمفاصل،تب،راش پوستی(ممکن است روز ها حتی هفته ها بعد از واکسینایون اتفاق بیفتد).اختلالات بینایی،ضعف عضلات،احساس بی حسی و یا سوزن سوزن شدن دردست ها و پاها.</a:t>
            </a:r>
            <a:endParaRPr lang="fa-IR" dirty="0"/>
          </a:p>
        </p:txBody>
      </p:sp>
    </p:spTree>
    <p:extLst>
      <p:ext uri="{BB962C8B-B14F-4D97-AF65-F5344CB8AC3E}">
        <p14:creationId xmlns:p14="http://schemas.microsoft.com/office/powerpoint/2010/main" val="34530997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07911" y="1388534"/>
            <a:ext cx="10529711" cy="4314296"/>
          </a:xfrm>
        </p:spPr>
        <p:txBody>
          <a:bodyPr/>
          <a:lstStyle/>
          <a:p>
            <a:r>
              <a:rPr lang="fa-IR" b="1" dirty="0" smtClean="0"/>
              <a:t>عوارض شایع </a:t>
            </a:r>
            <a:r>
              <a:rPr lang="fa-IR" dirty="0" smtClean="0"/>
              <a:t>:زخم در محل تزریق</a:t>
            </a:r>
          </a:p>
          <a:p>
            <a:r>
              <a:rPr lang="fa-IR" b="1" dirty="0" smtClean="0"/>
              <a:t>عوارض با شیوع کمتر:</a:t>
            </a:r>
          </a:p>
          <a:p>
            <a:r>
              <a:rPr lang="fa-IR" dirty="0" smtClean="0"/>
              <a:t>سرگیجه،تب حدود 37/7 درجه سانتی گرادو یا بیشتر،برجستگی سفت در محل تزریق،درد،خارش،نقاط قرمز رنگ در پوست،گرمی و التهاب در محل تزریق ،سردرد،خستگی و ضعف غیرمعمول</a:t>
            </a:r>
          </a:p>
        </p:txBody>
      </p:sp>
    </p:spTree>
    <p:extLst>
      <p:ext uri="{BB962C8B-B14F-4D97-AF65-F5344CB8AC3E}">
        <p14:creationId xmlns:p14="http://schemas.microsoft.com/office/powerpoint/2010/main" val="40488717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chemeClr val="accent1">
                    <a:lumMod val="50000"/>
                  </a:schemeClr>
                </a:solidFill>
              </a:rPr>
              <a:t>واکسن سرخک-سرخجه(</a:t>
            </a:r>
            <a:r>
              <a:rPr lang="en-US" dirty="0" smtClean="0">
                <a:solidFill>
                  <a:schemeClr val="accent1">
                    <a:lumMod val="50000"/>
                  </a:schemeClr>
                </a:solidFill>
              </a:rPr>
              <a:t>Measles and Rubella virus vaccine</a:t>
            </a:r>
            <a:r>
              <a:rPr lang="fa-IR" dirty="0" smtClean="0">
                <a:solidFill>
                  <a:schemeClr val="accent1">
                    <a:lumMod val="50000"/>
                  </a:schemeClr>
                </a:solidFill>
              </a:rPr>
              <a:t>)</a:t>
            </a:r>
            <a:endParaRPr lang="fa-IR" dirty="0">
              <a:solidFill>
                <a:schemeClr val="accent1">
                  <a:lumMod val="50000"/>
                </a:schemeClr>
              </a:solidFill>
            </a:endParaRPr>
          </a:p>
        </p:txBody>
      </p:sp>
      <p:sp>
        <p:nvSpPr>
          <p:cNvPr id="3" name="Content Placeholder 2"/>
          <p:cNvSpPr>
            <a:spLocks noGrp="1"/>
          </p:cNvSpPr>
          <p:nvPr>
            <p:ph idx="1"/>
          </p:nvPr>
        </p:nvSpPr>
        <p:spPr/>
        <p:txBody>
          <a:bodyPr>
            <a:normAutofit/>
          </a:bodyPr>
          <a:lstStyle/>
          <a:p>
            <a:r>
              <a:rPr lang="fa-IR" dirty="0" smtClean="0"/>
              <a:t>واکسن </a:t>
            </a:r>
            <a:r>
              <a:rPr lang="en-US" dirty="0" smtClean="0"/>
              <a:t>MR </a:t>
            </a:r>
            <a:r>
              <a:rPr lang="fa-IR" dirty="0" smtClean="0"/>
              <a:t>برای پیشگیری از ابتلا به دو بیماری سرخک و سرخجه ،به طور همزمان به کار می رود.</a:t>
            </a:r>
          </a:p>
          <a:p>
            <a:r>
              <a:rPr lang="fa-IR" b="1" dirty="0" smtClean="0"/>
              <a:t>عوارض جانبی:</a:t>
            </a:r>
          </a:p>
          <a:p>
            <a:r>
              <a:rPr lang="fa-IR" dirty="0" smtClean="0"/>
              <a:t>عوارضی که نیاز به اقدامات فوری دارد:</a:t>
            </a:r>
          </a:p>
          <a:p>
            <a:r>
              <a:rPr lang="fa-IR" dirty="0" smtClean="0"/>
              <a:t>علائم و واکنش الرژیک:اختلال در تنفس یا بلع ،خارش (خارش به ویژه در دست ها و پاها) التهاب چشم ها،صورت و یا داخل بینی ،خستگی و ضعف غیر معمول(ناگهانی و شدید)</a:t>
            </a:r>
          </a:p>
        </p:txBody>
      </p:sp>
    </p:spTree>
    <p:extLst>
      <p:ext uri="{BB962C8B-B14F-4D97-AF65-F5344CB8AC3E}">
        <p14:creationId xmlns:p14="http://schemas.microsoft.com/office/powerpoint/2010/main" val="38496945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b="1" dirty="0" smtClean="0"/>
              <a:t>عوارض شایع: </a:t>
            </a:r>
            <a:r>
              <a:rPr lang="fa-IR" dirty="0" smtClean="0"/>
              <a:t>سوزش محل تزریق،تب بی 37/7تا 39/4 درجه سانتی گراد،راش پوستی و التهاب غدد گردن</a:t>
            </a:r>
          </a:p>
          <a:p>
            <a:r>
              <a:rPr lang="fa-IR" dirty="0" smtClean="0"/>
              <a:t>عوارض با شیوع کمتر:دردمفاصل سردرد خار وجود هرگونه قرمزی تورم والتهاب در محل تزریق،تهوع ابریزش بینی و احساس ناخوشی</a:t>
            </a:r>
          </a:p>
          <a:p>
            <a:r>
              <a:rPr lang="fa-IR" dirty="0" smtClean="0"/>
              <a:t>این عوارض به ویژه درد در مفاصل،بیشتر در بالغین و (مخصوصا خانمها)،رخ می دهد.</a:t>
            </a:r>
            <a:endParaRPr lang="fa-IR" dirty="0"/>
          </a:p>
        </p:txBody>
      </p:sp>
    </p:spTree>
    <p:extLst>
      <p:ext uri="{BB962C8B-B14F-4D97-AF65-F5344CB8AC3E}">
        <p14:creationId xmlns:p14="http://schemas.microsoft.com/office/powerpoint/2010/main" val="28616183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5312" y="1137003"/>
            <a:ext cx="10515600" cy="4351338"/>
          </a:xfrm>
        </p:spPr>
        <p:txBody>
          <a:bodyPr>
            <a:normAutofit/>
          </a:bodyPr>
          <a:lstStyle/>
          <a:p>
            <a:pPr algn="ctr"/>
            <a:r>
              <a:rPr lang="fa-IR" sz="5400" dirty="0" smtClean="0"/>
              <a:t>با تشکر ازحوصله شما</a:t>
            </a:r>
          </a:p>
          <a:p>
            <a:pPr algn="ctr"/>
            <a:endParaRPr lang="fa-IR" sz="5400" dirty="0"/>
          </a:p>
          <a:p>
            <a:pPr algn="ctr"/>
            <a:endParaRPr lang="fa-IR" sz="5400" dirty="0" smtClean="0"/>
          </a:p>
        </p:txBody>
      </p:sp>
    </p:spTree>
    <p:extLst>
      <p:ext uri="{BB962C8B-B14F-4D97-AF65-F5344CB8AC3E}">
        <p14:creationId xmlns:p14="http://schemas.microsoft.com/office/powerpoint/2010/main" val="12772042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Presentation1" id="{B478CD04-E10C-4FF5-A15C-91EE872FDA6C}" vid="{CC34928C-8632-4FA8-BD82-AC1B348755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واااااکسن</Template>
  <TotalTime>321</TotalTime>
  <Words>1355</Words>
  <Application>Microsoft Office PowerPoint</Application>
  <PresentationFormat>Custom</PresentationFormat>
  <Paragraphs>195</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منظور از "6سالگی"،از 6 سال، تا 6سال و 11 ماه و 29 روز است.  پس از آخرین نوبت واکسن سه گانه، هر ده سال یک بار واکسن دوگانه بزرگسالان بایستی تزریق شود</vt:lpstr>
      <vt:lpstr>PowerPoint Presentation</vt:lpstr>
      <vt:lpstr>PowerPoint Presentation</vt:lpstr>
      <vt:lpstr>(در کودکانی که در سنین زیر یکسالگی مراجعه نکرده اند می توان حداقل فاصله بین نوبت واکسن های سه گانه 1 ماه، فلج اطفال، 1 ماه، نوبت اول و دوم هیپاتیپ B 1ماه و نوبت دوم و سوم هیپاتیپB را 2 ماه در نظر گرفت)</vt:lpstr>
      <vt:lpstr>PowerPoint Presentation</vt:lpstr>
      <vt:lpstr>   جدول 6-ایمنسازی زنان سنین باروری (49-15) ساله فاقد سابقه ایمنسازی با واکسن دو گانه ویژه بزرگسالان        زنان سنین باروری ،دارای سابقه واکسیناسیون ،(سه گانه یا توام) ،باید با احتساب واکسن های قبلی طبق این جدول واکسیناسیون را ادامه دهند. برای حفظ ایمنی کافی پس از نوبت چهارم،واکسن دو گانه بزرگسالان باید هر ده یکبار تکرار شود    </vt:lpstr>
      <vt:lpstr> جدول 7-ایمن سازی علیه هپاتیت B  گروه های پرخطر</vt:lpstr>
      <vt:lpstr>PowerPoint Presentation</vt:lpstr>
      <vt:lpstr>PowerPoint Presentation</vt:lpstr>
      <vt:lpstr>واکسن سرخک(Measles virus vaccine live)</vt:lpstr>
      <vt:lpstr>PowerPoint Presentation</vt:lpstr>
      <vt:lpstr>PowerPoint Presentation</vt:lpstr>
      <vt:lpstr>PowerPoint Presentation</vt:lpstr>
      <vt:lpstr>واکسن هپاتیت B</vt:lpstr>
      <vt:lpstr>PowerPoint Presentation</vt:lpstr>
      <vt:lpstr>واکسن سرخک-سرخجه(Measles and Rubella virus vaccine)</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game world</dc:creator>
  <cp:lastModifiedBy>Windows User</cp:lastModifiedBy>
  <cp:revision>30</cp:revision>
  <dcterms:created xsi:type="dcterms:W3CDTF">2019-04-13T07:51:02Z</dcterms:created>
  <dcterms:modified xsi:type="dcterms:W3CDTF">2020-04-29T21:52:45Z</dcterms:modified>
</cp:coreProperties>
</file>