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5/23/2020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5/23/2020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D8BD707-D9CF-40AE-B4C6-C98DA3205C09}" type="datetimeFigureOut">
              <a:rPr lang="en-US" smtClean="0"/>
              <a:pPr/>
              <a:t>5/23/2020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style>
          <a:lnRef idx="1">
            <a:schemeClr val="accent5"/>
          </a:lnRef>
          <a:fillRef idx="2">
            <a:schemeClr val="accent5"/>
          </a:fillRef>
          <a:effectRef idx="1">
            <a:schemeClr val="accent5"/>
          </a:effectRef>
          <a:fontRef idx="minor">
            <a:schemeClr val="dk1"/>
          </a:fontRef>
        </p:style>
        <p:txBody>
          <a:bodyPr/>
          <a:lstStyle/>
          <a:p>
            <a:pPr algn="ctr"/>
            <a:r>
              <a:rPr lang="fa-IR" dirty="0" smtClean="0">
                <a:solidFill>
                  <a:srgbClr val="7030A0"/>
                </a:solidFill>
              </a:rPr>
              <a:t>به نام خدا</a:t>
            </a:r>
          </a:p>
          <a:p>
            <a:pPr algn="ctr"/>
            <a:endParaRPr lang="fa-IR" dirty="0" smtClean="0">
              <a:solidFill>
                <a:srgbClr val="7030A0"/>
              </a:solidFill>
            </a:endParaRPr>
          </a:p>
          <a:p>
            <a:pPr algn="ctr"/>
            <a:r>
              <a:rPr lang="fa-IR" dirty="0" smtClean="0">
                <a:solidFill>
                  <a:srgbClr val="7030A0"/>
                </a:solidFill>
              </a:rPr>
              <a:t>موضوع:تضمین کیفیت</a:t>
            </a:r>
          </a:p>
          <a:p>
            <a:pPr algn="ctr"/>
            <a:endParaRPr lang="fa-IR" dirty="0" smtClean="0">
              <a:solidFill>
                <a:srgbClr val="7030A0"/>
              </a:solidFill>
            </a:endParaRPr>
          </a:p>
          <a:p>
            <a:endParaRPr lang="fa-IR" dirty="0" smtClean="0">
              <a:solidFill>
                <a:srgbClr val="7030A0"/>
              </a:solidFill>
            </a:endParaRPr>
          </a:p>
          <a:p>
            <a:endParaRPr lang="fa-IR" dirty="0">
              <a:solidFill>
                <a:srgbClr val="7030A0"/>
              </a:solidFill>
            </a:endParaRPr>
          </a:p>
          <a:p>
            <a:endParaRPr lang="fa-IR" dirty="0" smtClean="0">
              <a:solidFill>
                <a:srgbClr val="7030A0"/>
              </a:solidFill>
            </a:endParaRPr>
          </a:p>
          <a:p>
            <a:endParaRPr lang="fa-IR" dirty="0">
              <a:solidFill>
                <a:srgbClr val="7030A0"/>
              </a:solidFill>
            </a:endParaRPr>
          </a:p>
          <a:p>
            <a:endParaRPr lang="en-US" dirty="0">
              <a:solidFill>
                <a:srgbClr val="7030A0"/>
              </a:solidFill>
            </a:endParaRPr>
          </a:p>
        </p:txBody>
      </p:sp>
    </p:spTree>
    <p:extLst>
      <p:ext uri="{BB962C8B-B14F-4D97-AF65-F5344CB8AC3E}">
        <p14:creationId xmlns:p14="http://schemas.microsoft.com/office/powerpoint/2010/main" val="816909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normAutofit/>
          </a:bodyPr>
          <a:lstStyle/>
          <a:p>
            <a:pPr algn="r"/>
            <a:r>
              <a:rPr lang="fa-IR" dirty="0">
                <a:solidFill>
                  <a:schemeClr val="tx1">
                    <a:lumMod val="95000"/>
                    <a:lumOff val="5000"/>
                  </a:schemeClr>
                </a:solidFill>
              </a:rPr>
              <a:t/>
            </a:r>
            <a:br>
              <a:rPr lang="fa-IR" dirty="0">
                <a:solidFill>
                  <a:schemeClr val="tx1">
                    <a:lumMod val="95000"/>
                    <a:lumOff val="5000"/>
                  </a:schemeClr>
                </a:solidFill>
              </a:rPr>
            </a:br>
            <a:r>
              <a:rPr lang="fa-IR" dirty="0" smtClean="0">
                <a:solidFill>
                  <a:schemeClr val="tx1">
                    <a:lumMod val="95000"/>
                    <a:lumOff val="5000"/>
                  </a:schemeClr>
                </a:solidFill>
              </a:rPr>
              <a:t/>
            </a:r>
            <a:br>
              <a:rPr lang="fa-IR" dirty="0" smtClean="0">
                <a:solidFill>
                  <a:schemeClr val="tx1">
                    <a:lumMod val="95000"/>
                    <a:lumOff val="5000"/>
                  </a:schemeClr>
                </a:solidFill>
              </a:rPr>
            </a:br>
            <a:r>
              <a:rPr lang="fa-IR" dirty="0" smtClean="0">
                <a:solidFill>
                  <a:schemeClr val="tx1">
                    <a:lumMod val="95000"/>
                    <a:lumOff val="5000"/>
                  </a:schemeClr>
                </a:solidFill>
              </a:rPr>
              <a:t>	تضمین  کیفیت:  </a:t>
            </a:r>
            <a:br>
              <a:rPr lang="fa-IR" dirty="0" smtClean="0">
                <a:solidFill>
                  <a:schemeClr val="tx1">
                    <a:lumMod val="95000"/>
                    <a:lumOff val="5000"/>
                  </a:schemeClr>
                </a:solidFill>
              </a:rPr>
            </a:br>
            <a:r>
              <a:rPr lang="fa-IR" sz="3600" dirty="0">
                <a:solidFill>
                  <a:schemeClr val="tx1">
                    <a:lumMod val="95000"/>
                    <a:lumOff val="5000"/>
                  </a:schemeClr>
                </a:solidFill>
                <a:cs typeface="B Kamran" pitchFamily="2" charset="-78"/>
              </a:rPr>
              <a:t>نظارت و ارزیابی منظم و برنامه‌ریزی شده جنبه‌های گوناگون یک پروژه، سرویس، سیستم یا وسیله است که احتمال رعایت حداقل‌های استاندارد کیفیت در فرایند تولید را به حداکثر می‌رساند. تضمین کیفیت قطعاً نمی‌تواند تولید محصولات باکیفیت را ضمانت کند</a:t>
            </a:r>
            <a:r>
              <a:rPr lang="fa-IR" sz="3600" dirty="0" smtClean="0">
                <a:cs typeface="B Kamran" pitchFamily="2" charset="-78"/>
              </a:rPr>
              <a:t/>
            </a:r>
            <a:br>
              <a:rPr lang="fa-IR" sz="3600" dirty="0" smtClean="0">
                <a:cs typeface="B Kamran" pitchFamily="2" charset="-78"/>
              </a:rPr>
            </a:br>
            <a:r>
              <a:rPr lang="fa-IR" dirty="0"/>
              <a:t/>
            </a:r>
            <a:br>
              <a:rPr lang="fa-IR" dirty="0"/>
            </a:br>
            <a:endParaRPr lang="en-US" dirty="0"/>
          </a:p>
        </p:txBody>
      </p:sp>
    </p:spTree>
    <p:extLst>
      <p:ext uri="{BB962C8B-B14F-4D97-AF65-F5344CB8AC3E}">
        <p14:creationId xmlns:p14="http://schemas.microsoft.com/office/powerpoint/2010/main" val="785000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858000"/>
          </a:xfrm>
        </p:spPr>
        <p:txBody>
          <a:bodyPr/>
          <a:lstStyle/>
          <a:p>
            <a:endParaRPr lang="fa-IR" dirty="0" smtClean="0">
              <a:solidFill>
                <a:schemeClr val="tx1"/>
              </a:solidFill>
            </a:endParaRPr>
          </a:p>
          <a:p>
            <a:endParaRPr lang="fa-IR" dirty="0">
              <a:solidFill>
                <a:schemeClr val="tx1"/>
              </a:solidFill>
            </a:endParaRPr>
          </a:p>
          <a:p>
            <a:pPr algn="r"/>
            <a:r>
              <a:rPr lang="fa-IR" dirty="0" smtClean="0">
                <a:solidFill>
                  <a:schemeClr val="tx1"/>
                </a:solidFill>
              </a:rPr>
              <a:t>دو </a:t>
            </a:r>
            <a:r>
              <a:rPr lang="fa-IR" dirty="0">
                <a:solidFill>
                  <a:schemeClr val="tx1"/>
                </a:solidFill>
              </a:rPr>
              <a:t>اصلی که تضمین کیفیت شامل آن‌ها است: «مناسب برای هدف» - محصول باید برای هدف تعیین‌شده مناسب باشد؛ و «درست بار اول» - اشتباهات باید برطرف شوند. تضمین کیفیت شامل تنظیم کیفیت مواد خام، هم‌گذاری‌ها، محصولات و اجزا، خدمات مرتبط با تولید و مدیریت و همچنین تولید و بازرسی فرایندها است</a:t>
            </a:r>
            <a:r>
              <a:rPr lang="fa-IR" dirty="0" smtClean="0">
                <a:solidFill>
                  <a:schemeClr val="tx1"/>
                </a:solidFill>
              </a:rPr>
              <a:t>.</a:t>
            </a:r>
          </a:p>
          <a:p>
            <a:endParaRPr lang="en-US" dirty="0"/>
          </a:p>
        </p:txBody>
      </p:sp>
    </p:spTree>
    <p:extLst>
      <p:ext uri="{BB962C8B-B14F-4D97-AF65-F5344CB8AC3E}">
        <p14:creationId xmlns:p14="http://schemas.microsoft.com/office/powerpoint/2010/main" val="1821969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4000" cy="6857999"/>
          </a:xfrm>
        </p:spPr>
        <p:txBody>
          <a:bodyPr/>
          <a:lstStyle/>
          <a:p>
            <a:pPr algn="r"/>
            <a:endParaRPr lang="fa-IR" dirty="0" smtClean="0"/>
          </a:p>
          <a:p>
            <a:pPr algn="r"/>
            <a:r>
              <a:rPr lang="fa-IR" dirty="0" smtClean="0"/>
              <a:t>تضمین کیفیت به بیانی دیگر:</a:t>
            </a:r>
            <a:endParaRPr lang="fa-IR" dirty="0"/>
          </a:p>
          <a:p>
            <a:pPr algn="r"/>
            <a:endParaRPr lang="fa-IR" dirty="0" smtClean="0"/>
          </a:p>
          <a:p>
            <a:pPr algn="r"/>
            <a:r>
              <a:rPr lang="fa-IR" dirty="0" smtClean="0"/>
              <a:t>تضمین  کیفیت یک سیستم بازبینی بیرونی و یک سری رویه های ممیزی است که توسط افراد خارج از فرایند صورت میپذیرد.</a:t>
            </a:r>
          </a:p>
          <a:p>
            <a:pPr algn="r"/>
            <a:r>
              <a:rPr lang="fa-IR" dirty="0" smtClean="0"/>
              <a:t>در بسیاری از اوقات تضمین کیفیت فقط در مورد محصول نهایی و پایان فرایند به کار می رود اما یک برنامه تضمین کیفیت موثر وکارا باید تمام مراحل اعم از برنامه ریزی و گامهای کنترل کیفیت را مورد ارزیابی قرار دهد.</a:t>
            </a:r>
          </a:p>
          <a:p>
            <a:pPr algn="r"/>
            <a:r>
              <a:rPr lang="ar-SA" dirty="0"/>
              <a:t/>
            </a:r>
            <a:br>
              <a:rPr lang="ar-SA" dirty="0"/>
            </a:br>
            <a:r>
              <a:rPr lang="ar-SA" dirty="0"/>
              <a:t>تضمين كيفيت بدين معناست كه محصولات و خدمات را درست منطبق با خواستهاي مشتري تحويل دهيم. بعبارتی تضمين كيفيت اجراي يكسري كنترلها بر اساس مستندات در مراحل حساس تجاري است به طوري كه اين اطمينان به وجود آيد كه دقيقاً نيازهاي مشتري تأمين شده است. تضمين كيفيت را با كنترل كيفيت نبايد اشتباه كرد. كنترل كيفيت به كيفيت خدمات و توليدات </a:t>
            </a:r>
            <a:r>
              <a:rPr lang="ar-SA" dirty="0" smtClean="0"/>
              <a:t>شما </a:t>
            </a:r>
            <a:r>
              <a:rPr lang="fa-IR" dirty="0" smtClean="0"/>
              <a:t>م</a:t>
            </a:r>
            <a:r>
              <a:rPr lang="ar-SA" dirty="0" smtClean="0"/>
              <a:t>ربوط </a:t>
            </a:r>
            <a:r>
              <a:rPr lang="ar-SA" dirty="0"/>
              <a:t>مي </a:t>
            </a:r>
            <a:r>
              <a:rPr lang="ar-SA" dirty="0" smtClean="0"/>
              <a:t>شود</a:t>
            </a:r>
            <a:r>
              <a:rPr lang="fa-IR" dirty="0"/>
              <a:t>.</a:t>
            </a:r>
            <a:r>
              <a:rPr lang="en-US" dirty="0"/>
              <a:t> </a:t>
            </a:r>
            <a:r>
              <a:rPr lang="fa-IR" dirty="0" smtClean="0"/>
              <a:t> </a:t>
            </a:r>
            <a:endParaRPr lang="en-US" dirty="0"/>
          </a:p>
        </p:txBody>
      </p:sp>
    </p:spTree>
    <p:extLst>
      <p:ext uri="{BB962C8B-B14F-4D97-AF65-F5344CB8AC3E}">
        <p14:creationId xmlns:p14="http://schemas.microsoft.com/office/powerpoint/2010/main" val="1749315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8000"/>
          </a:xfrm>
        </p:spPr>
        <p:txBody>
          <a:bodyPr/>
          <a:lstStyle/>
          <a:p>
            <a:pPr algn="r"/>
            <a:endParaRPr lang="fa-IR" dirty="0" smtClean="0"/>
          </a:p>
          <a:p>
            <a:pPr algn="r"/>
            <a:endParaRPr lang="fa-IR" dirty="0"/>
          </a:p>
          <a:p>
            <a:pPr algn="r"/>
            <a:endParaRPr lang="fa-IR" dirty="0" smtClean="0"/>
          </a:p>
          <a:p>
            <a:pPr algn="r"/>
            <a:endParaRPr lang="fa-IR" dirty="0"/>
          </a:p>
          <a:p>
            <a:pPr algn="r"/>
            <a:endParaRPr lang="fa-IR" dirty="0" smtClean="0"/>
          </a:p>
          <a:p>
            <a:pPr algn="r"/>
            <a:r>
              <a:rPr lang="fa-IR" dirty="0" smtClean="0"/>
              <a:t>تضمين </a:t>
            </a:r>
            <a:r>
              <a:rPr lang="fa-IR" dirty="0"/>
              <a:t>كيفيت، سيستم كنترلها بر اساس مستندات در داخل سيستم شماست به طوري كه هيچگاه مشتري خود را از دست ندهيد. به عبارت ديگر </a:t>
            </a:r>
            <a:r>
              <a:rPr lang="fa-IR" dirty="0" smtClean="0"/>
              <a:t>تضمين </a:t>
            </a:r>
            <a:r>
              <a:rPr lang="fa-IR" dirty="0"/>
              <a:t>كيفيت احتمال بروز خطا را كه موجب ايجاد ضرر براي شما و مشتري </a:t>
            </a:r>
            <a:r>
              <a:rPr lang="fa-IR" dirty="0" smtClean="0"/>
              <a:t>شما </a:t>
            </a:r>
            <a:r>
              <a:rPr lang="fa-IR" dirty="0"/>
              <a:t>مي شود از بين مي برد. </a:t>
            </a:r>
            <a:endParaRPr lang="fa-IR" dirty="0" smtClean="0"/>
          </a:p>
          <a:p>
            <a:pPr algn="r"/>
            <a:r>
              <a:rPr lang="ar-SA" dirty="0"/>
              <a:t>ضرري كه ممكن است از منافع مشتري بكاهد يا حسن شهرت شما را از بين </a:t>
            </a:r>
            <a:r>
              <a:rPr lang="ar-SA" dirty="0" smtClean="0"/>
              <a:t>ببرد</a:t>
            </a:r>
            <a:r>
              <a:rPr lang="fa-IR" dirty="0" smtClean="0"/>
              <a:t>.</a:t>
            </a:r>
            <a:endParaRPr lang="en-US" dirty="0"/>
          </a:p>
        </p:txBody>
      </p:sp>
    </p:spTree>
    <p:extLst>
      <p:ext uri="{BB962C8B-B14F-4D97-AF65-F5344CB8AC3E}">
        <p14:creationId xmlns:p14="http://schemas.microsoft.com/office/powerpoint/2010/main" val="2166911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4000" cy="6857999"/>
          </a:xfrm>
        </p:spPr>
        <p:txBody>
          <a:bodyPr/>
          <a:lstStyle/>
          <a:p>
            <a:pPr algn="r" rtl="1"/>
            <a:endParaRPr lang="fa-IR" b="1" dirty="0" smtClean="0"/>
          </a:p>
          <a:p>
            <a:pPr algn="r" rtl="1"/>
            <a:endParaRPr lang="fa-IR" b="1" dirty="0"/>
          </a:p>
          <a:p>
            <a:pPr algn="r" rtl="1"/>
            <a:endParaRPr lang="fa-IR" b="1" dirty="0" smtClean="0"/>
          </a:p>
          <a:p>
            <a:pPr algn="r" rtl="1"/>
            <a:endParaRPr lang="fa-IR" b="1" dirty="0"/>
          </a:p>
          <a:p>
            <a:pPr algn="r" rtl="1"/>
            <a:r>
              <a:rPr lang="fa-IR" b="1" dirty="0" smtClean="0"/>
              <a:t>تفاوت </a:t>
            </a:r>
            <a:r>
              <a:rPr lang="fa-IR" b="1" dirty="0"/>
              <a:t>تضمین کیفیت و کنترل </a:t>
            </a:r>
            <a:r>
              <a:rPr lang="fa-IR" b="1" dirty="0" smtClean="0"/>
              <a:t>کیفیت</a:t>
            </a:r>
            <a:endParaRPr lang="fa-IR" b="1" dirty="0"/>
          </a:p>
          <a:p>
            <a:pPr algn="r" rtl="1"/>
            <a:r>
              <a:rPr lang="fa-IR" dirty="0"/>
              <a:t>کنترل کیفیت غالبا شامل فعالیت های عمومی می شود که اطلاعات بدست آمده و محاسبه شده در مورد نتیجه فرایند را بدقت بررسی می کند و از روش های استاندارد مورد تایید برای نشر محاسبات و اندازه گیری ها، تخمین و آرشیو اطلاعات و گزارش استفاده می کند. در حالی که تضمین کیفیت(QA ) یک سیستم بازبینی بیرونی و یک سری رویه های ممیزی است که توسط افراد خارج از فرایند صورت می پذیرد. </a:t>
            </a:r>
            <a:endParaRPr lang="en-US" dirty="0"/>
          </a:p>
        </p:txBody>
      </p:sp>
    </p:spTree>
    <p:extLst>
      <p:ext uri="{BB962C8B-B14F-4D97-AF65-F5344CB8AC3E}">
        <p14:creationId xmlns:p14="http://schemas.microsoft.com/office/powerpoint/2010/main" val="1675318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221424484"/>
              </p:ext>
            </p:extLst>
          </p:nvPr>
        </p:nvGraphicFramePr>
        <p:xfrm>
          <a:off x="202442" y="457199"/>
          <a:ext cx="8563969" cy="5943600"/>
        </p:xfrm>
        <a:graphic>
          <a:graphicData uri="http://schemas.openxmlformats.org/drawingml/2006/table">
            <a:tbl>
              <a:tblPr rtl="1" firstRow="1" firstCol="1" bandRow="1">
                <a:tableStyleId>{5C22544A-7EE6-4342-B048-85BDC9FD1C3A}</a:tableStyleId>
              </a:tblPr>
              <a:tblGrid>
                <a:gridCol w="4369557"/>
                <a:gridCol w="4194412"/>
              </a:tblGrid>
              <a:tr h="424543">
                <a:tc>
                  <a:txBody>
                    <a:bodyPr/>
                    <a:lstStyle/>
                    <a:p>
                      <a:pPr marL="0" marR="0" algn="ctr" rtl="1">
                        <a:lnSpc>
                          <a:spcPct val="115000"/>
                        </a:lnSpc>
                        <a:spcBef>
                          <a:spcPts val="600"/>
                        </a:spcBef>
                        <a:spcAft>
                          <a:spcPts val="600"/>
                        </a:spcAft>
                      </a:pPr>
                      <a:r>
                        <a:rPr lang="en-US" sz="2000" dirty="0">
                          <a:solidFill>
                            <a:schemeClr val="tx1">
                              <a:lumMod val="95000"/>
                              <a:lumOff val="5000"/>
                            </a:schemeClr>
                          </a:solidFill>
                          <a:effectLst/>
                        </a:rPr>
                        <a:t>QC</a:t>
                      </a:r>
                      <a:endParaRPr lang="en-US" sz="20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en-US" sz="2000" dirty="0">
                          <a:solidFill>
                            <a:schemeClr val="tx1">
                              <a:lumMod val="95000"/>
                              <a:lumOff val="5000"/>
                            </a:schemeClr>
                          </a:solidFill>
                          <a:effectLst/>
                        </a:rPr>
                        <a:t>QA</a:t>
                      </a:r>
                      <a:endParaRPr lang="en-US" sz="2000" dirty="0">
                        <a:solidFill>
                          <a:schemeClr val="tx1">
                            <a:lumMod val="95000"/>
                            <a:lumOff val="5000"/>
                          </a:schemeClr>
                        </a:solidFill>
                        <a:effectLst/>
                        <a:latin typeface="Calibri"/>
                        <a:ea typeface="Calibri"/>
                        <a:cs typeface="Arial"/>
                      </a:endParaRPr>
                    </a:p>
                  </a:txBody>
                  <a:tcPr marL="0" marR="0" marT="0" marB="0" anchor="ctr"/>
                </a:tc>
              </a:tr>
              <a:tr h="1273628">
                <a:tc>
                  <a:txBody>
                    <a:bodyPr/>
                    <a:lstStyle/>
                    <a:p>
                      <a:pPr marL="0" marR="0" algn="ctr" rtl="1">
                        <a:lnSpc>
                          <a:spcPct val="115000"/>
                        </a:lnSpc>
                        <a:spcBef>
                          <a:spcPts val="600"/>
                        </a:spcBef>
                        <a:spcAft>
                          <a:spcPts val="600"/>
                        </a:spcAft>
                      </a:pPr>
                      <a:r>
                        <a:rPr lang="ar-SA" sz="1400" b="1" dirty="0">
                          <a:solidFill>
                            <a:schemeClr val="tx1">
                              <a:lumMod val="95000"/>
                              <a:lumOff val="5000"/>
                            </a:schemeClr>
                          </a:solidFill>
                          <a:effectLst/>
                        </a:rPr>
                        <a:t>کیفیت محصولات را با استانداردهای تعیین شده مقایسه می کند و منابع خطا را تشخیص می دهد</a:t>
                      </a:r>
                      <a:r>
                        <a:rPr lang="ar-SA" sz="1400" dirty="0">
                          <a:solidFill>
                            <a:schemeClr val="tx1">
                              <a:lumMod val="95000"/>
                              <a:lumOff val="5000"/>
                            </a:schemeClr>
                          </a:solidFill>
                          <a:effectLst/>
                        </a:rPr>
                        <a:t>.</a:t>
                      </a:r>
                      <a:endParaRPr lang="en-US" sz="14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مجموعه ای از فعالیت های سیستماتیک و برنامه ریزی شده که کیفیت و مطابقت محصولات و خدمات را با استانداردهای از پیش تعیین شده تضمین می کند</a:t>
                      </a:r>
                      <a:r>
                        <a:rPr lang="en-US" sz="1400" b="1" dirty="0">
                          <a:effectLst/>
                        </a:rPr>
                        <a:t>.</a:t>
                      </a:r>
                      <a:endParaRPr lang="en-US" sz="1400" b="1" dirty="0">
                        <a:effectLst/>
                        <a:latin typeface="Calibri"/>
                        <a:ea typeface="Calibri"/>
                        <a:cs typeface="Arial"/>
                      </a:endParaRPr>
                    </a:p>
                  </a:txBody>
                  <a:tcPr marL="0" marR="0" marT="0" marB="0" anchor="ctr"/>
                </a:tc>
              </a:tr>
              <a:tr h="849086">
                <a:tc>
                  <a:txBody>
                    <a:bodyPr/>
                    <a:lstStyle/>
                    <a:p>
                      <a:pPr marL="0" marR="0" algn="ctr" rtl="1">
                        <a:lnSpc>
                          <a:spcPct val="115000"/>
                        </a:lnSpc>
                        <a:spcBef>
                          <a:spcPts val="600"/>
                        </a:spcBef>
                        <a:spcAft>
                          <a:spcPts val="600"/>
                        </a:spcAft>
                      </a:pPr>
                      <a:r>
                        <a:rPr lang="ar-SA" sz="1400" dirty="0">
                          <a:solidFill>
                            <a:schemeClr val="tx1">
                              <a:lumMod val="95000"/>
                              <a:lumOff val="5000"/>
                            </a:schemeClr>
                          </a:solidFill>
                          <a:effectLst/>
                        </a:rPr>
                        <a:t>فعالیت هایی است که کیفیت محصول را با استانداردهای از پیش تعیین شده بررسی می کند</a:t>
                      </a:r>
                      <a:r>
                        <a:rPr lang="ar-SA" sz="1400" dirty="0">
                          <a:effectLst/>
                        </a:rPr>
                        <a:t>.</a:t>
                      </a:r>
                      <a:endParaRPr lang="en-US" sz="1400" dirty="0">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فعالیت هایی که فرایند تولید محصول را ایجاد و یا ارزیابی می کند</a:t>
                      </a:r>
                      <a:r>
                        <a:rPr lang="en-US" sz="1400" b="1" dirty="0">
                          <a:effectLst/>
                        </a:rPr>
                        <a:t>.</a:t>
                      </a:r>
                      <a:endParaRPr lang="en-US" sz="1400" b="1" dirty="0">
                        <a:effectLst/>
                        <a:latin typeface="Calibri"/>
                        <a:ea typeface="Calibri"/>
                        <a:cs typeface="Arial"/>
                      </a:endParaRPr>
                    </a:p>
                  </a:txBody>
                  <a:tcPr marL="0" marR="0" marT="0" marB="0" anchor="ctr"/>
                </a:tc>
              </a:tr>
              <a:tr h="849086">
                <a:tc>
                  <a:txBody>
                    <a:bodyPr/>
                    <a:lstStyle/>
                    <a:p>
                      <a:pPr marL="0" marR="0" algn="ctr" rtl="1">
                        <a:lnSpc>
                          <a:spcPct val="115000"/>
                        </a:lnSpc>
                        <a:spcBef>
                          <a:spcPts val="600"/>
                        </a:spcBef>
                        <a:spcAft>
                          <a:spcPts val="600"/>
                        </a:spcAft>
                      </a:pPr>
                      <a:r>
                        <a:rPr lang="ar-SA" sz="1400" dirty="0">
                          <a:solidFill>
                            <a:schemeClr val="tx1">
                              <a:lumMod val="95000"/>
                              <a:lumOff val="5000"/>
                            </a:schemeClr>
                          </a:solidFill>
                          <a:effectLst/>
                        </a:rPr>
                        <a:t>فرد کنترل کننده مسئول کنترل کیفیت است. تمام افراد تیم کیفیت در قبال تضمین کیفیت مسئولند</a:t>
                      </a:r>
                      <a:r>
                        <a:rPr lang="en-US" sz="1400" dirty="0">
                          <a:solidFill>
                            <a:schemeClr val="tx1">
                              <a:lumMod val="95000"/>
                              <a:lumOff val="5000"/>
                            </a:schemeClr>
                          </a:solidFill>
                          <a:effectLst/>
                        </a:rPr>
                        <a:t>.</a:t>
                      </a:r>
                      <a:endParaRPr lang="en-US" sz="14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برنامه در حال اجرا برای دستیابی به هدف اصلی را ارزیابی می کند که آیا نقصی وجود دارد یا نه؟</a:t>
                      </a:r>
                      <a:endParaRPr lang="en-US" sz="1400" b="1" dirty="0">
                        <a:effectLst/>
                        <a:latin typeface="Calibri"/>
                        <a:ea typeface="Calibri"/>
                        <a:cs typeface="Arial"/>
                      </a:endParaRPr>
                    </a:p>
                  </a:txBody>
                  <a:tcPr marL="0" marR="0" marT="0" marB="0" anchor="ctr"/>
                </a:tc>
              </a:tr>
              <a:tr h="1273628">
                <a:tc>
                  <a:txBody>
                    <a:bodyPr/>
                    <a:lstStyle/>
                    <a:p>
                      <a:pPr marL="0" marR="0" algn="ctr" rtl="1">
                        <a:lnSpc>
                          <a:spcPct val="115000"/>
                        </a:lnSpc>
                        <a:spcBef>
                          <a:spcPts val="600"/>
                        </a:spcBef>
                        <a:spcAft>
                          <a:spcPts val="600"/>
                        </a:spcAft>
                      </a:pPr>
                      <a:r>
                        <a:rPr lang="ar-SA" sz="1400" dirty="0">
                          <a:solidFill>
                            <a:schemeClr val="tx1">
                              <a:lumMod val="95000"/>
                              <a:lumOff val="5000"/>
                            </a:schemeClr>
                          </a:solidFill>
                          <a:effectLst/>
                        </a:rPr>
                        <a:t>فعالیت های کنترل کیفیت را ارزیابی می کند که آیا دستیابی به هدف تعیین شده میسر است یا در فرایند ضعف و نقص وجود دارد؟</a:t>
                      </a:r>
                      <a:endParaRPr lang="en-US" sz="14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فعالیت های کنترل کیفیت را ارزیابی می کند که آیا دستیابی به هدف تعیین شده میسر است یا در فرایند ضعف و نقص وجود دارد؟</a:t>
                      </a:r>
                      <a:endParaRPr lang="en-US" sz="1400" b="1" dirty="0">
                        <a:effectLst/>
                        <a:latin typeface="Calibri"/>
                        <a:ea typeface="Calibri"/>
                        <a:cs typeface="Arial"/>
                      </a:endParaRPr>
                    </a:p>
                  </a:txBody>
                  <a:tcPr marL="0" marR="0" marT="0" marB="0" anchor="ctr"/>
                </a:tc>
              </a:tr>
              <a:tr h="424543">
                <a:tc>
                  <a:txBody>
                    <a:bodyPr/>
                    <a:lstStyle/>
                    <a:p>
                      <a:pPr marL="0" marR="0" algn="ctr" rtl="1">
                        <a:lnSpc>
                          <a:spcPct val="115000"/>
                        </a:lnSpc>
                        <a:spcBef>
                          <a:spcPts val="600"/>
                        </a:spcBef>
                        <a:spcAft>
                          <a:spcPts val="600"/>
                        </a:spcAft>
                      </a:pPr>
                      <a:r>
                        <a:rPr lang="ar-SA" sz="1400" dirty="0">
                          <a:solidFill>
                            <a:schemeClr val="tx1">
                              <a:lumMod val="95000"/>
                              <a:lumOff val="5000"/>
                            </a:schemeClr>
                          </a:solidFill>
                          <a:effectLst/>
                        </a:rPr>
                        <a:t>خطاها را تشخیص ،گزارش و مرتفع می کند.</a:t>
                      </a:r>
                      <a:endParaRPr lang="en-US" sz="14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از ایجاد خطا جلوگیری می کند</a:t>
                      </a:r>
                      <a:r>
                        <a:rPr lang="en-US" sz="1400" b="1" dirty="0">
                          <a:effectLst/>
                        </a:rPr>
                        <a:t>.</a:t>
                      </a:r>
                      <a:endParaRPr lang="en-US" sz="1400" b="1" dirty="0">
                        <a:effectLst/>
                        <a:latin typeface="Calibri"/>
                        <a:ea typeface="Calibri"/>
                        <a:cs typeface="Arial"/>
                      </a:endParaRPr>
                    </a:p>
                  </a:txBody>
                  <a:tcPr marL="0" marR="0" marT="0" marB="0" anchor="ctr"/>
                </a:tc>
              </a:tr>
              <a:tr h="849086">
                <a:tc>
                  <a:txBody>
                    <a:bodyPr/>
                    <a:lstStyle/>
                    <a:p>
                      <a:pPr marL="0" marR="0" algn="ctr" rtl="1">
                        <a:lnSpc>
                          <a:spcPct val="115000"/>
                        </a:lnSpc>
                        <a:spcBef>
                          <a:spcPts val="600"/>
                        </a:spcBef>
                        <a:spcAft>
                          <a:spcPts val="600"/>
                        </a:spcAft>
                      </a:pPr>
                      <a:r>
                        <a:rPr lang="ar-SA" sz="1400" dirty="0">
                          <a:solidFill>
                            <a:schemeClr val="tx1">
                              <a:lumMod val="95000"/>
                              <a:lumOff val="5000"/>
                            </a:schemeClr>
                          </a:solidFill>
                          <a:effectLst/>
                        </a:rPr>
                        <a:t>کارکنان بخش کنترل کیفیت در صورت نیاز می توانند کار گروه تضمین کیفیت را انجام دهند</a:t>
                      </a:r>
                      <a:endParaRPr lang="en-US" sz="1400" dirty="0">
                        <a:solidFill>
                          <a:schemeClr val="tx1">
                            <a:lumMod val="95000"/>
                            <a:lumOff val="5000"/>
                          </a:schemeClr>
                        </a:solidFill>
                        <a:effectLst/>
                        <a:latin typeface="Calibri"/>
                        <a:ea typeface="Calibri"/>
                        <a:cs typeface="Arial"/>
                      </a:endParaRPr>
                    </a:p>
                  </a:txBody>
                  <a:tcPr marL="0" marR="0" marT="0" marB="0" anchor="ctr"/>
                </a:tc>
                <a:tc>
                  <a:txBody>
                    <a:bodyPr/>
                    <a:lstStyle/>
                    <a:p>
                      <a:pPr marL="0" marR="0" algn="ctr" rtl="1">
                        <a:lnSpc>
                          <a:spcPct val="115000"/>
                        </a:lnSpc>
                        <a:spcBef>
                          <a:spcPts val="600"/>
                        </a:spcBef>
                        <a:spcAft>
                          <a:spcPts val="600"/>
                        </a:spcAft>
                      </a:pPr>
                      <a:r>
                        <a:rPr lang="ar-SA" sz="1400" b="1" dirty="0">
                          <a:effectLst/>
                        </a:rPr>
                        <a:t>کارکنان تضمین کیفین نباید کار وظایف اعضای کنترل کیفیت را انجام دهند</a:t>
                      </a:r>
                      <a:endParaRPr lang="en-US" sz="1400" b="1" dirty="0">
                        <a:effectLst/>
                        <a:latin typeface="Calibri"/>
                        <a:ea typeface="Calibri"/>
                        <a:cs typeface="Arial"/>
                      </a:endParaRPr>
                    </a:p>
                  </a:txBody>
                  <a:tcPr marL="0" marR="0" marT="0" marB="0" anchor="ctr"/>
                </a:tc>
              </a:tr>
            </a:tbl>
          </a:graphicData>
        </a:graphic>
      </p:graphicFrame>
    </p:spTree>
    <p:extLst>
      <p:ext uri="{BB962C8B-B14F-4D97-AF65-F5344CB8AC3E}">
        <p14:creationId xmlns:p14="http://schemas.microsoft.com/office/powerpoint/2010/main" val="979855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r>
              <a:rPr lang="fa-IR" dirty="0" smtClean="0"/>
              <a:t>استانداردهای تضمین کیفیت:</a:t>
            </a:r>
          </a:p>
          <a:p>
            <a:pPr algn="r"/>
            <a:r>
              <a:rPr lang="en-US" dirty="0" smtClean="0"/>
              <a:t>: ISO9002,ISO9001</a:t>
            </a:r>
          </a:p>
          <a:p>
            <a:pPr algn="r"/>
            <a:r>
              <a:rPr lang="fa-IR" dirty="0" smtClean="0"/>
              <a:t>برای اهداف تضمین کیفیت برون سازمانی به هنگام وجود پیمان به کار میرود.</a:t>
            </a:r>
          </a:p>
          <a:p>
            <a:pPr algn="r"/>
            <a:r>
              <a:rPr lang="fa-IR" dirty="0" smtClean="0"/>
              <a:t>این استاندارد هنگامی که عرضه کننده باید در مراحل تولید نصب وارایه خدمات تطابق با نیازمندیهای تعیین شده را تضمین نماید بکار میرود.</a:t>
            </a:r>
          </a:p>
          <a:p>
            <a:pPr algn="r"/>
            <a:r>
              <a:rPr lang="en-US" dirty="0" smtClean="0"/>
              <a:t>:ISO 9003</a:t>
            </a:r>
          </a:p>
          <a:p>
            <a:pPr algn="r"/>
            <a:r>
              <a:rPr lang="fa-IR" dirty="0" smtClean="0"/>
              <a:t>این استاندارد هنگامی که عرضه کننده باید تنها در بازرسی و آزمون نهایی تطابق با نیازمندیهای تعیین شده راتضمین نماید به کار میرود.</a:t>
            </a:r>
          </a:p>
          <a:p>
            <a:pPr algn="r"/>
            <a:r>
              <a:rPr lang="fa-IR" dirty="0" smtClean="0"/>
              <a:t> </a:t>
            </a:r>
            <a:r>
              <a:rPr lang="en-US" dirty="0" smtClean="0"/>
              <a:t> </a:t>
            </a:r>
            <a:endParaRPr lang="en-US" dirty="0"/>
          </a:p>
        </p:txBody>
      </p:sp>
    </p:spTree>
    <p:extLst>
      <p:ext uri="{BB962C8B-B14F-4D97-AF65-F5344CB8AC3E}">
        <p14:creationId xmlns:p14="http://schemas.microsoft.com/office/powerpoint/2010/main" val="2946866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smtClean="0"/>
          </a:p>
          <a:p>
            <a:pPr algn="r"/>
            <a:endParaRPr lang="fa-IR" dirty="0"/>
          </a:p>
          <a:p>
            <a:pPr algn="ctr"/>
            <a:r>
              <a:rPr lang="fa-IR" dirty="0" smtClean="0"/>
              <a:t>		</a:t>
            </a:r>
          </a:p>
          <a:p>
            <a:pPr algn="ctr"/>
            <a:endParaRPr lang="fa-IR" dirty="0" smtClean="0"/>
          </a:p>
          <a:p>
            <a:pPr algn="ctr"/>
            <a:r>
              <a:rPr lang="fa-IR" dirty="0" smtClean="0"/>
              <a:t>مثالی از تضمین کیفیت</a:t>
            </a:r>
          </a:p>
          <a:p>
            <a:pPr algn="ctr"/>
            <a:r>
              <a:rPr lang="fa-IR" dirty="0" smtClean="0"/>
              <a:t>مرجع:</a:t>
            </a:r>
          </a:p>
          <a:p>
            <a:pPr algn="ctr"/>
            <a:r>
              <a:rPr lang="fa-IR" smtClean="0"/>
              <a:t> کتاب تضمین </a:t>
            </a:r>
            <a:r>
              <a:rPr lang="fa-IR" dirty="0" smtClean="0"/>
              <a:t>کیفیت در عملیات خاکی</a:t>
            </a:r>
          </a:p>
          <a:p>
            <a:pPr algn="ctr"/>
            <a:endParaRPr lang="en-US" dirty="0"/>
          </a:p>
        </p:txBody>
      </p:sp>
    </p:spTree>
    <p:extLst>
      <p:ext uri="{BB962C8B-B14F-4D97-AF65-F5344CB8AC3E}">
        <p14:creationId xmlns:p14="http://schemas.microsoft.com/office/powerpoint/2010/main" val="887158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endParaRPr lang="fa-IR" dirty="0"/>
          </a:p>
          <a:p>
            <a:pPr algn="r"/>
            <a:r>
              <a:rPr lang="fa-IR" dirty="0" smtClean="0"/>
              <a:t>تعریف مسائل ویژه تضمین  کیفیت در عملیات خاکی:</a:t>
            </a:r>
          </a:p>
          <a:p>
            <a:pPr algn="r"/>
            <a:r>
              <a:rPr lang="fa-IR" dirty="0" smtClean="0"/>
              <a:t>1-عملیات خاکی طبق استانداردهای جهانی صورت نمیگیرد.</a:t>
            </a:r>
          </a:p>
          <a:p>
            <a:pPr algn="r"/>
            <a:r>
              <a:rPr lang="fa-IR" dirty="0" smtClean="0"/>
              <a:t>2-درج نیازمندیها در مشخصات پیمان ناکافی است و غیرقابل کنترل</a:t>
            </a:r>
          </a:p>
          <a:p>
            <a:pPr algn="r"/>
            <a:r>
              <a:rPr lang="fa-IR" dirty="0" smtClean="0"/>
              <a:t>3-عدم تحقق عملکرد مطلوب به دلیل فقدان وسایل فنی و عملیاتی مناسب قابل کنترل نیست.</a:t>
            </a:r>
            <a:endParaRPr lang="en-US" dirty="0"/>
          </a:p>
        </p:txBody>
      </p:sp>
    </p:spTree>
    <p:extLst>
      <p:ext uri="{BB962C8B-B14F-4D97-AF65-F5344CB8AC3E}">
        <p14:creationId xmlns:p14="http://schemas.microsoft.com/office/powerpoint/2010/main" val="573932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endParaRPr lang="fa-IR" dirty="0"/>
          </a:p>
          <a:p>
            <a:pPr algn="r"/>
            <a:endParaRPr lang="fa-IR" dirty="0" smtClean="0"/>
          </a:p>
          <a:p>
            <a:pPr algn="r"/>
            <a:r>
              <a:rPr lang="fa-IR" dirty="0" smtClean="0"/>
              <a:t>تضمین کیفیت در طراحی پروژه:</a:t>
            </a:r>
            <a:endParaRPr lang="fa-IR" dirty="0"/>
          </a:p>
          <a:p>
            <a:pPr algn="r"/>
            <a:r>
              <a:rPr lang="fa-IR" dirty="0" smtClean="0"/>
              <a:t>وضعیت کلی: طرح بایستی شامل مشخصات و دستورالعمل های ساخت و کنترل و آزمایش به منظور رعایت اهداف پروژه باشد.</a:t>
            </a:r>
          </a:p>
          <a:p>
            <a:pPr algn="r"/>
            <a:r>
              <a:rPr lang="fa-IR" dirty="0" smtClean="0"/>
              <a:t>مبنای این طراحی استانداردهای ملی،دستورالعملها،تجربیات مشاوران و استنتاج های حاصل از شناسایی محلی است.</a:t>
            </a:r>
          </a:p>
          <a:p>
            <a:pPr algn="r"/>
            <a:r>
              <a:rPr lang="fa-IR" dirty="0" smtClean="0"/>
              <a:t>وضعیت کلی ممکن است از شرایطی به شرایط دیگر تغییر کند.</a:t>
            </a:r>
            <a:endParaRPr lang="en-US" dirty="0"/>
          </a:p>
        </p:txBody>
      </p:sp>
    </p:spTree>
    <p:extLst>
      <p:ext uri="{BB962C8B-B14F-4D97-AF65-F5344CB8AC3E}">
        <p14:creationId xmlns:p14="http://schemas.microsoft.com/office/powerpoint/2010/main" val="3806559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4000" cy="6858000"/>
          </a:xfrm>
        </p:spPr>
        <p:txBody>
          <a:bodyPr/>
          <a:lstStyle/>
          <a:p>
            <a:pPr algn="r"/>
            <a:endParaRPr lang="fa-IR" dirty="0" smtClean="0"/>
          </a:p>
          <a:p>
            <a:pPr algn="r"/>
            <a:endParaRPr lang="fa-IR" dirty="0"/>
          </a:p>
          <a:p>
            <a:pPr algn="r"/>
            <a:endParaRPr lang="fa-IR" dirty="0" smtClean="0"/>
          </a:p>
          <a:p>
            <a:pPr algn="r"/>
            <a:r>
              <a:rPr lang="fa-IR" dirty="0" smtClean="0"/>
              <a:t>مدلهای سیستم کیفیت متناسب با رابطه بین طراح پروژه و کارفرما:</a:t>
            </a:r>
          </a:p>
          <a:p>
            <a:pPr algn="r"/>
            <a:r>
              <a:rPr lang="fa-IR" dirty="0" smtClean="0"/>
              <a:t> مدیریت پروژه اهداف کلی را تعریف می نماید.</a:t>
            </a:r>
          </a:p>
          <a:p>
            <a:pPr algn="r"/>
            <a:r>
              <a:rPr lang="fa-IR" dirty="0" smtClean="0"/>
              <a:t>تعریف عملکرد طولانی مدت و تفسیر آن در معیارهای کوتاه مدت یکی از اولین مشکلات تضمین کیفیت عملیات خاکی است .</a:t>
            </a:r>
          </a:p>
          <a:p>
            <a:pPr algn="r"/>
            <a:r>
              <a:rPr lang="fa-IR" dirty="0" smtClean="0"/>
              <a:t>برای مثال در استرالیا نیازمندیهای کیفیت از سیستم مدیریت کیفیت کارفرما درج میگردد و طرح طبق توافق بر روی خلاصه طرح میان کارفرما و مدیر پروژه آماده میشود. خلاصه طرح ممکن است به طور خاصی در ارتباط با پروژه باشد یا فقط جزئیات عملکردی پروژه را بیان کنند. کیفیت طرح باتوجه به میزان رعایت نیازمندیهای خلاصه آن در طرح ن هایی سنجیده میشود.</a:t>
            </a:r>
          </a:p>
          <a:p>
            <a:pPr algn="r"/>
            <a:r>
              <a:rPr lang="fa-IR" dirty="0" smtClean="0"/>
              <a:t>در نهایت این طرح ها با استانداردهای تضمین کیفیت موجود که در بالا به آن اشاره شد،مدل میشود.  </a:t>
            </a:r>
            <a:endParaRPr lang="en-US" dirty="0"/>
          </a:p>
        </p:txBody>
      </p:sp>
    </p:spTree>
    <p:extLst>
      <p:ext uri="{BB962C8B-B14F-4D97-AF65-F5344CB8AC3E}">
        <p14:creationId xmlns:p14="http://schemas.microsoft.com/office/powerpoint/2010/main" val="2621123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r>
              <a:rPr lang="fa-IR" dirty="0" smtClean="0"/>
              <a:t>مدلهای سیستم کیفیت متناسب با رابطه بین طراح پروژه و عرضه کننده:</a:t>
            </a:r>
          </a:p>
          <a:p>
            <a:pPr algn="r"/>
            <a:r>
              <a:rPr lang="fa-IR" dirty="0" smtClean="0"/>
              <a:t>طراح یک پروژه مسئول کامل عملکرد خود وعرضه کنندگانش میباشد.</a:t>
            </a:r>
          </a:p>
          <a:p>
            <a:pPr algn="r"/>
            <a:r>
              <a:rPr lang="fa-IR" dirty="0" smtClean="0"/>
              <a:t>و یا اینکه طراح باید تاییدکارفرمارا در گزینش پیمانکاران دریافت نماید.</a:t>
            </a:r>
          </a:p>
          <a:p>
            <a:pPr algn="r"/>
            <a:r>
              <a:rPr lang="fa-IR" dirty="0" smtClean="0"/>
              <a:t>برای مثال در فرانسه برای شناسایی محلی از ایزو9002 استفاده میشود.</a:t>
            </a:r>
          </a:p>
          <a:p>
            <a:pPr algn="r"/>
            <a:r>
              <a:rPr lang="fa-IR" dirty="0" smtClean="0"/>
              <a:t>و از ایزو9001 برای تهیه لیستی از پیمانکاران و شناسایی محلی از پیش تعیین   شده بر اساس عملکردهای قبلی آنها استفاده میشود.</a:t>
            </a:r>
          </a:p>
          <a:p>
            <a:pPr algn="r"/>
            <a:r>
              <a:rPr lang="fa-IR" dirty="0" smtClean="0"/>
              <a:t> </a:t>
            </a:r>
            <a:endParaRPr lang="en-US" dirty="0"/>
          </a:p>
        </p:txBody>
      </p:sp>
    </p:spTree>
    <p:extLst>
      <p:ext uri="{BB962C8B-B14F-4D97-AF65-F5344CB8AC3E}">
        <p14:creationId xmlns:p14="http://schemas.microsoft.com/office/powerpoint/2010/main" val="3097232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endParaRPr lang="fa-IR" dirty="0"/>
          </a:p>
          <a:p>
            <a:pPr algn="r"/>
            <a:r>
              <a:rPr lang="fa-IR" dirty="0" smtClean="0"/>
              <a:t>اجرای عملی اصول تضمین کیفیت در طرح پروژه:</a:t>
            </a:r>
          </a:p>
          <a:p>
            <a:pPr algn="r"/>
            <a:r>
              <a:rPr lang="fa-IR" dirty="0" smtClean="0"/>
              <a:t>اجرای عملی تضمین کیفیت در طراحی پروژه در مورد چندین کشور تشریح شده است.</a:t>
            </a:r>
          </a:p>
          <a:p>
            <a:pPr algn="r"/>
            <a:r>
              <a:rPr lang="fa-IR" dirty="0" smtClean="0"/>
              <a:t>اما سایرکشورها هیچ پاسخی ارائه نداده اند.</a:t>
            </a:r>
          </a:p>
          <a:p>
            <a:pPr algn="r"/>
            <a:r>
              <a:rPr lang="fa-IR" dirty="0" smtClean="0"/>
              <a:t>یکی از اقدامات انجام شده جهت بهبود کیفیت پروژه های عملیات خاکی:</a:t>
            </a:r>
          </a:p>
          <a:p>
            <a:pPr algn="r"/>
            <a:r>
              <a:rPr lang="fa-IR" dirty="0" smtClean="0"/>
              <a:t>آموزش مدیریت کیفیت وآگاه نمودن طراحان از هزینه های معایب</a:t>
            </a:r>
            <a:endParaRPr lang="en-US" dirty="0"/>
          </a:p>
        </p:txBody>
      </p:sp>
    </p:spTree>
    <p:extLst>
      <p:ext uri="{BB962C8B-B14F-4D97-AF65-F5344CB8AC3E}">
        <p14:creationId xmlns:p14="http://schemas.microsoft.com/office/powerpoint/2010/main" val="4179413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9143999" cy="6857999"/>
          </a:xfrm>
        </p:spPr>
        <p:txBody>
          <a:bodyPr/>
          <a:lstStyle/>
          <a:p>
            <a:pPr algn="r"/>
            <a:endParaRPr lang="fa-IR" dirty="0" smtClean="0"/>
          </a:p>
          <a:p>
            <a:pPr algn="r"/>
            <a:endParaRPr lang="fa-IR" dirty="0"/>
          </a:p>
          <a:p>
            <a:pPr algn="r"/>
            <a:endParaRPr lang="fa-IR" dirty="0" smtClean="0"/>
          </a:p>
          <a:p>
            <a:pPr algn="r"/>
            <a:endParaRPr lang="fa-IR" dirty="0"/>
          </a:p>
          <a:p>
            <a:pPr algn="r"/>
            <a:endParaRPr lang="fa-IR" dirty="0" smtClean="0"/>
          </a:p>
          <a:p>
            <a:pPr algn="r"/>
            <a:r>
              <a:rPr lang="fa-IR" dirty="0" smtClean="0"/>
              <a:t>مدارک پیمان:</a:t>
            </a:r>
          </a:p>
          <a:p>
            <a:pPr algn="r"/>
            <a:r>
              <a:rPr lang="fa-IR" dirty="0" smtClean="0"/>
              <a:t>به مثال بسنده میکنیم:</a:t>
            </a:r>
          </a:p>
          <a:p>
            <a:pPr algn="r"/>
            <a:r>
              <a:rPr lang="fa-IR" dirty="0" smtClean="0"/>
              <a:t>در فرانسه مدیر پروژه طراح را ملزم میداند که به منظور تضمین کیفیت ،عملکرد خود را انجام دهدوآنچه در استانداردهای تضمین کیفیت توصیف شده است را تشریح نماید.</a:t>
            </a:r>
            <a:endParaRPr lang="en-US" dirty="0"/>
          </a:p>
        </p:txBody>
      </p:sp>
    </p:spTree>
    <p:extLst>
      <p:ext uri="{BB962C8B-B14F-4D97-AF65-F5344CB8AC3E}">
        <p14:creationId xmlns:p14="http://schemas.microsoft.com/office/powerpoint/2010/main" val="118084434"/>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116</TotalTime>
  <Words>964</Words>
  <Application>Microsoft Office PowerPoint</Application>
  <PresentationFormat>On-screen Show (4:3)</PresentationFormat>
  <Paragraphs>113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Slipstream</vt:lpstr>
      <vt:lpstr>PowerPoint Presentation</vt:lpstr>
      <vt:lpstr>   تضمین  کیفیت:   نظارت و ارزیابی منظم و برنامه‌ریزی شده جنبه‌های گوناگون یک پروژه، سرویس، سیستم یا وسیله است که احتمال رعایت حداقل‌های استاندارد کیفیت در فرایند تولید را به حداکثر می‌رساند. تضمین کیفیت قطعاً نمی‌تواند تولید محصولات باکیفیت را ضمانت کند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15</cp:revision>
  <dcterms:created xsi:type="dcterms:W3CDTF">2006-08-16T00:00:00Z</dcterms:created>
  <dcterms:modified xsi:type="dcterms:W3CDTF">2020-05-23T04:09:24Z</dcterms:modified>
</cp:coreProperties>
</file>