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2"/>
  </p:notesMasterIdLst>
  <p:sldIdLst>
    <p:sldId id="265" r:id="rId2"/>
    <p:sldId id="256" r:id="rId3"/>
    <p:sldId id="257" r:id="rId4"/>
    <p:sldId id="258" r:id="rId5"/>
    <p:sldId id="259" r:id="rId6"/>
    <p:sldId id="260" r:id="rId7"/>
    <p:sldId id="261" r:id="rId8"/>
    <p:sldId id="262" r:id="rId9"/>
    <p:sldId id="263" r:id="rId10"/>
    <p:sldId id="264" r:id="rId1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E193CB0-7281-46F1-9B5A-439634B73537}" type="datetimeFigureOut">
              <a:rPr lang="fa-IR" smtClean="0"/>
              <a:t>10/09/1441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0C5F662-4598-4358-A0E5-FF73B7A752B9}" type="slidenum">
              <a:rPr lang="fa-IR" smtClean="0"/>
              <a:t>‹#›</a:t>
            </a:fld>
            <a:endParaRPr lang="fa-IR"/>
          </a:p>
        </p:txBody>
      </p:sp>
    </p:spTree>
    <p:extLst>
      <p:ext uri="{BB962C8B-B14F-4D97-AF65-F5344CB8AC3E}">
        <p14:creationId xmlns:p14="http://schemas.microsoft.com/office/powerpoint/2010/main" val="260541466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E0C5F662-4598-4358-A0E5-FF73B7A752B9}" type="slidenum">
              <a:rPr lang="fa-IR" smtClean="0"/>
              <a:t>3</a:t>
            </a:fld>
            <a:endParaRPr lang="fa-IR"/>
          </a:p>
        </p:txBody>
      </p:sp>
    </p:spTree>
    <p:extLst>
      <p:ext uri="{BB962C8B-B14F-4D97-AF65-F5344CB8AC3E}">
        <p14:creationId xmlns:p14="http://schemas.microsoft.com/office/powerpoint/2010/main" val="38951352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4A945B16-6BCF-4EE7-9D30-5458BCF88AD6}"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1033421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A945B16-6BCF-4EE7-9D30-5458BCF88AD6}"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1009282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945B16-6BCF-4EE7-9D30-5458BCF88AD6}"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3774105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4A945B16-6BCF-4EE7-9D30-5458BCF88AD6}"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828437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4A945B16-6BCF-4EE7-9D30-5458BCF88AD6}" type="datetimeFigureOut">
              <a:rPr lang="fa-IR" smtClean="0"/>
              <a:t>10/09/1441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30607970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4A945B16-6BCF-4EE7-9D30-5458BCF88AD6}" type="datetimeFigureOut">
              <a:rPr lang="fa-IR" smtClean="0"/>
              <a:t>10/09/1441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2556566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945B16-6BCF-4EE7-9D30-5458BCF88AD6}" type="datetimeFigureOut">
              <a:rPr lang="fa-IR" smtClean="0"/>
              <a:t>10/09/1441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354958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945B16-6BCF-4EE7-9D30-5458BCF88AD6}"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103804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945B16-6BCF-4EE7-9D30-5458BCF88AD6}" type="datetimeFigureOut">
              <a:rPr lang="fa-IR" smtClean="0"/>
              <a:t>10/09/1441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1262784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A945B16-6BCF-4EE7-9D30-5458BCF88AD6}"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177941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4A945B16-6BCF-4EE7-9D30-5458BCF88AD6}" type="datetimeFigureOut">
              <a:rPr lang="fa-IR" smtClean="0"/>
              <a:t>10/09/1441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DE5A93-03F7-4063-9033-FC5905FD00FC}" type="slidenum">
              <a:rPr lang="fa-IR" smtClean="0"/>
              <a:t>‹#›</a:t>
            </a:fld>
            <a:endParaRPr lang="fa-IR"/>
          </a:p>
        </p:txBody>
      </p:sp>
    </p:spTree>
    <p:extLst>
      <p:ext uri="{BB962C8B-B14F-4D97-AF65-F5344CB8AC3E}">
        <p14:creationId xmlns:p14="http://schemas.microsoft.com/office/powerpoint/2010/main" val="2878980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A945B16-6BCF-4EE7-9D30-5458BCF88AD6}" type="datetimeFigureOut">
              <a:rPr lang="fa-IR" smtClean="0"/>
              <a:t>10/09/1441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2DE5A93-03F7-4063-9033-FC5905FD00FC}" type="slidenum">
              <a:rPr lang="fa-IR" smtClean="0"/>
              <a:t>‹#›</a:t>
            </a:fld>
            <a:endParaRPr lang="fa-IR"/>
          </a:p>
        </p:txBody>
      </p:sp>
    </p:spTree>
    <p:extLst>
      <p:ext uri="{BB962C8B-B14F-4D97-AF65-F5344CB8AC3E}">
        <p14:creationId xmlns:p14="http://schemas.microsoft.com/office/powerpoint/2010/main" val="994745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819791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smtClean="0">
                <a:solidFill>
                  <a:srgbClr val="002060"/>
                </a:solidFill>
                <a:effectLst>
                  <a:outerShdw blurRad="38100" dist="38100" dir="2700000" algn="tl">
                    <a:srgbClr val="000000">
                      <a:alpha val="43137"/>
                    </a:srgbClr>
                  </a:outerShdw>
                </a:effectLst>
              </a:rPr>
              <a:t>موضوع تحقیق</a:t>
            </a:r>
            <a:endParaRPr lang="fa-IR" b="1" dirty="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069275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002060"/>
                </a:solidFill>
                <a:effectLst>
                  <a:outerShdw blurRad="38100" dist="38100" dir="2700000" algn="tl">
                    <a:srgbClr val="000000">
                      <a:alpha val="43137"/>
                    </a:srgbClr>
                  </a:outerShdw>
                </a:effectLst>
              </a:rPr>
              <a:t>انتخاب موضوع تحقیق</a:t>
            </a:r>
            <a:endParaRPr lang="fa-IR" b="1" dirty="0">
              <a:solidFill>
                <a:srgbClr val="00206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fontScale="92500"/>
          </a:bodyPr>
          <a:lstStyle/>
          <a:p>
            <a:pPr marL="0" indent="0" algn="just">
              <a:lnSpc>
                <a:spcPct val="200000"/>
              </a:lnSpc>
              <a:buNone/>
            </a:pPr>
            <a:r>
              <a:rPr lang="fa-IR" sz="2400" dirty="0" smtClean="0"/>
              <a:t>اول ببینید مشکل چیست؟</a:t>
            </a:r>
          </a:p>
          <a:p>
            <a:pPr marL="0" indent="0" algn="just">
              <a:lnSpc>
                <a:spcPct val="200000"/>
              </a:lnSpc>
              <a:buNone/>
            </a:pPr>
            <a:r>
              <a:rPr lang="fa-IR" sz="2400" dirty="0" smtClean="0"/>
              <a:t>بهتر است هر کسی در رشته تخصصی خودش به دنبال مشکل بگردد؛چون خیلی راحت و به طور کامل به شرایط موجود اشراف دارد.</a:t>
            </a:r>
          </a:p>
          <a:p>
            <a:pPr marL="0" indent="0" algn="just">
              <a:lnSpc>
                <a:spcPct val="200000"/>
              </a:lnSpc>
              <a:buNone/>
            </a:pPr>
            <a:r>
              <a:rPr lang="fa-IR" sz="2400" b="1" dirty="0" smtClean="0"/>
              <a:t>عنوان پژوهش باید داراری دو ویژگی اساسی باشد:</a:t>
            </a:r>
          </a:p>
          <a:p>
            <a:pPr marL="0" indent="0" algn="just">
              <a:lnSpc>
                <a:spcPct val="200000"/>
              </a:lnSpc>
              <a:buNone/>
            </a:pPr>
            <a:r>
              <a:rPr lang="fa-IR" sz="2400" dirty="0" smtClean="0"/>
              <a:t>جامع و کامل باشد(یعنی بیانگر محتوای پژوهش باشد)</a:t>
            </a:r>
          </a:p>
          <a:p>
            <a:pPr marL="0" indent="0" algn="just">
              <a:lnSpc>
                <a:spcPct val="200000"/>
              </a:lnSpc>
              <a:buNone/>
            </a:pPr>
            <a:r>
              <a:rPr lang="fa-IR" sz="2400" dirty="0" smtClean="0"/>
              <a:t>مختصر و مفید باشد و در عین خلاصه بودن(در برگیرنده چه کسی،مکان و زمان باشد)</a:t>
            </a:r>
            <a:endParaRPr lang="fa-IR" sz="2400" dirty="0"/>
          </a:p>
        </p:txBody>
      </p:sp>
    </p:spTree>
    <p:extLst>
      <p:ext uri="{BB962C8B-B14F-4D97-AF65-F5344CB8AC3E}">
        <p14:creationId xmlns:p14="http://schemas.microsoft.com/office/powerpoint/2010/main" val="143505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002060"/>
                </a:solidFill>
                <a:effectLst>
                  <a:outerShdw blurRad="38100" dist="38100" dir="2700000" algn="tl">
                    <a:srgbClr val="000000">
                      <a:alpha val="43137"/>
                    </a:srgbClr>
                  </a:outerShdw>
                </a:effectLst>
              </a:rPr>
              <a:t>انتخاب موضوع تحقیق</a:t>
            </a:r>
          </a:p>
        </p:txBody>
      </p:sp>
      <p:sp>
        <p:nvSpPr>
          <p:cNvPr id="3" name="Content Placeholder 2"/>
          <p:cNvSpPr>
            <a:spLocks noGrp="1"/>
          </p:cNvSpPr>
          <p:nvPr>
            <p:ph idx="1"/>
          </p:nvPr>
        </p:nvSpPr>
        <p:spPr/>
        <p:txBody>
          <a:bodyPr>
            <a:normAutofit/>
          </a:bodyPr>
          <a:lstStyle/>
          <a:p>
            <a:pPr marL="0" indent="0" algn="just">
              <a:buNone/>
            </a:pPr>
            <a:r>
              <a:rPr lang="fa-IR" sz="2000" dirty="0" smtClean="0"/>
              <a:t>مشاهده تجربه شخصی</a:t>
            </a:r>
          </a:p>
          <a:p>
            <a:pPr marL="0" indent="0" algn="just">
              <a:buNone/>
            </a:pPr>
            <a:r>
              <a:rPr lang="fa-IR" sz="2000" dirty="0" smtClean="0"/>
              <a:t>یکی از مهم ترین،ساده ترین و مفیدترین روش های انتخاب موضوع استفاده ازتجارب شخصی پژوهشگر به عنوان عضوی از جامعه می باشد.</a:t>
            </a:r>
          </a:p>
          <a:p>
            <a:pPr marL="0" indent="0" algn="just">
              <a:buNone/>
            </a:pPr>
            <a:endParaRPr lang="fa-IR" sz="2000" dirty="0"/>
          </a:p>
          <a:p>
            <a:pPr marL="0" indent="0" algn="just">
              <a:buNone/>
            </a:pPr>
            <a:r>
              <a:rPr lang="fa-IR" sz="2000" dirty="0" smtClean="0"/>
              <a:t>پژوهشگر می تواند مشکلات موجود در محل کار،محل تحصیل،زندگی و محیط اجتماعی خود  را بررسی کند.</a:t>
            </a:r>
          </a:p>
          <a:p>
            <a:pPr marL="0" indent="0" algn="just">
              <a:buNone/>
            </a:pPr>
            <a:r>
              <a:rPr lang="fa-IR" sz="2000" dirty="0" smtClean="0"/>
              <a:t>تاثیر آموزش بر وضعیت شناختی بیماران بعد الکتروشوک</a:t>
            </a:r>
          </a:p>
          <a:p>
            <a:pPr marL="0" indent="0" algn="just">
              <a:buNone/>
            </a:pPr>
            <a:r>
              <a:rPr lang="fa-IR" sz="2000" dirty="0" smtClean="0"/>
              <a:t>تاثیر دعا بر سلامت معنوی و اضطراب</a:t>
            </a:r>
          </a:p>
          <a:p>
            <a:pPr marL="0" indent="0" algn="just">
              <a:buNone/>
            </a:pPr>
            <a:r>
              <a:rPr lang="fa-IR" sz="2000" dirty="0" smtClean="0"/>
              <a:t>تاثیر زنجبیل بر حجم باقی مانده معده</a:t>
            </a:r>
          </a:p>
          <a:p>
            <a:pPr marL="0" indent="0" algn="just">
              <a:buNone/>
            </a:pPr>
            <a:endParaRPr lang="fa-IR" sz="2000" dirty="0"/>
          </a:p>
          <a:p>
            <a:pPr marL="0" indent="0" algn="just">
              <a:buNone/>
            </a:pPr>
            <a:r>
              <a:rPr lang="fa-IR" sz="2000" dirty="0" smtClean="0"/>
              <a:t>توصیه می شود بیشتر بر روی تئوری های بالینی و موضوعات مرتبط با مراقبت های بالینی پرداخته شود.</a:t>
            </a:r>
            <a:endParaRPr lang="fa-IR" sz="2000" dirty="0"/>
          </a:p>
        </p:txBody>
      </p:sp>
    </p:spTree>
    <p:extLst>
      <p:ext uri="{BB962C8B-B14F-4D97-AF65-F5344CB8AC3E}">
        <p14:creationId xmlns:p14="http://schemas.microsoft.com/office/powerpoint/2010/main" val="3915830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002060"/>
                </a:solidFill>
                <a:effectLst>
                  <a:outerShdw blurRad="38100" dist="38100" dir="2700000" algn="tl">
                    <a:srgbClr val="000000">
                      <a:alpha val="43137"/>
                    </a:srgbClr>
                  </a:outerShdw>
                </a:effectLst>
              </a:rPr>
              <a:t>انتخاب موضوع تحقیق</a:t>
            </a:r>
            <a:endParaRPr lang="fa-IR" dirty="0"/>
          </a:p>
        </p:txBody>
      </p:sp>
      <p:sp>
        <p:nvSpPr>
          <p:cNvPr id="3" name="Content Placeholder 2"/>
          <p:cNvSpPr>
            <a:spLocks noGrp="1"/>
          </p:cNvSpPr>
          <p:nvPr>
            <p:ph idx="1"/>
          </p:nvPr>
        </p:nvSpPr>
        <p:spPr/>
        <p:txBody>
          <a:bodyPr>
            <a:normAutofit/>
          </a:bodyPr>
          <a:lstStyle/>
          <a:p>
            <a:pPr marL="0" indent="0" algn="just">
              <a:buNone/>
            </a:pPr>
            <a:r>
              <a:rPr lang="fa-IR" sz="2000" dirty="0" smtClean="0"/>
              <a:t>استنتاج (نتیجه گیری) نظریه ها</a:t>
            </a:r>
          </a:p>
          <a:p>
            <a:pPr marL="0" indent="0" algn="just">
              <a:buNone/>
            </a:pPr>
            <a:r>
              <a:rPr lang="fa-IR" sz="2000" dirty="0" smtClean="0"/>
              <a:t>استفاده از آزمون مدل های پرستاری موجب کاربردی نمودن آن می گردد.</a:t>
            </a:r>
          </a:p>
          <a:p>
            <a:pPr marL="0" indent="0" algn="just">
              <a:buNone/>
            </a:pPr>
            <a:endParaRPr lang="fa-IR" sz="2000" dirty="0"/>
          </a:p>
          <a:p>
            <a:pPr marL="0" indent="0" algn="just">
              <a:buNone/>
            </a:pPr>
            <a:r>
              <a:rPr lang="fa-IR" sz="2000" dirty="0" smtClean="0"/>
              <a:t>استفاده از متون علمی و منابع موجود</a:t>
            </a:r>
          </a:p>
          <a:p>
            <a:pPr marL="0" indent="0" algn="just">
              <a:buNone/>
            </a:pPr>
            <a:r>
              <a:rPr lang="fa-IR" sz="2000" dirty="0" smtClean="0"/>
              <a:t>پژوهشگر می تواند با مطالعه منابع مورد علاقه خود موضوعی را که به عنوان مشکل می پندارد،برای تحقیق انتخاب کند.</a:t>
            </a:r>
          </a:p>
          <a:p>
            <a:pPr marL="0" indent="0" algn="just">
              <a:buNone/>
            </a:pPr>
            <a:endParaRPr lang="fa-IR" sz="2000" dirty="0"/>
          </a:p>
          <a:p>
            <a:pPr marL="0" indent="0" algn="just">
              <a:buNone/>
            </a:pPr>
            <a:r>
              <a:rPr lang="fa-IR" sz="2000" dirty="0" smtClean="0"/>
              <a:t>اولویت های تحقیقاتی</a:t>
            </a:r>
          </a:p>
          <a:p>
            <a:pPr marL="0" indent="0" algn="just">
              <a:buNone/>
            </a:pPr>
            <a:r>
              <a:rPr lang="fa-IR" sz="2000" dirty="0" smtClean="0"/>
              <a:t>مثلا سازمان نظام پرستاری در اطلاعیه ای عنوان می کند افرادی که در مورد ساعات کاری پرستاران تحقیق نمایند حمایت می شوند.</a:t>
            </a:r>
          </a:p>
          <a:p>
            <a:pPr marL="0" indent="0" algn="just">
              <a:buNone/>
            </a:pPr>
            <a:endParaRPr lang="fa-IR" sz="2000" dirty="0"/>
          </a:p>
        </p:txBody>
      </p:sp>
    </p:spTree>
    <p:extLst>
      <p:ext uri="{BB962C8B-B14F-4D97-AF65-F5344CB8AC3E}">
        <p14:creationId xmlns:p14="http://schemas.microsoft.com/office/powerpoint/2010/main" val="1587709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002060"/>
                </a:solidFill>
                <a:effectLst>
                  <a:outerShdw blurRad="38100" dist="38100" dir="2700000" algn="tl">
                    <a:srgbClr val="000000">
                      <a:alpha val="43137"/>
                    </a:srgbClr>
                  </a:outerShdw>
                </a:effectLst>
              </a:rPr>
              <a:t>انتخاب موضوع تحقیق</a:t>
            </a:r>
            <a:endParaRPr lang="fa-IR" dirty="0"/>
          </a:p>
        </p:txBody>
      </p:sp>
      <p:sp>
        <p:nvSpPr>
          <p:cNvPr id="3" name="Content Placeholder 2"/>
          <p:cNvSpPr>
            <a:spLocks noGrp="1"/>
          </p:cNvSpPr>
          <p:nvPr>
            <p:ph idx="1"/>
          </p:nvPr>
        </p:nvSpPr>
        <p:spPr/>
        <p:txBody>
          <a:bodyPr>
            <a:normAutofit/>
          </a:bodyPr>
          <a:lstStyle/>
          <a:p>
            <a:pPr marL="0" indent="0" algn="just">
              <a:buNone/>
            </a:pPr>
            <a:r>
              <a:rPr lang="fa-IR" sz="2400" dirty="0" smtClean="0"/>
              <a:t>تجارب همکاران و عقاید کارشناسان</a:t>
            </a:r>
          </a:p>
          <a:p>
            <a:pPr marL="0" indent="0" algn="just">
              <a:buNone/>
            </a:pPr>
            <a:r>
              <a:rPr lang="fa-IR" sz="2400" dirty="0" smtClean="0"/>
              <a:t>دانشجویان به اساتید و صاحب نظران در رشته یا بحثی که به آن علاقه مند هستند جهت راهنمایی مراجعه کنند.</a:t>
            </a:r>
          </a:p>
          <a:p>
            <a:pPr marL="0" indent="0" algn="just">
              <a:buNone/>
            </a:pPr>
            <a:r>
              <a:rPr lang="fa-IR" sz="2400" dirty="0" smtClean="0"/>
              <a:t>مثلا دانشجویی نزد استاد اطفال خود می رود و به علت افزایش گاستروآنتریت در بخش اطفال بیمارستان اظهار نگرانی می کند و از استاد می خواهد تا وی را در انجام تحقیقی تحت عنوان شیوع گاستروآنتریت در بخش اطفال یاری نماید.</a:t>
            </a:r>
          </a:p>
          <a:p>
            <a:pPr marL="0" indent="0" algn="just">
              <a:buNone/>
            </a:pPr>
            <a:endParaRPr lang="fa-IR" sz="2400" dirty="0"/>
          </a:p>
          <a:p>
            <a:pPr marL="0" indent="0" algn="just">
              <a:buNone/>
            </a:pPr>
            <a:r>
              <a:rPr lang="fa-IR" sz="2400" dirty="0" smtClean="0"/>
              <a:t>نوآوری</a:t>
            </a:r>
          </a:p>
          <a:p>
            <a:pPr marL="0" indent="0" algn="just">
              <a:buNone/>
            </a:pPr>
            <a:r>
              <a:rPr lang="fa-IR" sz="2400" dirty="0" smtClean="0"/>
              <a:t>مثلا مطالعات نشان داده اند که زیره در کاهش قاعدگی موثر است.بنابراین لزومی ندارد این پژوهش تکرار گردد بلکه باید به دنبال راه حل هایی باشیم مثلا تاثیر سایر داروهای گیاهی در کاهش درد قاعدگی.</a:t>
            </a:r>
          </a:p>
        </p:txBody>
      </p:sp>
    </p:spTree>
    <p:extLst>
      <p:ext uri="{BB962C8B-B14F-4D97-AF65-F5344CB8AC3E}">
        <p14:creationId xmlns:p14="http://schemas.microsoft.com/office/powerpoint/2010/main" val="7883048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002060"/>
                </a:solidFill>
                <a:effectLst>
                  <a:outerShdw blurRad="38100" dist="38100" dir="2700000" algn="tl">
                    <a:srgbClr val="000000">
                      <a:alpha val="43137"/>
                    </a:srgbClr>
                  </a:outerShdw>
                </a:effectLst>
              </a:rPr>
              <a:t>انتخاب موضوع تحقیق</a:t>
            </a:r>
            <a:endParaRPr lang="fa-IR" dirty="0"/>
          </a:p>
        </p:txBody>
      </p:sp>
      <p:sp>
        <p:nvSpPr>
          <p:cNvPr id="3" name="Content Placeholder 2"/>
          <p:cNvSpPr>
            <a:spLocks noGrp="1"/>
          </p:cNvSpPr>
          <p:nvPr>
            <p:ph idx="1"/>
          </p:nvPr>
        </p:nvSpPr>
        <p:spPr/>
        <p:txBody>
          <a:bodyPr>
            <a:normAutofit/>
          </a:bodyPr>
          <a:lstStyle/>
          <a:p>
            <a:pPr marL="0" indent="0" algn="just">
              <a:buNone/>
            </a:pPr>
            <a:r>
              <a:rPr lang="fa-IR" sz="2400" dirty="0" smtClean="0"/>
              <a:t>کاربردی بودن تحقیق</a:t>
            </a:r>
          </a:p>
          <a:p>
            <a:pPr marL="0" indent="0" algn="just">
              <a:buNone/>
            </a:pPr>
            <a:r>
              <a:rPr lang="fa-IR" sz="2400" dirty="0" smtClean="0"/>
              <a:t>همواره موضوعاتی را انتخاب کنید که نتایج آن ها در حال حاضر یا در آینده نزدیک کاربرد مشخصی داشته باشند و از موضوعاتی که قابلیت اجرایی و حل مشکل را ندارند حتی الامکان پرهیز نمایید.</a:t>
            </a:r>
          </a:p>
          <a:p>
            <a:pPr marL="0" indent="0" algn="just">
              <a:buNone/>
            </a:pPr>
            <a:r>
              <a:rPr lang="fa-IR" sz="2400" dirty="0" smtClean="0"/>
              <a:t>مقبولیت سیاسی</a:t>
            </a:r>
          </a:p>
          <a:p>
            <a:pPr marL="0" indent="0" algn="just">
              <a:buNone/>
            </a:pPr>
            <a:r>
              <a:rPr lang="fa-IR" sz="2400" dirty="0" smtClean="0"/>
              <a:t>مثلا در ایران براحتی نمی توانید تحقیقاتی تحت عنوان تجربه رفتارهای جنسی دختران یا پسران قبل ازدواج را انجام دهیم و یا به بررسی تاثیر الکل بر سطح اضطراب بیماران منزوی بپردازیم.</a:t>
            </a:r>
          </a:p>
        </p:txBody>
      </p:sp>
    </p:spTree>
    <p:extLst>
      <p:ext uri="{BB962C8B-B14F-4D97-AF65-F5344CB8AC3E}">
        <p14:creationId xmlns:p14="http://schemas.microsoft.com/office/powerpoint/2010/main" val="2144556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002060"/>
                </a:solidFill>
                <a:effectLst>
                  <a:outerShdw blurRad="38100" dist="38100" dir="2700000" algn="tl">
                    <a:srgbClr val="000000">
                      <a:alpha val="43137"/>
                    </a:srgbClr>
                  </a:outerShdw>
                </a:effectLst>
              </a:rPr>
              <a:t>تنظیم عنوان </a:t>
            </a:r>
            <a:r>
              <a:rPr lang="fa-IR" b="1" dirty="0">
                <a:solidFill>
                  <a:srgbClr val="002060"/>
                </a:solidFill>
                <a:effectLst>
                  <a:outerShdw blurRad="38100" dist="38100" dir="2700000" algn="tl">
                    <a:srgbClr val="000000">
                      <a:alpha val="43137"/>
                    </a:srgbClr>
                  </a:outerShdw>
                </a:effectLst>
              </a:rPr>
              <a:t>موضوع تحقیق</a:t>
            </a:r>
            <a:endParaRPr lang="fa-IR" dirty="0"/>
          </a:p>
        </p:txBody>
      </p:sp>
      <p:sp>
        <p:nvSpPr>
          <p:cNvPr id="3" name="Content Placeholder 2"/>
          <p:cNvSpPr>
            <a:spLocks noGrp="1"/>
          </p:cNvSpPr>
          <p:nvPr>
            <p:ph idx="1"/>
          </p:nvPr>
        </p:nvSpPr>
        <p:spPr/>
        <p:txBody>
          <a:bodyPr>
            <a:normAutofit/>
          </a:bodyPr>
          <a:lstStyle/>
          <a:p>
            <a:pPr marL="0" indent="0" algn="just">
              <a:buNone/>
            </a:pPr>
            <a:r>
              <a:rPr lang="fa-IR" sz="2400" dirty="0" smtClean="0"/>
              <a:t>عنوان باید جذاب،مناسب و گیرا باشد</a:t>
            </a:r>
          </a:p>
          <a:p>
            <a:pPr marL="0" indent="0" algn="just">
              <a:buNone/>
            </a:pPr>
            <a:r>
              <a:rPr lang="fa-IR" sz="2400" dirty="0" smtClean="0"/>
              <a:t>ساده و واضح باشد</a:t>
            </a:r>
          </a:p>
          <a:p>
            <a:pPr marL="0" indent="0" algn="just">
              <a:buNone/>
            </a:pPr>
            <a:r>
              <a:rPr lang="fa-IR" sz="2400" dirty="0" smtClean="0"/>
              <a:t>هیچ گونه ابهامی در آن دیده نشود و هر کس که به آن نگاه می کند بدون هیچ مشکلی هدف از تحقیق را متوجه شود</a:t>
            </a:r>
          </a:p>
          <a:p>
            <a:pPr marL="0" indent="0" algn="just">
              <a:buNone/>
            </a:pPr>
            <a:r>
              <a:rPr lang="fa-IR" sz="2400" dirty="0" smtClean="0"/>
              <a:t>از واژگان فراوان استفاده نشود(عنوان طولانی نباشد)</a:t>
            </a:r>
          </a:p>
          <a:p>
            <a:pPr marL="0" indent="0" algn="just">
              <a:buNone/>
            </a:pPr>
            <a:r>
              <a:rPr lang="fa-IR" sz="2400" dirty="0" smtClean="0"/>
              <a:t>دامنه محدودی را در بر بگیرد</a:t>
            </a:r>
          </a:p>
          <a:p>
            <a:pPr marL="0" indent="0" algn="just">
              <a:buNone/>
            </a:pPr>
            <a:r>
              <a:rPr lang="fa-IR" sz="2400" dirty="0" smtClean="0"/>
              <a:t>می تواند استفهامی(سوالی) یا اخباری نوشته شود</a:t>
            </a:r>
          </a:p>
          <a:p>
            <a:pPr marL="0" indent="0" algn="just">
              <a:buNone/>
            </a:pPr>
            <a:endParaRPr lang="fa-IR" sz="2400" dirty="0" smtClean="0"/>
          </a:p>
          <a:p>
            <a:pPr marL="0" indent="0" algn="just">
              <a:buNone/>
            </a:pPr>
            <a:endParaRPr lang="fa-IR" sz="2400" dirty="0" smtClean="0"/>
          </a:p>
        </p:txBody>
      </p:sp>
    </p:spTree>
    <p:extLst>
      <p:ext uri="{BB962C8B-B14F-4D97-AF65-F5344CB8AC3E}">
        <p14:creationId xmlns:p14="http://schemas.microsoft.com/office/powerpoint/2010/main" val="1713225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002060"/>
                </a:solidFill>
                <a:effectLst>
                  <a:outerShdw blurRad="38100" dist="38100" dir="2700000" algn="tl">
                    <a:srgbClr val="000000">
                      <a:alpha val="43137"/>
                    </a:srgbClr>
                  </a:outerShdw>
                </a:effectLst>
              </a:rPr>
              <a:t>تنظیم عنوان موضوع تحقیق</a:t>
            </a:r>
            <a:endParaRPr lang="fa-IR" dirty="0"/>
          </a:p>
        </p:txBody>
      </p:sp>
      <p:sp>
        <p:nvSpPr>
          <p:cNvPr id="3" name="Content Placeholder 2"/>
          <p:cNvSpPr>
            <a:spLocks noGrp="1"/>
          </p:cNvSpPr>
          <p:nvPr>
            <p:ph idx="1"/>
          </p:nvPr>
        </p:nvSpPr>
        <p:spPr/>
        <p:txBody>
          <a:bodyPr>
            <a:normAutofit/>
          </a:bodyPr>
          <a:lstStyle/>
          <a:p>
            <a:pPr marL="0" indent="0" algn="just">
              <a:buNone/>
            </a:pPr>
            <a:r>
              <a:rPr lang="fa-IR" sz="2400" dirty="0" smtClean="0"/>
              <a:t>عنوان طولانی</a:t>
            </a:r>
          </a:p>
          <a:p>
            <a:pPr marL="0" indent="0" algn="just">
              <a:buNone/>
            </a:pPr>
            <a:r>
              <a:rPr lang="fa-IR" sz="2400" dirty="0" smtClean="0"/>
              <a:t>بررسی کیفیت زندگی بیماران اسکیزوفرن و ارتباط آن با حمایت های اجتماعی و نحوه ساز گاری بیماران و ارائه الگوهای آموزشی به این بیماران </a:t>
            </a:r>
          </a:p>
          <a:p>
            <a:pPr marL="0" indent="0" algn="just">
              <a:buNone/>
            </a:pPr>
            <a:endParaRPr lang="fa-IR" sz="2400" dirty="0" smtClean="0"/>
          </a:p>
          <a:p>
            <a:pPr marL="0" indent="0" algn="just">
              <a:buNone/>
            </a:pPr>
            <a:r>
              <a:rPr lang="fa-IR" sz="2400" dirty="0" smtClean="0"/>
              <a:t>عنوان کوتاه</a:t>
            </a:r>
          </a:p>
          <a:p>
            <a:pPr marL="0" indent="0" algn="just">
              <a:buNone/>
            </a:pPr>
            <a:r>
              <a:rPr lang="fa-IR" sz="2400" dirty="0" smtClean="0"/>
              <a:t>بررسی سلامت عمومی دانشجویان پرستاری</a:t>
            </a:r>
          </a:p>
          <a:p>
            <a:pPr marL="0" indent="0" algn="just">
              <a:buNone/>
            </a:pPr>
            <a:endParaRPr lang="fa-IR" sz="2400" dirty="0"/>
          </a:p>
        </p:txBody>
      </p:sp>
    </p:spTree>
    <p:extLst>
      <p:ext uri="{BB962C8B-B14F-4D97-AF65-F5344CB8AC3E}">
        <p14:creationId xmlns:p14="http://schemas.microsoft.com/office/powerpoint/2010/main" val="59738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solidFill>
                  <a:srgbClr val="002060"/>
                </a:solidFill>
                <a:effectLst>
                  <a:outerShdw blurRad="38100" dist="38100" dir="2700000" algn="tl">
                    <a:srgbClr val="000000">
                      <a:alpha val="43137"/>
                    </a:srgbClr>
                  </a:outerShdw>
                </a:effectLst>
              </a:rPr>
              <a:t>تنظیم عنوان موضوع تحقیق</a:t>
            </a:r>
            <a:endParaRPr lang="fa-IR" dirty="0"/>
          </a:p>
        </p:txBody>
      </p:sp>
      <p:sp>
        <p:nvSpPr>
          <p:cNvPr id="3" name="Content Placeholder 2"/>
          <p:cNvSpPr>
            <a:spLocks noGrp="1"/>
          </p:cNvSpPr>
          <p:nvPr>
            <p:ph idx="1"/>
          </p:nvPr>
        </p:nvSpPr>
        <p:spPr/>
        <p:txBody>
          <a:bodyPr/>
          <a:lstStyle/>
          <a:p>
            <a:pPr marL="0" indent="0" algn="just">
              <a:buNone/>
            </a:pPr>
            <a:r>
              <a:rPr lang="fa-IR" sz="2400" dirty="0" smtClean="0"/>
              <a:t>یک عنوان مناسب بر حسب شرایط باید ویژگی های زیر را داشته باشد:</a:t>
            </a:r>
          </a:p>
          <a:p>
            <a:pPr marL="0" indent="0" algn="just">
              <a:buNone/>
            </a:pPr>
            <a:endParaRPr lang="fa-IR" sz="2400" dirty="0" smtClean="0"/>
          </a:p>
          <a:p>
            <a:pPr marL="0" indent="0" algn="just">
              <a:buNone/>
            </a:pPr>
            <a:r>
              <a:rPr lang="fa-IR" sz="2400" dirty="0" smtClean="0"/>
              <a:t>جامعه پژوهش.....&gt; باید گروه مورد پژوهش مشخص گردد</a:t>
            </a:r>
          </a:p>
          <a:p>
            <a:pPr marL="0" indent="0" algn="just">
              <a:buNone/>
            </a:pPr>
            <a:r>
              <a:rPr lang="fa-IR" sz="2400" dirty="0" smtClean="0"/>
              <a:t>مفاهیم و متغیرها.....&gt; باید متغیرها و عوامل در تحقیق مشخص گردد</a:t>
            </a:r>
          </a:p>
          <a:p>
            <a:pPr marL="0" indent="0" algn="just">
              <a:buNone/>
            </a:pPr>
            <a:r>
              <a:rPr lang="fa-IR" sz="2400" dirty="0" smtClean="0"/>
              <a:t>زمان و مکان و محیط پژوهش.....&gt; در چه سالی؟ در کجا؟</a:t>
            </a:r>
          </a:p>
          <a:p>
            <a:pPr marL="0" indent="0" algn="just">
              <a:buNone/>
            </a:pPr>
            <a:endParaRPr lang="fa-IR" sz="2400" dirty="0"/>
          </a:p>
          <a:p>
            <a:pPr marL="0" indent="0" algn="just">
              <a:buNone/>
            </a:pPr>
            <a:r>
              <a:rPr lang="fa-IR" sz="2400" dirty="0" smtClean="0"/>
              <a:t>مثال:</a:t>
            </a:r>
          </a:p>
          <a:p>
            <a:pPr marL="0" indent="0" algn="just">
              <a:buNone/>
            </a:pPr>
            <a:r>
              <a:rPr lang="fa-IR" sz="2400" smtClean="0"/>
              <a:t>بررسی سطح فریتین خون در بیماران دیالیزی مراجعه کننده به بیمارستان امام رضا شهر آمل در سال 1398.</a:t>
            </a:r>
            <a:endParaRPr lang="fa-IR" sz="2400" dirty="0" smtClean="0"/>
          </a:p>
          <a:p>
            <a:pPr marL="0" indent="0" algn="just">
              <a:buNone/>
            </a:pPr>
            <a:endParaRPr lang="fa-IR" sz="2400" dirty="0" smtClean="0"/>
          </a:p>
        </p:txBody>
      </p:sp>
    </p:spTree>
    <p:extLst>
      <p:ext uri="{BB962C8B-B14F-4D97-AF65-F5344CB8AC3E}">
        <p14:creationId xmlns:p14="http://schemas.microsoft.com/office/powerpoint/2010/main" val="40858119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592</Words>
  <Application>Microsoft Office PowerPoint</Application>
  <PresentationFormat>On-screen Show (4:3)</PresentationFormat>
  <Paragraphs>62</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بنام خدا</vt:lpstr>
      <vt:lpstr>موضوع تحقیق</vt:lpstr>
      <vt:lpstr>انتخاب موضوع تحقیق</vt:lpstr>
      <vt:lpstr>انتخاب موضوع تحقیق</vt:lpstr>
      <vt:lpstr>انتخاب موضوع تحقیق</vt:lpstr>
      <vt:lpstr>انتخاب موضوع تحقیق</vt:lpstr>
      <vt:lpstr>انتخاب موضوع تحقیق</vt:lpstr>
      <vt:lpstr>تنظیم عنوان موضوع تحقیق</vt:lpstr>
      <vt:lpstr>تنظیم عنوان موضوع تحقیق</vt:lpstr>
      <vt:lpstr>تنظیم عنوان موضوع تحقیق</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موضوع تحقیق</dc:title>
  <dc:creator>UNIQUE</dc:creator>
  <cp:lastModifiedBy>Windows User</cp:lastModifiedBy>
  <cp:revision>8</cp:revision>
  <dcterms:created xsi:type="dcterms:W3CDTF">2019-08-28T02:17:35Z</dcterms:created>
  <dcterms:modified xsi:type="dcterms:W3CDTF">2020-05-01T21:09:04Z</dcterms:modified>
</cp:coreProperties>
</file>