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56" r:id="rId2"/>
    <p:sldId id="257" r:id="rId3"/>
    <p:sldId id="258" r:id="rId4"/>
    <p:sldId id="259" r:id="rId5"/>
    <p:sldId id="260" r:id="rId6"/>
    <p:sldId id="261" r:id="rId7"/>
    <p:sldId id="262" r:id="rId8"/>
    <p:sldId id="264" r:id="rId9"/>
    <p:sldId id="267" r:id="rId10"/>
    <p:sldId id="263" r:id="rId11"/>
    <p:sldId id="265" r:id="rId12"/>
    <p:sldId id="266" r:id="rId13"/>
    <p:sldId id="268" r:id="rId14"/>
    <p:sldId id="269" r:id="rId15"/>
    <p:sldId id="270" r:id="rId16"/>
    <p:sldId id="271" r:id="rId17"/>
    <p:sldId id="272" r:id="rId18"/>
    <p:sldId id="273" r:id="rId19"/>
    <p:sldId id="274" r:id="rId20"/>
    <p:sldId id="275" r:id="rId21"/>
    <p:sldId id="276" r:id="rId22"/>
    <p:sldId id="277" r:id="rId2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89698" autoAdjust="0"/>
  </p:normalViewPr>
  <p:slideViewPr>
    <p:cSldViewPr>
      <p:cViewPr varScale="1">
        <p:scale>
          <a:sx n="66" d="100"/>
          <a:sy n="66" d="100"/>
        </p:scale>
        <p:origin x="-150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6E1F2A3F-7FAA-4B38-AEE7-6DBA55F1F406}" type="datetimeFigureOut">
              <a:rPr lang="fa-IR" smtClean="0"/>
              <a:t>20/09/1441</a:t>
            </a:fld>
            <a:endParaRPr lang="fa-IR"/>
          </a:p>
        </p:txBody>
      </p:sp>
      <p:sp>
        <p:nvSpPr>
          <p:cNvPr id="8" name="Slide Number Placeholder 7"/>
          <p:cNvSpPr>
            <a:spLocks noGrp="1"/>
          </p:cNvSpPr>
          <p:nvPr>
            <p:ph type="sldNum" sz="quarter" idx="11"/>
          </p:nvPr>
        </p:nvSpPr>
        <p:spPr/>
        <p:txBody>
          <a:bodyPr/>
          <a:lstStyle/>
          <a:p>
            <a:fld id="{554449D5-EB27-4879-87EC-24061639915C}" type="slidenum">
              <a:rPr lang="fa-IR" smtClean="0"/>
              <a:t>‹#›</a:t>
            </a:fld>
            <a:endParaRPr lang="fa-IR"/>
          </a:p>
        </p:txBody>
      </p:sp>
      <p:sp>
        <p:nvSpPr>
          <p:cNvPr id="9" name="Footer Placeholder 8"/>
          <p:cNvSpPr>
            <a:spLocks noGrp="1"/>
          </p:cNvSpPr>
          <p:nvPr>
            <p:ph type="ftr" sz="quarter" idx="12"/>
          </p:nvPr>
        </p:nvSpPr>
        <p:spPr/>
        <p:txBody>
          <a:bodyPr/>
          <a:lstStyle/>
          <a:p>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E1F2A3F-7FAA-4B38-AEE7-6DBA55F1F406}" type="datetimeFigureOut">
              <a:rPr lang="fa-IR" smtClean="0"/>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54449D5-EB27-4879-87EC-24061639915C}"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E1F2A3F-7FAA-4B38-AEE7-6DBA55F1F406}" type="datetimeFigureOut">
              <a:rPr lang="fa-IR" smtClean="0"/>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54449D5-EB27-4879-87EC-24061639915C}"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E1F2A3F-7FAA-4B38-AEE7-6DBA55F1F406}" type="datetimeFigureOut">
              <a:rPr lang="fa-IR" smtClean="0"/>
              <a:t>20/09/1441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54449D5-EB27-4879-87EC-24061639915C}" type="slidenum">
              <a:rPr lang="fa-IR" smtClean="0"/>
              <a:t>‹#›</a:t>
            </a:fld>
            <a:endParaRPr lang="fa-IR"/>
          </a:p>
        </p:txBody>
      </p:sp>
      <p:sp>
        <p:nvSpPr>
          <p:cNvPr id="9" name="Title 8"/>
          <p:cNvSpPr>
            <a:spLocks noGrp="1"/>
          </p:cNvSpPr>
          <p:nvPr>
            <p:ph type="title"/>
          </p:nvPr>
        </p:nvSpPr>
        <p:spPr>
          <a:xfrm>
            <a:off x="914400" y="1544715"/>
            <a:ext cx="7315200" cy="1154097"/>
          </a:xfrm>
        </p:spPr>
        <p:txBody>
          <a:bodyPr/>
          <a:lstStyle/>
          <a:p>
            <a:r>
              <a:rPr lang="en-US" smtClean="0"/>
              <a:t>Click to edit Master title style</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6E1F2A3F-7FAA-4B38-AEE7-6DBA55F1F406}" type="datetimeFigureOut">
              <a:rPr lang="fa-IR" smtClean="0"/>
              <a:t>20/09/1441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54449D5-EB27-4879-87EC-24061639915C}" type="slidenum">
              <a:rPr lang="fa-IR" smtClean="0"/>
              <a:t>‹#›</a:t>
            </a:fld>
            <a:endParaRPr lang="fa-IR"/>
          </a:p>
        </p:txBody>
      </p:sp>
      <p:sp>
        <p:nvSpPr>
          <p:cNvPr id="10" name="Title 9"/>
          <p:cNvSpPr>
            <a:spLocks noGrp="1"/>
          </p:cNvSpPr>
          <p:nvPr>
            <p:ph type="title"/>
          </p:nvPr>
        </p:nvSpPr>
        <p:spPr>
          <a:xfrm>
            <a:off x="914400" y="1544715"/>
            <a:ext cx="7315200" cy="1154097"/>
          </a:xfrm>
        </p:spPr>
        <p:txBody>
          <a:bodyPr/>
          <a:lstStyle/>
          <a:p>
            <a:r>
              <a:rPr lang="en-US" smtClean="0"/>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E1F2A3F-7FAA-4B38-AEE7-6DBA55F1F406}" type="datetimeFigureOut">
              <a:rPr lang="fa-IR" smtClean="0"/>
              <a:t>20/09/1441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54449D5-EB27-4879-87EC-24061639915C}"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1F2A3F-7FAA-4B38-AEE7-6DBA55F1F406}" type="datetimeFigureOut">
              <a:rPr lang="fa-IR" smtClean="0"/>
              <a:t>20/09/1441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54449D5-EB27-4879-87EC-24061639915C}"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1F2A3F-7FAA-4B38-AEE7-6DBA55F1F406}" type="datetimeFigureOut">
              <a:rPr lang="fa-IR" smtClean="0"/>
              <a:t>20/09/1441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54449D5-EB27-4879-87EC-24061639915C}"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1F2A3F-7FAA-4B38-AEE7-6DBA55F1F406}" type="datetimeFigureOut">
              <a:rPr lang="fa-IR" smtClean="0"/>
              <a:t>20/09/1441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54449D5-EB27-4879-87EC-24061639915C}" type="slidenum">
              <a:rPr lang="fa-IR" smtClean="0"/>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1F2A3F-7FAA-4B38-AEE7-6DBA55F1F406}" type="datetimeFigureOut">
              <a:rPr lang="fa-IR" smtClean="0"/>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54449D5-EB27-4879-87EC-24061639915C}"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1F2A3F-7FAA-4B38-AEE7-6DBA55F1F406}" type="datetimeFigureOut">
              <a:rPr lang="fa-IR" smtClean="0"/>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54449D5-EB27-4879-87EC-24061639915C}"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6E1F2A3F-7FAA-4B38-AEE7-6DBA55F1F406}" type="datetimeFigureOut">
              <a:rPr lang="fa-IR" smtClean="0"/>
              <a:t>20/09/1441</a:t>
            </a:fld>
            <a:endParaRPr lang="fa-IR"/>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554449D5-EB27-4879-87EC-24061639915C}" type="slidenum">
              <a:rPr lang="fa-IR" smtClean="0"/>
              <a:t>‹#›</a:t>
            </a:fld>
            <a:endParaRPr lang="fa-IR"/>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fa-IR"/>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1" eaLnBrk="1" latinLnBrk="0" hangingPunct="1">
        <a:spcBef>
          <a:spcPct val="0"/>
        </a:spcBef>
        <a:buNone/>
        <a:defRPr sz="4000" kern="1200">
          <a:solidFill>
            <a:schemeClr val="tx2"/>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28600" indent="-182880" algn="r" defTabSz="914400" rtl="1"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r" defTabSz="914400" rtl="1"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r" defTabSz="914400" rtl="1"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r" defTabSz="914400" rtl="1"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r" defTabSz="914400" rtl="1"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r" defTabSz="914400" rtl="1"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r" defTabSz="914400" rtl="1"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r" defTabSz="914400" rtl="1"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r" defTabSz="914400" rtl="1"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836712"/>
            <a:ext cx="7543800" cy="1524000"/>
          </a:xfrm>
        </p:spPr>
        <p:txBody>
          <a:bodyPr/>
          <a:lstStyle/>
          <a:p>
            <a:pPr algn="ctr"/>
            <a:r>
              <a:rPr lang="fa-IR" sz="4800" dirty="0" smtClean="0"/>
              <a:t>بسم الله الرحمن الرحیم </a:t>
            </a:r>
            <a:endParaRPr lang="fa-IR" sz="4800" dirty="0"/>
          </a:p>
        </p:txBody>
      </p:sp>
      <p:sp>
        <p:nvSpPr>
          <p:cNvPr id="3" name="Subtitle 2"/>
          <p:cNvSpPr>
            <a:spLocks noGrp="1"/>
          </p:cNvSpPr>
          <p:nvPr>
            <p:ph type="subTitle" idx="1"/>
          </p:nvPr>
        </p:nvSpPr>
        <p:spPr>
          <a:xfrm>
            <a:off x="1115616" y="3429000"/>
            <a:ext cx="6858000" cy="2592288"/>
          </a:xfrm>
        </p:spPr>
        <p:txBody>
          <a:bodyPr/>
          <a:lstStyle/>
          <a:p>
            <a:pPr algn="ctr"/>
            <a:r>
              <a:rPr lang="fa-IR" sz="4000" dirty="0" smtClean="0"/>
              <a:t>موضوع ارائه : سل </a:t>
            </a:r>
          </a:p>
          <a:p>
            <a:pPr algn="r"/>
            <a:endParaRPr lang="fa-IR" dirty="0"/>
          </a:p>
          <a:p>
            <a:pPr algn="r"/>
            <a:endParaRPr lang="fa-IR" dirty="0" smtClean="0"/>
          </a:p>
        </p:txBody>
      </p:sp>
    </p:spTree>
    <p:extLst>
      <p:ext uri="{BB962C8B-B14F-4D97-AF65-F5344CB8AC3E}">
        <p14:creationId xmlns:p14="http://schemas.microsoft.com/office/powerpoint/2010/main" val="23628328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548680"/>
            <a:ext cx="7344816" cy="1154097"/>
          </a:xfrm>
        </p:spPr>
        <p:txBody>
          <a:bodyPr/>
          <a:lstStyle/>
          <a:p>
            <a:pPr algn="r"/>
            <a:r>
              <a:rPr lang="fa-IR" dirty="0" smtClean="0"/>
              <a:t>معرفی </a:t>
            </a:r>
            <a:endParaRPr lang="fa-IR" dirty="0"/>
          </a:p>
        </p:txBody>
      </p:sp>
      <p:sp>
        <p:nvSpPr>
          <p:cNvPr id="3" name="Content Placeholder 2"/>
          <p:cNvSpPr>
            <a:spLocks noGrp="1"/>
          </p:cNvSpPr>
          <p:nvPr>
            <p:ph idx="1"/>
          </p:nvPr>
        </p:nvSpPr>
        <p:spPr>
          <a:xfrm>
            <a:off x="539552" y="1772816"/>
            <a:ext cx="8136904" cy="4896544"/>
          </a:xfrm>
        </p:spPr>
        <p:txBody>
          <a:bodyPr>
            <a:normAutofit/>
          </a:bodyPr>
          <a:lstStyle/>
          <a:p>
            <a:r>
              <a:rPr lang="fa-IR" dirty="0" smtClean="0"/>
              <a:t>سل نوعی عفونت خطرناک است که بیشتر بر روی شش ها اثر میگذارد و باکتری عامل این بیماری از طریق قطره های کوچکی که با سرفه یا عطسه در هوا پراکنده شده اند از یک فرد به فرد دیگری سرایت میکند . </a:t>
            </a:r>
          </a:p>
          <a:p>
            <a:endParaRPr lang="fa-IR" dirty="0"/>
          </a:p>
          <a:p>
            <a:r>
              <a:rPr lang="fa-IR" dirty="0" smtClean="0"/>
              <a:t>این بیماری در گذشته در کشور های پیشرفته خیلی نادر بود ولی در سال 1985 سل شایع شد که بیشتر به دلیل ویروس </a:t>
            </a:r>
            <a:r>
              <a:rPr lang="en-US" dirty="0" smtClean="0"/>
              <a:t> HIV </a:t>
            </a:r>
            <a:r>
              <a:rPr lang="fa-IR" dirty="0" smtClean="0"/>
              <a:t>بود . </a:t>
            </a:r>
            <a:r>
              <a:rPr lang="en-US" dirty="0" smtClean="0"/>
              <a:t>HIV </a:t>
            </a:r>
            <a:r>
              <a:rPr lang="fa-IR" dirty="0" smtClean="0"/>
              <a:t>سیستم ایمنی بدن را ضعیف میکند به همین دلیل بدن نمیتواند با میکروب سل مبارزه نماید .</a:t>
            </a:r>
          </a:p>
          <a:p>
            <a:endParaRPr lang="fa-IR" dirty="0"/>
          </a:p>
          <a:p>
            <a:r>
              <a:rPr lang="fa-IR" dirty="0" smtClean="0"/>
              <a:t>انواع متفاوتی از سل در برابر داروهای درمانی مقاوم هستند و افرادی که مبتلا به این سل فعال هستند باید چندین نوع دارو در طی چندین ماه مصرف کنند تا عفونت ریشه کن شود و از بروز مقاومت در برابر آنتی بیوتیک پیشگیری شود . </a:t>
            </a:r>
          </a:p>
          <a:p>
            <a:endParaRPr lang="fa-IR" dirty="0" smtClean="0"/>
          </a:p>
          <a:p>
            <a:r>
              <a:rPr lang="fa-IR" dirty="0" smtClean="0"/>
              <a:t>سالانه 9 میلیون نفر به سل مبتلا میشوند و 1/7 میلیون نفر به علت سل میمیرند . </a:t>
            </a:r>
          </a:p>
        </p:txBody>
      </p:sp>
    </p:spTree>
    <p:extLst>
      <p:ext uri="{BB962C8B-B14F-4D97-AF65-F5344CB8AC3E}">
        <p14:creationId xmlns:p14="http://schemas.microsoft.com/office/powerpoint/2010/main" val="414310838"/>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548680"/>
            <a:ext cx="7330008" cy="1142020"/>
          </a:xfrm>
        </p:spPr>
        <p:txBody>
          <a:bodyPr/>
          <a:lstStyle/>
          <a:p>
            <a:pPr algn="r"/>
            <a:r>
              <a:rPr lang="fa-IR" dirty="0" smtClean="0"/>
              <a:t>عوامل </a:t>
            </a:r>
            <a:endParaRPr lang="fa-IR" dirty="0"/>
          </a:p>
        </p:txBody>
      </p:sp>
      <p:sp>
        <p:nvSpPr>
          <p:cNvPr id="3" name="Content Placeholder 2"/>
          <p:cNvSpPr>
            <a:spLocks noGrp="1"/>
          </p:cNvSpPr>
          <p:nvPr>
            <p:ph idx="1"/>
          </p:nvPr>
        </p:nvSpPr>
        <p:spPr>
          <a:xfrm>
            <a:off x="395536" y="2132856"/>
            <a:ext cx="8424936" cy="4608512"/>
          </a:xfrm>
        </p:spPr>
        <p:txBody>
          <a:bodyPr/>
          <a:lstStyle/>
          <a:p>
            <a:r>
              <a:rPr lang="fa-IR" dirty="0" smtClean="0"/>
              <a:t>عامل ایجاد کننده این بیماری یک باکتری میله ای شکل ( شبیه مداد ) و بسیار کوچک  به نام مایکوباکتریوم توبرکلوزیس است که به راحتی در هوا شناور میشود . </a:t>
            </a:r>
          </a:p>
          <a:p>
            <a:endParaRPr lang="fa-IR" dirty="0"/>
          </a:p>
          <a:p>
            <a:r>
              <a:rPr lang="fa-IR" dirty="0" smtClean="0"/>
              <a:t>نام دیگر مایکو بکتریوم توبرکلوزیس باسیل کخ است که به دلیل داشتن موم ( واکس) در دیواره سلولی خود نسبت به رنگ آمیزی گرم مقاوم است به همین دلیل برای رنگ آمیزی آن از روش زیل – نلسون استفاده میشود .</a:t>
            </a:r>
          </a:p>
          <a:p>
            <a:endParaRPr lang="fa-IR" dirty="0"/>
          </a:p>
          <a:p>
            <a:r>
              <a:rPr lang="fa-IR" dirty="0" smtClean="0"/>
              <a:t>این باکتری از نظر فیزیولوژیکی هوازی بوده و برای رشد به مقدار زیادی اکسیژن نیاز دارد . </a:t>
            </a:r>
          </a:p>
          <a:p>
            <a:endParaRPr lang="fa-IR" dirty="0"/>
          </a:p>
          <a:p>
            <a:r>
              <a:rPr lang="fa-IR" dirty="0" smtClean="0"/>
              <a:t>ژنوم مایکوباکتریوم توبر کلوزیس در سال 1998 تعیین توالی شد . </a:t>
            </a:r>
            <a:endParaRPr lang="fa-IR" dirty="0"/>
          </a:p>
        </p:txBody>
      </p:sp>
    </p:spTree>
    <p:extLst>
      <p:ext uri="{BB962C8B-B14F-4D97-AF65-F5344CB8AC3E}">
        <p14:creationId xmlns:p14="http://schemas.microsoft.com/office/powerpoint/2010/main" val="2548409226"/>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1"/>
          <p:cNvSpPr>
            <a:spLocks noGrp="1"/>
          </p:cNvSpPr>
          <p:nvPr>
            <p:ph type="title"/>
          </p:nvPr>
        </p:nvSpPr>
        <p:spPr>
          <a:xfrm>
            <a:off x="1043608" y="260648"/>
            <a:ext cx="7315200" cy="1154097"/>
          </a:xfrm>
        </p:spPr>
        <p:txBody>
          <a:bodyPr/>
          <a:lstStyle/>
          <a:p>
            <a:pPr algn="r"/>
            <a:r>
              <a:rPr lang="fa-IR" dirty="0" smtClean="0"/>
              <a:t>دوره نهفتگی </a:t>
            </a:r>
            <a:endParaRPr lang="fa-IR" dirty="0"/>
          </a:p>
        </p:txBody>
      </p:sp>
      <p:sp>
        <p:nvSpPr>
          <p:cNvPr id="3" name="Content Placeholder 2"/>
          <p:cNvSpPr>
            <a:spLocks noGrp="1"/>
          </p:cNvSpPr>
          <p:nvPr>
            <p:ph idx="1"/>
          </p:nvPr>
        </p:nvSpPr>
        <p:spPr>
          <a:xfrm>
            <a:off x="539552" y="1412776"/>
            <a:ext cx="8280920" cy="5328592"/>
          </a:xfrm>
        </p:spPr>
        <p:txBody>
          <a:bodyPr>
            <a:normAutofit/>
          </a:bodyPr>
          <a:lstStyle/>
          <a:p>
            <a:r>
              <a:rPr lang="fa-IR" dirty="0" smtClean="0"/>
              <a:t>تست مانتو 6-2 هفته البته در بعضضی ها 10-2 هفته بعد از شروع آلودگی مثبت میشود .</a:t>
            </a:r>
          </a:p>
          <a:p>
            <a:endParaRPr lang="fa-IR" dirty="0" smtClean="0"/>
          </a:p>
          <a:p>
            <a:pPr marL="45720" indent="0">
              <a:buNone/>
            </a:pPr>
            <a:r>
              <a:rPr lang="fa-IR" sz="4000" dirty="0" smtClean="0">
                <a:solidFill>
                  <a:schemeClr val="tx2"/>
                </a:solidFill>
              </a:rPr>
              <a:t>سیر تکاملی </a:t>
            </a:r>
          </a:p>
          <a:p>
            <a:r>
              <a:rPr lang="fa-IR" dirty="0" smtClean="0"/>
              <a:t>بیماری سل معمولا ایجاد علائم بیماری مینماید ولی بسیاری از بیماران حتی آنهایی که بیماری پیشرفته دارند علائم خفیف  و آهسته ای داشته که ممکن است به طور معمول در نظر گرفته نشود .</a:t>
            </a:r>
          </a:p>
          <a:p>
            <a:r>
              <a:rPr lang="fa-IR" dirty="0" smtClean="0"/>
              <a:t>تعدادی از بیماران ممکن است در ابتدا برای مدت چند هفته تا چند ماه احساس خستگی – بی اشتهایی – کاهش وزن – ضعف عمومی – تعریق شبانه به خصوص در نیمه فوقانی بدن – قاعدگی نامنظم و تب خفیف نمایند . این علائم و نشانه ها اغلب در زمان فعالیت شدید یا استرس های هیجانی تشدید میگردند .</a:t>
            </a:r>
          </a:p>
          <a:p>
            <a:r>
              <a:rPr lang="fa-IR" dirty="0" smtClean="0"/>
              <a:t>سل در بیماران دیگر ممکن است به صورت یک بیماری تب دار حاد به همراه لرز و علائم عمومی شبیه آنفولانزا بروز نماید . در این حالت بیماران تا زمانیکه احساس میکنند این علائم مربوط به یک عفونت ساده نظیر سرماخوردگی بوده و خود به خود برطرف میشود به همین دلیل به موقع به پزشک مراجعه نمی کنند .علائم حاد ممکن است طولانی و مزمن شوند . </a:t>
            </a:r>
            <a:endParaRPr lang="fa-IR" dirty="0"/>
          </a:p>
        </p:txBody>
      </p:sp>
    </p:spTree>
    <p:extLst>
      <p:ext uri="{BB962C8B-B14F-4D97-AF65-F5344CB8AC3E}">
        <p14:creationId xmlns:p14="http://schemas.microsoft.com/office/powerpoint/2010/main" val="137747060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flipH="1">
            <a:off x="-1836712" y="620688"/>
            <a:ext cx="45719" cy="1154097"/>
          </a:xfrm>
        </p:spPr>
        <p:txBody>
          <a:bodyPr/>
          <a:lstStyle/>
          <a:p>
            <a:endParaRPr lang="fa-IR" dirty="0"/>
          </a:p>
        </p:txBody>
      </p:sp>
      <p:sp>
        <p:nvSpPr>
          <p:cNvPr id="8" name="Content Placeholder 7"/>
          <p:cNvSpPr>
            <a:spLocks noGrp="1"/>
          </p:cNvSpPr>
          <p:nvPr>
            <p:ph idx="1"/>
          </p:nvPr>
        </p:nvSpPr>
        <p:spPr>
          <a:xfrm>
            <a:off x="611560" y="1124744"/>
            <a:ext cx="7776864" cy="5544616"/>
          </a:xfrm>
        </p:spPr>
        <p:txBody>
          <a:bodyPr/>
          <a:lstStyle/>
          <a:p>
            <a:endParaRPr lang="fa-IR" dirty="0" smtClean="0"/>
          </a:p>
          <a:p>
            <a:r>
              <a:rPr lang="fa-IR" dirty="0" smtClean="0"/>
              <a:t>گاهی اوقات علائم عمومی غیر اختصاصی  به صورت تب بدون علت مشخص ، تنها تظاهرات بیماری سل میباشد . برای تشخیص معمولا یک سری بررسی های تخصصی نظیر رادیو گرافی و تصویر نگاری های متعدد از قفسه سینه ، نمونه برداری از ضایعات ، کشت از نمونه های ریه و قلب ، کبد و صفاق انجام میشود که ممکن است بیانگر نتایج غیر طبیعی باشد . </a:t>
            </a:r>
          </a:p>
          <a:p>
            <a:endParaRPr lang="fa-IR" dirty="0"/>
          </a:p>
          <a:p>
            <a:endParaRPr lang="fa-IR" dirty="0" smtClean="0"/>
          </a:p>
          <a:p>
            <a:pPr marL="45720" indent="0">
              <a:buNone/>
            </a:pPr>
            <a:endParaRPr lang="fa-IR" dirty="0" smtClean="0"/>
          </a:p>
          <a:p>
            <a:endParaRPr lang="fa-IR" dirty="0"/>
          </a:p>
          <a:p>
            <a:r>
              <a:rPr lang="fa-IR" dirty="0" smtClean="0"/>
              <a:t>در بعضی از مواقع نمونه برداری  و کشت مغز استخوان و حتی جراحی شکم برای تشخیص لازم میگردد . </a:t>
            </a:r>
          </a:p>
          <a:p>
            <a:endParaRPr lang="fa-IR" dirty="0"/>
          </a:p>
          <a:p>
            <a:endParaRPr lang="fa-IR" dirty="0"/>
          </a:p>
        </p:txBody>
      </p:sp>
    </p:spTree>
    <p:extLst>
      <p:ext uri="{BB962C8B-B14F-4D97-AF65-F5344CB8AC3E}">
        <p14:creationId xmlns:p14="http://schemas.microsoft.com/office/powerpoint/2010/main" val="2056332733"/>
      </p:ext>
    </p:extLst>
  </p:cSld>
  <p:clrMapOvr>
    <a:masterClrMapping/>
  </p:clrMapOvr>
  <p:transition spd="slow">
    <p:wheel spokes="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692696"/>
            <a:ext cx="7315200" cy="1154097"/>
          </a:xfrm>
        </p:spPr>
        <p:txBody>
          <a:bodyPr>
            <a:normAutofit/>
          </a:bodyPr>
          <a:lstStyle/>
          <a:p>
            <a:pPr algn="r"/>
            <a:r>
              <a:rPr lang="fa-IR" dirty="0" smtClean="0"/>
              <a:t>بیمار یابی</a:t>
            </a:r>
            <a:endParaRPr lang="fa-IR" dirty="0"/>
          </a:p>
        </p:txBody>
      </p:sp>
      <p:sp>
        <p:nvSpPr>
          <p:cNvPr id="3" name="Content Placeholder 2"/>
          <p:cNvSpPr>
            <a:spLocks noGrp="1"/>
          </p:cNvSpPr>
          <p:nvPr>
            <p:ph idx="1"/>
          </p:nvPr>
        </p:nvSpPr>
        <p:spPr>
          <a:xfrm>
            <a:off x="611560" y="1988840"/>
            <a:ext cx="8136904" cy="4680520"/>
          </a:xfrm>
          <a:solidFill>
            <a:schemeClr val="bg2"/>
          </a:solidFill>
          <a:ln>
            <a:solidFill>
              <a:schemeClr val="accent1"/>
            </a:solidFill>
          </a:ln>
        </p:spPr>
        <p:txBody>
          <a:bodyPr>
            <a:normAutofit/>
          </a:bodyPr>
          <a:lstStyle/>
          <a:p>
            <a:r>
              <a:rPr lang="fa-IR" sz="2800" dirty="0" smtClean="0">
                <a:solidFill>
                  <a:schemeClr val="tx2"/>
                </a:solidFill>
              </a:rPr>
              <a:t>بیمار یابی فعال </a:t>
            </a:r>
          </a:p>
          <a:p>
            <a:r>
              <a:rPr lang="fa-IR" dirty="0" smtClean="0"/>
              <a:t>بیماریابی فعال اصولا برای افراد در معرض تماس با بیماران مبتلا به سل ریوی خلط مثبت در منزل یا در محل کار (بخصوص کودکان ) انجام میشود . سایر گروه های که ممکن است تحت بیماریابی فعال قرار بگیرند شامل : </a:t>
            </a:r>
          </a:p>
          <a:p>
            <a:endParaRPr lang="fa-IR" dirty="0" smtClean="0"/>
          </a:p>
          <a:p>
            <a:r>
              <a:rPr lang="fa-IR" dirty="0" smtClean="0"/>
              <a:t>جمعیت های متراکم :زندان ها ،سرباز خانه ها،مراکز باز پروری ،اردو گاه ها و ...</a:t>
            </a:r>
          </a:p>
          <a:p>
            <a:endParaRPr lang="fa-IR" dirty="0" smtClean="0"/>
          </a:p>
          <a:p>
            <a:r>
              <a:rPr lang="fa-IR" dirty="0" smtClean="0"/>
              <a:t>بیماران مبتلا به ضعف سیستم ایمنی :از جمله بیماران مبتلا به عفونت </a:t>
            </a:r>
            <a:r>
              <a:rPr lang="en-US" dirty="0" smtClean="0"/>
              <a:t>HIV </a:t>
            </a:r>
            <a:r>
              <a:rPr lang="fa-IR" dirty="0" smtClean="0"/>
              <a:t>،نارسایی کلیه و دیابت کنترل نشده و بیماران تحت درمان های تضعیف کننده ی سیستم ایمنی از جمله :دارو های شیمی درمانی ،کورتیکواستروئید ها .</a:t>
            </a:r>
          </a:p>
          <a:p>
            <a:endParaRPr lang="fa-IR" dirty="0"/>
          </a:p>
          <a:p>
            <a:r>
              <a:rPr lang="fa-IR" dirty="0" smtClean="0"/>
              <a:t>کارکنان سیستم بهداشتی درمانی بخصوص کارکنان آزمایشگاه سل که با خلط سرو کار دارند . </a:t>
            </a:r>
          </a:p>
        </p:txBody>
      </p:sp>
    </p:spTree>
    <p:extLst>
      <p:ext uri="{BB962C8B-B14F-4D97-AF65-F5344CB8AC3E}">
        <p14:creationId xmlns:p14="http://schemas.microsoft.com/office/powerpoint/2010/main" val="64519361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620689"/>
            <a:ext cx="7315200" cy="648072"/>
          </a:xfrm>
        </p:spPr>
        <p:txBody>
          <a:bodyPr>
            <a:normAutofit/>
          </a:bodyPr>
          <a:lstStyle/>
          <a:p>
            <a:pPr algn="r"/>
            <a:r>
              <a:rPr lang="fa-IR" sz="2800" dirty="0" smtClean="0"/>
              <a:t>بیمار یابی غیر فعال </a:t>
            </a:r>
            <a:endParaRPr lang="fa-IR" sz="2800" dirty="0"/>
          </a:p>
        </p:txBody>
      </p:sp>
      <p:sp>
        <p:nvSpPr>
          <p:cNvPr id="3" name="Content Placeholder 2"/>
          <p:cNvSpPr>
            <a:spLocks noGrp="1"/>
          </p:cNvSpPr>
          <p:nvPr>
            <p:ph idx="1"/>
          </p:nvPr>
        </p:nvSpPr>
        <p:spPr>
          <a:xfrm>
            <a:off x="1043608" y="1673424"/>
            <a:ext cx="7315200" cy="5184576"/>
          </a:xfrm>
        </p:spPr>
        <p:txBody>
          <a:bodyPr/>
          <a:lstStyle/>
          <a:p>
            <a:endParaRPr lang="fa-IR" dirty="0" smtClean="0"/>
          </a:p>
          <a:p>
            <a:r>
              <a:rPr lang="fa-IR" dirty="0" smtClean="0"/>
              <a:t>بیماریابی سل اصولا غیر فعال است به این معنی که از میان بیمارانی که به مراکز بهداشتی درمانی و سایر مراکز درمانی دولتی و غیر دولتی مراجعه میکنند موارد مشکوک شناسایی و به طور مناسب مورد بررسی قرار می گیرند ، البته باید یادآوری کرد که اساس برنامه بیماریابی مبتنی بر یافتن بیماران مبتلا به سل ریوی خلط مثبت میباشد .</a:t>
            </a:r>
          </a:p>
          <a:p>
            <a:endParaRPr lang="fa-IR" dirty="0"/>
          </a:p>
          <a:p>
            <a:r>
              <a:rPr lang="fa-IR" sz="3200" dirty="0" smtClean="0"/>
              <a:t>نکته : </a:t>
            </a:r>
            <a:r>
              <a:rPr lang="fa-IR" sz="2400" dirty="0" smtClean="0"/>
              <a:t>گرفتن نمونه خلط مناسب قدم اصلی در تشخیص سل است . </a:t>
            </a:r>
          </a:p>
          <a:p>
            <a:endParaRPr lang="fa-IR" sz="3200" dirty="0" smtClean="0"/>
          </a:p>
        </p:txBody>
      </p:sp>
    </p:spTree>
    <p:extLst>
      <p:ext uri="{BB962C8B-B14F-4D97-AF65-F5344CB8AC3E}">
        <p14:creationId xmlns:p14="http://schemas.microsoft.com/office/powerpoint/2010/main" val="14127443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332656"/>
            <a:ext cx="7315200" cy="1154097"/>
          </a:xfrm>
        </p:spPr>
        <p:txBody>
          <a:bodyPr/>
          <a:lstStyle/>
          <a:p>
            <a:pPr algn="r"/>
            <a:r>
              <a:rPr lang="fa-IR" dirty="0" smtClean="0"/>
              <a:t>پیشگیری </a:t>
            </a:r>
            <a:endParaRPr lang="fa-IR" dirty="0"/>
          </a:p>
        </p:txBody>
      </p:sp>
      <p:sp>
        <p:nvSpPr>
          <p:cNvPr id="3" name="Content Placeholder 2"/>
          <p:cNvSpPr>
            <a:spLocks noGrp="1"/>
          </p:cNvSpPr>
          <p:nvPr>
            <p:ph idx="1"/>
          </p:nvPr>
        </p:nvSpPr>
        <p:spPr>
          <a:xfrm>
            <a:off x="683568" y="1921677"/>
            <a:ext cx="7992888" cy="4968552"/>
          </a:xfrm>
        </p:spPr>
        <p:txBody>
          <a:bodyPr/>
          <a:lstStyle/>
          <a:p>
            <a:r>
              <a:rPr lang="fa-IR" sz="2400" dirty="0" smtClean="0"/>
              <a:t>اطلاعات قوی و کافی وجود دارد که ایمن سازی با واکسن درجه  ی بالایی از حفاظت </a:t>
            </a:r>
            <a:r>
              <a:rPr lang="fa-IR" sz="2800" dirty="0" smtClean="0"/>
              <a:t>و </a:t>
            </a:r>
            <a:r>
              <a:rPr lang="fa-IR" sz="2400" dirty="0" smtClean="0"/>
              <a:t>ایمنی بر علیه سل در کودکان ایجاد میکند .</a:t>
            </a:r>
          </a:p>
          <a:p>
            <a:endParaRPr lang="fa-IR" sz="2400" dirty="0"/>
          </a:p>
          <a:p>
            <a:pPr marL="45720" indent="0">
              <a:buNone/>
            </a:pPr>
            <a:endParaRPr lang="fa-IR" sz="2400" dirty="0" smtClean="0"/>
          </a:p>
          <a:p>
            <a:r>
              <a:rPr lang="fa-IR" sz="2400" dirty="0" smtClean="0"/>
              <a:t>گاهی میتوان گفت تزریق این واکسن تا حدود 80% موجب حفاظت و مقاومت در برابر ابتلا به بیماری سل میگردد .</a:t>
            </a:r>
            <a:r>
              <a:rPr lang="fa-IR" sz="2400" dirty="0"/>
              <a:t> </a:t>
            </a:r>
            <a:r>
              <a:rPr lang="fa-IR" sz="2400" dirty="0" smtClean="0"/>
              <a:t>با این حال احتمال وجود دارد اینکه اگر این واکسن از انتشار آلودگی باسیل سل جلوگیری نکند حد اقل آن را تا مقدار زیادی کاهش میدهد به همین دلیل به ویژه در جوامعی که شیوع بیماری زیاد است استفاده از این واکسن اکیدا توصیه میشود .</a:t>
            </a:r>
          </a:p>
          <a:p>
            <a:pPr marL="45720" indent="0">
              <a:buNone/>
            </a:pPr>
            <a:endParaRPr lang="fa-IR" sz="2400" dirty="0" smtClean="0"/>
          </a:p>
        </p:txBody>
      </p:sp>
    </p:spTree>
    <p:extLst>
      <p:ext uri="{BB962C8B-B14F-4D97-AF65-F5344CB8AC3E}">
        <p14:creationId xmlns:p14="http://schemas.microsoft.com/office/powerpoint/2010/main" val="175221033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9280" y="2132856"/>
            <a:ext cx="5832648" cy="1154097"/>
          </a:xfrm>
        </p:spPr>
        <p:txBody>
          <a:bodyPr/>
          <a:lstStyle/>
          <a:p>
            <a:endParaRPr lang="fa-IR" dirty="0"/>
          </a:p>
        </p:txBody>
      </p:sp>
      <p:sp>
        <p:nvSpPr>
          <p:cNvPr id="3" name="Content Placeholder 2"/>
          <p:cNvSpPr>
            <a:spLocks noGrp="1"/>
          </p:cNvSpPr>
          <p:nvPr>
            <p:ph idx="1"/>
          </p:nvPr>
        </p:nvSpPr>
        <p:spPr>
          <a:xfrm>
            <a:off x="467544" y="1340768"/>
            <a:ext cx="8136904" cy="5328592"/>
          </a:xfrm>
        </p:spPr>
        <p:txBody>
          <a:bodyPr>
            <a:normAutofit/>
          </a:bodyPr>
          <a:lstStyle/>
          <a:p>
            <a:pPr marL="45720" indent="0">
              <a:buNone/>
            </a:pPr>
            <a:endParaRPr lang="fa-IR" sz="3600" dirty="0" smtClean="0"/>
          </a:p>
          <a:p>
            <a:pPr marL="45720" indent="0">
              <a:buNone/>
            </a:pPr>
            <a:r>
              <a:rPr lang="fa-IR" sz="3600" dirty="0" smtClean="0"/>
              <a:t>جهت پیشگیری و مبارزه با بیماری سل واکسنی توسط آلبرت لئون شارل کالمت دانشمند فرانسوی در سال 1921 کشف شد که ب ث ژمخفف عبارت باسیل کالمت ژرین است .</a:t>
            </a:r>
          </a:p>
          <a:p>
            <a:pPr marL="45720" indent="0">
              <a:buNone/>
            </a:pPr>
            <a:r>
              <a:rPr lang="fa-IR" sz="3600" dirty="0" smtClean="0"/>
              <a:t> </a:t>
            </a:r>
          </a:p>
          <a:p>
            <a:pPr marL="45720" indent="0">
              <a:buNone/>
            </a:pPr>
            <a:r>
              <a:rPr lang="fa-IR" sz="3600" dirty="0" smtClean="0"/>
              <a:t>( </a:t>
            </a:r>
            <a:r>
              <a:rPr lang="en-US" sz="3600" dirty="0" smtClean="0"/>
              <a:t>BCG= Bacillus-</a:t>
            </a:r>
            <a:r>
              <a:rPr lang="en-US" sz="3600" dirty="0" err="1" smtClean="0"/>
              <a:t>Calmette</a:t>
            </a:r>
            <a:r>
              <a:rPr lang="en-US" sz="3600" dirty="0" smtClean="0"/>
              <a:t>-</a:t>
            </a:r>
            <a:r>
              <a:rPr lang="en-US" sz="3600" dirty="0" err="1" smtClean="0"/>
              <a:t>Gue`rin</a:t>
            </a:r>
            <a:r>
              <a:rPr lang="fa-IR" sz="3600" dirty="0" smtClean="0"/>
              <a:t>) </a:t>
            </a:r>
          </a:p>
        </p:txBody>
      </p:sp>
    </p:spTree>
    <p:extLst>
      <p:ext uri="{BB962C8B-B14F-4D97-AF65-F5344CB8AC3E}">
        <p14:creationId xmlns:p14="http://schemas.microsoft.com/office/powerpoint/2010/main" val="4126865849"/>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620688"/>
            <a:ext cx="7315200" cy="1154097"/>
          </a:xfrm>
        </p:spPr>
        <p:txBody>
          <a:bodyPr/>
          <a:lstStyle/>
          <a:p>
            <a:pPr algn="r"/>
            <a:r>
              <a:rPr lang="fa-IR" dirty="0" smtClean="0"/>
              <a:t>واکسن ب ث ژ چیست ؟</a:t>
            </a:r>
            <a:endParaRPr lang="fa-IR" dirty="0"/>
          </a:p>
        </p:txBody>
      </p:sp>
      <p:sp>
        <p:nvSpPr>
          <p:cNvPr id="3" name="Content Placeholder 2"/>
          <p:cNvSpPr>
            <a:spLocks noGrp="1"/>
          </p:cNvSpPr>
          <p:nvPr>
            <p:ph idx="1"/>
          </p:nvPr>
        </p:nvSpPr>
        <p:spPr>
          <a:xfrm>
            <a:off x="611560" y="1916832"/>
            <a:ext cx="8064896" cy="4824535"/>
          </a:xfrm>
        </p:spPr>
        <p:txBody>
          <a:bodyPr/>
          <a:lstStyle/>
          <a:p>
            <a:r>
              <a:rPr lang="fa-IR" dirty="0" smtClean="0"/>
              <a:t>واکسن ب ث ژ واکسنی است که با میکروب زنده ساخته شده و تا حدی در مقابل سل مصونیت ایجاد میکند . در صورتی که در معرض باکتری ( میکروب ) سل قرار بگیرد واکسن ب ث ژ از عفونت جلوگیری نمیکند ولی باعث میشود که به احتمال خیلی بیشتر به جای یک بیماری سراسری که خطر مرگ دارد دچار یک عفونت ملایم در یک نقطه بدن بشود .</a:t>
            </a:r>
          </a:p>
          <a:p>
            <a:endParaRPr lang="fa-IR" dirty="0"/>
          </a:p>
          <a:p>
            <a:r>
              <a:rPr lang="fa-IR" dirty="0" smtClean="0"/>
              <a:t>ایجاد مصونیت در اثر واکسن ب ث ژ 6 تا 12 هفته طول میکشد . </a:t>
            </a:r>
          </a:p>
          <a:p>
            <a:endParaRPr lang="fa-IR" dirty="0"/>
          </a:p>
          <a:p>
            <a:r>
              <a:rPr lang="fa-IR" dirty="0" smtClean="0"/>
              <a:t>واکسن ب ث ژ ممکن است فقط  50% تا 60% مصونیت در مقابل سل به وجود بیاورد و در بعضی افراد تاثیر واکسن در طول زمان ، در بعضی وقت ها در ظرف 5 تا 15 سال از بین میرود .</a:t>
            </a:r>
            <a:endParaRPr lang="fa-IR" dirty="0"/>
          </a:p>
          <a:p>
            <a:r>
              <a:rPr lang="fa-IR" dirty="0" smtClean="0"/>
              <a:t>بیش از همه برای کودکان مفید است . واکسن ب ث ژ ممکن است از بروز انواع شدید بیماری سل مثل سل در مغز (مننژیت </a:t>
            </a:r>
            <a:r>
              <a:rPr lang="en-US" dirty="0" smtClean="0"/>
              <a:t>TB</a:t>
            </a:r>
            <a:r>
              <a:rPr lang="fa-IR" dirty="0" smtClean="0"/>
              <a:t>) در کودکان جلوگیری میکند نفع آن در بزرگسالان کمتر واضح است . </a:t>
            </a:r>
          </a:p>
          <a:p>
            <a:endParaRPr lang="fa-IR" dirty="0" smtClean="0"/>
          </a:p>
        </p:txBody>
      </p:sp>
    </p:spTree>
    <p:extLst>
      <p:ext uri="{BB962C8B-B14F-4D97-AF65-F5344CB8AC3E}">
        <p14:creationId xmlns:p14="http://schemas.microsoft.com/office/powerpoint/2010/main" val="4219274274"/>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971600" y="332656"/>
            <a:ext cx="7315200" cy="1154097"/>
          </a:xfrm>
        </p:spPr>
        <p:txBody>
          <a:bodyPr/>
          <a:lstStyle/>
          <a:p>
            <a:pPr algn="r"/>
            <a:r>
              <a:rPr lang="fa-IR" dirty="0" smtClean="0"/>
              <a:t>ممنوعیت مصرف </a:t>
            </a:r>
            <a:endParaRPr lang="fa-IR" dirty="0"/>
          </a:p>
        </p:txBody>
      </p:sp>
      <p:sp>
        <p:nvSpPr>
          <p:cNvPr id="8" name="Content Placeholder 7"/>
          <p:cNvSpPr>
            <a:spLocks noGrp="1"/>
          </p:cNvSpPr>
          <p:nvPr>
            <p:ph idx="1"/>
          </p:nvPr>
        </p:nvSpPr>
        <p:spPr>
          <a:xfrm>
            <a:off x="467544" y="1484784"/>
            <a:ext cx="8208912" cy="5256583"/>
          </a:xfrm>
        </p:spPr>
        <p:txBody>
          <a:bodyPr/>
          <a:lstStyle/>
          <a:p>
            <a:endParaRPr lang="fa-IR" dirty="0" smtClean="0"/>
          </a:p>
          <a:p>
            <a:endParaRPr lang="fa-IR" dirty="0"/>
          </a:p>
          <a:p>
            <a:r>
              <a:rPr lang="fa-IR" sz="2400" dirty="0" smtClean="0"/>
              <a:t>کسانی هستند که منع مصرف واکسن ب ث ژ دارند از جمله : کسانی که سیستم دفاعی آنها ضعیف است یا در حال حاضر بیمار میباشند مثلا آبله مرغان دارند ، یا اخیرا واکسنی زده اند که با میکروب زنده ساخته شده است مثل واکسن سرخک ، ممکن است توصیه شود که واکسن ب ث ژ نزنند . افراد قبل از ب ث ژ ارزیابی میشوند و لازم خواهد بود که قبل از واکسناسیون رضایتنامه ای را امضا کنند . </a:t>
            </a:r>
          </a:p>
          <a:p>
            <a:endParaRPr lang="fa-IR" dirty="0" smtClean="0"/>
          </a:p>
        </p:txBody>
      </p:sp>
    </p:spTree>
    <p:extLst>
      <p:ext uri="{BB962C8B-B14F-4D97-AF65-F5344CB8AC3E}">
        <p14:creationId xmlns:p14="http://schemas.microsoft.com/office/powerpoint/2010/main" val="372812519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101408" y="2276872"/>
            <a:ext cx="7315200" cy="1154097"/>
          </a:xfrm>
        </p:spPr>
        <p:txBody>
          <a:bodyPr/>
          <a:lstStyle/>
          <a:p>
            <a:endParaRPr lang="fa-IR"/>
          </a:p>
        </p:txBody>
      </p:sp>
      <p:sp>
        <p:nvSpPr>
          <p:cNvPr id="7" name="Content Placeholder 6"/>
          <p:cNvSpPr>
            <a:spLocks noGrp="1"/>
          </p:cNvSpPr>
          <p:nvPr>
            <p:ph idx="1"/>
          </p:nvPr>
        </p:nvSpPr>
        <p:spPr>
          <a:xfrm>
            <a:off x="395536" y="1196752"/>
            <a:ext cx="8064896" cy="5472607"/>
          </a:xfrm>
        </p:spPr>
        <p:txBody>
          <a:bodyPr>
            <a:normAutofit/>
          </a:bodyPr>
          <a:lstStyle/>
          <a:p>
            <a:r>
              <a:rPr lang="fa-IR" sz="2800" dirty="0" smtClean="0"/>
              <a:t>نوزادان مبتلا به ایدز نباید واکسینه شوند .</a:t>
            </a:r>
          </a:p>
          <a:p>
            <a:endParaRPr lang="fa-IR" sz="2800" dirty="0" smtClean="0"/>
          </a:p>
          <a:p>
            <a:r>
              <a:rPr lang="fa-IR" sz="2800" dirty="0" smtClean="0"/>
              <a:t>بزرگسالانی که سل ندارند و قبلا واکسینه نشده اند اما اغلب در معرض بیماری سل مقاوم در برابر دارو قرار دارند ، ممکن است واکسینه شوند .</a:t>
            </a:r>
          </a:p>
          <a:p>
            <a:endParaRPr lang="fa-IR" sz="2800" dirty="0" smtClean="0"/>
          </a:p>
          <a:p>
            <a:r>
              <a:rPr lang="fa-IR" sz="2800" dirty="0" smtClean="0"/>
              <a:t>در مناطقی که بیماری سل شایع نیست تنها در نوزادان در معرض خطر بالا واکسناسیون انجام میشود در حالی که در موارد مشکوک به این بیماری این موارد به صورت جداگانه مورد آزمایش و درمان قرار میگیرند .</a:t>
            </a:r>
          </a:p>
          <a:p>
            <a:endParaRPr lang="fa-IR" sz="2800" dirty="0" smtClean="0"/>
          </a:p>
          <a:p>
            <a:endParaRPr lang="fa-IR" sz="2800" dirty="0"/>
          </a:p>
        </p:txBody>
      </p:sp>
    </p:spTree>
    <p:extLst>
      <p:ext uri="{BB962C8B-B14F-4D97-AF65-F5344CB8AC3E}">
        <p14:creationId xmlns:p14="http://schemas.microsoft.com/office/powerpoint/2010/main" val="47072387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476672"/>
            <a:ext cx="7315200" cy="1154097"/>
          </a:xfrm>
        </p:spPr>
        <p:txBody>
          <a:bodyPr/>
          <a:lstStyle/>
          <a:p>
            <a:pPr algn="r"/>
            <a:r>
              <a:rPr lang="fa-IR" dirty="0" smtClean="0"/>
              <a:t>عوارض جانبی </a:t>
            </a:r>
            <a:endParaRPr lang="fa-IR" dirty="0"/>
          </a:p>
        </p:txBody>
      </p:sp>
      <p:sp>
        <p:nvSpPr>
          <p:cNvPr id="3" name="Content Placeholder 2"/>
          <p:cNvSpPr>
            <a:spLocks noGrp="1"/>
          </p:cNvSpPr>
          <p:nvPr>
            <p:ph idx="1"/>
          </p:nvPr>
        </p:nvSpPr>
        <p:spPr>
          <a:xfrm>
            <a:off x="611560" y="1700809"/>
            <a:ext cx="8064896" cy="4608552"/>
          </a:xfrm>
        </p:spPr>
        <p:txBody>
          <a:bodyPr>
            <a:normAutofit/>
          </a:bodyPr>
          <a:lstStyle/>
          <a:p>
            <a:pPr marL="45720" indent="0">
              <a:buNone/>
            </a:pPr>
            <a:r>
              <a:rPr lang="fa-IR" sz="2400" dirty="0" smtClean="0"/>
              <a:t>مثل هر واکسن دیگر ممکن است عوارض جانبی وجود داشته باشد و این عوارض در اشخاص مختلف متفاوت است . بعضی اوقات ممکن است محل واکسن ورم کرده و قرمز و دردناک شود این حالت معمولا بدون درمان بهتر میشود . </a:t>
            </a:r>
          </a:p>
          <a:p>
            <a:pPr marL="45720" indent="0">
              <a:buNone/>
            </a:pPr>
            <a:r>
              <a:rPr lang="fa-IR" sz="2400" dirty="0" smtClean="0"/>
              <a:t>غده های گلو و زیر بغل ممکن است ورم کنند و گاهی نیاز به درمان داشته باشند.</a:t>
            </a:r>
          </a:p>
          <a:p>
            <a:pPr marL="45720" indent="0">
              <a:buNone/>
            </a:pPr>
            <a:r>
              <a:rPr lang="fa-IR" sz="2400" dirty="0" smtClean="0"/>
              <a:t>به ندرت ممکن است پیش بیاید باعث عفونت گسترده ب ث ژ شود و این معمولا برای کسانی پیش میاید که مصونیت آنها کم است از جمله کسانی که از نظر </a:t>
            </a:r>
            <a:r>
              <a:rPr lang="en-US" sz="2400" dirty="0" smtClean="0"/>
              <a:t>HIV </a:t>
            </a:r>
            <a:r>
              <a:rPr lang="fa-IR" sz="2400" dirty="0" smtClean="0"/>
              <a:t>مثبت هستند ، کمبود تغذیه دارند یا از بیماری شدیدی رنج میبرند . در موارد نادری این منجر به مرگ شده است .</a:t>
            </a:r>
          </a:p>
          <a:p>
            <a:pPr marL="45720" indent="0">
              <a:buNone/>
            </a:pPr>
            <a:endParaRPr lang="fa-IR" sz="2400" dirty="0" smtClean="0"/>
          </a:p>
        </p:txBody>
      </p:sp>
    </p:spTree>
    <p:extLst>
      <p:ext uri="{BB962C8B-B14F-4D97-AF65-F5344CB8AC3E}">
        <p14:creationId xmlns:p14="http://schemas.microsoft.com/office/powerpoint/2010/main" val="1077124399"/>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620688"/>
            <a:ext cx="7315200" cy="1154097"/>
          </a:xfrm>
        </p:spPr>
        <p:txBody>
          <a:bodyPr/>
          <a:lstStyle/>
          <a:p>
            <a:pPr algn="r"/>
            <a:r>
              <a:rPr lang="fa-IR" dirty="0" smtClean="0"/>
              <a:t>عوارض احتمالی </a:t>
            </a:r>
            <a:endParaRPr lang="fa-IR" dirty="0"/>
          </a:p>
        </p:txBody>
      </p:sp>
      <p:sp>
        <p:nvSpPr>
          <p:cNvPr id="3" name="Content Placeholder 2"/>
          <p:cNvSpPr>
            <a:spLocks noGrp="1"/>
          </p:cNvSpPr>
          <p:nvPr>
            <p:ph idx="1"/>
          </p:nvPr>
        </p:nvSpPr>
        <p:spPr>
          <a:xfrm>
            <a:off x="539552" y="1844824"/>
            <a:ext cx="8208912" cy="4824535"/>
          </a:xfrm>
        </p:spPr>
        <p:txBody>
          <a:bodyPr/>
          <a:lstStyle/>
          <a:p>
            <a:r>
              <a:rPr lang="fa-IR" sz="2400" dirty="0"/>
              <a:t>یکی از مضرات واکسن ب ث ژ این است که اغلب باعث میشود نتیجه آزمایش های پوستی برای میکروب سل در آینده مثبت باشد یعنی ممکن است ما </a:t>
            </a:r>
            <a:r>
              <a:rPr lang="fa-IR" sz="2400" dirty="0" smtClean="0"/>
              <a:t>ندانیم  </a:t>
            </a:r>
            <a:r>
              <a:rPr lang="fa-IR" sz="2400" dirty="0"/>
              <a:t>که واکنش به خاطر عفونت سل </a:t>
            </a:r>
            <a:r>
              <a:rPr lang="fa-IR" sz="2400" dirty="0" smtClean="0"/>
              <a:t>بوده است </a:t>
            </a:r>
            <a:r>
              <a:rPr lang="fa-IR" sz="2400" dirty="0"/>
              <a:t>یا به خاطر واکسن ب ث ژ . </a:t>
            </a:r>
            <a:endParaRPr lang="fa-IR" sz="2400" dirty="0" smtClean="0"/>
          </a:p>
          <a:p>
            <a:r>
              <a:rPr lang="fa-IR" sz="2400" dirty="0" smtClean="0"/>
              <a:t>پس از تزریق در محل مذکور در تعدادی از افراد ظرف 2 تا 3 هفته بعد از تزریق ، واکنش های دستگاه ایمنی از جمله قرمزی ، تورم و حتی زخم و خروج چرک از محل تزریق بروز میکند .</a:t>
            </a:r>
          </a:p>
          <a:p>
            <a:r>
              <a:rPr lang="fa-IR" sz="2400" dirty="0" smtClean="0"/>
              <a:t>ممکن است تورم غدد لنفاوی زیر بغل به وجود بیاید که در صورت بروز هر گونه عارضه باید به پزشک معالج و نزدیک ترین مرکز بهداشتی درمانی مراجعه شود .</a:t>
            </a:r>
          </a:p>
          <a:p>
            <a:r>
              <a:rPr lang="fa-IR" sz="2400" dirty="0" smtClean="0"/>
              <a:t>اگر تزریق واکسن ب ث ژ در ناحیه مورد نظر ( بازوی نوزاد ) انجام شد اما واکنشی دیده نشد یا اثر زخمی در محل تزریق به جا نماند ، نیاز به تزریق مجدد واکسن نیست .</a:t>
            </a:r>
          </a:p>
          <a:p>
            <a:endParaRPr lang="fa-IR" sz="2400" dirty="0"/>
          </a:p>
        </p:txBody>
      </p:sp>
    </p:spTree>
    <p:extLst>
      <p:ext uri="{BB962C8B-B14F-4D97-AF65-F5344CB8AC3E}">
        <p14:creationId xmlns:p14="http://schemas.microsoft.com/office/powerpoint/2010/main" val="1956026334"/>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21088" y="2564904"/>
            <a:ext cx="2016224" cy="1154097"/>
          </a:xfrm>
        </p:spPr>
        <p:txBody>
          <a:bodyPr/>
          <a:lstStyle/>
          <a:p>
            <a:endParaRPr lang="fa-IR" dirty="0"/>
          </a:p>
        </p:txBody>
      </p:sp>
      <p:sp>
        <p:nvSpPr>
          <p:cNvPr id="3" name="Content Placeholder 2"/>
          <p:cNvSpPr>
            <a:spLocks noGrp="1"/>
          </p:cNvSpPr>
          <p:nvPr>
            <p:ph idx="1"/>
          </p:nvPr>
        </p:nvSpPr>
        <p:spPr>
          <a:xfrm>
            <a:off x="683568" y="1484784"/>
            <a:ext cx="7920880" cy="5472608"/>
          </a:xfrm>
        </p:spPr>
        <p:txBody>
          <a:bodyPr>
            <a:normAutofit/>
          </a:bodyPr>
          <a:lstStyle/>
          <a:p>
            <a:r>
              <a:rPr lang="fa-IR" sz="2800" dirty="0" smtClean="0"/>
              <a:t>شایع ترین عوارض عفونی آن تورم تورم غده لنفاوی زیر بغل و ناحیه گردن است .</a:t>
            </a:r>
          </a:p>
          <a:p>
            <a:pPr marL="45720" indent="0">
              <a:buNone/>
            </a:pPr>
            <a:endParaRPr lang="fa-IR" sz="2800" dirty="0" smtClean="0"/>
          </a:p>
          <a:p>
            <a:r>
              <a:rPr lang="fa-IR" sz="2800" dirty="0" smtClean="0"/>
              <a:t>ممکن است در مواردی به دلیل تزریق نامناسب و یا دوز نادرست دارو ، کودکان مبتلا به لنفادنیت ( بزرگی غدد لنفاوی ) شوند بزرگی غدد لنفاوی معمولا تا 8 هفته پس از تزریق این واکسن ایجاد میشود ولی در موارد نادری  ممکن است تا 8 ماه پس از تزریق نیز اتفاق بیافتد .</a:t>
            </a:r>
          </a:p>
          <a:p>
            <a:endParaRPr lang="fa-IR" sz="2800" dirty="0"/>
          </a:p>
        </p:txBody>
      </p:sp>
    </p:spTree>
    <p:extLst>
      <p:ext uri="{BB962C8B-B14F-4D97-AF65-F5344CB8AC3E}">
        <p14:creationId xmlns:p14="http://schemas.microsoft.com/office/powerpoint/2010/main" val="3619796060"/>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188640"/>
            <a:ext cx="7315200" cy="1154097"/>
          </a:xfrm>
        </p:spPr>
        <p:txBody>
          <a:bodyPr/>
          <a:lstStyle/>
          <a:p>
            <a:pPr algn="r"/>
            <a:r>
              <a:rPr lang="fa-IR" dirty="0" smtClean="0"/>
              <a:t>طریقه نگهداری </a:t>
            </a:r>
            <a:endParaRPr lang="fa-IR" dirty="0"/>
          </a:p>
        </p:txBody>
      </p:sp>
      <p:sp>
        <p:nvSpPr>
          <p:cNvPr id="3" name="Content Placeholder 2"/>
          <p:cNvSpPr>
            <a:spLocks noGrp="1"/>
          </p:cNvSpPr>
          <p:nvPr>
            <p:ph idx="1"/>
          </p:nvPr>
        </p:nvSpPr>
        <p:spPr>
          <a:xfrm>
            <a:off x="323528" y="1412776"/>
            <a:ext cx="8568952" cy="5445224"/>
          </a:xfrm>
          <a:ln>
            <a:solidFill>
              <a:schemeClr val="accent1"/>
            </a:solidFill>
          </a:ln>
        </p:spPr>
        <p:txBody>
          <a:bodyPr>
            <a:normAutofit/>
          </a:bodyPr>
          <a:lstStyle/>
          <a:p>
            <a:r>
              <a:rPr lang="fa-IR" sz="2800" dirty="0" smtClean="0"/>
              <a:t>در درجه حرارت 2 تا 8 درجه سانتیگراد و در طبقه فوقانی یخچال نگهداری شود . یخ زدگی به واکسن خشک آسیبی وارد نکرده ولی نور آفتاب و حرارت آن را به سرعت تخریب میکند .</a:t>
            </a:r>
          </a:p>
          <a:p>
            <a:endParaRPr lang="fa-IR" sz="2800" dirty="0" smtClean="0"/>
          </a:p>
          <a:p>
            <a:r>
              <a:rPr lang="fa-IR" sz="3200" dirty="0" smtClean="0">
                <a:solidFill>
                  <a:schemeClr val="tx2"/>
                </a:solidFill>
              </a:rPr>
              <a:t>برنامه ایمن سازی کودکان ، محل تزریق ، سوزن مورداستفاده و راه و مقدار تجویز </a:t>
            </a:r>
          </a:p>
          <a:p>
            <a:endParaRPr lang="fa-IR" sz="2400" dirty="0"/>
          </a:p>
          <a:p>
            <a:pPr marL="45720" indent="0">
              <a:buNone/>
            </a:pPr>
            <a:r>
              <a:rPr lang="fa-IR" sz="2800" dirty="0" smtClean="0"/>
              <a:t>واکسن ب ث ژ باید در بدو تولد به کودک تزریق شود و تزریق آن به صورت داخل جلدی و به مقدار 0/05 میلی لیتر میباشد .</a:t>
            </a:r>
          </a:p>
          <a:p>
            <a:pPr marL="45720" indent="0">
              <a:buNone/>
            </a:pPr>
            <a:r>
              <a:rPr lang="fa-IR" sz="2800" dirty="0" smtClean="0"/>
              <a:t>طول سوزن مورد استفاده 1/5 سانتی متر و شماره آن 27 یا26 باید باشد.  </a:t>
            </a:r>
          </a:p>
        </p:txBody>
      </p:sp>
    </p:spTree>
    <p:extLst>
      <p:ext uri="{BB962C8B-B14F-4D97-AF65-F5344CB8AC3E}">
        <p14:creationId xmlns:p14="http://schemas.microsoft.com/office/powerpoint/2010/main" val="387983845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6912" y="1556792"/>
            <a:ext cx="216024" cy="637964"/>
          </a:xfrm>
        </p:spPr>
        <p:txBody>
          <a:bodyPr>
            <a:normAutofit fontScale="90000"/>
          </a:bodyPr>
          <a:lstStyle/>
          <a:p>
            <a:endParaRPr lang="fa-IR" dirty="0"/>
          </a:p>
        </p:txBody>
      </p:sp>
      <p:sp>
        <p:nvSpPr>
          <p:cNvPr id="3" name="Content Placeholder 2"/>
          <p:cNvSpPr>
            <a:spLocks noGrp="1"/>
          </p:cNvSpPr>
          <p:nvPr>
            <p:ph idx="1"/>
          </p:nvPr>
        </p:nvSpPr>
        <p:spPr>
          <a:xfrm>
            <a:off x="395536" y="1412777"/>
            <a:ext cx="8352928" cy="4680520"/>
          </a:xfrm>
        </p:spPr>
        <p:txBody>
          <a:bodyPr>
            <a:normAutofit/>
          </a:bodyPr>
          <a:lstStyle/>
          <a:p>
            <a:r>
              <a:rPr lang="fa-IR" sz="2800" dirty="0" smtClean="0"/>
              <a:t>واکسن ب ث ژ باید در حد فاصل یک سوم فوقانی و دوسوم تحتانی بازو تزریق گردد.</a:t>
            </a:r>
          </a:p>
          <a:p>
            <a:pPr marL="45720" indent="0">
              <a:buNone/>
            </a:pPr>
            <a:r>
              <a:rPr lang="fa-IR" sz="3600" dirty="0" smtClean="0">
                <a:solidFill>
                  <a:schemeClr val="tx2"/>
                </a:solidFill>
              </a:rPr>
              <a:t>نکات کاربردی </a:t>
            </a:r>
          </a:p>
          <a:p>
            <a:r>
              <a:rPr lang="fa-IR" sz="3200" dirty="0" smtClean="0"/>
              <a:t>تلقیح واکسن ب ث ژ در کودک مبتلا به عفونت </a:t>
            </a:r>
            <a:r>
              <a:rPr lang="en-US" sz="3200" dirty="0" smtClean="0"/>
              <a:t>HIV </a:t>
            </a:r>
            <a:r>
              <a:rPr lang="fa-IR" sz="3200" dirty="0" smtClean="0"/>
              <a:t>( با و یا بدون علامت ) ممنوع است . اگر مادر </a:t>
            </a:r>
            <a:r>
              <a:rPr lang="en-US" sz="3200" dirty="0" smtClean="0"/>
              <a:t>HIV</a:t>
            </a:r>
            <a:r>
              <a:rPr lang="fa-IR" sz="3200" dirty="0" smtClean="0"/>
              <a:t>مثبت بوده و شیرخوار علائم عفونت احتمالی </a:t>
            </a:r>
            <a:r>
              <a:rPr lang="en-US" sz="3200" dirty="0" smtClean="0"/>
              <a:t>HIV </a:t>
            </a:r>
            <a:r>
              <a:rPr lang="fa-IR" sz="3200" dirty="0" smtClean="0"/>
              <a:t>را داشته باشد ، تلقیح واکسن ب ث ژ باید تا زمان مشخص شدن وضعیت عفونت شیرخوار به تعویق افتد. </a:t>
            </a:r>
          </a:p>
          <a:p>
            <a:endParaRPr lang="fa-IR" sz="2800" dirty="0" smtClean="0"/>
          </a:p>
          <a:p>
            <a:endParaRPr lang="fa-IR" sz="2800" dirty="0"/>
          </a:p>
        </p:txBody>
      </p:sp>
    </p:spTree>
    <p:extLst>
      <p:ext uri="{BB962C8B-B14F-4D97-AF65-F5344CB8AC3E}">
        <p14:creationId xmlns:p14="http://schemas.microsoft.com/office/powerpoint/2010/main" val="1158232365"/>
      </p:ext>
    </p:extLst>
  </p:cSld>
  <p:clrMapOvr>
    <a:masterClrMapping/>
  </p:clrMapOvr>
  <p:transition spd="slow">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1008" y="1412776"/>
            <a:ext cx="1224136" cy="504056"/>
          </a:xfrm>
        </p:spPr>
        <p:txBody>
          <a:bodyPr>
            <a:normAutofit fontScale="90000"/>
          </a:bodyPr>
          <a:lstStyle/>
          <a:p>
            <a:endParaRPr lang="fa-IR" dirty="0"/>
          </a:p>
        </p:txBody>
      </p:sp>
      <p:sp>
        <p:nvSpPr>
          <p:cNvPr id="3" name="Content Placeholder 2"/>
          <p:cNvSpPr>
            <a:spLocks noGrp="1"/>
          </p:cNvSpPr>
          <p:nvPr>
            <p:ph idx="1"/>
          </p:nvPr>
        </p:nvSpPr>
        <p:spPr>
          <a:xfrm>
            <a:off x="539552" y="1196753"/>
            <a:ext cx="7690048" cy="5112608"/>
          </a:xfrm>
        </p:spPr>
        <p:txBody>
          <a:bodyPr>
            <a:normAutofit/>
          </a:bodyPr>
          <a:lstStyle/>
          <a:p>
            <a:r>
              <a:rPr lang="fa-IR" sz="2800" dirty="0" smtClean="0"/>
              <a:t>در نوزادن متولد شده از مادران با وضعیت نامعلوم </a:t>
            </a:r>
            <a:r>
              <a:rPr lang="en-US" sz="2800" dirty="0" smtClean="0"/>
              <a:t>HIV </a:t>
            </a:r>
            <a:r>
              <a:rPr lang="fa-IR" sz="2800" dirty="0" smtClean="0"/>
              <a:t> واکسن ب ث ژ قابل تلقیح است .</a:t>
            </a:r>
          </a:p>
          <a:p>
            <a:endParaRPr lang="fa-IR" sz="2800" dirty="0" smtClean="0"/>
          </a:p>
          <a:p>
            <a:r>
              <a:rPr lang="fa-IR" sz="2800" dirty="0" smtClean="0"/>
              <a:t>در صورتی که تزریق اشتباها به داخل عضله یا زیر جلد صورت گرفته باشد ، لازم است تزریق متوقف شده ، زاویه ورود سرنگ و سوزن اصلاح شود و سپس تزریق بقیه واکسن انجام شود . در این شرایط نیازی به تزریق مقدار بیشتری از واکسن نیست و اگر تمام واکسن به اشتباه زیر جلدی یا عضلانی تزریق شده باشد ، شیرخوار واکسینه تلقی شده و نیاز به تکرار دز وجود ندارد .</a:t>
            </a:r>
          </a:p>
          <a:p>
            <a:pPr marL="45720" indent="0">
              <a:buNone/>
            </a:pPr>
            <a:endParaRPr lang="fa-IR" sz="2800" dirty="0"/>
          </a:p>
        </p:txBody>
      </p:sp>
    </p:spTree>
    <p:extLst>
      <p:ext uri="{BB962C8B-B14F-4D97-AF65-F5344CB8AC3E}">
        <p14:creationId xmlns:p14="http://schemas.microsoft.com/office/powerpoint/2010/main" val="642312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8920" y="1844824"/>
            <a:ext cx="1569368" cy="637964"/>
          </a:xfrm>
        </p:spPr>
        <p:txBody>
          <a:bodyPr>
            <a:normAutofit fontScale="90000"/>
          </a:bodyPr>
          <a:lstStyle/>
          <a:p>
            <a:endParaRPr lang="fa-IR" dirty="0"/>
          </a:p>
        </p:txBody>
      </p:sp>
      <p:sp>
        <p:nvSpPr>
          <p:cNvPr id="3" name="Content Placeholder 2"/>
          <p:cNvSpPr>
            <a:spLocks noGrp="1"/>
          </p:cNvSpPr>
          <p:nvPr>
            <p:ph idx="1"/>
          </p:nvPr>
        </p:nvSpPr>
        <p:spPr>
          <a:xfrm>
            <a:off x="395536" y="1268761"/>
            <a:ext cx="8424936" cy="5040600"/>
          </a:xfrm>
        </p:spPr>
        <p:txBody>
          <a:bodyPr>
            <a:normAutofit/>
          </a:bodyPr>
          <a:lstStyle/>
          <a:p>
            <a:r>
              <a:rPr lang="fa-IR" sz="2800" dirty="0" smtClean="0"/>
              <a:t>در صورت مراجعه تاخیری کودک ، تلقیح تا 12ماهگی به میزان 0/05 میلی لیتر داخل جلدی انجام میگیرد . پس از 12ماهگی ایمن سازی با واکسن ب ث ژ توصیه نمی شود .</a:t>
            </a:r>
          </a:p>
          <a:p>
            <a:endParaRPr lang="fa-IR" sz="2800" dirty="0" smtClean="0"/>
          </a:p>
          <a:p>
            <a:r>
              <a:rPr lang="fa-IR" sz="2800" dirty="0" smtClean="0"/>
              <a:t>افرادی که در سن سه ماهگی و بالاتر واکسن ب ث ژ را دریافت کرده و در مدت 72 ساعت در محل تزریق واکنش شدید التهابی نشان داده اند باید توسط پزشک از نظر سل بررسی گردند .</a:t>
            </a:r>
          </a:p>
          <a:p>
            <a:endParaRPr lang="fa-IR" sz="2800" dirty="0" smtClean="0"/>
          </a:p>
          <a:p>
            <a:r>
              <a:rPr lang="fa-IR" sz="2800" dirty="0" smtClean="0"/>
              <a:t>افرادی که به دنبال تزریق ب ث ژ اسکار ( زخم ) نداشته اند ، نیازی به تزریق مجدد ندارند .</a:t>
            </a:r>
          </a:p>
          <a:p>
            <a:endParaRPr lang="fa-IR" sz="2800" dirty="0" smtClean="0"/>
          </a:p>
          <a:p>
            <a:endParaRPr lang="fa-IR" sz="2800" dirty="0" smtClean="0"/>
          </a:p>
          <a:p>
            <a:endParaRPr lang="fa-IR" sz="2800" dirty="0"/>
          </a:p>
        </p:txBody>
      </p:sp>
    </p:spTree>
    <p:extLst>
      <p:ext uri="{BB962C8B-B14F-4D97-AF65-F5344CB8AC3E}">
        <p14:creationId xmlns:p14="http://schemas.microsoft.com/office/powerpoint/2010/main" val="1028907432"/>
      </p:ext>
    </p:extLst>
  </p:cSld>
  <p:clrMapOvr>
    <a:masterClrMapping/>
  </p:clrMapOvr>
  <p:transition spd="slow">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1008" y="1988840"/>
            <a:ext cx="1857400" cy="709972"/>
          </a:xfrm>
        </p:spPr>
        <p:txBody>
          <a:bodyPr/>
          <a:lstStyle/>
          <a:p>
            <a:endParaRPr lang="fa-IR" dirty="0"/>
          </a:p>
        </p:txBody>
      </p:sp>
      <p:sp>
        <p:nvSpPr>
          <p:cNvPr id="3" name="Content Placeholder 2"/>
          <p:cNvSpPr>
            <a:spLocks noGrp="1"/>
          </p:cNvSpPr>
          <p:nvPr>
            <p:ph idx="1"/>
          </p:nvPr>
        </p:nvSpPr>
        <p:spPr>
          <a:xfrm>
            <a:off x="539552" y="1340768"/>
            <a:ext cx="7920880" cy="4824536"/>
          </a:xfrm>
        </p:spPr>
        <p:txBody>
          <a:bodyPr>
            <a:normAutofit/>
          </a:bodyPr>
          <a:lstStyle/>
          <a:p>
            <a:r>
              <a:rPr lang="fa-IR" sz="2800" dirty="0"/>
              <a:t>قبل از تلقیح واکسن ب ث ژ نیازی به انجام تست مانتو نیست </a:t>
            </a:r>
            <a:r>
              <a:rPr lang="fa-IR" sz="2800" dirty="0" smtClean="0"/>
              <a:t>.</a:t>
            </a:r>
          </a:p>
          <a:p>
            <a:endParaRPr lang="fa-IR" sz="2800" dirty="0" smtClean="0"/>
          </a:p>
          <a:p>
            <a:pPr marL="45720" indent="0">
              <a:buNone/>
            </a:pPr>
            <a:r>
              <a:rPr lang="fa-IR" sz="2800" dirty="0" smtClean="0"/>
              <a:t>تلقیح واکسن ب ث ژ در موارد نقایص ارثی یا اکتسابی سیستم ایمنی ممنوع است .</a:t>
            </a:r>
          </a:p>
          <a:p>
            <a:pPr marL="45720" indent="0">
              <a:buNone/>
            </a:pPr>
            <a:endParaRPr lang="fa-IR" sz="2800" dirty="0"/>
          </a:p>
          <a:p>
            <a:pPr marL="45720" indent="0">
              <a:buNone/>
            </a:pPr>
            <a:r>
              <a:rPr lang="fa-IR" sz="2800" dirty="0" smtClean="0"/>
              <a:t>در صورت سابقه نقایص سیستم ایمنی و ابتلا به عفونت منتشر ب ث ژ در فرزندان قبلی خانواده ، لازم است تجویز واکسن های زنده بدو تولد ( از جمله واکسن ب ث ژ ) تا زمان بررسی شیرخوار و رد نقایص سیستم ایمنی به تعویق افتد . </a:t>
            </a:r>
          </a:p>
          <a:p>
            <a:pPr marL="45720" indent="0">
              <a:buNone/>
            </a:pPr>
            <a:endParaRPr lang="fa-IR" sz="2800" dirty="0"/>
          </a:p>
          <a:p>
            <a:pPr marL="45720" indent="0">
              <a:buNone/>
            </a:pPr>
            <a:endParaRPr lang="fa-IR" sz="2800" dirty="0"/>
          </a:p>
          <a:p>
            <a:endParaRPr lang="fa-IR" sz="2800" dirty="0"/>
          </a:p>
        </p:txBody>
      </p:sp>
    </p:spTree>
    <p:extLst>
      <p:ext uri="{BB962C8B-B14F-4D97-AF65-F5344CB8AC3E}">
        <p14:creationId xmlns:p14="http://schemas.microsoft.com/office/powerpoint/2010/main" val="919586842"/>
      </p:ext>
    </p:extLst>
  </p:cSld>
  <p:clrMapOvr>
    <a:masterClrMapping/>
  </p:clrMapOvr>
  <p:transition spd="slow">
    <p:pull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548680"/>
            <a:ext cx="7315200" cy="1154097"/>
          </a:xfrm>
        </p:spPr>
        <p:txBody>
          <a:bodyPr/>
          <a:lstStyle/>
          <a:p>
            <a:pPr algn="r"/>
            <a:r>
              <a:rPr lang="fa-IR" dirty="0" smtClean="0"/>
              <a:t>توصیه های پس از تزریق واکسن </a:t>
            </a:r>
            <a:endParaRPr lang="fa-IR" dirty="0"/>
          </a:p>
        </p:txBody>
      </p:sp>
      <p:sp>
        <p:nvSpPr>
          <p:cNvPr id="3" name="Content Placeholder 2"/>
          <p:cNvSpPr>
            <a:spLocks noGrp="1"/>
          </p:cNvSpPr>
          <p:nvPr>
            <p:ph idx="1"/>
          </p:nvPr>
        </p:nvSpPr>
        <p:spPr>
          <a:xfrm>
            <a:off x="611560" y="1772817"/>
            <a:ext cx="7992888" cy="4536504"/>
          </a:xfrm>
        </p:spPr>
        <p:txBody>
          <a:bodyPr>
            <a:normAutofit/>
          </a:bodyPr>
          <a:lstStyle/>
          <a:p>
            <a:r>
              <a:rPr lang="fa-IR" sz="3200" dirty="0" smtClean="0"/>
              <a:t>پس از واکسناسون برخی واکنش ها مانند تب ، درد و تورم در محل تزریق و بی قراری کودک شایع بوده و یاد آوری این مطلب به والدین از نگرانی آنها می کاهد .</a:t>
            </a:r>
          </a:p>
          <a:p>
            <a:r>
              <a:rPr lang="fa-IR" sz="3200" dirty="0" smtClean="0"/>
              <a:t>در مواردی که در محل تزریق واکسن، تورم و قرمزی وجود داشته باشد ، قرار دادن پارچه سرد و مرطوب تمیز در محل می تواند در کاهش درد موثر باشد .</a:t>
            </a:r>
          </a:p>
          <a:p>
            <a:r>
              <a:rPr lang="fa-IR" sz="3200" dirty="0" smtClean="0"/>
              <a:t>شستن محل تزریق واکسن و استحمام کودک پس از واکسناسیون منعی ندارد . </a:t>
            </a:r>
            <a:endParaRPr lang="fa-IR" sz="3200" dirty="0"/>
          </a:p>
        </p:txBody>
      </p:sp>
    </p:spTree>
    <p:extLst>
      <p:ext uri="{BB962C8B-B14F-4D97-AF65-F5344CB8AC3E}">
        <p14:creationId xmlns:p14="http://schemas.microsoft.com/office/powerpoint/2010/main" val="50508678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3056" y="2276872"/>
            <a:ext cx="2304256" cy="650041"/>
          </a:xfrm>
        </p:spPr>
        <p:txBody>
          <a:bodyPr>
            <a:normAutofit fontScale="90000"/>
          </a:bodyPr>
          <a:lstStyle/>
          <a:p>
            <a:endParaRPr lang="fa-IR"/>
          </a:p>
        </p:txBody>
      </p:sp>
      <p:sp>
        <p:nvSpPr>
          <p:cNvPr id="3" name="Content Placeholder 2"/>
          <p:cNvSpPr>
            <a:spLocks noGrp="1"/>
          </p:cNvSpPr>
          <p:nvPr>
            <p:ph idx="1"/>
          </p:nvPr>
        </p:nvSpPr>
        <p:spPr/>
        <p:txBody>
          <a:bodyPr/>
          <a:lstStyle/>
          <a:p>
            <a:pPr marL="45720" indent="0" algn="ctr">
              <a:buNone/>
            </a:pPr>
            <a:endParaRPr lang="fa-IR" dirty="0"/>
          </a:p>
          <a:p>
            <a:pPr marL="45720" indent="0" algn="ctr">
              <a:buNone/>
            </a:pPr>
            <a:endParaRPr lang="fa-IR" dirty="0" smtClean="0"/>
          </a:p>
          <a:p>
            <a:pPr marL="45720" indent="0" algn="ctr">
              <a:buNone/>
            </a:pPr>
            <a:endParaRPr lang="fa-IR" dirty="0"/>
          </a:p>
          <a:p>
            <a:pPr marL="45720" indent="0" algn="ctr">
              <a:buNone/>
            </a:pPr>
            <a:endParaRPr lang="fa-IR" dirty="0" smtClean="0"/>
          </a:p>
          <a:p>
            <a:pPr marL="45720" indent="0" algn="ctr">
              <a:buNone/>
            </a:pPr>
            <a:r>
              <a:rPr lang="fa-IR" sz="8800" dirty="0" smtClean="0">
                <a:solidFill>
                  <a:schemeClr val="tx2"/>
                </a:solidFill>
              </a:rPr>
              <a:t>پایان </a:t>
            </a:r>
            <a:endParaRPr lang="fa-IR" sz="8800" dirty="0">
              <a:solidFill>
                <a:schemeClr val="tx2"/>
              </a:solidFill>
            </a:endParaRPr>
          </a:p>
        </p:txBody>
      </p:sp>
    </p:spTree>
    <p:extLst>
      <p:ext uri="{BB962C8B-B14F-4D97-AF65-F5344CB8AC3E}">
        <p14:creationId xmlns:p14="http://schemas.microsoft.com/office/powerpoint/2010/main" val="281717928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e">
  <a:themeElements>
    <a:clrScheme name="Perspective">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362</TotalTime>
  <Words>2039</Words>
  <Application>Microsoft Office PowerPoint</Application>
  <PresentationFormat>On-screen Show (4:3)</PresentationFormat>
  <Paragraphs>117</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Perspective</vt:lpstr>
      <vt:lpstr>بسم الله الرحمن الرحیم </vt:lpstr>
      <vt:lpstr>معرفی </vt:lpstr>
      <vt:lpstr>عوامل </vt:lpstr>
      <vt:lpstr>دوره نهفتگی </vt:lpstr>
      <vt:lpstr>PowerPoint Presentation</vt:lpstr>
      <vt:lpstr>بیمار یابی</vt:lpstr>
      <vt:lpstr>بیمار یابی غیر فعال </vt:lpstr>
      <vt:lpstr>پیشگیری </vt:lpstr>
      <vt:lpstr>PowerPoint Presentation</vt:lpstr>
      <vt:lpstr>واکسن ب ث ژ چیست ؟</vt:lpstr>
      <vt:lpstr>ممنوعیت مصرف </vt:lpstr>
      <vt:lpstr>PowerPoint Presentation</vt:lpstr>
      <vt:lpstr>عوارض جانبی </vt:lpstr>
      <vt:lpstr>عوارض احتمالی </vt:lpstr>
      <vt:lpstr>PowerPoint Presentation</vt:lpstr>
      <vt:lpstr>طریقه نگهداری </vt:lpstr>
      <vt:lpstr>PowerPoint Presentation</vt:lpstr>
      <vt:lpstr>PowerPoint Presentation</vt:lpstr>
      <vt:lpstr>PowerPoint Presentation</vt:lpstr>
      <vt:lpstr>PowerPoint Presentation</vt:lpstr>
      <vt:lpstr>توصیه های پس از تزریق واکسن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mofateh</dc:creator>
  <cp:lastModifiedBy>Windows User</cp:lastModifiedBy>
  <cp:revision>35</cp:revision>
  <dcterms:created xsi:type="dcterms:W3CDTF">2018-02-25T03:21:57Z</dcterms:created>
  <dcterms:modified xsi:type="dcterms:W3CDTF">2020-05-12T01:39:17Z</dcterms:modified>
</cp:coreProperties>
</file>