
<file path=[Content_Types].xml><?xml version="1.0" encoding="utf-8"?>
<Types xmlns="http://schemas.openxmlformats.org/package/2006/content-types">
  <Default Extension="jfif" ContentType="image/jpe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58" r:id="rId4"/>
    <p:sldId id="259" r:id="rId5"/>
    <p:sldId id="260" r:id="rId6"/>
    <p:sldId id="261" r:id="rId7"/>
    <p:sldId id="262" r:id="rId8"/>
    <p:sldId id="263" r:id="rId9"/>
    <p:sldId id="264" r:id="rId10"/>
    <p:sldId id="265" r:id="rId11"/>
    <p:sldId id="296" r:id="rId12"/>
    <p:sldId id="297" r:id="rId13"/>
    <p:sldId id="298" r:id="rId14"/>
    <p:sldId id="299" r:id="rId15"/>
    <p:sldId id="300" r:id="rId16"/>
    <p:sldId id="302" r:id="rId17"/>
    <p:sldId id="303" r:id="rId18"/>
  </p:sldIdLst>
  <p:sldSz cx="12192000" cy="6858000"/>
  <p:notesSz cx="6858000" cy="9144000"/>
  <p:defaultTextStyle>
    <a:defPPr>
      <a:defRPr lang="fa-I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6" d="100"/>
          <a:sy n="66" d="100"/>
        </p:scale>
        <p:origin x="-876"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EEB53414-C1B1-4EC4-A385-163578FF0D4F}" type="datetimeFigureOut">
              <a:rPr lang="fa-IR" smtClean="0"/>
              <a:t>09/09/1441</a:t>
            </a:fld>
            <a:endParaRPr lang="fa-IR"/>
          </a:p>
        </p:txBody>
      </p:sp>
      <p:sp>
        <p:nvSpPr>
          <p:cNvPr id="5" name="Footer Placeholder 4"/>
          <p:cNvSpPr>
            <a:spLocks noGrp="1"/>
          </p:cNvSpPr>
          <p:nvPr>
            <p:ph type="ftr" sz="quarter" idx="11"/>
          </p:nvPr>
        </p:nvSpPr>
        <p:spPr/>
        <p:txBody>
          <a:bodyPr/>
          <a:lstStyle/>
          <a:p>
            <a:endParaRPr lang="fa-IR"/>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A3913F9B-85DE-4604-AC12-D38E7BB5E99E}" type="slidenum">
              <a:rPr lang="fa-IR" smtClean="0"/>
              <a:t>‹#›</a:t>
            </a:fld>
            <a:endParaRPr lang="fa-IR"/>
          </a:p>
        </p:txBody>
      </p:sp>
    </p:spTree>
    <p:extLst>
      <p:ext uri="{BB962C8B-B14F-4D97-AF65-F5344CB8AC3E}">
        <p14:creationId xmlns:p14="http://schemas.microsoft.com/office/powerpoint/2010/main" val="399533778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EB53414-C1B1-4EC4-A385-163578FF0D4F}" type="datetimeFigureOut">
              <a:rPr lang="fa-IR" smtClean="0"/>
              <a:t>09/09/1441</a:t>
            </a:fld>
            <a:endParaRPr lang="fa-IR"/>
          </a:p>
        </p:txBody>
      </p:sp>
      <p:sp>
        <p:nvSpPr>
          <p:cNvPr id="5" name="Footer Placeholder 4"/>
          <p:cNvSpPr>
            <a:spLocks noGrp="1"/>
          </p:cNvSpPr>
          <p:nvPr>
            <p:ph type="ftr" sz="quarter" idx="11"/>
          </p:nvPr>
        </p:nvSpPr>
        <p:spPr/>
        <p:txBody>
          <a:bodyPr/>
          <a:lstStyle/>
          <a:p>
            <a:endParaRPr lang="fa-I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3913F9B-85DE-4604-AC12-D38E7BB5E99E}" type="slidenum">
              <a:rPr lang="fa-IR" smtClean="0"/>
              <a:t>‹#›</a:t>
            </a:fld>
            <a:endParaRPr lang="fa-IR"/>
          </a:p>
        </p:txBody>
      </p:sp>
    </p:spTree>
    <p:extLst>
      <p:ext uri="{BB962C8B-B14F-4D97-AF65-F5344CB8AC3E}">
        <p14:creationId xmlns:p14="http://schemas.microsoft.com/office/powerpoint/2010/main" val="1695509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EB53414-C1B1-4EC4-A385-163578FF0D4F}" type="datetimeFigureOut">
              <a:rPr lang="fa-IR" smtClean="0"/>
              <a:t>09/09/1441</a:t>
            </a:fld>
            <a:endParaRPr lang="fa-IR"/>
          </a:p>
        </p:txBody>
      </p:sp>
      <p:sp>
        <p:nvSpPr>
          <p:cNvPr id="5" name="Footer Placeholder 4"/>
          <p:cNvSpPr>
            <a:spLocks noGrp="1"/>
          </p:cNvSpPr>
          <p:nvPr>
            <p:ph type="ftr" sz="quarter" idx="11"/>
          </p:nvPr>
        </p:nvSpPr>
        <p:spPr/>
        <p:txBody>
          <a:bodyPr/>
          <a:lstStyle/>
          <a:p>
            <a:endParaRPr lang="fa-IR"/>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3913F9B-85DE-4604-AC12-D38E7BB5E99E}" type="slidenum">
              <a:rPr lang="fa-IR" smtClean="0"/>
              <a:t>‹#›</a:t>
            </a:fld>
            <a:endParaRPr lang="fa-IR"/>
          </a:p>
        </p:txBody>
      </p:sp>
    </p:spTree>
    <p:extLst>
      <p:ext uri="{BB962C8B-B14F-4D97-AF65-F5344CB8AC3E}">
        <p14:creationId xmlns:p14="http://schemas.microsoft.com/office/powerpoint/2010/main" val="185706997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EB53414-C1B1-4EC4-A385-163578FF0D4F}" type="datetimeFigureOut">
              <a:rPr lang="fa-IR" smtClean="0"/>
              <a:t>09/09/1441</a:t>
            </a:fld>
            <a:endParaRPr lang="fa-IR"/>
          </a:p>
        </p:txBody>
      </p:sp>
      <p:sp>
        <p:nvSpPr>
          <p:cNvPr id="6" name="Footer Placeholder 5"/>
          <p:cNvSpPr>
            <a:spLocks noGrp="1"/>
          </p:cNvSpPr>
          <p:nvPr>
            <p:ph type="ftr" sz="quarter" idx="11"/>
          </p:nvPr>
        </p:nvSpPr>
        <p:spPr/>
        <p:txBody>
          <a:bodyPr/>
          <a:lstStyle/>
          <a:p>
            <a:endParaRPr lang="fa-IR"/>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A3913F9B-85DE-4604-AC12-D38E7BB5E99E}" type="slidenum">
              <a:rPr lang="fa-IR" smtClean="0"/>
              <a:t>‹#›</a:t>
            </a:fld>
            <a:endParaRPr lang="fa-IR"/>
          </a:p>
        </p:txBody>
      </p:sp>
    </p:spTree>
    <p:extLst>
      <p:ext uri="{BB962C8B-B14F-4D97-AF65-F5344CB8AC3E}">
        <p14:creationId xmlns:p14="http://schemas.microsoft.com/office/powerpoint/2010/main" val="64666945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EB53414-C1B1-4EC4-A385-163578FF0D4F}" type="datetimeFigureOut">
              <a:rPr lang="fa-IR" smtClean="0"/>
              <a:t>09/09/1441</a:t>
            </a:fld>
            <a:endParaRPr lang="fa-IR"/>
          </a:p>
        </p:txBody>
      </p:sp>
      <p:sp>
        <p:nvSpPr>
          <p:cNvPr id="8" name="Footer Placeholder 7"/>
          <p:cNvSpPr>
            <a:spLocks noGrp="1"/>
          </p:cNvSpPr>
          <p:nvPr>
            <p:ph type="ftr" sz="quarter" idx="11"/>
          </p:nvPr>
        </p:nvSpPr>
        <p:spPr/>
        <p:txBody>
          <a:bodyPr/>
          <a:lstStyle/>
          <a:p>
            <a:endParaRPr lang="fa-IR"/>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A3913F9B-85DE-4604-AC12-D38E7BB5E99E}" type="slidenum">
              <a:rPr lang="fa-IR" smtClean="0"/>
              <a:t>‹#›</a:t>
            </a:fld>
            <a:endParaRPr lang="fa-IR"/>
          </a:p>
        </p:txBody>
      </p:sp>
    </p:spTree>
    <p:extLst>
      <p:ext uri="{BB962C8B-B14F-4D97-AF65-F5344CB8AC3E}">
        <p14:creationId xmlns:p14="http://schemas.microsoft.com/office/powerpoint/2010/main" val="343488607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EEB53414-C1B1-4EC4-A385-163578FF0D4F}" type="datetimeFigureOut">
              <a:rPr lang="fa-IR" smtClean="0"/>
              <a:t>09/09/1441</a:t>
            </a:fld>
            <a:endParaRPr lang="fa-IR"/>
          </a:p>
        </p:txBody>
      </p:sp>
      <p:sp>
        <p:nvSpPr>
          <p:cNvPr id="4" name="Footer Placeholder 3"/>
          <p:cNvSpPr>
            <a:spLocks noGrp="1"/>
          </p:cNvSpPr>
          <p:nvPr>
            <p:ph type="ftr" sz="quarter" idx="11"/>
          </p:nvPr>
        </p:nvSpPr>
        <p:spPr/>
        <p:txBody>
          <a:bodyPr/>
          <a:lstStyle/>
          <a:p>
            <a:endParaRPr lang="fa-IR"/>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A3913F9B-85DE-4604-AC12-D38E7BB5E99E}" type="slidenum">
              <a:rPr lang="fa-IR" smtClean="0"/>
              <a:t>‹#›</a:t>
            </a:fld>
            <a:endParaRPr lang="fa-IR"/>
          </a:p>
        </p:txBody>
      </p:sp>
    </p:spTree>
    <p:extLst>
      <p:ext uri="{BB962C8B-B14F-4D97-AF65-F5344CB8AC3E}">
        <p14:creationId xmlns:p14="http://schemas.microsoft.com/office/powerpoint/2010/main" val="33484225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EB53414-C1B1-4EC4-A385-163578FF0D4F}" type="datetimeFigureOut">
              <a:rPr lang="fa-IR" smtClean="0"/>
              <a:t>09/09/1441</a:t>
            </a:fld>
            <a:endParaRPr lang="fa-IR"/>
          </a:p>
        </p:txBody>
      </p:sp>
      <p:sp>
        <p:nvSpPr>
          <p:cNvPr id="3" name="Footer Placeholder 2"/>
          <p:cNvSpPr>
            <a:spLocks noGrp="1"/>
          </p:cNvSpPr>
          <p:nvPr>
            <p:ph type="ftr" sz="quarter" idx="11"/>
          </p:nvPr>
        </p:nvSpPr>
        <p:spPr/>
        <p:txBody>
          <a:bodyPr/>
          <a:lstStyle/>
          <a:p>
            <a:endParaRPr lang="fa-IR"/>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A3913F9B-85DE-4604-AC12-D38E7BB5E99E}" type="slidenum">
              <a:rPr lang="fa-IR" smtClean="0"/>
              <a:t>‹#›</a:t>
            </a:fld>
            <a:endParaRPr lang="fa-IR"/>
          </a:p>
        </p:txBody>
      </p:sp>
    </p:spTree>
    <p:extLst>
      <p:ext uri="{BB962C8B-B14F-4D97-AF65-F5344CB8AC3E}">
        <p14:creationId xmlns:p14="http://schemas.microsoft.com/office/powerpoint/2010/main" val="15150308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EEB53414-C1B1-4EC4-A385-163578FF0D4F}" type="datetimeFigureOut">
              <a:rPr lang="fa-IR" smtClean="0"/>
              <a:t>09/09/1441</a:t>
            </a:fld>
            <a:endParaRPr lang="fa-IR"/>
          </a:p>
        </p:txBody>
      </p:sp>
      <p:sp>
        <p:nvSpPr>
          <p:cNvPr id="6" name="Footer Placeholder 5"/>
          <p:cNvSpPr>
            <a:spLocks noGrp="1"/>
          </p:cNvSpPr>
          <p:nvPr>
            <p:ph type="ftr" sz="quarter" idx="11"/>
          </p:nvPr>
        </p:nvSpPr>
        <p:spPr/>
        <p:txBody>
          <a:bodyPr/>
          <a:lstStyle/>
          <a:p>
            <a:endParaRPr lang="fa-IR"/>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A3913F9B-85DE-4604-AC12-D38E7BB5E99E}" type="slidenum">
              <a:rPr lang="fa-IR" smtClean="0"/>
              <a:t>‹#›</a:t>
            </a:fld>
            <a:endParaRPr lang="fa-IR"/>
          </a:p>
        </p:txBody>
      </p:sp>
    </p:spTree>
    <p:extLst>
      <p:ext uri="{BB962C8B-B14F-4D97-AF65-F5344CB8AC3E}">
        <p14:creationId xmlns:p14="http://schemas.microsoft.com/office/powerpoint/2010/main" val="385450746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EEB53414-C1B1-4EC4-A385-163578FF0D4F}" type="datetimeFigureOut">
              <a:rPr lang="fa-IR" smtClean="0"/>
              <a:t>09/09/1441</a:t>
            </a:fld>
            <a:endParaRPr lang="fa-IR"/>
          </a:p>
        </p:txBody>
      </p:sp>
      <p:sp>
        <p:nvSpPr>
          <p:cNvPr id="6" name="Footer Placeholder 5"/>
          <p:cNvSpPr>
            <a:spLocks noGrp="1"/>
          </p:cNvSpPr>
          <p:nvPr>
            <p:ph type="ftr" sz="quarter" idx="11"/>
          </p:nvPr>
        </p:nvSpPr>
        <p:spPr/>
        <p:txBody>
          <a:bodyPr/>
          <a:lstStyle/>
          <a:p>
            <a:endParaRPr lang="fa-I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3913F9B-85DE-4604-AC12-D38E7BB5E99E}" type="slidenum">
              <a:rPr lang="fa-IR" smtClean="0"/>
              <a:t>‹#›</a:t>
            </a:fld>
            <a:endParaRPr lang="fa-IR"/>
          </a:p>
        </p:txBody>
      </p:sp>
    </p:spTree>
    <p:extLst>
      <p:ext uri="{BB962C8B-B14F-4D97-AF65-F5344CB8AC3E}">
        <p14:creationId xmlns:p14="http://schemas.microsoft.com/office/powerpoint/2010/main" val="132410084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EB53414-C1B1-4EC4-A385-163578FF0D4F}" type="datetimeFigureOut">
              <a:rPr lang="fa-IR" smtClean="0"/>
              <a:t>09/09/1441</a:t>
            </a:fld>
            <a:endParaRPr lang="fa-IR"/>
          </a:p>
        </p:txBody>
      </p:sp>
      <p:sp>
        <p:nvSpPr>
          <p:cNvPr id="5" name="Footer Placeholder 4"/>
          <p:cNvSpPr>
            <a:spLocks noGrp="1"/>
          </p:cNvSpPr>
          <p:nvPr>
            <p:ph type="ftr" sz="quarter" idx="11"/>
          </p:nvPr>
        </p:nvSpPr>
        <p:spPr/>
        <p:txBody>
          <a:bodyPr/>
          <a:lstStyle/>
          <a:p>
            <a:endParaRPr lang="fa-IR"/>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3913F9B-85DE-4604-AC12-D38E7BB5E99E}" type="slidenum">
              <a:rPr lang="fa-IR" smtClean="0"/>
              <a:t>‹#›</a:t>
            </a:fld>
            <a:endParaRPr lang="fa-IR"/>
          </a:p>
        </p:txBody>
      </p:sp>
    </p:spTree>
    <p:extLst>
      <p:ext uri="{BB962C8B-B14F-4D97-AF65-F5344CB8AC3E}">
        <p14:creationId xmlns:p14="http://schemas.microsoft.com/office/powerpoint/2010/main" val="356680485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EB53414-C1B1-4EC4-A385-163578FF0D4F}" type="datetimeFigureOut">
              <a:rPr lang="fa-IR" smtClean="0"/>
              <a:t>09/09/1441</a:t>
            </a:fld>
            <a:endParaRPr lang="fa-IR"/>
          </a:p>
        </p:txBody>
      </p:sp>
      <p:sp>
        <p:nvSpPr>
          <p:cNvPr id="5" name="Footer Placeholder 4"/>
          <p:cNvSpPr>
            <a:spLocks noGrp="1"/>
          </p:cNvSpPr>
          <p:nvPr>
            <p:ph type="ftr" sz="quarter" idx="11"/>
          </p:nvPr>
        </p:nvSpPr>
        <p:spPr/>
        <p:txBody>
          <a:bodyPr/>
          <a:lstStyle/>
          <a:p>
            <a:endParaRPr lang="fa-IR"/>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3913F9B-85DE-4604-AC12-D38E7BB5E99E}" type="slidenum">
              <a:rPr lang="fa-IR" smtClean="0"/>
              <a:t>‹#›</a:t>
            </a:fld>
            <a:endParaRPr lang="fa-IR"/>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14198400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EEB53414-C1B1-4EC4-A385-163578FF0D4F}" type="datetimeFigureOut">
              <a:rPr lang="fa-IR" smtClean="0"/>
              <a:t>09/09/1441</a:t>
            </a:fld>
            <a:endParaRPr lang="fa-IR"/>
          </a:p>
        </p:txBody>
      </p:sp>
      <p:sp>
        <p:nvSpPr>
          <p:cNvPr id="6" name="Footer Placeholder 5"/>
          <p:cNvSpPr>
            <a:spLocks noGrp="1"/>
          </p:cNvSpPr>
          <p:nvPr>
            <p:ph type="ftr" sz="quarter" idx="11"/>
          </p:nvPr>
        </p:nvSpPr>
        <p:spPr/>
        <p:txBody>
          <a:bodyPr/>
          <a:lstStyle/>
          <a:p>
            <a:endParaRPr lang="fa-I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3913F9B-85DE-4604-AC12-D38E7BB5E99E}" type="slidenum">
              <a:rPr lang="fa-IR" smtClean="0"/>
              <a:t>‹#›</a:t>
            </a:fld>
            <a:endParaRPr lang="fa-IR"/>
          </a:p>
        </p:txBody>
      </p:sp>
    </p:spTree>
    <p:extLst>
      <p:ext uri="{BB962C8B-B14F-4D97-AF65-F5344CB8AC3E}">
        <p14:creationId xmlns:p14="http://schemas.microsoft.com/office/powerpoint/2010/main" val="249844439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EEB53414-C1B1-4EC4-A385-163578FF0D4F}" type="datetimeFigureOut">
              <a:rPr lang="fa-IR" smtClean="0"/>
              <a:t>09/09/1441</a:t>
            </a:fld>
            <a:endParaRPr lang="fa-IR"/>
          </a:p>
        </p:txBody>
      </p:sp>
      <p:sp>
        <p:nvSpPr>
          <p:cNvPr id="6" name="Footer Placeholder 5"/>
          <p:cNvSpPr>
            <a:spLocks noGrp="1"/>
          </p:cNvSpPr>
          <p:nvPr>
            <p:ph type="ftr" sz="quarter" idx="11"/>
          </p:nvPr>
        </p:nvSpPr>
        <p:spPr/>
        <p:txBody>
          <a:bodyPr/>
          <a:lstStyle/>
          <a:p>
            <a:endParaRPr lang="fa-IR"/>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3913F9B-85DE-4604-AC12-D38E7BB5E99E}" type="slidenum">
              <a:rPr lang="fa-IR" smtClean="0"/>
              <a:t>‹#›</a:t>
            </a:fld>
            <a:endParaRPr lang="fa-IR"/>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14791593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EEB53414-C1B1-4EC4-A385-163578FF0D4F}" type="datetimeFigureOut">
              <a:rPr lang="fa-IR" smtClean="0"/>
              <a:t>09/09/1441</a:t>
            </a:fld>
            <a:endParaRPr lang="fa-IR"/>
          </a:p>
        </p:txBody>
      </p:sp>
      <p:sp>
        <p:nvSpPr>
          <p:cNvPr id="6" name="Footer Placeholder 5"/>
          <p:cNvSpPr>
            <a:spLocks noGrp="1"/>
          </p:cNvSpPr>
          <p:nvPr>
            <p:ph type="ftr" sz="quarter" idx="11"/>
          </p:nvPr>
        </p:nvSpPr>
        <p:spPr/>
        <p:txBody>
          <a:bodyPr/>
          <a:lstStyle/>
          <a:p>
            <a:endParaRPr lang="fa-I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3913F9B-85DE-4604-AC12-D38E7BB5E99E}" type="slidenum">
              <a:rPr lang="fa-IR" smtClean="0"/>
              <a:t>‹#›</a:t>
            </a:fld>
            <a:endParaRPr lang="fa-IR"/>
          </a:p>
        </p:txBody>
      </p:sp>
    </p:spTree>
    <p:extLst>
      <p:ext uri="{BB962C8B-B14F-4D97-AF65-F5344CB8AC3E}">
        <p14:creationId xmlns:p14="http://schemas.microsoft.com/office/powerpoint/2010/main" val="418012660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EB53414-C1B1-4EC4-A385-163578FF0D4F}" type="datetimeFigureOut">
              <a:rPr lang="fa-IR" smtClean="0"/>
              <a:t>09/09/1441</a:t>
            </a:fld>
            <a:endParaRPr lang="fa-IR"/>
          </a:p>
        </p:txBody>
      </p:sp>
      <p:sp>
        <p:nvSpPr>
          <p:cNvPr id="5" name="Footer Placeholder 4"/>
          <p:cNvSpPr>
            <a:spLocks noGrp="1"/>
          </p:cNvSpPr>
          <p:nvPr>
            <p:ph type="ftr" sz="quarter" idx="11"/>
          </p:nvPr>
        </p:nvSpPr>
        <p:spPr/>
        <p:txBody>
          <a:bodyPr/>
          <a:lstStyle/>
          <a:p>
            <a:endParaRPr lang="fa-I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3913F9B-85DE-4604-AC12-D38E7BB5E99E}" type="slidenum">
              <a:rPr lang="fa-IR" smtClean="0"/>
              <a:t>‹#›</a:t>
            </a:fld>
            <a:endParaRPr lang="fa-IR"/>
          </a:p>
        </p:txBody>
      </p:sp>
    </p:spTree>
    <p:extLst>
      <p:ext uri="{BB962C8B-B14F-4D97-AF65-F5344CB8AC3E}">
        <p14:creationId xmlns:p14="http://schemas.microsoft.com/office/powerpoint/2010/main" val="408171940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EB53414-C1B1-4EC4-A385-163578FF0D4F}" type="datetimeFigureOut">
              <a:rPr lang="fa-IR" smtClean="0"/>
              <a:t>09/09/1441</a:t>
            </a:fld>
            <a:endParaRPr lang="fa-IR"/>
          </a:p>
        </p:txBody>
      </p:sp>
      <p:sp>
        <p:nvSpPr>
          <p:cNvPr id="5" name="Footer Placeholder 4"/>
          <p:cNvSpPr>
            <a:spLocks noGrp="1"/>
          </p:cNvSpPr>
          <p:nvPr>
            <p:ph type="ftr" sz="quarter" idx="11"/>
          </p:nvPr>
        </p:nvSpPr>
        <p:spPr/>
        <p:txBody>
          <a:bodyPr/>
          <a:lstStyle/>
          <a:p>
            <a:endParaRPr lang="fa-I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3913F9B-85DE-4604-AC12-D38E7BB5E99E}" type="slidenum">
              <a:rPr lang="fa-IR" smtClean="0"/>
              <a:t>‹#›</a:t>
            </a:fld>
            <a:endParaRPr lang="fa-IR"/>
          </a:p>
        </p:txBody>
      </p:sp>
    </p:spTree>
    <p:extLst>
      <p:ext uri="{BB962C8B-B14F-4D97-AF65-F5344CB8AC3E}">
        <p14:creationId xmlns:p14="http://schemas.microsoft.com/office/powerpoint/2010/main" val="255171347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EEB53414-C1B1-4EC4-A385-163578FF0D4F}" type="datetimeFigureOut">
              <a:rPr lang="fa-IR" smtClean="0"/>
              <a:t>09/09/1441</a:t>
            </a:fld>
            <a:endParaRPr lang="fa-IR"/>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fa-IR"/>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A3913F9B-85DE-4604-AC12-D38E7BB5E99E}" type="slidenum">
              <a:rPr lang="fa-IR" smtClean="0"/>
              <a:t>‹#›</a:t>
            </a:fld>
            <a:endParaRPr lang="fa-IR"/>
          </a:p>
        </p:txBody>
      </p:sp>
    </p:spTree>
    <p:extLst>
      <p:ext uri="{BB962C8B-B14F-4D97-AF65-F5344CB8AC3E}">
        <p14:creationId xmlns:p14="http://schemas.microsoft.com/office/powerpoint/2010/main" val="2722562414"/>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xStyles>
    <p:titleStyle>
      <a:lvl1pPr algn="l" defTabSz="457200" rtl="1" eaLnBrk="1" latinLnBrk="0" hangingPunct="1">
        <a:spcBef>
          <a:spcPct val="0"/>
        </a:spcBef>
        <a:buNone/>
        <a:defRPr sz="3600" kern="1200">
          <a:solidFill>
            <a:schemeClr val="tx1">
              <a:lumMod val="85000"/>
              <a:lumOff val="15000"/>
            </a:schemeClr>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342900" indent="-342900" algn="r" defTabSz="457200" rtl="1"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r" defTabSz="457200" rtl="1"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r" defTabSz="457200" rtl="1"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r" defTabSz="457200" rtl="1" eaLnBrk="1" latinLnBrk="0" hangingPunct="1">
        <a:defRPr sz="1800" kern="1200">
          <a:solidFill>
            <a:schemeClr val="tx1"/>
          </a:solidFill>
          <a:latin typeface="+mn-lt"/>
          <a:ea typeface="+mn-ea"/>
          <a:cs typeface="+mn-cs"/>
        </a:defRPr>
      </a:lvl1pPr>
      <a:lvl2pPr marL="457200" algn="r" defTabSz="457200" rtl="1" eaLnBrk="1" latinLnBrk="0" hangingPunct="1">
        <a:defRPr sz="1800" kern="1200">
          <a:solidFill>
            <a:schemeClr val="tx1"/>
          </a:solidFill>
          <a:latin typeface="+mn-lt"/>
          <a:ea typeface="+mn-ea"/>
          <a:cs typeface="+mn-cs"/>
        </a:defRPr>
      </a:lvl2pPr>
      <a:lvl3pPr marL="914400" algn="r" defTabSz="457200" rtl="1" eaLnBrk="1" latinLnBrk="0" hangingPunct="1">
        <a:defRPr sz="1800" kern="1200">
          <a:solidFill>
            <a:schemeClr val="tx1"/>
          </a:solidFill>
          <a:latin typeface="+mn-lt"/>
          <a:ea typeface="+mn-ea"/>
          <a:cs typeface="+mn-cs"/>
        </a:defRPr>
      </a:lvl3pPr>
      <a:lvl4pPr marL="1371600" algn="r" defTabSz="457200" rtl="1" eaLnBrk="1" latinLnBrk="0" hangingPunct="1">
        <a:defRPr sz="1800" kern="1200">
          <a:solidFill>
            <a:schemeClr val="tx1"/>
          </a:solidFill>
          <a:latin typeface="+mn-lt"/>
          <a:ea typeface="+mn-ea"/>
          <a:cs typeface="+mn-cs"/>
        </a:defRPr>
      </a:lvl4pPr>
      <a:lvl5pPr marL="1828800" algn="r" defTabSz="457200" rtl="1" eaLnBrk="1" latinLnBrk="0" hangingPunct="1">
        <a:defRPr sz="1800" kern="1200">
          <a:solidFill>
            <a:schemeClr val="tx1"/>
          </a:solidFill>
          <a:latin typeface="+mn-lt"/>
          <a:ea typeface="+mn-ea"/>
          <a:cs typeface="+mn-cs"/>
        </a:defRPr>
      </a:lvl5pPr>
      <a:lvl6pPr marL="2286000" algn="r" defTabSz="457200" rtl="1" eaLnBrk="1" latinLnBrk="0" hangingPunct="1">
        <a:defRPr sz="1800" kern="1200">
          <a:solidFill>
            <a:schemeClr val="tx1"/>
          </a:solidFill>
          <a:latin typeface="+mn-lt"/>
          <a:ea typeface="+mn-ea"/>
          <a:cs typeface="+mn-cs"/>
        </a:defRPr>
      </a:lvl6pPr>
      <a:lvl7pPr marL="2743200" algn="r" defTabSz="457200" rtl="1" eaLnBrk="1" latinLnBrk="0" hangingPunct="1">
        <a:defRPr sz="1800" kern="1200">
          <a:solidFill>
            <a:schemeClr val="tx1"/>
          </a:solidFill>
          <a:latin typeface="+mn-lt"/>
          <a:ea typeface="+mn-ea"/>
          <a:cs typeface="+mn-cs"/>
        </a:defRPr>
      </a:lvl7pPr>
      <a:lvl8pPr marL="3200400" algn="r" defTabSz="457200" rtl="1" eaLnBrk="1" latinLnBrk="0" hangingPunct="1">
        <a:defRPr sz="1800" kern="1200">
          <a:solidFill>
            <a:schemeClr val="tx1"/>
          </a:solidFill>
          <a:latin typeface="+mn-lt"/>
          <a:ea typeface="+mn-ea"/>
          <a:cs typeface="+mn-cs"/>
        </a:defRPr>
      </a:lvl8pPr>
      <a:lvl9pPr marL="3657600" algn="r" defTabSz="4572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f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f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fa-IR" dirty="0" smtClean="0"/>
              <a:t/>
            </a:r>
            <a:br>
              <a:rPr lang="fa-IR" dirty="0" smtClean="0"/>
            </a:br>
            <a:r>
              <a:rPr lang="fa-IR" dirty="0"/>
              <a:t/>
            </a:r>
            <a:br>
              <a:rPr lang="fa-IR" dirty="0"/>
            </a:br>
            <a:r>
              <a:rPr lang="fa-IR" dirty="0" smtClean="0"/>
              <a:t/>
            </a:r>
            <a:br>
              <a:rPr lang="fa-IR" dirty="0" smtClean="0"/>
            </a:br>
            <a:r>
              <a:rPr lang="fa-IR" dirty="0"/>
              <a:t/>
            </a:r>
            <a:br>
              <a:rPr lang="fa-IR" dirty="0"/>
            </a:br>
            <a:r>
              <a:rPr lang="fa-IR" dirty="0" smtClean="0"/>
              <a:t/>
            </a:r>
            <a:br>
              <a:rPr lang="fa-IR" dirty="0" smtClean="0"/>
            </a:br>
            <a:endParaRPr lang="fa-IR" dirty="0"/>
          </a:p>
        </p:txBody>
      </p:sp>
      <p:sp>
        <p:nvSpPr>
          <p:cNvPr id="3" name="Subtitle 2"/>
          <p:cNvSpPr>
            <a:spLocks noGrp="1"/>
          </p:cNvSpPr>
          <p:nvPr>
            <p:ph type="subTitle" idx="1"/>
          </p:nvPr>
        </p:nvSpPr>
        <p:spPr>
          <a:xfrm>
            <a:off x="1524000" y="289932"/>
            <a:ext cx="9144000" cy="6200078"/>
          </a:xfrm>
        </p:spPr>
        <p:txBody>
          <a:bodyPr/>
          <a:lstStyle/>
          <a:p>
            <a:pPr algn="ctr"/>
            <a:r>
              <a:rPr lang="fa-IR" sz="8000" dirty="0" smtClean="0">
                <a:solidFill>
                  <a:srgbClr val="92D050"/>
                </a:solidFill>
                <a:cs typeface="2  Nazanin Outline" panose="00000400000000000000" pitchFamily="2" charset="-78"/>
              </a:rPr>
              <a:t>به نام خدا </a:t>
            </a:r>
          </a:p>
          <a:p>
            <a:endParaRPr lang="fa-IR" dirty="0"/>
          </a:p>
          <a:p>
            <a:endParaRPr lang="fa-IR" dirty="0" smtClean="0"/>
          </a:p>
          <a:p>
            <a:endParaRPr lang="fa-IR" dirty="0"/>
          </a:p>
          <a:p>
            <a:pPr algn="r"/>
            <a:r>
              <a:rPr lang="fa-IR" sz="2800" dirty="0" smtClean="0">
                <a:solidFill>
                  <a:srgbClr val="0070C0"/>
                </a:solidFill>
              </a:rPr>
              <a:t>موضوع:آپاندیسیت درحاملگی و ضربه به شکم</a:t>
            </a:r>
          </a:p>
          <a:p>
            <a:pPr algn="r"/>
            <a:endParaRPr lang="fa-IR" sz="2800" dirty="0"/>
          </a:p>
          <a:p>
            <a:pPr algn="r"/>
            <a:endParaRPr lang="fa-IR" sz="2800" dirty="0" smtClean="0"/>
          </a:p>
        </p:txBody>
      </p:sp>
    </p:spTree>
    <p:extLst>
      <p:ext uri="{BB962C8B-B14F-4D97-AF65-F5344CB8AC3E}">
        <p14:creationId xmlns:p14="http://schemas.microsoft.com/office/powerpoint/2010/main" val="57163436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82444" y="412594"/>
            <a:ext cx="10515600" cy="6690732"/>
          </a:xfrm>
        </p:spPr>
        <p:txBody>
          <a:bodyPr>
            <a:normAutofit/>
          </a:bodyPr>
          <a:lstStyle/>
          <a:p>
            <a:pPr algn="r" rtl="1"/>
            <a:r>
              <a:rPr lang="ar-SA" sz="2800" dirty="0"/>
              <a:t>آپاندیسیت در حاملگی</a:t>
            </a:r>
            <a:endParaRPr lang="en-US" sz="2800" dirty="0"/>
          </a:p>
          <a:p>
            <a:pPr algn="r" rtl="1"/>
            <a:r>
              <a:rPr lang="ar-SA" sz="2800" dirty="0"/>
              <a:t>آپاندیسیت مشکوک، از اندیکاسیون های بسیار شایع تجسس شکم یا جراحی در دوران حاملگی است. در مقایسه با زنان غیر حامله هم سن وسال، ممکن است شیوع آپاندیسیت در طول حاملگی کمتر باشد.</a:t>
            </a:r>
            <a:endParaRPr lang="en-US" sz="2800" dirty="0"/>
          </a:p>
          <a:p>
            <a:pPr algn="r" rtl="1"/>
            <a:endParaRPr lang="fa-IR" sz="28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3577" y="2490952"/>
            <a:ext cx="5124370" cy="4367048"/>
          </a:xfrm>
          <a:prstGeom prst="rect">
            <a:avLst/>
          </a:prstGeom>
        </p:spPr>
      </p:pic>
    </p:spTree>
    <p:extLst>
      <p:ext uri="{BB962C8B-B14F-4D97-AF65-F5344CB8AC3E}">
        <p14:creationId xmlns:p14="http://schemas.microsoft.com/office/powerpoint/2010/main" val="213816919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33815"/>
            <a:ext cx="10515600" cy="6646126"/>
          </a:xfrm>
        </p:spPr>
        <p:txBody>
          <a:bodyPr>
            <a:normAutofit/>
          </a:bodyPr>
          <a:lstStyle/>
          <a:p>
            <a:pPr algn="r" rtl="1"/>
            <a:r>
              <a:rPr lang="ar-SA" sz="2400" dirty="0"/>
              <a:t>حاملگی به علل زیر تشخیص آپاندیسیت را دشوارتر میکند</a:t>
            </a:r>
            <a:r>
              <a:rPr lang="en-GB" sz="2400" dirty="0"/>
              <a:t>:</a:t>
            </a:r>
            <a:br>
              <a:rPr lang="en-GB" sz="2400" dirty="0"/>
            </a:br>
            <a:r>
              <a:rPr lang="fa-IR" sz="2400" dirty="0" smtClean="0"/>
              <a:t>1)</a:t>
            </a:r>
            <a:r>
              <a:rPr lang="ar-SA" sz="2400" dirty="0" smtClean="0"/>
              <a:t>بی </a:t>
            </a:r>
            <a:r>
              <a:rPr lang="ar-SA" sz="2400" dirty="0"/>
              <a:t>اشتهایی، تهوع و استفراغ که در طی حاملگی طبیعی دیده میشوند، ازعلائم شایع آپاندیسیت نیزهستند</a:t>
            </a:r>
            <a:r>
              <a:rPr lang="en-GB" sz="2400" dirty="0"/>
              <a:t>.</a:t>
            </a:r>
            <a:br>
              <a:rPr lang="en-GB" sz="2400" dirty="0"/>
            </a:br>
            <a:r>
              <a:rPr lang="fa-IR" sz="2400" dirty="0" smtClean="0"/>
              <a:t>2)</a:t>
            </a:r>
            <a:r>
              <a:rPr lang="ar-SA" sz="2400" dirty="0" smtClean="0"/>
              <a:t>بابزرگ </a:t>
            </a:r>
            <a:r>
              <a:rPr lang="ar-SA" sz="2400" dirty="0"/>
              <a:t>شدن رحم،آپاندیس معمولا به طرف بالا و خارج بی سمت پهلو جابجا میشود، به نحوی که دردوحساسیت درلمس، ممکن است درربع تحتانی راست شکم آشکارنباشد</a:t>
            </a:r>
            <a:r>
              <a:rPr lang="en-GB" sz="2400" dirty="0"/>
              <a:t>.</a:t>
            </a:r>
            <a:br>
              <a:rPr lang="en-GB" sz="2400" dirty="0"/>
            </a:br>
            <a:r>
              <a:rPr lang="fa-IR" sz="2400" dirty="0" smtClean="0"/>
              <a:t>3)</a:t>
            </a:r>
            <a:r>
              <a:rPr lang="ar-SA" sz="2400" dirty="0" smtClean="0"/>
              <a:t>درجاتی </a:t>
            </a:r>
            <a:r>
              <a:rPr lang="ar-SA" sz="2400" dirty="0"/>
              <a:t>از لکوسیتوز، همواره درحاملگی طبیعی نیز دیده میشود</a:t>
            </a:r>
            <a:r>
              <a:rPr lang="en-GB" sz="2400" dirty="0"/>
              <a:t>.</a:t>
            </a:r>
            <a:br>
              <a:rPr lang="en-GB" sz="2400" dirty="0"/>
            </a:br>
            <a:r>
              <a:rPr lang="fa-IR" sz="2400" dirty="0" smtClean="0"/>
              <a:t>4)</a:t>
            </a:r>
            <a:r>
              <a:rPr lang="ar-SA" sz="2400" dirty="0" smtClean="0"/>
              <a:t>آپاندیسیت </a:t>
            </a:r>
            <a:r>
              <a:rPr lang="ar-SA" sz="2400" dirty="0"/>
              <a:t>ممکن است باموارد زیر اشتباه شود: لیبر پره ترم،پیلونفریت،کولیک کلیوی، دکولمان جفت ویا دژنرسانس میوم رحمی</a:t>
            </a:r>
            <a:r>
              <a:rPr lang="en-GB" sz="2400" dirty="0"/>
              <a:t/>
            </a:r>
            <a:br>
              <a:rPr lang="en-GB" sz="2400" dirty="0"/>
            </a:br>
            <a:r>
              <a:rPr lang="fa-IR" sz="2400" dirty="0" smtClean="0"/>
              <a:t>5)</a:t>
            </a:r>
            <a:r>
              <a:rPr lang="ar-SA" sz="2400" dirty="0" smtClean="0"/>
              <a:t>زنان </a:t>
            </a:r>
            <a:r>
              <a:rPr lang="ar-SA" sz="2400" dirty="0"/>
              <a:t>حامله به خصوص در اواخر حاملگی به کرات فاقد علایمی هستندکه به عنوان علایم تیپیک آپاندیسیت درنظر گرفته میشوند</a:t>
            </a:r>
            <a:r>
              <a:rPr lang="en-GB" sz="2400" dirty="0"/>
              <a:t>.</a:t>
            </a:r>
            <a:br>
              <a:rPr lang="en-GB" sz="2400" dirty="0"/>
            </a:br>
            <a:r>
              <a:rPr lang="ar-SA" sz="2400" dirty="0"/>
              <a:t>همچنان که آپاندیس توسط رحم درحال رشد به طور پیشرونده به طرف بالا رانده می‌شود،  احتمال محدود شدن عفونت توسط اومنتوم به طور فزاینده ای کمتر میشود و احتمال پارگی آپاندیس و پریتونیت ژنرالیزه در اواخر حاملگی بیشتر است</a:t>
            </a:r>
            <a:endParaRPr lang="fa-IR" sz="2400" dirty="0"/>
          </a:p>
        </p:txBody>
      </p:sp>
    </p:spTree>
    <p:extLst>
      <p:ext uri="{BB962C8B-B14F-4D97-AF65-F5344CB8AC3E}">
        <p14:creationId xmlns:p14="http://schemas.microsoft.com/office/powerpoint/2010/main" val="103022941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83166" y="178420"/>
            <a:ext cx="10515600" cy="6534614"/>
          </a:xfrm>
        </p:spPr>
        <p:txBody>
          <a:bodyPr>
            <a:normAutofit/>
          </a:bodyPr>
          <a:lstStyle/>
          <a:p>
            <a:pPr algn="r" rtl="1"/>
            <a:r>
              <a:rPr lang="ar-SA" sz="2800" dirty="0"/>
              <a:t>آثار آپاندیسیت بر حاملگی</a:t>
            </a:r>
            <a:endParaRPr lang="en-US" sz="2800" dirty="0"/>
          </a:p>
          <a:p>
            <a:pPr algn="r" rtl="1"/>
            <a:r>
              <a:rPr lang="ar-SA" sz="2800" dirty="0"/>
              <a:t>آپاندیسیت احتمال سقط یا لیبر پره ترم را به خصوص در صورت وجود پریتونیت افزایش می دهد. انقباضات رحمی اگر در اثر عفونت تحریک شده باشند، اکثرا تتانیک هستند و سبب هیپوکسی و مرگ داخل رحمی جنین می شوند. گرچه احتمال آپاندیسیت حاد در طول سه ماهه سوم اندکی کمتر است، پارگی آن شایع تر بوده ومرگ ومیر بیشتری دارد، به طوری که شیوع پارگی در سه ماهه اول 10 درصد است ودر سه ماهه سوم به40 درصد می رسد.</a:t>
            </a:r>
            <a:endParaRPr lang="fa-IR" sz="2800" dirty="0"/>
          </a:p>
        </p:txBody>
      </p:sp>
    </p:spTree>
    <p:extLst>
      <p:ext uri="{BB962C8B-B14F-4D97-AF65-F5344CB8AC3E}">
        <p14:creationId xmlns:p14="http://schemas.microsoft.com/office/powerpoint/2010/main" val="294713580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56478"/>
            <a:ext cx="10515600" cy="6333893"/>
          </a:xfrm>
        </p:spPr>
        <p:txBody>
          <a:bodyPr>
            <a:normAutofit/>
          </a:bodyPr>
          <a:lstStyle/>
          <a:p>
            <a:pPr algn="r" rtl="1"/>
            <a:r>
              <a:rPr lang="ar-SA" sz="2800" dirty="0"/>
              <a:t>تشخیص و درمان</a:t>
            </a:r>
            <a:endParaRPr lang="en-US" sz="2800" dirty="0"/>
          </a:p>
          <a:p>
            <a:pPr algn="r" rtl="1"/>
            <a:r>
              <a:rPr lang="ar-SA" sz="2800" dirty="0"/>
              <a:t>علایمی که مطرح کننده احتمال آپاندیسیت هستندعبارتند از:تهوع،استفراغ، درد اپیگاسترکه سپس در طرف راست شکم لوکالیزه می شود، وجود تندرنس در هر جایی از مسیربین نقطه مک بورنی و پهلوی راست. در صورت وجود این بیماری شواهد عفونت از جمله افزایش درجه حرارت بدن و بخصوص افزایش تعداد نبض، معمولا وجود دارد. چون وجود لکوسیتوز خفیف در طی دوران حاملگی فیزیولوژیک محسوب می شود، لذا یک بار شمارش گلبول های سفید در موارد مشکوک ارزش چندانی ندارد. در این موارد انجام مطالعات مکرر به فواصل هر یک ساعت، در صورت وجود روند عفونی حاد افزایشی را در تعداد کل گلبول های سفید وبخصوص در سلول های پلی مورفونوکلئر جوان نشان خواهد داد. در صورت شک به آپاندیسیت، درمان شامل تجسس فوری با عمل جراحی است.</a:t>
            </a:r>
            <a:endParaRPr lang="fa-IR" sz="2800" dirty="0"/>
          </a:p>
        </p:txBody>
      </p:sp>
    </p:spTree>
    <p:extLst>
      <p:ext uri="{BB962C8B-B14F-4D97-AF65-F5344CB8AC3E}">
        <p14:creationId xmlns:p14="http://schemas.microsoft.com/office/powerpoint/2010/main" val="123415774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44966"/>
            <a:ext cx="10515600" cy="6556917"/>
          </a:xfrm>
        </p:spPr>
        <p:txBody>
          <a:bodyPr>
            <a:normAutofit/>
          </a:bodyPr>
          <a:lstStyle/>
          <a:p>
            <a:pPr algn="r" rtl="1"/>
            <a:r>
              <a:rPr lang="ar-SA" sz="2800" dirty="0"/>
              <a:t>در نیمه حاملگی، لاپاروسکوپی در موارد مشکوک آپاندیسیت رایج است، ولی برخی از پزشکان لاپاروتومی را ترجیح می دهند. قبل از جراحی درمان وریدی ضدمیکروبی آغاز می گردد. در اواخر حاملگی، میزان مشکلات تکنیکی جراحی به خاطر رحم بزرگ وتغییر وضعیت آپاندیس بیشتر می شود. در این موارد متمایل کردن بیمار به طرف چپ می تواند مفید باشد. در صورتی که نشت یا پرفوراسیون روی داده باشد باید حفره صفاق با مقادیر زیادی محلول نرمال سالین گرم شستشو داده شود و دوز های بالایی از آنتی بیوتیک های وسیع الطیف از طریق وریدی تجویز گردد. اگر گانگرن، پرفوراسیون یا فلگمون دور </a:t>
            </a:r>
            <a:r>
              <a:rPr lang="ar-SA" sz="2800" dirty="0" smtClean="0"/>
              <a:t>آپاندیس</a:t>
            </a:r>
            <a:r>
              <a:rPr lang="fa-IR" sz="2800" dirty="0" smtClean="0"/>
              <a:t>(قوسی ازروده که به آپاندیس ملتهب چسبیده وآپاندکتومی را دشوارمیکند)</a:t>
            </a:r>
            <a:r>
              <a:rPr lang="ar-SA" sz="2800" dirty="0" smtClean="0"/>
              <a:t>وجود </a:t>
            </a:r>
            <a:r>
              <a:rPr lang="ar-SA" sz="2800" dirty="0"/>
              <a:t>نداشته باشد، معمولامی توان درمان ضد میکروبی را بعد از جراحی قطع کرد. چون سقط جنین و زایمان زودرس پس از آپاندکتومی ربطی به تغییرات میزان هورمون ها ندارد، لذا تجویز پروژسترون پس از جراحی در این مواردارزش کمی دارد. </a:t>
            </a:r>
            <a:endParaRPr lang="fa-IR" sz="2800" dirty="0"/>
          </a:p>
        </p:txBody>
      </p:sp>
    </p:spTree>
    <p:extLst>
      <p:ext uri="{BB962C8B-B14F-4D97-AF65-F5344CB8AC3E}">
        <p14:creationId xmlns:p14="http://schemas.microsoft.com/office/powerpoint/2010/main" val="154728765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82805" y="178420"/>
            <a:ext cx="10515600" cy="6456556"/>
          </a:xfrm>
        </p:spPr>
        <p:txBody>
          <a:bodyPr>
            <a:normAutofit lnSpcReduction="10000"/>
          </a:bodyPr>
          <a:lstStyle/>
          <a:p>
            <a:pPr algn="l" rtl="1"/>
            <a:r>
              <a:rPr lang="ar-SA" sz="2800" dirty="0"/>
              <a:t>درصورتی که زایمان با فاصله ی کمی پس از جراحی شروع شود ونتوان آن را متوقف کرد،باید بر اساس اصول معمول مامایی زایمان را تحریک نمود، اما برای جلو گیری از فشار های ناشی از زور زدن ارادی بیمار به پایین، حذف مرحله ی دوم زایمان با استفاده از فور سپس پایین توصیه می شود. بی حسی اپیدورال یا کودال در طی زایمان، ممکن است در چنین مواردی ارزشمند باشد. در صورتی که در درمان آپاندیسیت  در زنان حامله تاخیری صورت نگیرد، میزان مرگ ومیر مادران بیشتر از زنان غیر حامله نخواهد بود. با وجود این، بعد از پرفوره شدن آپاندیسیت به علت این که رحم بزرگ از لوکالیزه شدن عفونت به اندازه کافی جلوگیری می کند، لذا خطر هایی که بیمار حامله را تهدید می کند افزایش می یابد، به طوری که میزان اتلاف جنین در موارد پریتونیت بسیار زیاد است. اگر انجام آپاندکتومی  در زمان زایمان لازم شود، نباید همراه با آن سزارین صورت گیرد، زیرا در این صورت خطر وقوع آندومتریت افزایش می یابد. در موارد نادر زایمان سزارین در هنگام آپاندکتومی  اندیکاسیون پیدا می کند</a:t>
            </a:r>
            <a:r>
              <a:rPr lang="ar-SA" dirty="0"/>
              <a:t>. </a:t>
            </a:r>
            <a:endParaRPr lang="fa-IR" dirty="0"/>
          </a:p>
        </p:txBody>
      </p:sp>
    </p:spTree>
    <p:extLst>
      <p:ext uri="{BB962C8B-B14F-4D97-AF65-F5344CB8AC3E}">
        <p14:creationId xmlns:p14="http://schemas.microsoft.com/office/powerpoint/2010/main" val="105217730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7268"/>
            <a:ext cx="10515600" cy="6300439"/>
          </a:xfrm>
        </p:spPr>
        <p:txBody>
          <a:bodyPr/>
          <a:lstStyle/>
          <a:p>
            <a:pPr algn="r" rtl="1"/>
            <a:r>
              <a:rPr lang="fa-IR" sz="2800" dirty="0"/>
              <a:t>ضربه به شکم</a:t>
            </a:r>
            <a:br>
              <a:rPr lang="fa-IR" sz="2800" dirty="0"/>
            </a:br>
            <a:r>
              <a:rPr lang="fa-IR" sz="2800" dirty="0"/>
              <a:t>بسیاری از تروماهای غیرنافذ دردوران حاملگی دیده میشوند. صدمات ناشی از تصادفات شایعترین علل ترومای غیرنافذ جدی،مخاطره آمیز یاکشنده دردوران بارداری هستند. همچنین این صدمات علت اصلی مرگهای تروماتیک جنین محسوب می‌شوند. برخی دیگراز علل شایع تروماهای غیرنافذ،سقوط از بلندی وتهاجمهای شدید هستند. آسیبهای داخل شکمی شدید، نگرانی خاصی را به وجود می آورند</a:t>
            </a:r>
            <a:r>
              <a:rPr lang="fa-IR" sz="2800" dirty="0" smtClean="0"/>
              <a:t>.</a:t>
            </a:r>
          </a:p>
          <a:p>
            <a:pPr algn="r" rtl="1"/>
            <a:r>
              <a:rPr lang="fa-IR" sz="2800" dirty="0" smtClean="0"/>
              <a:t>خونریزی خلف صفاقی که احتمالا باافزایش چشمگیر ساختار عروقی لگن و شکم ارتباط دارد،درمقایسه بازنان غیرحامله دردوران حاملگی باشیوع بیشتری دیده میشود؛ درمقابل به علت اثرمحافظتی رحم بزرگ،آسیبهای روده شیوع کمتری دارند.ممکن است آسیبهای دیافراگم، طحال ، کبد وکلیه نیز رخ بدهند.</a:t>
            </a:r>
            <a:br>
              <a:rPr lang="fa-IR" sz="2800" dirty="0" smtClean="0"/>
            </a:br>
            <a:r>
              <a:rPr lang="fa-IR" sz="2800" dirty="0" smtClean="0"/>
              <a:t>اگرچه آسیب ومرگ جنین شایع است، صرفا گزارشهای موردی دراین زمینه وجوددارد</a:t>
            </a:r>
            <a:r>
              <a:rPr lang="fa-IR" dirty="0" smtClean="0"/>
              <a:t>.</a:t>
            </a:r>
            <a:endParaRPr lang="fa-IR" dirty="0"/>
          </a:p>
        </p:txBody>
      </p:sp>
    </p:spTree>
    <p:extLst>
      <p:ext uri="{BB962C8B-B14F-4D97-AF65-F5344CB8AC3E}">
        <p14:creationId xmlns:p14="http://schemas.microsoft.com/office/powerpoint/2010/main" val="281311143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22662"/>
            <a:ext cx="10515600" cy="6423103"/>
          </a:xfrm>
        </p:spPr>
        <p:txBody>
          <a:bodyPr/>
          <a:lstStyle/>
          <a:p>
            <a:pPr algn="r" rtl="1"/>
            <a:r>
              <a:rPr lang="fa-IR" dirty="0"/>
              <a:t/>
            </a:r>
            <a:br>
              <a:rPr lang="fa-IR" dirty="0"/>
            </a:br>
            <a:r>
              <a:rPr lang="fa-IR" dirty="0"/>
              <a:t/>
            </a:r>
            <a:br>
              <a:rPr lang="fa-IR" dirty="0"/>
            </a:br>
            <a:endParaRPr lang="fa-IR" dirty="0"/>
          </a:p>
        </p:txBody>
      </p:sp>
      <p:sp>
        <p:nvSpPr>
          <p:cNvPr id="4" name="Rectangle 3"/>
          <p:cNvSpPr/>
          <p:nvPr/>
        </p:nvSpPr>
        <p:spPr>
          <a:xfrm>
            <a:off x="1587063" y="122662"/>
            <a:ext cx="9375227" cy="5539978"/>
          </a:xfrm>
          <a:prstGeom prst="rect">
            <a:avLst/>
          </a:prstGeom>
        </p:spPr>
        <p:txBody>
          <a:bodyPr wrap="square">
            <a:spAutoFit/>
          </a:bodyPr>
          <a:lstStyle/>
          <a:p>
            <a:pPr algn="r" rtl="1"/>
            <a:r>
              <a:rPr lang="fa-IR" sz="2800" dirty="0" smtClean="0"/>
              <a:t>آسیب جمجمه و مغز جنین شایعترین نوع آسیب است. درصورتیکه سرجنین انگاژه شده و لگن مادردراثرآسیب دچار شکستگی شده باشد، احتمال این آسیبها افزایش می یابد.</a:t>
            </a:r>
            <a:br>
              <a:rPr lang="fa-IR" sz="2800" dirty="0" smtClean="0"/>
            </a:br>
            <a:r>
              <a:rPr lang="fa-IR" sz="2800" dirty="0" smtClean="0"/>
              <a:t>دوحادثه ی فاجعه آمیز منحصر به فرد که ممکن است دراثر ترومای غیرنافذ دردوران حاملگی رخ بدهند، دکولمان جفت و پارگی رحم هستند. این دوحادثه، اغلب هم برای مادر و هم برای جنین مخاطره مخاطره آمیز هستند. سومین حادثه ی فاجعه آمیز، پارگی یا شکستگی جفت است که ممکن است سبب خونریزی یا "بی خون شدن کامل جنین" شود.</a:t>
            </a:r>
            <a:br>
              <a:rPr lang="fa-IR" sz="2800" dirty="0" smtClean="0"/>
            </a:br>
            <a:r>
              <a:rPr lang="fa-IR" sz="2800" dirty="0" smtClean="0"/>
              <a:t>خونریزی های جنینی_مادری  مرتبط با تروما، دراثر پارگی یا شکستگی جفت  (ناشی از کشیدگی جفت غیرالاستیک) به وجود می آیند.</a:t>
            </a:r>
            <a:r>
              <a:rPr lang="fa-IR" dirty="0" smtClean="0"/>
              <a:t/>
            </a:r>
            <a:br>
              <a:rPr lang="fa-IR" dirty="0" smtClean="0"/>
            </a:br>
            <a:endParaRPr lang="fa-IR" dirty="0"/>
          </a:p>
        </p:txBody>
      </p:sp>
    </p:spTree>
    <p:extLst>
      <p:ext uri="{BB962C8B-B14F-4D97-AF65-F5344CB8AC3E}">
        <p14:creationId xmlns:p14="http://schemas.microsoft.com/office/powerpoint/2010/main" val="179232577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8710" y="-1"/>
            <a:ext cx="10515600" cy="6858001"/>
          </a:xfrm>
        </p:spPr>
        <p:txBody>
          <a:bodyPr>
            <a:normAutofit/>
          </a:bodyPr>
          <a:lstStyle/>
          <a:p>
            <a:pPr marL="0" indent="0" algn="r" rtl="1">
              <a:buNone/>
            </a:pPr>
            <a:r>
              <a:rPr lang="fa-IR" sz="2400" dirty="0" smtClean="0"/>
              <a:t>انواع تروماها</a:t>
            </a:r>
            <a:r>
              <a:rPr lang="fa-IR" dirty="0" smtClean="0"/>
              <a:t>:</a:t>
            </a:r>
          </a:p>
          <a:p>
            <a:r>
              <a:rPr lang="fa-IR" dirty="0" smtClean="0"/>
              <a:t>                       </a:t>
            </a:r>
            <a:r>
              <a:rPr lang="fa-IR" dirty="0"/>
              <a:t> </a:t>
            </a:r>
            <a:r>
              <a:rPr lang="fa-IR" dirty="0" smtClean="0"/>
              <a:t>                سوء </a:t>
            </a:r>
            <a:r>
              <a:rPr lang="fa-IR" dirty="0"/>
              <a:t>استفاده جسمی </a:t>
            </a:r>
          </a:p>
          <a:p>
            <a:r>
              <a:rPr lang="fa-IR" dirty="0" smtClean="0"/>
              <a:t>                                       </a:t>
            </a:r>
            <a:r>
              <a:rPr lang="fa-IR" dirty="0"/>
              <a:t>تصادفات اتومبیل و دیگر تروماهای </a:t>
            </a:r>
            <a:r>
              <a:rPr lang="fa-IR" dirty="0" smtClean="0"/>
              <a:t>غیرنافذ</a:t>
            </a:r>
          </a:p>
          <a:p>
            <a:r>
              <a:rPr lang="fa-IR" dirty="0"/>
              <a:t> </a:t>
            </a:r>
            <a:r>
              <a:rPr lang="fa-IR" dirty="0" smtClean="0"/>
              <a:t>                                     جدا </a:t>
            </a:r>
            <a:r>
              <a:rPr lang="fa-IR" dirty="0"/>
              <a:t>شدن زودرس جفت در اثر تروما(دکولمان جفت</a:t>
            </a:r>
            <a:r>
              <a:rPr lang="fa-IR" dirty="0" smtClean="0"/>
              <a:t>)</a:t>
            </a:r>
          </a:p>
          <a:p>
            <a:r>
              <a:rPr lang="fa-IR" dirty="0" smtClean="0"/>
              <a:t>ترومای </a:t>
            </a:r>
            <a:r>
              <a:rPr lang="fa-IR" dirty="0"/>
              <a:t>غیرنافذ</a:t>
            </a:r>
          </a:p>
          <a:p>
            <a:r>
              <a:rPr lang="fa-IR" dirty="0" smtClean="0"/>
              <a:t>                                           پارگی رحم</a:t>
            </a:r>
          </a:p>
          <a:p>
            <a:r>
              <a:rPr lang="fa-IR" dirty="0"/>
              <a:t> </a:t>
            </a:r>
            <a:r>
              <a:rPr lang="fa-IR" dirty="0" smtClean="0"/>
              <a:t>                                        </a:t>
            </a:r>
            <a:r>
              <a:rPr lang="fa-IR" dirty="0"/>
              <a:t> آسیب جنینی </a:t>
            </a:r>
          </a:p>
          <a:p>
            <a:endParaRPr lang="fa-IR" dirty="0"/>
          </a:p>
          <a:p>
            <a:pPr algn="r" rtl="1"/>
            <a:endParaRPr lang="fa-IR" dirty="0" smtClean="0"/>
          </a:p>
          <a:p>
            <a:pPr algn="r" rtl="1"/>
            <a:r>
              <a:rPr lang="fa-IR" dirty="0" smtClean="0"/>
              <a:t>ترومای نافذ </a:t>
            </a:r>
          </a:p>
          <a:p>
            <a:pPr algn="r" rtl="1"/>
            <a:r>
              <a:rPr lang="fa-IR" dirty="0" smtClean="0"/>
              <a:t>پایش الکتریکی</a:t>
            </a:r>
          </a:p>
          <a:p>
            <a:pPr algn="r" rtl="1"/>
            <a:r>
              <a:rPr lang="fa-IR" dirty="0" smtClean="0"/>
              <a:t>خونریزی ازجنین به مادر</a:t>
            </a:r>
          </a:p>
          <a:p>
            <a:pPr algn="r" rtl="1"/>
            <a:r>
              <a:rPr lang="fa-IR" dirty="0" smtClean="0"/>
              <a:t>آسیب دراثر گرما</a:t>
            </a:r>
          </a:p>
          <a:p>
            <a:pPr algn="r" rtl="1"/>
            <a:r>
              <a:rPr lang="fa-IR" dirty="0" smtClean="0"/>
              <a:t>تجاوز جنسی</a:t>
            </a:r>
          </a:p>
          <a:p>
            <a:pPr algn="r" rtl="1"/>
            <a:r>
              <a:rPr lang="fa-IR" dirty="0" smtClean="0"/>
              <a:t>احیای قلبی_ریوی</a:t>
            </a:r>
            <a:endParaRPr lang="fa-IR" dirty="0"/>
          </a:p>
        </p:txBody>
      </p:sp>
      <p:sp>
        <p:nvSpPr>
          <p:cNvPr id="6" name="Left Arrow 5"/>
          <p:cNvSpPr/>
          <p:nvPr/>
        </p:nvSpPr>
        <p:spPr>
          <a:xfrm>
            <a:off x="8385717" y="517711"/>
            <a:ext cx="713678" cy="37914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7" name="Left Arrow 6"/>
          <p:cNvSpPr/>
          <p:nvPr/>
        </p:nvSpPr>
        <p:spPr>
          <a:xfrm>
            <a:off x="8385717" y="974778"/>
            <a:ext cx="713678" cy="37914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8" name="Left Arrow 7"/>
          <p:cNvSpPr/>
          <p:nvPr/>
        </p:nvSpPr>
        <p:spPr>
          <a:xfrm>
            <a:off x="8385717" y="1394339"/>
            <a:ext cx="713678" cy="37914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t>       </a:t>
            </a:r>
            <a:endParaRPr lang="fa-IR" dirty="0"/>
          </a:p>
        </p:txBody>
      </p:sp>
      <p:sp>
        <p:nvSpPr>
          <p:cNvPr id="9" name="Left Arrow 8"/>
          <p:cNvSpPr/>
          <p:nvPr/>
        </p:nvSpPr>
        <p:spPr>
          <a:xfrm>
            <a:off x="8385717" y="2103362"/>
            <a:ext cx="713678" cy="37914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10" name="Right Brace 9"/>
          <p:cNvSpPr/>
          <p:nvPr/>
        </p:nvSpPr>
        <p:spPr>
          <a:xfrm>
            <a:off x="9099395" y="441660"/>
            <a:ext cx="412595" cy="2832409"/>
          </a:xfrm>
          <a:prstGeom prst="rightBrace">
            <a:avLst>
              <a:gd name="adj1" fmla="val 51576"/>
              <a:gd name="adj2" fmla="val 50000"/>
            </a:avLst>
          </a:prstGeom>
        </p:spPr>
        <p:style>
          <a:lnRef idx="1">
            <a:schemeClr val="accent1"/>
          </a:lnRef>
          <a:fillRef idx="0">
            <a:schemeClr val="accent1"/>
          </a:fillRef>
          <a:effectRef idx="0">
            <a:schemeClr val="accent1"/>
          </a:effectRef>
          <a:fontRef idx="minor">
            <a:schemeClr val="tx1"/>
          </a:fontRef>
        </p:style>
        <p:txBody>
          <a:bodyPr rtlCol="1" anchor="ctr"/>
          <a:lstStyle/>
          <a:p>
            <a:pPr algn="ctr"/>
            <a:endParaRPr lang="fa-IR"/>
          </a:p>
        </p:txBody>
      </p:sp>
      <p:sp>
        <p:nvSpPr>
          <p:cNvPr id="11" name="Left Arrow 10"/>
          <p:cNvSpPr/>
          <p:nvPr/>
        </p:nvSpPr>
        <p:spPr>
          <a:xfrm>
            <a:off x="8385717" y="2607308"/>
            <a:ext cx="713678" cy="37914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extLst>
      <p:ext uri="{BB962C8B-B14F-4D97-AF65-F5344CB8AC3E}">
        <p14:creationId xmlns:p14="http://schemas.microsoft.com/office/powerpoint/2010/main" val="194681464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8711" y="635619"/>
            <a:ext cx="10515600" cy="6222381"/>
          </a:xfrm>
        </p:spPr>
        <p:txBody>
          <a:bodyPr>
            <a:normAutofit/>
          </a:bodyPr>
          <a:lstStyle/>
          <a:p>
            <a:pPr algn="r" rtl="1"/>
            <a:r>
              <a:rPr lang="ar-SA" sz="2800" dirty="0"/>
              <a:t>سوءاستفاده جسمی: بیشتر به صورت ضرب و شتم می باشد و در چند ماه اول بعد از زایمان صورت می گیرد. عوامل زمینه ساز به سه دسته تقسیم می شوند:1)عدم ثبات اجتماعی 2)سبک زندگی ناسالم 3)مشکلات </a:t>
            </a:r>
            <a:r>
              <a:rPr lang="ar-SA" sz="2800" dirty="0" smtClean="0"/>
              <a:t>جسمانی</a:t>
            </a:r>
            <a:endParaRPr lang="fa-IR" sz="2800" dirty="0" smtClean="0"/>
          </a:p>
          <a:p>
            <a:pPr algn="r" rtl="1"/>
            <a:r>
              <a:rPr lang="fa-IR" sz="2800" dirty="0" smtClean="0"/>
              <a:t>1</a:t>
            </a:r>
            <a:r>
              <a:rPr lang="ar-SA" sz="2800" dirty="0" smtClean="0"/>
              <a:t>)عدم </a:t>
            </a:r>
            <a:r>
              <a:rPr lang="ar-SA" sz="2800" dirty="0"/>
              <a:t>ثبات اجتماعی شامل :سن کم، مجرد بودن، طلاق گرفتن، یا جدا شدن، سطح </a:t>
            </a:r>
            <a:r>
              <a:rPr lang="ar-SA" sz="2800" dirty="0" smtClean="0"/>
              <a:t>پایین</a:t>
            </a:r>
            <a:r>
              <a:rPr lang="fa-IR" sz="2800" dirty="0" smtClean="0"/>
              <a:t> </a:t>
            </a:r>
            <a:r>
              <a:rPr lang="ar-SA" sz="2800" dirty="0" smtClean="0"/>
              <a:t>فرهنگی </a:t>
            </a:r>
            <a:r>
              <a:rPr lang="ar-SA" sz="2800" dirty="0"/>
              <a:t>یا بیکاری و بارداری نا خواسته است.</a:t>
            </a:r>
            <a:endParaRPr lang="en-US" sz="2800" dirty="0"/>
          </a:p>
          <a:p>
            <a:pPr algn="r" rtl="1"/>
            <a:r>
              <a:rPr lang="ar-SA" sz="2800" dirty="0"/>
              <a:t>۲)سبک ناسالم زندگی شامل رژیم غذایی کم ارزش،دخانیات و داروهای قاچاقی و مشکلات هیجانی </a:t>
            </a:r>
            <a:r>
              <a:rPr lang="ar-SA" sz="2800" dirty="0" smtClean="0"/>
              <a:t>است.</a:t>
            </a:r>
            <a:endParaRPr lang="fa-IR" sz="2800" dirty="0" smtClean="0"/>
          </a:p>
          <a:p>
            <a:pPr algn="r" rtl="1"/>
            <a:r>
              <a:rPr lang="ar-SA" sz="2800" dirty="0" smtClean="0"/>
              <a:t> </a:t>
            </a:r>
            <a:r>
              <a:rPr lang="fa-IR" sz="2800" dirty="0" smtClean="0"/>
              <a:t>3</a:t>
            </a:r>
            <a:r>
              <a:rPr lang="ar-SA" sz="2800" dirty="0" smtClean="0"/>
              <a:t>)مشکلات </a:t>
            </a:r>
            <a:r>
              <a:rPr lang="ar-SA" sz="2800" dirty="0"/>
              <a:t>مربوط به سلامت جسمانی مثل شرایط طبی حاد و مزمن و مصرف ترکیبات دارویی است.</a:t>
            </a:r>
            <a:endParaRPr lang="fa-IR" sz="2800" dirty="0"/>
          </a:p>
        </p:txBody>
      </p:sp>
    </p:spTree>
    <p:extLst>
      <p:ext uri="{BB962C8B-B14F-4D97-AF65-F5344CB8AC3E}">
        <p14:creationId xmlns:p14="http://schemas.microsoft.com/office/powerpoint/2010/main" val="32168931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4892" y="273732"/>
            <a:ext cx="11188908" cy="6547945"/>
          </a:xfrm>
        </p:spPr>
        <p:txBody>
          <a:bodyPr/>
          <a:lstStyle/>
          <a:p>
            <a:pPr algn="r" rtl="1"/>
            <a:r>
              <a:rPr lang="ar-SA" sz="2000" dirty="0"/>
              <a:t>تصادفات اتومبیل و دیگر تروما های غیر نافذ:کمربند ایمنی در جلو گیری از صدمات به مادر اثر دارد. دلایل صدمات غیر نافذ شامل سقوط از بلندی و خشونت های جسمی شدید می باشد و با شیوع کمتر شامل صدمه ناشی از انفجار و صدمه ناشی از فشردگی می باشد. صدمات شکمی مهمند چون خونریزی خلف صافی در حامله ها بیشتر ایجاد می شود.</a:t>
            </a:r>
            <a:endParaRPr lang="en-US" sz="2000" dirty="0"/>
          </a:p>
          <a:p>
            <a:pPr algn="r" rtl="1"/>
            <a:r>
              <a:rPr lang="ar-SA" sz="2000" dirty="0"/>
              <a:t>جداشدن زودرس جفت در اثر تروما:در ۵۰ درصد صدمات شدید اتفاق می افتد. با جدا شدن زودرس جفت، حساسیت رحم، خونریزی از واژن، دیسترس جنینی و اسیدوز و مرگ جنین مشاهده می شود. اگر جدا شدن نهفته باشد احتمال دارد با اختلال انعقادی شدید همراه باشد</a:t>
            </a:r>
            <a:r>
              <a:rPr lang="ar-SA" dirty="0" smtClean="0"/>
              <a:t>.</a:t>
            </a:r>
            <a:endParaRPr lang="fa-IR" dirty="0" smtClean="0"/>
          </a:p>
          <a:p>
            <a:pPr algn="r" rtl="1"/>
            <a:r>
              <a:rPr lang="fa-IR" dirty="0" smtClean="0"/>
              <a:t>اگرلکه بینی وکرامپ شکمی داشتند به مادرباردار توصیه میکنیم به پزشک مراجعه کند چون ممکن است بدلیل خونریزی نهفته باشد.</a:t>
            </a:r>
            <a:endParaRPr lang="en-US" dirty="0"/>
          </a:p>
          <a:p>
            <a:pPr algn="r" rtl="1"/>
            <a:endParaRPr lang="fa-IR"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82694" y="3184291"/>
            <a:ext cx="4753304" cy="3342289"/>
          </a:xfrm>
          <a:prstGeom prst="rect">
            <a:avLst/>
          </a:prstGeom>
        </p:spPr>
      </p:pic>
    </p:spTree>
    <p:extLst>
      <p:ext uri="{BB962C8B-B14F-4D97-AF65-F5344CB8AC3E}">
        <p14:creationId xmlns:p14="http://schemas.microsoft.com/office/powerpoint/2010/main" val="179870369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36634"/>
            <a:ext cx="10515600" cy="6463863"/>
          </a:xfrm>
        </p:spPr>
        <p:txBody>
          <a:bodyPr>
            <a:normAutofit/>
          </a:bodyPr>
          <a:lstStyle/>
          <a:p>
            <a:pPr algn="r" rtl="1"/>
            <a:r>
              <a:rPr lang="ar-SA" sz="2800" dirty="0"/>
              <a:t>پارگی رحم:به دلیل ترومای غیر نافذ غیر شایع است و در یک درصد موارد مشاهده می شود تاثیرات بدی روی جنین و مادر دارد.</a:t>
            </a:r>
            <a:endParaRPr lang="en-US" sz="2800" dirty="0"/>
          </a:p>
          <a:p>
            <a:pPr algn="r" rtl="1"/>
            <a:r>
              <a:rPr lang="ar-SA" sz="2800" dirty="0"/>
              <a:t>آسیب جنینی:به دلیل آسیب جفتی-جنینی،شوک مادر، شکستگی لگن، صدمه به سر مادر و هیپوکسی احتمال مرگ جنین افزایش می یابد. آسیب جمجمه و مغز جنین شایع ترین است</a:t>
            </a:r>
            <a:r>
              <a:rPr lang="ar-SA" sz="2800" dirty="0" smtClean="0"/>
              <a:t>.</a:t>
            </a:r>
            <a:endParaRPr lang="fa-IR" sz="2800" dirty="0" smtClean="0"/>
          </a:p>
          <a:p>
            <a:pPr algn="r" rtl="1"/>
            <a:r>
              <a:rPr lang="ar-SA" sz="2800" dirty="0"/>
              <a:t>ترومای نافذ:شایع ترین ترومای نافذ زخم چاقو و لوله است. همراه با تجاوز، خود کشی </a:t>
            </a:r>
            <a:r>
              <a:rPr lang="ar-SA" sz="2800" dirty="0" smtClean="0"/>
              <a:t> </a:t>
            </a:r>
            <a:r>
              <a:rPr lang="ar-SA" sz="2800" dirty="0"/>
              <a:t>تمایل به سقط می باشد.</a:t>
            </a:r>
            <a:endParaRPr lang="en-US" sz="2800" dirty="0"/>
          </a:p>
          <a:p>
            <a:pPr algn="r" rtl="1"/>
            <a:r>
              <a:rPr lang="ar-SA" sz="2800" dirty="0"/>
              <a:t>صدمات احشایی در ۲۰ درصد موارد دیده می شود.</a:t>
            </a:r>
            <a:endParaRPr lang="fa-IR" sz="2800" dirty="0"/>
          </a:p>
        </p:txBody>
      </p:sp>
    </p:spTree>
    <p:extLst>
      <p:ext uri="{BB962C8B-B14F-4D97-AF65-F5344CB8AC3E}">
        <p14:creationId xmlns:p14="http://schemas.microsoft.com/office/powerpoint/2010/main" val="169296274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10207"/>
            <a:ext cx="10515600" cy="6400800"/>
          </a:xfrm>
        </p:spPr>
        <p:txBody>
          <a:bodyPr>
            <a:normAutofit/>
          </a:bodyPr>
          <a:lstStyle/>
          <a:p>
            <a:pPr algn="r" rtl="1"/>
            <a:r>
              <a:rPr lang="ar-SA" sz="2800" dirty="0"/>
              <a:t>درمان:مثل زمان غیر بارداری است. اولین اهداف عبارت از ارزیابی آسیب های مادری است. احیاء شامل برقراری تهویه و توقف خونریزی همراه با درمان هیپوولمی به وسیله مایعات کریستالوئید و خونی می باشد. رحم را از عروق بزرگ به دلیل کم کردن تاثیر آن روی کاهش بر ده قلبی دور می کنند.</a:t>
            </a:r>
            <a:endParaRPr lang="en-US" sz="2800" dirty="0"/>
          </a:p>
          <a:p>
            <a:pPr algn="r" rtl="1"/>
            <a:r>
              <a:rPr lang="ar-SA" sz="2800" dirty="0"/>
              <a:t>احتیاج به سزارین همراه ملاحظات زیر می باشد:سن بارداری، وضعیت جنینی که با بررسی پیش از زایمان مشخص شده، گسترش آسیب </a:t>
            </a:r>
            <a:r>
              <a:rPr lang="ar-SA" sz="2800" dirty="0" smtClean="0"/>
              <a:t>رحمی</a:t>
            </a:r>
            <a:r>
              <a:rPr lang="fa-IR" sz="2800" dirty="0" smtClean="0"/>
              <a:t> ، وسعت آسیب جنین و اینکه آیا رحم بزرگ مانع درمان یا بررسی کافی سایر آسیبهای داخل شکمی میشود.</a:t>
            </a:r>
            <a:r>
              <a:rPr lang="ar-SA" sz="2800" dirty="0" smtClean="0"/>
              <a:t> </a:t>
            </a:r>
            <a:r>
              <a:rPr lang="ar-SA" sz="2800" dirty="0"/>
              <a:t>فقط لاپاراتومی اندیکاسیون سزارین نیست</a:t>
            </a:r>
            <a:r>
              <a:rPr lang="ar-SA" sz="2800" dirty="0" smtClean="0"/>
              <a:t>.</a:t>
            </a:r>
            <a:endParaRPr lang="fa-IR" sz="2800" dirty="0" smtClean="0"/>
          </a:p>
          <a:p>
            <a:pPr algn="r" rtl="1"/>
            <a:endParaRPr lang="fa-IR" sz="2800" dirty="0"/>
          </a:p>
        </p:txBody>
      </p:sp>
    </p:spTree>
    <p:extLst>
      <p:ext uri="{BB962C8B-B14F-4D97-AF65-F5344CB8AC3E}">
        <p14:creationId xmlns:p14="http://schemas.microsoft.com/office/powerpoint/2010/main" val="422391951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idx="1"/>
          </p:nvPr>
        </p:nvSpPr>
        <p:spPr>
          <a:xfrm>
            <a:off x="838200" y="179388"/>
            <a:ext cx="10515600" cy="6346825"/>
          </a:xfrm>
        </p:spPr>
        <p:txBody>
          <a:bodyPr>
            <a:normAutofit/>
          </a:bodyPr>
          <a:lstStyle/>
          <a:p>
            <a:pPr algn="r" rtl="1"/>
            <a:r>
              <a:rPr lang="ar-SA" sz="2000" dirty="0"/>
              <a:t>پایش الکتریکی:پایش جنین وسلامت جنین ارتباط مستقیمی با وسعت آسیب به مادر دارد. جداشدن زودرس جفت را پیش بینی می کنند. تا وقتی که انقباضات رحمی، ضربان قلب جنین غیر طبیعی، خونریزی واژینال، حساسیت یا تحریک پذیری رحم، صدمه شدید مادر یا پارگی پرده های جنینی وجود دارد پایش را ادامه می دهند. اگر علائم بالا وجود نداشته باشد بین ۲تا۶ ساعت بیماررا تحت نظر می گیرند. به ندرت جداشدن زودرس جفت چند روز پس از تروما اتفاق می افتد.</a:t>
            </a:r>
            <a:endParaRPr lang="en-US" sz="2000" dirty="0"/>
          </a:p>
          <a:p>
            <a:pPr algn="r" rtl="1"/>
            <a:r>
              <a:rPr lang="ar-SA" sz="2000" dirty="0"/>
              <a:t>خونریزی از جنین به مادر:اگر در اثر تروما جفت پاره بشود خونریزی از جنین به مادر اتفاق می </a:t>
            </a:r>
            <a:r>
              <a:rPr lang="ar-SA" sz="2000" dirty="0" smtClean="0"/>
              <a:t>افتد.</a:t>
            </a:r>
            <a:r>
              <a:rPr lang="fa-IR" sz="2000" dirty="0" smtClean="0"/>
              <a:t> زنان </a:t>
            </a:r>
            <a:r>
              <a:rPr lang="en-US" sz="2000" dirty="0"/>
              <a:t>D</a:t>
            </a:r>
            <a:r>
              <a:rPr lang="ar-SA" sz="2000" dirty="0" smtClean="0"/>
              <a:t>منفی </a:t>
            </a:r>
            <a:r>
              <a:rPr lang="ar-SA" sz="2000" dirty="0"/>
              <a:t>باید ایمونوگلوبین آنتی-</a:t>
            </a:r>
            <a:r>
              <a:rPr lang="en-US" sz="2000" dirty="0" smtClean="0"/>
              <a:t>D</a:t>
            </a:r>
            <a:r>
              <a:rPr lang="fa-IR" sz="2000" dirty="0" smtClean="0"/>
              <a:t>بگیرند.</a:t>
            </a:r>
            <a:endParaRPr lang="en-US" sz="2000" dirty="0"/>
          </a:p>
          <a:p>
            <a:pPr algn="r" rtl="1"/>
            <a:r>
              <a:rPr lang="ar-SA" sz="2000" dirty="0" smtClean="0"/>
              <a:t>نکته </a:t>
            </a:r>
            <a:r>
              <a:rPr lang="ar-SA" sz="2000" dirty="0"/>
              <a:t>مهم در مراقبت از زنان حامله آسیب دیده مطمئن شدن از کامل بودن مصونیت در مقابل بیماری کزاز است. </a:t>
            </a:r>
            <a:endParaRPr lang="en-US" sz="2000"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67000" y="3237186"/>
            <a:ext cx="5026572" cy="3457903"/>
          </a:xfrm>
          <a:prstGeom prst="rect">
            <a:avLst/>
          </a:prstGeom>
        </p:spPr>
      </p:pic>
    </p:spTree>
    <p:extLst>
      <p:ext uri="{BB962C8B-B14F-4D97-AF65-F5344CB8AC3E}">
        <p14:creationId xmlns:p14="http://schemas.microsoft.com/office/powerpoint/2010/main" val="74876051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05102"/>
            <a:ext cx="10515600" cy="6537435"/>
          </a:xfrm>
        </p:spPr>
        <p:txBody>
          <a:bodyPr>
            <a:normAutofit/>
          </a:bodyPr>
          <a:lstStyle/>
          <a:p>
            <a:pPr algn="r" rtl="1"/>
            <a:r>
              <a:rPr lang="ar-SA" sz="2000" dirty="0"/>
              <a:t>آسیب در اثر گرما:در این سوختگی شدید نوزاد مرده به دنیا می آید و هیپوولمی، آسیب ریوی، سپتی سمی و حالت شدید کاتابولیک از عوامل دخیل می باشند. کسانی که در سه ماهه دوم وسوم هستند و سوختگی بیشتر از ۵۰درصد دارند باید سریع تر بارداری را خاتمه داد چون مرگ مادر مسلم است. سزارین در مواقعی که جنین در خطر است توصیه می شود.</a:t>
            </a:r>
            <a:endParaRPr lang="en-US" sz="2000" dirty="0"/>
          </a:p>
          <a:p>
            <a:pPr algn="r" rtl="1"/>
            <a:r>
              <a:rPr lang="ar-SA" sz="2000" dirty="0"/>
              <a:t>جمع شدگی پوست:جمع شدگی پوست بعد از سوختگی های شدید در بارداری آینده دردناک می شود و نیاز به کاهش فشار به وسیله ی جراحی و اتوگرافت های پوستی می باشد. اسکار سوختگی در بارداری نرم و کشیده می شود از بین رفتن نوک پستان ها اشکالاتی در شیر دهی می دهد.</a:t>
            </a:r>
            <a:endParaRPr lang="fa-IR" sz="20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18649" y="3162925"/>
            <a:ext cx="4511237" cy="3385019"/>
          </a:xfrm>
          <a:prstGeom prst="rect">
            <a:avLst/>
          </a:prstGeom>
        </p:spPr>
      </p:pic>
    </p:spTree>
    <p:extLst>
      <p:ext uri="{BB962C8B-B14F-4D97-AF65-F5344CB8AC3E}">
        <p14:creationId xmlns:p14="http://schemas.microsoft.com/office/powerpoint/2010/main" val="310732759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9186"/>
            <a:ext cx="10515600" cy="6453352"/>
          </a:xfrm>
        </p:spPr>
        <p:txBody>
          <a:bodyPr>
            <a:normAutofit/>
          </a:bodyPr>
          <a:lstStyle/>
          <a:p>
            <a:pPr algn="r" rtl="1"/>
            <a:r>
              <a:rPr lang="ar-SA" sz="2000" dirty="0"/>
              <a:t>تجاوز جنسی:</a:t>
            </a:r>
            <a:endParaRPr lang="en-US" sz="2000" dirty="0"/>
          </a:p>
          <a:p>
            <a:pPr algn="r" rtl="1"/>
            <a:r>
              <a:rPr lang="ar-SA" sz="2000" dirty="0"/>
              <a:t>در کسانی که مورد تجاوز جنسی قرار گرفتند، ابتلا به بیماری های تناسلی قابل انتقال، عفونت های ادراری، واژینیت بیشتر شده ودر مقایسه با زنان باردار دیگر، بیشتر در بیمارستان بستری می شوند.</a:t>
            </a:r>
            <a:endParaRPr lang="en-US" sz="2000" dirty="0"/>
          </a:p>
          <a:p>
            <a:pPr algn="r" rtl="1"/>
            <a:r>
              <a:rPr lang="ar-SA" sz="2000" dirty="0"/>
              <a:t>احیاء قلبی-ریوی:</a:t>
            </a:r>
            <a:endParaRPr lang="en-US" sz="2000" dirty="0"/>
          </a:p>
          <a:p>
            <a:pPr algn="r" rtl="1"/>
            <a:r>
              <a:rPr lang="ar-SA" sz="2000" dirty="0"/>
              <a:t>در بارداری در ماه های آخر، برون ده قلبی به دلیل فشار رحم روی آئورت و ورید اجوف و کاهش بازگشت وریدی کمتر می شود.جابجایی رحم با عملیات احیاء دیگر اهمیت بسیاری دارد. جابجایی رحم به سمت چپ توسط دست های اعضای سیستم احیاء کج کردن میزی که عمل احیا روی آن صورت می گیرد، با قرار دادن گوه ای در زیر لگن راست صورت می گیرد. اگر در ۱۵ دقیقه جوابی به سی پی آر</a:t>
            </a:r>
            <a:endParaRPr lang="en-US" sz="2000" dirty="0"/>
          </a:p>
          <a:p>
            <a:pPr algn="r" rtl="1"/>
            <a:r>
              <a:rPr lang="ar-SA" sz="2000" dirty="0"/>
              <a:t>ندهد، توراکوتومی و ماساژ قلبی مستقیم را توصیه می کنند. اگر بارداری ۳۲ هفته یا بیشتر باشد سزارین سفارش می کنند. در مواقعی که توراکوتومی و ماساژ قلبی در ۵ دقیقه موثر نباشد به شرط قابل زنده ماندن جنین، باید جنین را از طریق شکم به دنیا آورد. </a:t>
            </a:r>
            <a:r>
              <a:rPr lang="fa-IR" sz="2000" dirty="0" smtClean="0"/>
              <a:t>به دنبال احیای اورژانسی،بررسی از نظر شکستگی ها،آسیب های جفت،رحم و جنین ادامه پیدا میکند. درصورت اندیکاسیون بایدلاواژ با صفاق انجام شود.</a:t>
            </a:r>
            <a:br>
              <a:rPr lang="fa-IR" sz="2000" dirty="0" smtClean="0"/>
            </a:br>
            <a:endParaRPr lang="fa-IR" sz="2000" dirty="0" smtClean="0"/>
          </a:p>
          <a:p>
            <a:pPr algn="r" rtl="1"/>
            <a:endParaRPr lang="en-US" dirty="0"/>
          </a:p>
          <a:p>
            <a:endParaRPr lang="fa-IR" dirty="0"/>
          </a:p>
        </p:txBody>
      </p:sp>
    </p:spTree>
    <p:extLst>
      <p:ext uri="{BB962C8B-B14F-4D97-AF65-F5344CB8AC3E}">
        <p14:creationId xmlns:p14="http://schemas.microsoft.com/office/powerpoint/2010/main" val="311731650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133</TotalTime>
  <Words>1631</Words>
  <Application>Microsoft Office PowerPoint</Application>
  <PresentationFormat>Custom</PresentationFormat>
  <Paragraphs>58</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Wisp</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Zahra Ardame</dc:creator>
  <cp:lastModifiedBy>Windows User</cp:lastModifiedBy>
  <cp:revision>17</cp:revision>
  <dcterms:created xsi:type="dcterms:W3CDTF">2019-11-05T09:20:10Z</dcterms:created>
  <dcterms:modified xsi:type="dcterms:W3CDTF">2020-05-01T00:38:26Z</dcterms:modified>
</cp:coreProperties>
</file>