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28" r:id="rId1"/>
  </p:sldMasterIdLst>
  <p:notesMasterIdLst>
    <p:notesMasterId r:id="rId41"/>
  </p:notesMasterIdLst>
  <p:sldIdLst>
    <p:sldId id="284" r:id="rId2"/>
    <p:sldId id="285" r:id="rId3"/>
    <p:sldId id="260" r:id="rId4"/>
    <p:sldId id="261" r:id="rId5"/>
    <p:sldId id="280" r:id="rId6"/>
    <p:sldId id="262" r:id="rId7"/>
    <p:sldId id="263"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6" r:id="rId24"/>
    <p:sldId id="287" r:id="rId25"/>
    <p:sldId id="288" r:id="rId26"/>
    <p:sldId id="289" r:id="rId27"/>
    <p:sldId id="290" r:id="rId28"/>
    <p:sldId id="291" r:id="rId29"/>
    <p:sldId id="292" r:id="rId30"/>
    <p:sldId id="293" r:id="rId31"/>
    <p:sldId id="294" r:id="rId32"/>
    <p:sldId id="295" r:id="rId33"/>
    <p:sldId id="296" r:id="rId34"/>
    <p:sldId id="297" r:id="rId35"/>
    <p:sldId id="298" r:id="rId36"/>
    <p:sldId id="299" r:id="rId37"/>
    <p:sldId id="300" r:id="rId38"/>
    <p:sldId id="301" r:id="rId39"/>
    <p:sldId id="302"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6" d="100"/>
          <a:sy n="56" d="100"/>
        </p:scale>
        <p:origin x="-2820"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6FE86D-2EE4-43F7-A17A-25F73F78B00F}" type="datetimeFigureOut">
              <a:rPr lang="en-US" smtClean="0"/>
              <a:t>5/23/2020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DDD4F9-9857-446B-9E17-8B7A248BDFB2}" type="slidenum">
              <a:rPr lang="en-US" smtClean="0"/>
              <a:t>‹#›</a:t>
            </a:fld>
            <a:endParaRPr lang="en-US"/>
          </a:p>
        </p:txBody>
      </p:sp>
    </p:spTree>
    <p:extLst>
      <p:ext uri="{BB962C8B-B14F-4D97-AF65-F5344CB8AC3E}">
        <p14:creationId xmlns:p14="http://schemas.microsoft.com/office/powerpoint/2010/main" val="226103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9DDD4F9-9857-446B-9E17-8B7A248BDFB2}" type="slidenum">
              <a:rPr lang="en-US" smtClean="0"/>
              <a:t>1</a:t>
            </a:fld>
            <a:endParaRPr lang="en-US"/>
          </a:p>
        </p:txBody>
      </p:sp>
    </p:spTree>
    <p:extLst>
      <p:ext uri="{BB962C8B-B14F-4D97-AF65-F5344CB8AC3E}">
        <p14:creationId xmlns:p14="http://schemas.microsoft.com/office/powerpoint/2010/main" val="7530797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9DDD4F9-9857-446B-9E17-8B7A248BDFB2}" type="slidenum">
              <a:rPr lang="en-US" smtClean="0"/>
              <a:t>3</a:t>
            </a:fld>
            <a:endParaRPr lang="en-US"/>
          </a:p>
        </p:txBody>
      </p:sp>
    </p:spTree>
    <p:extLst>
      <p:ext uri="{BB962C8B-B14F-4D97-AF65-F5344CB8AC3E}">
        <p14:creationId xmlns:p14="http://schemas.microsoft.com/office/powerpoint/2010/main" val="28408754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9DDD4F9-9857-446B-9E17-8B7A248BDFB2}" type="slidenum">
              <a:rPr lang="en-US" smtClean="0"/>
              <a:t>6</a:t>
            </a:fld>
            <a:endParaRPr lang="en-US"/>
          </a:p>
        </p:txBody>
      </p:sp>
    </p:spTree>
    <p:extLst>
      <p:ext uri="{BB962C8B-B14F-4D97-AF65-F5344CB8AC3E}">
        <p14:creationId xmlns:p14="http://schemas.microsoft.com/office/powerpoint/2010/main" val="16566984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BF5867C-DF46-4B29-82AE-C1F534D02ECA}" type="datetime1">
              <a:rPr lang="en-US" smtClean="0"/>
              <a:t>5/23/2020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r>
              <a:rPr lang="fa-IR" smtClean="0"/>
              <a:t>موازین حسابرسی دولتی</a:t>
            </a:r>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19271BC-9E9F-4D8D-9F05-F0013BA4EE24}" type="datetime1">
              <a:rPr lang="en-US" smtClean="0"/>
              <a:t>5/23/2020</a:t>
            </a:fld>
            <a:endParaRPr lang="en-US"/>
          </a:p>
        </p:txBody>
      </p:sp>
      <p:sp>
        <p:nvSpPr>
          <p:cNvPr id="5" name="Footer Placeholder 4"/>
          <p:cNvSpPr>
            <a:spLocks noGrp="1"/>
          </p:cNvSpPr>
          <p:nvPr>
            <p:ph type="ftr" sz="quarter" idx="11"/>
          </p:nvPr>
        </p:nvSpPr>
        <p:spPr/>
        <p:txBody>
          <a:bodyPr/>
          <a:lstStyle/>
          <a:p>
            <a:r>
              <a:rPr lang="fa-IR" smtClean="0"/>
              <a:t>موازین حسابرسی دولتی</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B96A3E9-E09E-4674-883E-49701D842DC5}" type="datetime1">
              <a:rPr lang="en-US" smtClean="0"/>
              <a:t>5/23/2020</a:t>
            </a:fld>
            <a:endParaRPr lang="en-US"/>
          </a:p>
        </p:txBody>
      </p:sp>
      <p:sp>
        <p:nvSpPr>
          <p:cNvPr id="5" name="Footer Placeholder 4"/>
          <p:cNvSpPr>
            <a:spLocks noGrp="1"/>
          </p:cNvSpPr>
          <p:nvPr>
            <p:ph type="ftr" sz="quarter" idx="11"/>
          </p:nvPr>
        </p:nvSpPr>
        <p:spPr/>
        <p:txBody>
          <a:bodyPr/>
          <a:lstStyle/>
          <a:p>
            <a:r>
              <a:rPr lang="fa-IR" smtClean="0"/>
              <a:t>موازین حسابرسی دولتی</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0882401-635D-4817-B309-16C84B96C767}" type="datetime1">
              <a:rPr lang="en-US" smtClean="0"/>
              <a:t>5/23/2020</a:t>
            </a:fld>
            <a:endParaRPr lang="en-US"/>
          </a:p>
        </p:txBody>
      </p:sp>
      <p:sp>
        <p:nvSpPr>
          <p:cNvPr id="6" name="Footer Placeholder 5"/>
          <p:cNvSpPr>
            <a:spLocks noGrp="1"/>
          </p:cNvSpPr>
          <p:nvPr>
            <p:ph type="ftr" sz="quarter" idx="11"/>
          </p:nvPr>
        </p:nvSpPr>
        <p:spPr/>
        <p:txBody>
          <a:bodyPr/>
          <a:lstStyle/>
          <a:p>
            <a:r>
              <a:rPr lang="fa-IR" smtClean="0"/>
              <a:t>موازین حسابرسی دولتی</a:t>
            </a:r>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DD065979-E8E1-44B1-96EB-22EFC486DFEE}" type="datetime1">
              <a:rPr lang="en-US" smtClean="0"/>
              <a:t>5/23/2020</a:t>
            </a:fld>
            <a:endParaRPr lang="en-US"/>
          </a:p>
        </p:txBody>
      </p:sp>
      <p:sp>
        <p:nvSpPr>
          <p:cNvPr id="8" name="Footer Placeholder 7"/>
          <p:cNvSpPr>
            <a:spLocks noGrp="1"/>
          </p:cNvSpPr>
          <p:nvPr>
            <p:ph type="ftr" sz="quarter" idx="11"/>
          </p:nvPr>
        </p:nvSpPr>
        <p:spPr/>
        <p:txBody>
          <a:bodyPr/>
          <a:lstStyle/>
          <a:p>
            <a:r>
              <a:rPr lang="fa-IR" smtClean="0"/>
              <a:t>موازین حسابرسی دولتی</a:t>
            </a:r>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039BCA96-540B-4F84-9B68-3BB815B5C93B}" type="datetime1">
              <a:rPr lang="en-US" smtClean="0"/>
              <a:t>5/23/2020</a:t>
            </a:fld>
            <a:endParaRPr lang="en-US"/>
          </a:p>
        </p:txBody>
      </p:sp>
      <p:sp>
        <p:nvSpPr>
          <p:cNvPr id="4" name="Footer Placeholder 3"/>
          <p:cNvSpPr>
            <a:spLocks noGrp="1"/>
          </p:cNvSpPr>
          <p:nvPr>
            <p:ph type="ftr" sz="quarter" idx="11"/>
          </p:nvPr>
        </p:nvSpPr>
        <p:spPr/>
        <p:txBody>
          <a:bodyPr/>
          <a:lstStyle/>
          <a:p>
            <a:r>
              <a:rPr lang="fa-IR" smtClean="0"/>
              <a:t>موازین حسابرسی دولتی</a:t>
            </a:r>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04EC19-B011-4155-A6D4-C8B4C101B655}" type="datetime1">
              <a:rPr lang="en-US" smtClean="0"/>
              <a:t>5/23/2020</a:t>
            </a:fld>
            <a:endParaRPr lang="en-US"/>
          </a:p>
        </p:txBody>
      </p:sp>
      <p:sp>
        <p:nvSpPr>
          <p:cNvPr id="3" name="Footer Placeholder 2"/>
          <p:cNvSpPr>
            <a:spLocks noGrp="1"/>
          </p:cNvSpPr>
          <p:nvPr>
            <p:ph type="ftr" sz="quarter" idx="11"/>
          </p:nvPr>
        </p:nvSpPr>
        <p:spPr/>
        <p:txBody>
          <a:bodyPr/>
          <a:lstStyle/>
          <a:p>
            <a:r>
              <a:rPr lang="fa-IR" smtClean="0"/>
              <a:t>موازین حسابرسی دولتی</a:t>
            </a:r>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23FB942D-4B28-4F72-97BE-AADD3FE95C31}" type="datetime1">
              <a:rPr lang="en-US" smtClean="0"/>
              <a:t>5/23/2020</a:t>
            </a:fld>
            <a:endParaRPr lang="en-US"/>
          </a:p>
        </p:txBody>
      </p:sp>
      <p:sp>
        <p:nvSpPr>
          <p:cNvPr id="6" name="Footer Placeholder 5"/>
          <p:cNvSpPr>
            <a:spLocks noGrp="1"/>
          </p:cNvSpPr>
          <p:nvPr>
            <p:ph type="ftr" sz="quarter" idx="11"/>
          </p:nvPr>
        </p:nvSpPr>
        <p:spPr/>
        <p:txBody>
          <a:bodyPr/>
          <a:lstStyle/>
          <a:p>
            <a:r>
              <a:rPr lang="fa-IR" smtClean="0"/>
              <a:t>موازین حسابرسی دولتی</a:t>
            </a:r>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BB928675-CF12-4D2B-B102-B734C40819B5}" type="datetime1">
              <a:rPr lang="en-US" smtClean="0"/>
              <a:t>5/23/2020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r>
              <a:rPr lang="fa-IR" smtClean="0"/>
              <a:t>موازین حسابرسی دولتی</a:t>
            </a:r>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5CB90B6-5CF2-4E51-B680-11C680D315CD}" type="datetime1">
              <a:rPr lang="en-US" smtClean="0"/>
              <a:t>5/23/2020</a:t>
            </a:fld>
            <a:endParaRPr lang="en-US"/>
          </a:p>
        </p:txBody>
      </p:sp>
      <p:sp>
        <p:nvSpPr>
          <p:cNvPr id="5" name="Footer Placeholder 4"/>
          <p:cNvSpPr>
            <a:spLocks noGrp="1"/>
          </p:cNvSpPr>
          <p:nvPr>
            <p:ph type="ftr" sz="quarter" idx="11"/>
          </p:nvPr>
        </p:nvSpPr>
        <p:spPr/>
        <p:txBody>
          <a:bodyPr/>
          <a:lstStyle/>
          <a:p>
            <a:r>
              <a:rPr lang="fa-IR" smtClean="0"/>
              <a:t>موازین حسابرسی دولتی</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5A772CC-A7ED-4619-9D93-9ED32E8448AC}" type="datetime1">
              <a:rPr lang="en-US" smtClean="0"/>
              <a:t>5/23/2020</a:t>
            </a:fld>
            <a:endParaRPr lang="en-US"/>
          </a:p>
        </p:txBody>
      </p:sp>
      <p:sp>
        <p:nvSpPr>
          <p:cNvPr id="5" name="Footer Placeholder 4"/>
          <p:cNvSpPr>
            <a:spLocks noGrp="1"/>
          </p:cNvSpPr>
          <p:nvPr>
            <p:ph type="ftr" sz="quarter" idx="11"/>
          </p:nvPr>
        </p:nvSpPr>
        <p:spPr/>
        <p:txBody>
          <a:bodyPr/>
          <a:lstStyle/>
          <a:p>
            <a:r>
              <a:rPr lang="fa-IR" smtClean="0"/>
              <a:t>موازین حسابرسی دولتی</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6AEDCE12-8735-4FBA-B687-838D7B31FEAB}" type="datetime1">
              <a:rPr lang="en-US" smtClean="0"/>
              <a:t>5/23/2020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fa-IR" smtClean="0"/>
              <a:t>موازین حسابرسی دولتی</a:t>
            </a:r>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6F15528-21DE-4FAA-801E-634DDDAF4B2B}" type="slidenum">
              <a:rPr lang="en-US" smtClean="0"/>
              <a:pPr/>
              <a:t>1</a:t>
            </a:fld>
            <a:endParaRPr lang="en-US"/>
          </a:p>
        </p:txBody>
      </p:sp>
      <p:sp>
        <p:nvSpPr>
          <p:cNvPr id="4" name="TextBox 3"/>
          <p:cNvSpPr txBox="1"/>
          <p:nvPr/>
        </p:nvSpPr>
        <p:spPr>
          <a:xfrm>
            <a:off x="1219200" y="1371600"/>
            <a:ext cx="6858000" cy="2215991"/>
          </a:xfrm>
          <a:prstGeom prst="rect">
            <a:avLst/>
          </a:prstGeom>
          <a:noFill/>
        </p:spPr>
        <p:txBody>
          <a:bodyPr wrap="square" rtlCol="0">
            <a:spAutoFit/>
          </a:bodyPr>
          <a:lstStyle/>
          <a:p>
            <a:pPr algn="ctr"/>
            <a:r>
              <a:rPr lang="fa-IR" sz="13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به نام خدا</a:t>
            </a:r>
            <a:endParaRPr lang="en-US" sz="13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extLst>
      <p:ext uri="{BB962C8B-B14F-4D97-AF65-F5344CB8AC3E}">
        <p14:creationId xmlns:p14="http://schemas.microsoft.com/office/powerpoint/2010/main" val="91064071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8200" y="228600"/>
            <a:ext cx="7772400" cy="1199704"/>
          </a:xfrm>
        </p:spPr>
        <p:txBody>
          <a:bodyPr>
            <a:noAutofit/>
          </a:bodyPr>
          <a:lstStyle/>
          <a:p>
            <a:r>
              <a:rPr lang="fa-IR" sz="3600" dirty="0" smtClean="0"/>
              <a:t>نام </a:t>
            </a:r>
            <a:r>
              <a:rPr lang="fa-IR" sz="3600" dirty="0" smtClean="0"/>
              <a:t>تحقیق:موازین </a:t>
            </a:r>
            <a:r>
              <a:rPr lang="fa-IR" sz="3600" dirty="0" smtClean="0"/>
              <a:t>حسابداری</a:t>
            </a:r>
            <a:endParaRPr lang="fa-IR" sz="3600" dirty="0" smtClean="0"/>
          </a:p>
        </p:txBody>
      </p:sp>
    </p:spTree>
    <p:extLst>
      <p:ext uri="{BB962C8B-B14F-4D97-AF65-F5344CB8AC3E}">
        <p14:creationId xmlns:p14="http://schemas.microsoft.com/office/powerpoint/2010/main" val="84361475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685800"/>
            <a:ext cx="7851648" cy="2514600"/>
          </a:xfrm>
        </p:spPr>
        <p:txBody>
          <a:bodyPr/>
          <a:lstStyle/>
          <a:p>
            <a:pPr algn="ctr"/>
            <a:r>
              <a:rPr lang="fa-IR" dirty="0" smtClean="0">
                <a:latin typeface="Arial" pitchFamily="34" charset="0"/>
                <a:ea typeface="Adobe Fan Heiti Std B" pitchFamily="34" charset="-128"/>
                <a:cs typeface="Arial" pitchFamily="34" charset="0"/>
              </a:rPr>
              <a:t>هدف ازطرح و ارائه این فصل:</a:t>
            </a:r>
            <a:endParaRPr lang="en-US" dirty="0">
              <a:latin typeface="Arial" pitchFamily="34" charset="0"/>
              <a:ea typeface="Adobe Fan Heiti Std B" pitchFamily="34" charset="-128"/>
              <a:cs typeface="Arial" pitchFamily="34" charset="0"/>
            </a:endParaRPr>
          </a:p>
        </p:txBody>
      </p:sp>
      <p:sp>
        <p:nvSpPr>
          <p:cNvPr id="3" name="Subtitle 2"/>
          <p:cNvSpPr>
            <a:spLocks noGrp="1"/>
          </p:cNvSpPr>
          <p:nvPr>
            <p:ph type="subTitle" idx="1"/>
          </p:nvPr>
        </p:nvSpPr>
        <p:spPr/>
        <p:txBody>
          <a:bodyPr>
            <a:normAutofit/>
          </a:bodyPr>
          <a:lstStyle/>
          <a:p>
            <a:r>
              <a:rPr lang="fa-IR" smtClean="0"/>
              <a:t>بحث وبررسی استانداردهای حسابرسی دولتی که درچارچوب حسابرسی جامع تهیه وتدوین گردیده</a:t>
            </a:r>
            <a:r>
              <a:rPr lang="fa-IR" sz="3200" smtClean="0"/>
              <a:t>.</a:t>
            </a:r>
            <a:endParaRPr lang="en-US" dirty="0"/>
          </a:p>
        </p:txBody>
      </p:sp>
    </p:spTree>
    <p:extLst>
      <p:ext uri="{BB962C8B-B14F-4D97-AF65-F5344CB8AC3E}">
        <p14:creationId xmlns:p14="http://schemas.microsoft.com/office/powerpoint/2010/main" val="6670190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lgn="r" rtl="1">
              <a:buNone/>
            </a:pPr>
            <a:r>
              <a:rPr lang="fa-IR" dirty="0" smtClean="0"/>
              <a:t>دراداره امور دستگاه های اجرایی کشور</a:t>
            </a:r>
            <a:r>
              <a:rPr lang="fa-IR" b="1" dirty="0" smtClean="0"/>
              <a:t>کنترل </a:t>
            </a:r>
            <a:r>
              <a:rPr lang="fa-IR" dirty="0" smtClean="0"/>
              <a:t>یکی ازارکان اصلی واساسی مدیریت به حساب می اید زیرااین بخش متعلق به آحادیک جامعه است وهرنوع کاستی اعم ازکمی وکیفی موجب ضرروزیان به آحاد جامعه می شود.بنابراین کنترل بایددراین بخش قویترو مجهزترومنظمترازبخش خصوصی باشد.</a:t>
            </a:r>
          </a:p>
          <a:p>
            <a:pPr marL="109728" indent="0" algn="r" rtl="1">
              <a:buNone/>
            </a:pPr>
            <a:r>
              <a:rPr lang="fa-IR" dirty="0" smtClean="0"/>
              <a:t>واین امرتحقق نمیابدمگراینکه ازجانب قوه مقننه موردحمایت قرارگیرد.</a:t>
            </a:r>
          </a:p>
          <a:p>
            <a:pPr marL="109728" indent="0" algn="r" rtl="1">
              <a:buNone/>
            </a:pPr>
            <a:endParaRPr lang="fa-IR" dirty="0" smtClean="0"/>
          </a:p>
        </p:txBody>
      </p:sp>
      <p:sp>
        <p:nvSpPr>
          <p:cNvPr id="3" name="Title 2"/>
          <p:cNvSpPr>
            <a:spLocks noGrp="1"/>
          </p:cNvSpPr>
          <p:nvPr>
            <p:ph type="title"/>
          </p:nvPr>
        </p:nvSpPr>
        <p:spPr/>
        <p:txBody>
          <a:bodyPr>
            <a:normAutofit fontScale="90000"/>
          </a:bodyPr>
          <a:lstStyle/>
          <a:p>
            <a:pPr marL="571500" indent="-571500" algn="r" rtl="1">
              <a:buFont typeface="Arial" pitchFamily="34" charset="0"/>
              <a:buChar char="•"/>
            </a:pPr>
            <a:r>
              <a:rPr lang="fa-IR" dirty="0" smtClean="0"/>
              <a:t>مقدمه</a:t>
            </a:r>
            <a:br>
              <a:rPr lang="fa-IR" dirty="0" smtClean="0"/>
            </a:b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4</a:t>
            </a:fld>
            <a:endParaRPr lang="en-US"/>
          </a:p>
        </p:txBody>
      </p:sp>
    </p:spTree>
    <p:extLst>
      <p:ext uri="{BB962C8B-B14F-4D97-AF65-F5344CB8AC3E}">
        <p14:creationId xmlns:p14="http://schemas.microsoft.com/office/powerpoint/2010/main" val="155685682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47800"/>
            <a:ext cx="8229600" cy="4525963"/>
          </a:xfrm>
        </p:spPr>
        <p:txBody>
          <a:bodyPr>
            <a:normAutofit/>
          </a:bodyPr>
          <a:lstStyle/>
          <a:p>
            <a:pPr marL="624078" indent="-514350" algn="r" rtl="1">
              <a:buClr>
                <a:schemeClr val="tx1"/>
              </a:buClr>
              <a:buFont typeface="+mj-lt"/>
              <a:buAutoNum type="alphaLcParenR"/>
            </a:pPr>
            <a:r>
              <a:rPr lang="fa-IR" b="1" dirty="0" smtClean="0"/>
              <a:t>حسابرس:</a:t>
            </a:r>
            <a:r>
              <a:rPr lang="fa-IR" dirty="0" smtClean="0"/>
              <a:t>شخصی </a:t>
            </a:r>
            <a:r>
              <a:rPr lang="fa-IR" dirty="0"/>
              <a:t>که حسابرسی دستگاه های دولتی رابه موجب استانداردهای حسابرسی دولتی موردرسیدگی واظهارنظرقرارمیدهد.</a:t>
            </a:r>
          </a:p>
          <a:p>
            <a:pPr marL="624078" indent="-514350" algn="r" rtl="1">
              <a:buClr>
                <a:schemeClr val="tx1"/>
              </a:buClr>
              <a:buFont typeface="+mj-lt"/>
              <a:buAutoNum type="alphaLcParenR"/>
            </a:pPr>
            <a:r>
              <a:rPr lang="fa-IR" b="1" dirty="0" smtClean="0"/>
              <a:t>سازمان </a:t>
            </a:r>
            <a:r>
              <a:rPr lang="fa-IR" b="1" dirty="0"/>
              <a:t>حسابرسی:</a:t>
            </a:r>
            <a:r>
              <a:rPr lang="fa-IR" dirty="0"/>
              <a:t>دستگاه اجرایی که به موجب قانون خاص بازرسی وحسلبرسی دستگاه های اجرایی رادرچارچوب استانداردهای حسابرسی دولتی به عهده دارد.</a:t>
            </a:r>
          </a:p>
          <a:p>
            <a:pPr marL="624078" indent="-514350" algn="r" rtl="1">
              <a:buClr>
                <a:schemeClr val="tx1"/>
              </a:buClr>
              <a:buFont typeface="+mj-lt"/>
              <a:buAutoNum type="alphaLcParenR"/>
            </a:pPr>
            <a:r>
              <a:rPr lang="fa-IR" b="1" dirty="0"/>
              <a:t>گزارش حسابرسی</a:t>
            </a:r>
            <a:r>
              <a:rPr lang="fa-IR" dirty="0"/>
              <a:t>:تهیه وتنظیم گزارش حسابرسی های بعمل آمده ازدستگاه های اجرایی توام بااظهارنظرهای لازم توسط حسابرسان دیوان ویاسایرحسابرسان درقالب استانداردهای حسابرسی دولتی وارایه آن به مراجع ذیصلاح.</a:t>
            </a:r>
          </a:p>
          <a:p>
            <a:pPr marL="109728" indent="0" algn="r" rtl="1">
              <a:buNone/>
            </a:pPr>
            <a:r>
              <a:rPr lang="fa-IR" b="1" dirty="0" smtClean="0"/>
              <a:t> </a:t>
            </a:r>
            <a:endParaRPr lang="fa-IR" dirty="0"/>
          </a:p>
          <a:p>
            <a:endParaRPr lang="en-US" dirty="0"/>
          </a:p>
        </p:txBody>
      </p:sp>
      <p:sp>
        <p:nvSpPr>
          <p:cNvPr id="3" name="Title 2"/>
          <p:cNvSpPr>
            <a:spLocks noGrp="1"/>
          </p:cNvSpPr>
          <p:nvPr>
            <p:ph type="title"/>
          </p:nvPr>
        </p:nvSpPr>
        <p:spPr/>
        <p:txBody>
          <a:bodyPr/>
          <a:lstStyle/>
          <a:p>
            <a:pPr lvl="3" algn="ctr" rtl="0">
              <a:spcBef>
                <a:spcPct val="0"/>
              </a:spcBef>
            </a:pPr>
            <a:r>
              <a:rPr lang="fa-IR" sz="3600" b="1" dirty="0" smtClean="0"/>
              <a:t>کلماتی ک زیربنای این فصل هستندعبارتنداز:</a:t>
            </a:r>
            <a:r>
              <a:rPr lang="fa-IR" dirty="0" smtClean="0"/>
              <a:t/>
            </a:r>
            <a:br>
              <a:rPr lang="fa-IR" dirty="0" smtClean="0"/>
            </a:b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5</a:t>
            </a:fld>
            <a:endParaRPr lang="en-US"/>
          </a:p>
        </p:txBody>
      </p:sp>
    </p:spTree>
    <p:extLst>
      <p:ext uri="{BB962C8B-B14F-4D97-AF65-F5344CB8AC3E}">
        <p14:creationId xmlns:p14="http://schemas.microsoft.com/office/powerpoint/2010/main" val="205200538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marL="624078" indent="-514350" algn="r" rtl="1">
              <a:buClr>
                <a:schemeClr val="tx1"/>
              </a:buClr>
              <a:buFont typeface="+mj-lt"/>
              <a:buAutoNum type="arabicPeriod"/>
            </a:pPr>
            <a:endParaRPr lang="fa-IR" sz="1100" dirty="0" smtClean="0"/>
          </a:p>
          <a:p>
            <a:pPr marL="338328" indent="-228600" algn="r" rtl="1">
              <a:buClr>
                <a:schemeClr val="tx1"/>
              </a:buClr>
              <a:buFont typeface="+mj-lt"/>
              <a:buAutoNum type="arabicPeriod"/>
            </a:pPr>
            <a:r>
              <a:rPr lang="fa-IR" sz="1100" b="1" dirty="0" smtClean="0"/>
              <a:t> </a:t>
            </a:r>
            <a:r>
              <a:rPr lang="fa-IR" sz="1800" b="1" dirty="0" smtClean="0"/>
              <a:t>اصول اساسی حسابرسی دولتی:</a:t>
            </a:r>
          </a:p>
          <a:p>
            <a:pPr algn="r" rtl="1">
              <a:buClr>
                <a:schemeClr val="tx1"/>
              </a:buClr>
              <a:buFont typeface="Wingdings" pitchFamily="2" charset="2"/>
              <a:buChar char="q"/>
            </a:pPr>
            <a:r>
              <a:rPr lang="fa-IR" sz="2000" dirty="0" smtClean="0"/>
              <a:t>حسابرسان مکلفند رعایت استانداردهای حسابرسی دولتی رادرمواردوموضوعات </a:t>
            </a:r>
            <a:r>
              <a:rPr lang="fa-IR" sz="2000" u="sng" dirty="0" smtClean="0"/>
              <a:t>بااهمیت </a:t>
            </a:r>
            <a:r>
              <a:rPr lang="fa-IR" sz="2000" dirty="0" smtClean="0"/>
              <a:t>مدنظرقراردهند.</a:t>
            </a:r>
          </a:p>
          <a:p>
            <a:pPr algn="r" rtl="1">
              <a:buClr>
                <a:schemeClr val="tx1"/>
              </a:buClr>
              <a:buFont typeface="Wingdings" pitchFamily="2" charset="2"/>
              <a:buChar char="q"/>
            </a:pPr>
            <a:r>
              <a:rPr lang="fa-IR" sz="2000" dirty="0" smtClean="0"/>
              <a:t>حسابرسان درفرایندرسیدگی هرجاکه ضرورت دارد </a:t>
            </a:r>
            <a:r>
              <a:rPr lang="fa-IR" sz="2000" u="sng" dirty="0" smtClean="0"/>
              <a:t>بایدقضاوت حرفه ای </a:t>
            </a:r>
            <a:r>
              <a:rPr lang="fa-IR" sz="2000" dirty="0" smtClean="0"/>
              <a:t>خودرابکارگیرند.</a:t>
            </a:r>
          </a:p>
          <a:p>
            <a:pPr algn="r" rtl="1">
              <a:buClr>
                <a:schemeClr val="tx1"/>
              </a:buClr>
              <a:buFont typeface="Wingdings" pitchFamily="2" charset="2"/>
              <a:buChar char="q"/>
            </a:pPr>
            <a:r>
              <a:rPr lang="fa-IR" sz="2000" dirty="0" smtClean="0"/>
              <a:t>با توجه به افزایش روزافزون آگاهی مردم تقاضای آنهابرای پاسخگویی مسیولین ذیصلاح افزایش میابد.</a:t>
            </a:r>
          </a:p>
          <a:p>
            <a:pPr algn="r" rtl="1">
              <a:buClr>
                <a:schemeClr val="tx1"/>
              </a:buClr>
              <a:buFont typeface="Wingdings" pitchFamily="2" charset="2"/>
              <a:buChar char="q"/>
            </a:pPr>
            <a:r>
              <a:rPr lang="fa-IR" sz="2000" dirty="0" smtClean="0"/>
              <a:t>تدوین واستقرارسیستم های اطلاعاتی وگزارشگری مناسب توسط دستگاه های اجرایی درسطح خردیاتوسط دولت درسطح کلان فرآیندپاسخگویی مسیولین ذیصلاح راتسهیل میکند.</a:t>
            </a:r>
          </a:p>
          <a:p>
            <a:pPr algn="r" rtl="1">
              <a:buClr>
                <a:schemeClr val="tx1"/>
              </a:buClr>
              <a:buFont typeface="Wingdings" pitchFamily="2" charset="2"/>
              <a:buChar char="q"/>
            </a:pPr>
            <a:r>
              <a:rPr lang="fa-IR" sz="2000" dirty="0" smtClean="0"/>
              <a:t>رعایت ثبات رویه دربکارگیری استانداردهای حسابداری دولتی به ارایه صورت وضعیت های مالی ونتایج عملیات شفاف منجرمیگردد.</a:t>
            </a:r>
          </a:p>
          <a:p>
            <a:pPr algn="r" rtl="1">
              <a:buClr>
                <a:schemeClr val="tx1"/>
              </a:buClr>
              <a:buFont typeface="Wingdings" pitchFamily="2" charset="2"/>
              <a:buChar char="q"/>
            </a:pPr>
            <a:r>
              <a:rPr lang="fa-IR" sz="2000" dirty="0" smtClean="0"/>
              <a:t>وجودقوانین ومقررات لازم ومناسب  برای کلیه فعالیت های دستگاه های اجرایی ضروریست.</a:t>
            </a:r>
          </a:p>
          <a:p>
            <a:pPr algn="r" rtl="1">
              <a:buClr>
                <a:schemeClr val="tx1"/>
              </a:buClr>
              <a:buFont typeface="Wingdings" pitchFamily="2" charset="2"/>
              <a:buChar char="q"/>
            </a:pPr>
            <a:r>
              <a:rPr lang="fa-IR" sz="2000" dirty="0" smtClean="0"/>
              <a:t>حسابرسان همواره بایددرجهت بهبودبخشیدن به روش های لازم برای آزمون اعتباربخشی </a:t>
            </a:r>
            <a:r>
              <a:rPr lang="fa-IR" sz="2000" b="1" dirty="0" smtClean="0"/>
              <a:t>معیارهای ارزیابی عملکرد </a:t>
            </a:r>
            <a:r>
              <a:rPr lang="fa-IR" sz="2000" dirty="0" smtClean="0"/>
              <a:t>گام بردارند.</a:t>
            </a:r>
            <a:endParaRPr lang="en-US" sz="2000" dirty="0"/>
          </a:p>
        </p:txBody>
      </p:sp>
      <p:sp>
        <p:nvSpPr>
          <p:cNvPr id="3" name="Title 2"/>
          <p:cNvSpPr>
            <a:spLocks noGrp="1"/>
          </p:cNvSpPr>
          <p:nvPr>
            <p:ph type="title"/>
          </p:nvPr>
        </p:nvSpPr>
        <p:spPr/>
        <p:txBody>
          <a:bodyPr/>
          <a:lstStyle/>
          <a:p>
            <a:pPr marL="571500" indent="-571500" algn="ctr" rtl="1">
              <a:buFont typeface="Wingdings" pitchFamily="2" charset="2"/>
              <a:buChar char="v"/>
            </a:pPr>
            <a:r>
              <a:rPr lang="fa-IR" dirty="0" smtClean="0"/>
              <a:t>طبقه بندی استانداردهای حسابرسی دولتی:</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6</a:t>
            </a:fld>
            <a:endParaRPr lang="en-US"/>
          </a:p>
        </p:txBody>
      </p:sp>
    </p:spTree>
    <p:extLst>
      <p:ext uri="{BB962C8B-B14F-4D97-AF65-F5344CB8AC3E}">
        <p14:creationId xmlns:p14="http://schemas.microsoft.com/office/powerpoint/2010/main" val="51113447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gn="r" rtl="1">
              <a:buFont typeface="Wingdings" pitchFamily="2" charset="2"/>
              <a:buChar char="q"/>
            </a:pPr>
            <a:r>
              <a:rPr lang="fa-IR" dirty="0" smtClean="0"/>
              <a:t>درصورتی که حسابرسی دولتی درقالب استانداردهای حسابرسی مالی وعملیاتی توام بااصول اخلاقی حرفه ای اجراشودبعنوان یکی ازابزارهای زیربنایی پاسخگویی دولتمردان در قبال وظایف محوله تلقی میشود.</a:t>
            </a:r>
          </a:p>
          <a:p>
            <a:pPr algn="r" rtl="1">
              <a:buFont typeface="Wingdings" pitchFamily="2" charset="2"/>
              <a:buChar char="q"/>
            </a:pPr>
            <a:r>
              <a:rPr lang="fa-IR" dirty="0" smtClean="0"/>
              <a:t>مسیولیت رعایت اصول اخلاق حرفه ای هم بعهده حسابرسان اعزامی وهم دستگاه نظارت است.</a:t>
            </a:r>
          </a:p>
          <a:p>
            <a:pPr algn="r" rtl="1">
              <a:buFont typeface="Wingdings" pitchFamily="2" charset="2"/>
              <a:buChar char="q"/>
            </a:pPr>
            <a:r>
              <a:rPr lang="fa-IR" dirty="0" smtClean="0"/>
              <a:t>حسابرسان باید:به اطلاعات محرمانه توجه کامل داشته باشند-درستکاری وبی طرفی رامدنظرقراردهند-صلاحیت های حرفه ای ومراقبت های حرفه ای اعمال نمایند.</a:t>
            </a:r>
          </a:p>
          <a:p>
            <a:pPr algn="r" rtl="1">
              <a:buFont typeface="Wingdings" pitchFamily="2" charset="2"/>
              <a:buChar char="q"/>
            </a:pPr>
            <a:r>
              <a:rPr lang="fa-IR" dirty="0" smtClean="0"/>
              <a:t>حسابرسان درحین حسابرسی بایدهمکاری وصمیمیت بایکدیگرومسولین دستگاه تحت رسیدگی برقرارکنند.</a:t>
            </a:r>
          </a:p>
          <a:p>
            <a:pPr algn="r" rtl="1">
              <a:buFont typeface="Wingdings" pitchFamily="2" charset="2"/>
              <a:buChar char="q"/>
            </a:pPr>
            <a:r>
              <a:rPr lang="fa-IR" dirty="0" smtClean="0"/>
              <a:t>قوای مجریه-مقننه ومردم ودستگاه های اجرایی بایدازمنصفانه وبی طرف بودن حسابرسان اطمینان کامل داشته باشند.</a:t>
            </a:r>
          </a:p>
          <a:p>
            <a:pPr algn="r" rtl="1">
              <a:buFont typeface="Wingdings" pitchFamily="2" charset="2"/>
              <a:buChar char="q"/>
            </a:pPr>
            <a:endParaRPr lang="en-US" dirty="0"/>
          </a:p>
        </p:txBody>
      </p:sp>
      <p:sp>
        <p:nvSpPr>
          <p:cNvPr id="3" name="Title 2"/>
          <p:cNvSpPr>
            <a:spLocks noGrp="1"/>
          </p:cNvSpPr>
          <p:nvPr>
            <p:ph type="title"/>
          </p:nvPr>
        </p:nvSpPr>
        <p:spPr/>
        <p:txBody>
          <a:bodyPr/>
          <a:lstStyle/>
          <a:p>
            <a:pPr marL="571500" indent="-571500" algn="r" rtl="1">
              <a:buFont typeface="Wingdings" pitchFamily="2" charset="2"/>
              <a:buChar char="§"/>
            </a:pPr>
            <a:r>
              <a:rPr lang="fa-IR" dirty="0" smtClean="0"/>
              <a:t>اصول اخلاقی حسابرسی دولتی:</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7</a:t>
            </a:fld>
            <a:endParaRPr lang="en-US"/>
          </a:p>
        </p:txBody>
      </p:sp>
    </p:spTree>
    <p:extLst>
      <p:ext uri="{BB962C8B-B14F-4D97-AF65-F5344CB8AC3E}">
        <p14:creationId xmlns:p14="http://schemas.microsoft.com/office/powerpoint/2010/main" val="236240021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524000"/>
            <a:ext cx="8229600" cy="4525963"/>
          </a:xfrm>
        </p:spPr>
        <p:txBody>
          <a:bodyPr/>
          <a:lstStyle/>
          <a:p>
            <a:pPr algn="r" rtl="1">
              <a:buFont typeface="Wingdings" pitchFamily="2" charset="2"/>
              <a:buChar char="q"/>
            </a:pPr>
            <a:r>
              <a:rPr lang="fa-IR" dirty="0" smtClean="0"/>
              <a:t>تامین منافع عمومی:رعایت منافع عامه مردم به خصوص تامین کنندگان منابع بودجه-قوای مقننه ومجریه-مشمولین ذیصلاح دستگاه هاودولت.</a:t>
            </a:r>
          </a:p>
          <a:p>
            <a:pPr algn="r" rtl="1">
              <a:buFont typeface="Wingdings" pitchFamily="2" charset="2"/>
              <a:buChar char="q"/>
            </a:pPr>
            <a:r>
              <a:rPr lang="fa-IR" dirty="0" smtClean="0"/>
              <a:t>رعایت منافع عمومی مستلزم:</a:t>
            </a:r>
          </a:p>
          <a:p>
            <a:pPr algn="r" rtl="1">
              <a:buFont typeface="Wingdings" pitchFamily="2" charset="2"/>
              <a:buChar char="q"/>
            </a:pPr>
            <a:r>
              <a:rPr lang="fa-IR" dirty="0" smtClean="0"/>
              <a:t>اطلاعات معتبر:جامعه نیازمنداطلاعات مالی وسیستم های اطلاعاتی معتبراست.</a:t>
            </a:r>
          </a:p>
          <a:p>
            <a:pPr algn="r" rtl="1">
              <a:buFont typeface="Wingdings" pitchFamily="2" charset="2"/>
              <a:buChar char="q"/>
            </a:pPr>
            <a:r>
              <a:rPr lang="fa-IR" dirty="0" smtClean="0"/>
              <a:t>اعتماداشخاص فوق الذکربه دستگاه نظارت درقالب آیین رفتارحرفه ای مدون.</a:t>
            </a:r>
          </a:p>
          <a:p>
            <a:pPr algn="r" rtl="1">
              <a:buFont typeface="Wingdings" pitchFamily="2" charset="2"/>
              <a:buChar char="q"/>
            </a:pPr>
            <a:r>
              <a:rPr lang="fa-IR" dirty="0" smtClean="0"/>
              <a:t>ارایه خدمات باکیفیت:اطمینان ازاینکه خدمات حسابرسان حرفه ای بابالاترین کیفیت ممکن انجام میشود.</a:t>
            </a:r>
          </a:p>
          <a:p>
            <a:pPr algn="r" rtl="1">
              <a:buFont typeface="Wingdings" pitchFamily="2" charset="2"/>
              <a:buChar char="q"/>
            </a:pPr>
            <a:endParaRPr lang="en-US" dirty="0"/>
          </a:p>
        </p:txBody>
      </p:sp>
      <p:sp>
        <p:nvSpPr>
          <p:cNvPr id="3" name="Title 2"/>
          <p:cNvSpPr>
            <a:spLocks noGrp="1"/>
          </p:cNvSpPr>
          <p:nvPr>
            <p:ph type="title"/>
          </p:nvPr>
        </p:nvSpPr>
        <p:spPr/>
        <p:txBody>
          <a:bodyPr/>
          <a:lstStyle/>
          <a:p>
            <a:pPr marL="571500" indent="-571500" algn="ctr" rtl="1">
              <a:buFont typeface="Wingdings" pitchFamily="2" charset="2"/>
              <a:buChar char="§"/>
            </a:pPr>
            <a:r>
              <a:rPr lang="fa-IR" dirty="0" smtClean="0"/>
              <a:t>اصول اخلاق حرفه ای عبارتنداز:</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8</a:t>
            </a:fld>
            <a:endParaRPr lang="en-US"/>
          </a:p>
        </p:txBody>
      </p:sp>
    </p:spTree>
    <p:extLst>
      <p:ext uri="{BB962C8B-B14F-4D97-AF65-F5344CB8AC3E}">
        <p14:creationId xmlns:p14="http://schemas.microsoft.com/office/powerpoint/2010/main" val="281261910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buFont typeface="Wingdings" pitchFamily="2" charset="2"/>
              <a:buChar char="q"/>
            </a:pPr>
            <a:r>
              <a:rPr lang="fa-IR" dirty="0" smtClean="0"/>
              <a:t>درستکاری:ایجاب میکندکه حسابرسان بایدملزم به صداقت-روراستی –انصاف درعمل-صراحت دربیان وواقع بینی باشدوهرگزتحت تاثیرمنافع شخصی یامنافع اشخاص ثالث درامرحسابرسی قرار نگیرد.</a:t>
            </a:r>
          </a:p>
          <a:p>
            <a:pPr algn="r" rtl="1">
              <a:buFont typeface="Wingdings" pitchFamily="2" charset="2"/>
              <a:buChar char="q"/>
            </a:pPr>
            <a:r>
              <a:rPr lang="fa-IR" dirty="0" smtClean="0"/>
              <a:t>اصل بیطرفی:حفظ استقلال درجریان حسابرسی اعم ازفردی ودستگاهی-حفظ نگرش منصفانه-داشتن سلامت فکری عاری ازهرگونه تضادی که میتواندبی طرفی حسابرس رامخدوش کند.</a:t>
            </a:r>
          </a:p>
          <a:p>
            <a:pPr algn="r" rtl="1">
              <a:buFont typeface="Wingdings" pitchFamily="2" charset="2"/>
              <a:buChar char="q"/>
            </a:pPr>
            <a:r>
              <a:rPr lang="fa-IR" dirty="0" smtClean="0"/>
              <a:t>حسن استفاده ازموقعیت شغلی منابع واطلاعات دولتی:</a:t>
            </a:r>
          </a:p>
          <a:p>
            <a:pPr marL="109728" indent="0" algn="r" rtl="1">
              <a:buNone/>
            </a:pPr>
            <a:r>
              <a:rPr lang="fa-IR" dirty="0" smtClean="0"/>
              <a:t>منابع اطلاعاتی باید درجهت مقاصداقتصادی باشدنه برای کسب منفعت شخصی حسابرسان یاسایراشخاص.</a:t>
            </a:r>
            <a:endParaRPr lang="en-US" dirty="0"/>
          </a:p>
        </p:txBody>
      </p:sp>
      <p:sp>
        <p:nvSpPr>
          <p:cNvPr id="3" name="Title 2"/>
          <p:cNvSpPr>
            <a:spLocks noGrp="1"/>
          </p:cNvSpPr>
          <p:nvPr>
            <p:ph type="title"/>
          </p:nvPr>
        </p:nvSpPr>
        <p:spPr/>
        <p:txBody>
          <a:bodyPr/>
          <a:lstStyle/>
          <a:p>
            <a:pPr algn="r" rtl="1"/>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9</a:t>
            </a:fld>
            <a:endParaRPr lang="en-US"/>
          </a:p>
        </p:txBody>
      </p:sp>
    </p:spTree>
    <p:extLst>
      <p:ext uri="{BB962C8B-B14F-4D97-AF65-F5344CB8AC3E}">
        <p14:creationId xmlns:p14="http://schemas.microsoft.com/office/powerpoint/2010/main" val="61408946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buFont typeface="Wingdings" pitchFamily="2" charset="2"/>
              <a:buChar char="q"/>
            </a:pPr>
            <a:r>
              <a:rPr lang="fa-IR" dirty="0" smtClean="0"/>
              <a:t>رفتارحرفه ای:ایجاب میکندکه حسابرسان باید قواین ومقررات رابرحسب مورد رعایت نمایندو ازانجام اقدامی که موجب بی اعتبارشدن کارانها میشود خودداری کنند.</a:t>
            </a:r>
          </a:p>
          <a:p>
            <a:pPr algn="r" rtl="1">
              <a:buFont typeface="Wingdings" pitchFamily="2" charset="2"/>
              <a:buChar char="q"/>
            </a:pPr>
            <a:r>
              <a:rPr lang="fa-IR" dirty="0" smtClean="0"/>
              <a:t>تضادمنافع:حسابرسان باید ازهرنوع کارمشاوره ای وهرنوع ارتباط بامسولین دستگاه تحت رسیدگی که امکان دارد موجب لطمه زدن به استقلال آنهاشود پرهیز کنند.</a:t>
            </a:r>
          </a:p>
          <a:p>
            <a:pPr algn="r" rtl="1">
              <a:buFont typeface="Wingdings" pitchFamily="2" charset="2"/>
              <a:buChar char="q"/>
            </a:pPr>
            <a:r>
              <a:rPr lang="fa-IR" dirty="0" smtClean="0"/>
              <a:t>رازداری حرفه ای:حسابرسان بایداطلاعات کسب شده رامحرمانه تلقی واین اطلاعات رادراختیارکسی قرار ندهندمگرانکه به موجب قانون درراستای مسولیت مشخص شده اشخاص ذیصلاح مانندمراجع قضایی صورت میگیرد.</a:t>
            </a:r>
            <a:endParaRPr lang="en-US" dirty="0"/>
          </a:p>
        </p:txBody>
      </p:sp>
      <p:sp>
        <p:nvSpPr>
          <p:cNvPr id="3" name="Title 2"/>
          <p:cNvSpPr>
            <a:spLocks noGrp="1"/>
          </p:cNvSpPr>
          <p:nvPr>
            <p:ph type="title"/>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10</a:t>
            </a:fld>
            <a:endParaRPr lang="en-US"/>
          </a:p>
        </p:txBody>
      </p:sp>
    </p:spTree>
    <p:extLst>
      <p:ext uri="{BB962C8B-B14F-4D97-AF65-F5344CB8AC3E}">
        <p14:creationId xmlns:p14="http://schemas.microsoft.com/office/powerpoint/2010/main" val="26715151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استقلال:</a:t>
            </a:r>
          </a:p>
          <a:p>
            <a:pPr algn="r" rtl="1"/>
            <a:r>
              <a:rPr lang="fa-IR" dirty="0" smtClean="0"/>
              <a:t>موسسه حسابرسی وهریک ازحسابرسان اعم ازدولتی یاغیردولیی دررابطه باکلیه موضوعاتی که به کارحسابرسی مربوط میشود ضمن استقلال فکری وظاهری بایدازلطمه زدن به استقلال حرفه ای به طورفردی ویاسازمانی اجتناب کنندوازلحاظ سازمانی مستقل واین طرز تفکرراهمواره حفظ کنند.</a:t>
            </a:r>
            <a:endParaRPr lang="en-US" dirty="0" smtClean="0"/>
          </a:p>
          <a:p>
            <a:pPr algn="r" rtl="1"/>
            <a:r>
              <a:rPr lang="fa-IR" dirty="0" smtClean="0"/>
              <a:t>به موجب این استانداردکه مسیولیت آن برعهده هریک ازحسابرسان وموسسه حسابرسی میباشد حسابرسان راموظفنددراظهارنظرها-نتیجه گیری ها-قضاوتها-وتوصیه هابی طرفی خودراحفظ نماید.</a:t>
            </a:r>
          </a:p>
          <a:p>
            <a:pPr algn="r" rtl="1"/>
            <a:endParaRPr lang="en-US" dirty="0"/>
          </a:p>
        </p:txBody>
      </p:sp>
      <p:sp>
        <p:nvSpPr>
          <p:cNvPr id="3" name="Title 2"/>
          <p:cNvSpPr>
            <a:spLocks noGrp="1"/>
          </p:cNvSpPr>
          <p:nvPr>
            <p:ph type="title"/>
          </p:nvPr>
        </p:nvSpPr>
        <p:spPr/>
        <p:txBody>
          <a:bodyPr/>
          <a:lstStyle/>
          <a:p>
            <a:pPr algn="r" rtl="1"/>
            <a:r>
              <a:rPr lang="fa-IR" dirty="0" smtClean="0"/>
              <a:t>3.استانداردهای عمومی :</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11</a:t>
            </a:fld>
            <a:endParaRPr lang="en-US"/>
          </a:p>
        </p:txBody>
      </p:sp>
    </p:spTree>
    <p:extLst>
      <p:ext uri="{BB962C8B-B14F-4D97-AF65-F5344CB8AC3E}">
        <p14:creationId xmlns:p14="http://schemas.microsoft.com/office/powerpoint/2010/main" val="18790372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rtl="1">
              <a:buNone/>
            </a:pPr>
            <a:r>
              <a:rPr lang="fa-IR" dirty="0" smtClean="0"/>
              <a:t>1.آسیب های فردی :</a:t>
            </a:r>
          </a:p>
          <a:p>
            <a:pPr algn="r" rtl="1">
              <a:buFont typeface="Wingdings" pitchFamily="2" charset="2"/>
              <a:buChar char="§"/>
            </a:pPr>
            <a:r>
              <a:rPr lang="fa-IR" dirty="0" smtClean="0"/>
              <a:t>روابط اداری-حرفه ای-شخصی-یامالی که ممکن است موجب محدودیت رسیدگی شودوحسابرس رادرخصوص افشای حقایق مردد ویابه نحوی یافته های حسابرس راتضعیف نماید.</a:t>
            </a:r>
          </a:p>
          <a:p>
            <a:pPr algn="r" rtl="1">
              <a:buFont typeface="Wingdings" pitchFamily="2" charset="2"/>
              <a:buChar char="§"/>
            </a:pPr>
            <a:r>
              <a:rPr lang="fa-IR" dirty="0" smtClean="0"/>
              <a:t>پیش داوری نسبت به اشخاص –گروهها-سازمانها-ویاهدفهای یک برنامه خاصی که بتواندحسابرس راتحت تاثیرقراردهد.</a:t>
            </a:r>
          </a:p>
          <a:p>
            <a:pPr algn="r" rtl="1">
              <a:buFont typeface="Wingdings" pitchFamily="2" charset="2"/>
              <a:buChar char="§"/>
            </a:pPr>
            <a:r>
              <a:rPr lang="fa-IR" dirty="0" smtClean="0"/>
              <a:t>دارابودن مسیولیت های قبلی درتصمیم گیریها ویادرتهیه وتنظیم حسابهای سازمان تحت رسیدگی که آثارآن هنوز درعملیات جاری ویابرنامه وجود دارد.</a:t>
            </a:r>
          </a:p>
          <a:p>
            <a:pPr algn="r" rtl="1">
              <a:buFont typeface="Wingdings" pitchFamily="2" charset="2"/>
              <a:buChar char="§"/>
            </a:pPr>
            <a:endParaRPr lang="en-US" dirty="0"/>
          </a:p>
        </p:txBody>
      </p:sp>
      <p:sp>
        <p:nvSpPr>
          <p:cNvPr id="3" name="Title 2"/>
          <p:cNvSpPr>
            <a:spLocks noGrp="1"/>
          </p:cNvSpPr>
          <p:nvPr>
            <p:ph type="title"/>
          </p:nvPr>
        </p:nvSpPr>
        <p:spPr/>
        <p:txBody>
          <a:bodyPr/>
          <a:lstStyle/>
          <a:p>
            <a:pPr algn="ctr" rtl="1"/>
            <a:r>
              <a:rPr lang="fa-IR" dirty="0" smtClean="0"/>
              <a:t>عواملی که استقلال راتحت تاثیرقرارمیدهد:</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12</a:t>
            </a:fld>
            <a:endParaRPr lang="en-US"/>
          </a:p>
        </p:txBody>
      </p:sp>
    </p:spTree>
    <p:extLst>
      <p:ext uri="{BB962C8B-B14F-4D97-AF65-F5344CB8AC3E}">
        <p14:creationId xmlns:p14="http://schemas.microsoft.com/office/powerpoint/2010/main" val="88438227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گرایش های همسو وحزبی بین مسیولین سطوح بالای سازمان تحت رسیدگی وحسابرسان.</a:t>
            </a:r>
          </a:p>
          <a:p>
            <a:pPr algn="r" rtl="1"/>
            <a:r>
              <a:rPr lang="fa-IR" dirty="0" smtClean="0"/>
              <a:t>وابستگی علایق یامنافع مستقیم وغیرمستقیم درسازمان تحت رسیدگی.</a:t>
            </a:r>
          </a:p>
          <a:p>
            <a:pPr algn="r" rtl="1"/>
            <a:endParaRPr lang="en-US" dirty="0"/>
          </a:p>
        </p:txBody>
      </p:sp>
      <p:sp>
        <p:nvSpPr>
          <p:cNvPr id="3" name="Title 2"/>
          <p:cNvSpPr>
            <a:spLocks noGrp="1"/>
          </p:cNvSpPr>
          <p:nvPr>
            <p:ph type="title"/>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13</a:t>
            </a:fld>
            <a:endParaRPr lang="en-US"/>
          </a:p>
        </p:txBody>
      </p:sp>
    </p:spTree>
    <p:extLst>
      <p:ext uri="{BB962C8B-B14F-4D97-AF65-F5344CB8AC3E}">
        <p14:creationId xmlns:p14="http://schemas.microsoft.com/office/powerpoint/2010/main" val="241909423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rtl="1">
              <a:buNone/>
            </a:pPr>
            <a:r>
              <a:rPr lang="fa-IR" dirty="0" smtClean="0"/>
              <a:t>2.آسیبهای برونی:</a:t>
            </a:r>
          </a:p>
          <a:p>
            <a:pPr algn="r" rtl="1"/>
            <a:r>
              <a:rPr lang="fa-IR" dirty="0" smtClean="0"/>
              <a:t>مداخله خارجی یااعمال نفوذ که به طورغیرمتعارف یاازروی بی احتیاطی دامنه حسابرسی را محدود یاتغییر دهد.</a:t>
            </a:r>
          </a:p>
          <a:p>
            <a:pPr algn="r" rtl="1"/>
            <a:r>
              <a:rPr lang="fa-IR" dirty="0" smtClean="0"/>
              <a:t>مداخله درانتخاب یا استفاده ازروش های خاص حسابرسی یادرمورد انتخاب معاملاتی که موردآزمون واقع میشوند.</a:t>
            </a:r>
          </a:p>
          <a:p>
            <a:pPr algn="r" rtl="1"/>
            <a:r>
              <a:rPr lang="fa-IR" dirty="0" smtClean="0"/>
              <a:t>محدودیت روی وجوه یاسایر منابع پیش بینی شده برای موسسه حسابرسی که این امراثرمعکوسی برتوانایی وقابلیت موسسه درجهت اجرای مسیولیت های محوله بجامیگزارد.</a:t>
            </a:r>
          </a:p>
          <a:p>
            <a:pPr algn="r" rtl="1"/>
            <a:r>
              <a:rPr lang="fa-IR" dirty="0" smtClean="0"/>
              <a:t>محدودیت های غیرمعقول روی کاهش زمان لازم به منظورتکمیل یک برنامه حسابرسی.</a:t>
            </a:r>
            <a:endParaRPr lang="en-US" dirty="0"/>
          </a:p>
        </p:txBody>
      </p:sp>
      <p:sp>
        <p:nvSpPr>
          <p:cNvPr id="3" name="Title 2"/>
          <p:cNvSpPr>
            <a:spLocks noGrp="1"/>
          </p:cNvSpPr>
          <p:nvPr>
            <p:ph type="title"/>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14</a:t>
            </a:fld>
            <a:endParaRPr lang="en-US"/>
          </a:p>
        </p:txBody>
      </p:sp>
    </p:spTree>
    <p:extLst>
      <p:ext uri="{BB962C8B-B14F-4D97-AF65-F5344CB8AC3E}">
        <p14:creationId xmlns:p14="http://schemas.microsoft.com/office/powerpoint/2010/main" val="2960181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مداخله درامورداخلی موسسه حسابرسی شامل ارجاع ماموریت-انتصاب وارتقائ برنامه حسابرسی.</a:t>
            </a:r>
          </a:p>
          <a:p>
            <a:pPr algn="r" rtl="1"/>
            <a:r>
              <a:rPr lang="fa-IR" dirty="0" smtClean="0"/>
              <a:t>اختیارتغییریااعمال نفوذ درقضاوت حسابرس نسبت به آنچه که حسابرس متناسب بارسیدگی به عمل آمده درگزارش خوداظهارنموده است.</a:t>
            </a:r>
          </a:p>
          <a:p>
            <a:pPr algn="r" rtl="1"/>
            <a:r>
              <a:rPr lang="fa-IR" dirty="0" smtClean="0"/>
              <a:t>عواملی که به دلایلی غیرازواجدشرایط بودن ویانیاز به خدمات حسابرسی مانع انجام حسابرسی ویا مخل ادامه آن شود.</a:t>
            </a:r>
            <a:endParaRPr lang="en-US" dirty="0"/>
          </a:p>
        </p:txBody>
      </p:sp>
      <p:sp>
        <p:nvSpPr>
          <p:cNvPr id="3" name="Title 2"/>
          <p:cNvSpPr>
            <a:spLocks noGrp="1"/>
          </p:cNvSpPr>
          <p:nvPr>
            <p:ph type="title"/>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15</a:t>
            </a:fld>
            <a:endParaRPr lang="en-US"/>
          </a:p>
        </p:txBody>
      </p:sp>
    </p:spTree>
    <p:extLst>
      <p:ext uri="{BB962C8B-B14F-4D97-AF65-F5344CB8AC3E}">
        <p14:creationId xmlns:p14="http://schemas.microsoft.com/office/powerpoint/2010/main" val="115034846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rtl="1">
              <a:buNone/>
            </a:pPr>
            <a:r>
              <a:rPr lang="fa-IR" dirty="0" smtClean="0"/>
              <a:t>3.استقلال سازمانی:</a:t>
            </a:r>
          </a:p>
          <a:p>
            <a:pPr algn="r" rtl="1"/>
            <a:r>
              <a:rPr lang="fa-IR" dirty="0" smtClean="0"/>
              <a:t>استقلال حسابرسان دولتی میتواند ازدرون ساختارموسسه مورد رسیدگی تحت تاثیرقرارگیرد.</a:t>
            </a:r>
          </a:p>
          <a:p>
            <a:pPr algn="r" rtl="1"/>
            <a:r>
              <a:rPr lang="fa-IR" dirty="0" smtClean="0"/>
              <a:t>یک موسسه تحت حسابرسی وسایرموسسات دولتی نظیر دانشگاه وبیمارستان و....ممکن است زیرنظرمربیانی اداره شود که درامور حکومتی اشتغال دارند.نتایج حسابرسی این قبیل موسسات به منظورکمک در دستیابی به استقلال سازمانی  باید به رییس یامعاون سازمان دولتی ذیربط گزارش ودرقبال آنها پاسخگو باشند.</a:t>
            </a:r>
          </a:p>
          <a:p>
            <a:pPr algn="r" rtl="1"/>
            <a:r>
              <a:rPr lang="fa-IR" dirty="0" smtClean="0"/>
              <a:t>حسابرسان باید به قدرکافی از گرایش سیاسی به دور باشند.</a:t>
            </a:r>
            <a:endParaRPr lang="en-US" dirty="0"/>
          </a:p>
        </p:txBody>
      </p:sp>
      <p:sp>
        <p:nvSpPr>
          <p:cNvPr id="3" name="Title 2"/>
          <p:cNvSpPr>
            <a:spLocks noGrp="1"/>
          </p:cNvSpPr>
          <p:nvPr>
            <p:ph type="title"/>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16</a:t>
            </a:fld>
            <a:endParaRPr lang="en-US"/>
          </a:p>
        </p:txBody>
      </p:sp>
    </p:spTree>
    <p:extLst>
      <p:ext uri="{BB962C8B-B14F-4D97-AF65-F5344CB8AC3E}">
        <p14:creationId xmlns:p14="http://schemas.microsoft.com/office/powerpoint/2010/main" val="35813740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rtl="1">
              <a:buNone/>
            </a:pPr>
            <a:r>
              <a:rPr lang="fa-IR" dirty="0" smtClean="0"/>
              <a:t>زمانی حسابرسان موسسات دولتی دارای صلاحیت استقلال سازمانی هستندکه رییس موسسه حسابرسی واجدیکی ازشرایط زیرباشد:</a:t>
            </a:r>
          </a:p>
          <a:p>
            <a:pPr marL="624078" indent="-514350" algn="r" rtl="1">
              <a:buClr>
                <a:schemeClr val="tx1"/>
              </a:buClr>
              <a:buFont typeface="+mj-lt"/>
              <a:buAutoNum type="arabicPeriod"/>
            </a:pPr>
            <a:r>
              <a:rPr lang="fa-IR" dirty="0" smtClean="0"/>
              <a:t>توسط شهروندان حوزه قضایی خودانتخاب شده باشند</a:t>
            </a:r>
          </a:p>
          <a:p>
            <a:pPr marL="624078" indent="-514350" algn="r" rtl="1">
              <a:buClr>
                <a:schemeClr val="tx1"/>
              </a:buClr>
              <a:buFont typeface="+mj-lt"/>
              <a:buAutoNum type="arabicPeriod"/>
            </a:pPr>
            <a:r>
              <a:rPr lang="fa-IR" dirty="0" smtClean="0"/>
              <a:t>توسط قوه مقننه سطحی ازحکومت که درآن به خدمت اشتغال دارند منصوب شده ونتیجه رسیدگی رابه آن قوه گزارش نمایدودر قبال همان قوه پاسخگوباشد.</a:t>
            </a:r>
          </a:p>
          <a:p>
            <a:pPr marL="624078" indent="-514350" algn="r" rtl="1">
              <a:buClr>
                <a:schemeClr val="tx1"/>
              </a:buClr>
              <a:buFont typeface="+mj-lt"/>
              <a:buAutoNum type="arabicPeriod"/>
            </a:pPr>
            <a:r>
              <a:rPr lang="fa-IR" dirty="0" smtClean="0"/>
              <a:t>توسط رییس قوه مجریه آن محل انتخاب شده وموردتاییدقوه مقننه آن سطحی ازحکومت قرار بگیردکه برای آمحل انجام وظیفه مینماید ونتیجه حسابرسی را به قوه مقننه مذکورگزارش کند ودرقبال آن نیزمسول وپاسخگو باشد.</a:t>
            </a:r>
            <a:endParaRPr lang="en-US" dirty="0"/>
          </a:p>
        </p:txBody>
      </p:sp>
      <p:sp>
        <p:nvSpPr>
          <p:cNvPr id="3" name="Title 2"/>
          <p:cNvSpPr>
            <a:spLocks noGrp="1"/>
          </p:cNvSpPr>
          <p:nvPr>
            <p:ph type="title"/>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17</a:t>
            </a:fld>
            <a:endParaRPr lang="en-US"/>
          </a:p>
        </p:txBody>
      </p:sp>
    </p:spTree>
    <p:extLst>
      <p:ext uri="{BB962C8B-B14F-4D97-AF65-F5344CB8AC3E}">
        <p14:creationId xmlns:p14="http://schemas.microsoft.com/office/powerpoint/2010/main" val="5678735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قضاوت حرفه ای بایددرمراحل برنامه ریزی-اجرای حسابرسی-اعتباردهی به تعهدات مالی وگزترش نتایج حاصله اعمال گردد.</a:t>
            </a:r>
          </a:p>
          <a:p>
            <a:pPr marL="109728" indent="0" algn="r" rtl="1">
              <a:buNone/>
            </a:pPr>
            <a:r>
              <a:rPr lang="fa-IR" dirty="0" smtClean="0"/>
              <a:t>درمرحله ی اجرای حسابرسی دولتی حسابرسان باید کلیه استانداردهای مربئط رارعایت نمایندودرصورتی که درحین رسیدگی به دلایلی نتواننداستانداردخاصی رااعمال نمایندبایددرپاراگراف اول گزارش حسابرسی عدول ازاستانداردرا قیدنماید.</a:t>
            </a:r>
          </a:p>
          <a:p>
            <a:pPr marL="109728" indent="0" algn="r" rtl="1">
              <a:buNone/>
            </a:pPr>
            <a:r>
              <a:rPr lang="fa-IR" dirty="0" smtClean="0"/>
              <a:t>حسابرسان بایدقضاوت حرفه ای را درتعیین نوع وظیف ای که انجام میدهند-استانداردهای موردعمل-تعیین حدودودامنه رسیدگی ودامنه انجام کار-تعیین نوع ومیزان شواهدی که بایدجمع آوری شود وانتخاب آزمونها وروش انجام آن به کارگیرند .</a:t>
            </a:r>
            <a:endParaRPr lang="en-US" dirty="0"/>
          </a:p>
        </p:txBody>
      </p:sp>
      <p:sp>
        <p:nvSpPr>
          <p:cNvPr id="3" name="Title 2"/>
          <p:cNvSpPr>
            <a:spLocks noGrp="1"/>
          </p:cNvSpPr>
          <p:nvPr>
            <p:ph type="title"/>
          </p:nvPr>
        </p:nvSpPr>
        <p:spPr/>
        <p:txBody>
          <a:bodyPr/>
          <a:lstStyle/>
          <a:p>
            <a:pPr algn="r" rtl="1"/>
            <a:r>
              <a:rPr lang="fa-IR" dirty="0" smtClean="0"/>
              <a:t>قضاوت حرفه ای:</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18</a:t>
            </a:fld>
            <a:endParaRPr lang="en-US"/>
          </a:p>
        </p:txBody>
      </p:sp>
    </p:spTree>
    <p:extLst>
      <p:ext uri="{BB962C8B-B14F-4D97-AF65-F5344CB8AC3E}">
        <p14:creationId xmlns:p14="http://schemas.microsoft.com/office/powerpoint/2010/main" val="9219035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قضاوت حرفهای مقرر میدارد که حسابرسان ذهن خودراازهرنوع سوالی نسبت به صحت یاتردید برفعالیت ها خالی نگه دارند.</a:t>
            </a:r>
          </a:p>
          <a:p>
            <a:pPr algn="r" rtl="1"/>
            <a:r>
              <a:rPr lang="fa-IR" dirty="0" smtClean="0"/>
              <a:t>حسابرسان نباید به کمتر از مدارک وشواهد متقاعدکننده راضی شوند.</a:t>
            </a:r>
          </a:p>
          <a:p>
            <a:pPr algn="r" rtl="1"/>
            <a:r>
              <a:rPr lang="fa-IR" dirty="0" smtClean="0"/>
              <a:t>کاربرد قضاوت حرفه ای در فرآیند رسیدگی وگزارشگری وشناخت لازم از موضوع تحت رسیدگی حایز اهمیت است.</a:t>
            </a:r>
          </a:p>
          <a:p>
            <a:pPr algn="r" rtl="1"/>
            <a:endParaRPr lang="en-US" dirty="0"/>
          </a:p>
        </p:txBody>
      </p:sp>
      <p:sp>
        <p:nvSpPr>
          <p:cNvPr id="3" name="Title 2"/>
          <p:cNvSpPr>
            <a:spLocks noGrp="1"/>
          </p:cNvSpPr>
          <p:nvPr>
            <p:ph type="title"/>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19</a:t>
            </a:fld>
            <a:endParaRPr lang="en-US"/>
          </a:p>
        </p:txBody>
      </p:sp>
    </p:spTree>
    <p:extLst>
      <p:ext uri="{BB962C8B-B14F-4D97-AF65-F5344CB8AC3E}">
        <p14:creationId xmlns:p14="http://schemas.microsoft.com/office/powerpoint/2010/main" val="216632974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حسابرسانی که به منظور حسابرسی تعیین میشوند بایدمجموعا کفایت صلاحیت حرفا ای لازم رابرای انجام حسابرسی محوله دارا باشند.</a:t>
            </a:r>
          </a:p>
          <a:p>
            <a:pPr algn="r" rtl="1"/>
            <a:r>
              <a:rPr lang="fa-IR" dirty="0" smtClean="0"/>
              <a:t>مسولیت اجرای این امربرعهده موسسه حسابرسیست به نحوی که اطمینان حاصل شود که حسابرس دارای دانش-مهرت وتجارب لازم برخوردار است.</a:t>
            </a:r>
            <a:endParaRPr lang="en-US" dirty="0"/>
          </a:p>
        </p:txBody>
      </p:sp>
      <p:sp>
        <p:nvSpPr>
          <p:cNvPr id="3" name="Title 2"/>
          <p:cNvSpPr>
            <a:spLocks noGrp="1"/>
          </p:cNvSpPr>
          <p:nvPr>
            <p:ph type="title"/>
          </p:nvPr>
        </p:nvSpPr>
        <p:spPr/>
        <p:txBody>
          <a:bodyPr>
            <a:normAutofit fontScale="90000"/>
          </a:bodyPr>
          <a:lstStyle/>
          <a:p>
            <a:pPr algn="ctr" rtl="1"/>
            <a:r>
              <a:rPr lang="fa-IR" dirty="0" smtClean="0"/>
              <a:t>صلاحیت لازم وکافی:</a:t>
            </a:r>
            <a:br>
              <a:rPr lang="fa-IR" dirty="0" smtClean="0"/>
            </a:b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20</a:t>
            </a:fld>
            <a:endParaRPr lang="en-US"/>
          </a:p>
        </p:txBody>
      </p:sp>
    </p:spTree>
    <p:extLst>
      <p:ext uri="{BB962C8B-B14F-4D97-AF65-F5344CB8AC3E}">
        <p14:creationId xmlns:p14="http://schemas.microsoft.com/office/powerpoint/2010/main" val="358576569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کاذکنان موسسه حسابرسی قبل ازشروع کار باید رارای دارای دانش ومهارت وتجارب به شرح زیر باشد:</a:t>
            </a:r>
          </a:p>
          <a:p>
            <a:pPr marL="624078" indent="-514350" algn="r" rtl="1">
              <a:buClr>
                <a:schemeClr val="tx1"/>
              </a:buClr>
              <a:buFont typeface="+mj-lt"/>
              <a:buAutoNum type="arabicPeriod"/>
            </a:pPr>
            <a:r>
              <a:rPr lang="fa-IR" dirty="0" smtClean="0"/>
              <a:t>آگاهی ازاستانداردهای پذیرفته شده حسابرسی درجهت کاری که برعهده میگیرند.</a:t>
            </a:r>
          </a:p>
          <a:p>
            <a:pPr marL="624078" indent="-514350" algn="r" rtl="1">
              <a:buClr>
                <a:schemeClr val="tx1"/>
              </a:buClr>
              <a:buFont typeface="+mj-lt"/>
              <a:buAutoNum type="arabicPeriod"/>
            </a:pPr>
            <a:r>
              <a:rPr lang="fa-IR" dirty="0" smtClean="0"/>
              <a:t>شناخت ازمحیط خاص دستگاه تحت حسابرسی ورسیدگی ای که به آنها محول میگردد.</a:t>
            </a:r>
          </a:p>
          <a:p>
            <a:pPr marL="624078" indent="-514350" algn="r" rtl="1">
              <a:buClr>
                <a:schemeClr val="tx1"/>
              </a:buClr>
              <a:buFont typeface="+mj-lt"/>
              <a:buAutoNum type="arabicPeriod"/>
            </a:pPr>
            <a:r>
              <a:rPr lang="fa-IR" dirty="0" smtClean="0"/>
              <a:t>مهارت درامر مصاحبه به طور موثروصریح اعم ازکتبی وشفاهی .</a:t>
            </a:r>
          </a:p>
          <a:p>
            <a:pPr marL="624078" indent="-514350" algn="r" rtl="1">
              <a:buClr>
                <a:schemeClr val="tx1"/>
              </a:buClr>
              <a:buFont typeface="+mj-lt"/>
              <a:buAutoNum type="arabicPeriod"/>
            </a:pPr>
            <a:r>
              <a:rPr lang="fa-IR" dirty="0" smtClean="0"/>
              <a:t>مهارت اختصاصی برای انجام اموری که به وی محول میگردد.</a:t>
            </a:r>
            <a:endParaRPr lang="en-US" dirty="0"/>
          </a:p>
        </p:txBody>
      </p:sp>
      <p:sp>
        <p:nvSpPr>
          <p:cNvPr id="3" name="Title 2"/>
          <p:cNvSpPr>
            <a:spLocks noGrp="1"/>
          </p:cNvSpPr>
          <p:nvPr>
            <p:ph type="title"/>
          </p:nvPr>
        </p:nvSpPr>
        <p:spPr/>
        <p:txBody>
          <a:bodyPr/>
          <a:lstStyle/>
          <a:p>
            <a:pPr algn="r" rtl="1"/>
            <a:r>
              <a:rPr lang="fa-IR" dirty="0" smtClean="0"/>
              <a:t>دانش فنی وصلاحیت:</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21</a:t>
            </a:fld>
            <a:endParaRPr lang="en-US"/>
          </a:p>
        </p:txBody>
      </p:sp>
    </p:spTree>
    <p:extLst>
      <p:ext uri="{BB962C8B-B14F-4D97-AF65-F5344CB8AC3E}">
        <p14:creationId xmlns:p14="http://schemas.microsoft.com/office/powerpoint/2010/main" val="214636891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کلیه حسابرسانی که به نحوی مسولیت برنامه ریزی –اجرای برنامه های حسابرسی وتهیه وتنظیم گزارش حسابرسی را عهده دار میباشند باید هر دو سال یکبار هشتاد ساعت آموزشهایی که توسط انجمن حسابداران رسمی ارایه میشود آموزش ببینند که حداقل 24ساعت آن دررشته ای باشد که باتجارب –محیط خاص کاری وتخصص آنها در ارتباط است.</a:t>
            </a:r>
            <a:endParaRPr lang="en-US" dirty="0"/>
          </a:p>
        </p:txBody>
      </p:sp>
      <p:sp>
        <p:nvSpPr>
          <p:cNvPr id="3" name="Title 2"/>
          <p:cNvSpPr>
            <a:spLocks noGrp="1"/>
          </p:cNvSpPr>
          <p:nvPr>
            <p:ph type="title"/>
          </p:nvPr>
        </p:nvSpPr>
        <p:spPr/>
        <p:txBody>
          <a:bodyPr>
            <a:normAutofit fontScale="90000"/>
          </a:bodyPr>
          <a:lstStyle/>
          <a:p>
            <a:pPr algn="ctr" rtl="1"/>
            <a:r>
              <a:rPr lang="fa-IR" dirty="0" smtClean="0"/>
              <a:t>آموزش حرفه ای مستمر:</a:t>
            </a:r>
            <a:br>
              <a:rPr lang="fa-IR" dirty="0" smtClean="0"/>
            </a:b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22</a:t>
            </a:fld>
            <a:endParaRPr lang="en-US"/>
          </a:p>
        </p:txBody>
      </p:sp>
    </p:spTree>
    <p:extLst>
      <p:ext uri="{BB962C8B-B14F-4D97-AF65-F5344CB8AC3E}">
        <p14:creationId xmlns:p14="http://schemas.microsoft.com/office/powerpoint/2010/main" val="57201579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a:buNone/>
            </a:pPr>
            <a:r>
              <a:rPr lang="fa-IR" dirty="0" smtClean="0"/>
              <a:t>هرموسسه </a:t>
            </a:r>
            <a:r>
              <a:rPr lang="fa-IR" dirty="0"/>
              <a:t>حسابرسی که بر اساس استاندارد هایی حسابرسی </a:t>
            </a:r>
            <a:r>
              <a:rPr lang="fa-IR" dirty="0" smtClean="0"/>
              <a:t>دولتی </a:t>
            </a:r>
            <a:r>
              <a:rPr lang="fa-IR" dirty="0"/>
              <a:t>حسابرسی می نماید مکلف است که یک سیستم کنترل کیفیت درون سازمانی مناسبی برقرار کند که این سیستم در محل توسط یکی از موسسات حسابرسی مورد ارزیابی قرار گیرد</a:t>
            </a:r>
            <a:r>
              <a:rPr lang="fa-IR" dirty="0" smtClean="0"/>
              <a:t>.</a:t>
            </a:r>
          </a:p>
          <a:p>
            <a:pPr marL="109728" indent="0" algn="r">
              <a:buNone/>
            </a:pPr>
            <a:endParaRPr lang="fa-IR" dirty="0"/>
          </a:p>
          <a:p>
            <a:pPr marL="109728" indent="0" algn="r">
              <a:buNone/>
            </a:pPr>
            <a:r>
              <a:rPr lang="fa-IR" dirty="0"/>
              <a:t>به موجب این استاندارد این موارد باید لحاظ گردیده و پیگیری </a:t>
            </a:r>
            <a:r>
              <a:rPr lang="fa-IR" dirty="0" smtClean="0"/>
              <a:t>میشود: روش </a:t>
            </a:r>
            <a:r>
              <a:rPr lang="fa-IR" dirty="0"/>
              <a:t>ها و خط مشی های کنترل کیفیت از کفایت لازم برخوردارند. استاندارد های حسابرسی دولتی حسب مورد به مرحله اجرا در می آیند</a:t>
            </a:r>
          </a:p>
          <a:p>
            <a:pPr marL="109728" indent="0" algn="ctr" rtl="1">
              <a:buNone/>
            </a:pPr>
            <a:endParaRPr lang="fa-IR" dirty="0" smtClean="0"/>
          </a:p>
        </p:txBody>
      </p:sp>
      <p:sp>
        <p:nvSpPr>
          <p:cNvPr id="3" name="Slide Number Placeholder 2"/>
          <p:cNvSpPr>
            <a:spLocks noGrp="1"/>
          </p:cNvSpPr>
          <p:nvPr>
            <p:ph type="sldNum" sz="quarter" idx="12"/>
          </p:nvPr>
        </p:nvSpPr>
        <p:spPr/>
        <p:txBody>
          <a:bodyPr/>
          <a:lstStyle/>
          <a:p>
            <a:fld id="{B6F15528-21DE-4FAA-801E-634DDDAF4B2B}" type="slidenum">
              <a:rPr lang="en-US" smtClean="0"/>
              <a:pPr/>
              <a:t>23</a:t>
            </a:fld>
            <a:endParaRPr lang="en-US"/>
          </a:p>
        </p:txBody>
      </p:sp>
      <p:sp>
        <p:nvSpPr>
          <p:cNvPr id="4" name="Title 3"/>
          <p:cNvSpPr>
            <a:spLocks noGrp="1"/>
          </p:cNvSpPr>
          <p:nvPr>
            <p:ph type="title"/>
          </p:nvPr>
        </p:nvSpPr>
        <p:spPr/>
        <p:txBody>
          <a:bodyPr/>
          <a:lstStyle/>
          <a:p>
            <a:r>
              <a:rPr lang="fa-IR" dirty="0" smtClean="0"/>
              <a:t>کنترل کیفیت و اطمینان بخشی:          </a:t>
            </a:r>
            <a:endParaRPr lang="en-US" dirty="0"/>
          </a:p>
        </p:txBody>
      </p:sp>
    </p:spTree>
    <p:extLst>
      <p:ext uri="{BB962C8B-B14F-4D97-AF65-F5344CB8AC3E}">
        <p14:creationId xmlns:p14="http://schemas.microsoft.com/office/powerpoint/2010/main" val="77177778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rtl="1">
              <a:buNone/>
            </a:pPr>
            <a:r>
              <a:rPr lang="fa-IR" dirty="0" smtClean="0"/>
              <a:t>حاصل برقراری روش های مدون کنترل کیفیت</a:t>
            </a:r>
            <a:r>
              <a:rPr lang="en-US" dirty="0" smtClean="0"/>
              <a:t>,</a:t>
            </a:r>
            <a:r>
              <a:rPr lang="fa-IR" dirty="0" smtClean="0"/>
              <a:t>عمدتا به شرح زیر است:</a:t>
            </a:r>
          </a:p>
          <a:p>
            <a:pPr algn="r" rtl="1">
              <a:buFont typeface="Wingdings" panose="05000000000000000000" pitchFamily="2" charset="2"/>
              <a:buChar char="Ø"/>
            </a:pPr>
            <a:r>
              <a:rPr lang="fa-IR" dirty="0" smtClean="0"/>
              <a:t>حسابرسان رعایت قوانین و مقررات واستاندارد های حسابرسی دولتی را به عنوان یک عامل زیر بنایی در رسیدگی های خود مورد توجه قرار می دهند.</a:t>
            </a:r>
          </a:p>
          <a:p>
            <a:pPr algn="r" rtl="1">
              <a:buFont typeface="Wingdings" panose="05000000000000000000" pitchFamily="2" charset="2"/>
              <a:buChar char="Ø"/>
            </a:pPr>
            <a:r>
              <a:rPr lang="fa-IR" dirty="0" smtClean="0"/>
              <a:t>رعایت استقلال حسابرسان</a:t>
            </a:r>
            <a:r>
              <a:rPr lang="en-US" dirty="0" smtClean="0"/>
              <a:t>,</a:t>
            </a:r>
            <a:r>
              <a:rPr lang="fa-IR" dirty="0" smtClean="0"/>
              <a:t>الزامات اخلاقی و قانونی آنها بطور کامل.</a:t>
            </a:r>
          </a:p>
          <a:p>
            <a:pPr algn="r" rtl="1">
              <a:buFont typeface="Wingdings" panose="05000000000000000000" pitchFamily="2" charset="2"/>
              <a:buChar char="Ø"/>
            </a:pPr>
            <a:r>
              <a:rPr lang="fa-IR" dirty="0" smtClean="0"/>
              <a:t>استقرار سیستم ارزشیابی حسابرسان بمنظور اینکه نیروی کار شایسته سریع تر شناسایی و مورد توجه مسئولین دیوان و همکاران حسابرس قرار گیرند</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24</a:t>
            </a:fld>
            <a:endParaRPr lang="en-US"/>
          </a:p>
        </p:txBody>
      </p:sp>
      <p:sp>
        <p:nvSpPr>
          <p:cNvPr id="4" name="Title 3"/>
          <p:cNvSpPr>
            <a:spLocks noGrp="1"/>
          </p:cNvSpPr>
          <p:nvPr>
            <p:ph type="title"/>
          </p:nvPr>
        </p:nvSpPr>
        <p:spPr/>
        <p:txBody>
          <a:bodyPr/>
          <a:lstStyle/>
          <a:p>
            <a:pPr algn="ctr"/>
            <a:r>
              <a:rPr lang="fa-IR" dirty="0" smtClean="0"/>
              <a:t>کنترل کیفیت درون سازمانی</a:t>
            </a:r>
            <a:endParaRPr lang="en-US" dirty="0"/>
          </a:p>
        </p:txBody>
      </p:sp>
    </p:spTree>
    <p:extLst>
      <p:ext uri="{BB962C8B-B14F-4D97-AF65-F5344CB8AC3E}">
        <p14:creationId xmlns:p14="http://schemas.microsoft.com/office/powerpoint/2010/main" val="14739079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حدود کفایت دامنه بررسی های برون سازمانی بر مبنای سوالات زیر:</a:t>
            </a:r>
          </a:p>
          <a:p>
            <a:pPr algn="r" rtl="1"/>
            <a:r>
              <a:rPr lang="fa-IR" dirty="0" smtClean="0"/>
              <a:t>آیا سیستم کنترل کیفیت دیوان به نحو مناسبی طراحی و مستقر شده است؟</a:t>
            </a:r>
          </a:p>
          <a:p>
            <a:pPr algn="r" rtl="1"/>
            <a:r>
              <a:rPr lang="fa-IR" dirty="0" smtClean="0"/>
              <a:t>آیا دیوان محاسبات به منظور حصول اطمینان معقول از رعایت استاندارد های حرفه ای</a:t>
            </a:r>
            <a:r>
              <a:rPr lang="en-US" dirty="0" smtClean="0"/>
              <a:t>,</a:t>
            </a:r>
            <a:r>
              <a:rPr lang="fa-IR" dirty="0" smtClean="0"/>
              <a:t>مطابق با سیستم کنترل کیفیت عمل می نماید؟</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25</a:t>
            </a:fld>
            <a:endParaRPr lang="en-US"/>
          </a:p>
        </p:txBody>
      </p:sp>
      <p:sp>
        <p:nvSpPr>
          <p:cNvPr id="4" name="Title 3"/>
          <p:cNvSpPr>
            <a:spLocks noGrp="1"/>
          </p:cNvSpPr>
          <p:nvPr>
            <p:ph type="title"/>
          </p:nvPr>
        </p:nvSpPr>
        <p:spPr/>
        <p:txBody>
          <a:bodyPr>
            <a:normAutofit/>
          </a:bodyPr>
          <a:lstStyle/>
          <a:p>
            <a:r>
              <a:rPr lang="fa-IR" dirty="0" smtClean="0"/>
              <a:t>کنترل کیفیت برون سازمانی          </a:t>
            </a:r>
            <a:endParaRPr lang="en-US" dirty="0"/>
          </a:p>
        </p:txBody>
      </p:sp>
    </p:spTree>
    <p:extLst>
      <p:ext uri="{BB962C8B-B14F-4D97-AF65-F5344CB8AC3E}">
        <p14:creationId xmlns:p14="http://schemas.microsoft.com/office/powerpoint/2010/main" val="30043696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r" rtl="1"/>
            <a:r>
              <a:rPr lang="fa-IR" dirty="0" smtClean="0"/>
              <a:t>استاندارد های اجرای عملیات در زمینه حسابرسی مالی</a:t>
            </a:r>
            <a:r>
              <a:rPr lang="en-US" dirty="0" smtClean="0"/>
              <a:t>,</a:t>
            </a:r>
            <a:r>
              <a:rPr lang="fa-IR" dirty="0" smtClean="0"/>
              <a:t>شامل حسابرسی صورت های مالی و سایر فعالیت های مالی می شود.</a:t>
            </a:r>
          </a:p>
          <a:p>
            <a:pPr algn="r" rtl="1"/>
            <a:r>
              <a:rPr lang="fa-IR" dirty="0" smtClean="0"/>
              <a:t>ارتباط بین استاندارد های اجرای عملیات حسابرسی دولتی و غیر دولتی:</a:t>
            </a:r>
          </a:p>
          <a:p>
            <a:pPr algn="r" rtl="1">
              <a:buFont typeface="Wingdings" panose="05000000000000000000" pitchFamily="2" charset="2"/>
              <a:buChar char="Ø"/>
            </a:pPr>
            <a:r>
              <a:rPr lang="fa-IR" dirty="0" smtClean="0"/>
              <a:t>به موجب استاندارد های پذیرفته شده حسابرسی دولتی(</a:t>
            </a:r>
            <a:r>
              <a:rPr lang="en-US" dirty="0" smtClean="0"/>
              <a:t> (GAGAS</a:t>
            </a:r>
            <a:r>
              <a:rPr lang="fa-IR" dirty="0" smtClean="0"/>
              <a:t>به سه استاندارد اجرای عملیات مالی وضع شده توسط انستیتوی حسابداران رسمی آمریکا (</a:t>
            </a:r>
            <a:r>
              <a:rPr lang="en-US" dirty="0"/>
              <a:t>(</a:t>
            </a:r>
            <a:r>
              <a:rPr lang="en-US" dirty="0" smtClean="0"/>
              <a:t>AICPA</a:t>
            </a:r>
            <a:r>
              <a:rPr lang="fa-IR" dirty="0" smtClean="0"/>
              <a:t> وجاهت قانونی داده شده است. این استاندارد ها به اختصار عبارتند از:</a:t>
            </a:r>
          </a:p>
          <a:p>
            <a:pPr algn="r" rtl="1">
              <a:buFont typeface="Wingdings" panose="05000000000000000000" pitchFamily="2" charset="2"/>
              <a:buChar char="Ø"/>
            </a:pPr>
            <a:r>
              <a:rPr lang="fa-IR" dirty="0" smtClean="0"/>
              <a:t>برنامه ریزی حسابرسی و سرپرستی کارکنان</a:t>
            </a:r>
          </a:p>
          <a:p>
            <a:pPr algn="r" rtl="1">
              <a:buFont typeface="Wingdings" panose="05000000000000000000" pitchFamily="2" charset="2"/>
              <a:buChar char="Ø"/>
            </a:pPr>
            <a:r>
              <a:rPr lang="fa-IR" dirty="0" smtClean="0"/>
              <a:t>شناخت کافی از ساختار کنترل داخلی</a:t>
            </a:r>
          </a:p>
          <a:p>
            <a:pPr algn="r" rtl="1">
              <a:buFont typeface="Wingdings" panose="05000000000000000000" pitchFamily="2" charset="2"/>
              <a:buChar char="Ø"/>
            </a:pPr>
            <a:r>
              <a:rPr lang="fa-IR" dirty="0" smtClean="0"/>
              <a:t>کسب شواهد کافی و قابل اطمینان به عنوان مبنا برای اظهار نظر</a:t>
            </a:r>
          </a:p>
        </p:txBody>
      </p:sp>
      <p:sp>
        <p:nvSpPr>
          <p:cNvPr id="3" name="Slide Number Placeholder 2"/>
          <p:cNvSpPr>
            <a:spLocks noGrp="1"/>
          </p:cNvSpPr>
          <p:nvPr>
            <p:ph type="sldNum" sz="quarter" idx="12"/>
          </p:nvPr>
        </p:nvSpPr>
        <p:spPr/>
        <p:txBody>
          <a:bodyPr/>
          <a:lstStyle/>
          <a:p>
            <a:fld id="{B6F15528-21DE-4FAA-801E-634DDDAF4B2B}" type="slidenum">
              <a:rPr lang="en-US" smtClean="0"/>
              <a:pPr/>
              <a:t>26</a:t>
            </a:fld>
            <a:endParaRPr lang="en-US"/>
          </a:p>
        </p:txBody>
      </p:sp>
      <p:sp>
        <p:nvSpPr>
          <p:cNvPr id="4" name="Title 3"/>
          <p:cNvSpPr>
            <a:spLocks noGrp="1"/>
          </p:cNvSpPr>
          <p:nvPr>
            <p:ph type="title"/>
          </p:nvPr>
        </p:nvSpPr>
        <p:spPr/>
        <p:txBody>
          <a:bodyPr/>
          <a:lstStyle/>
          <a:p>
            <a:r>
              <a:rPr lang="fa-IR" dirty="0" smtClean="0"/>
              <a:t>استاندارد های اجرای عملیات حسابرسی مالی</a:t>
            </a:r>
            <a:endParaRPr lang="en-US" dirty="0"/>
          </a:p>
        </p:txBody>
      </p:sp>
    </p:spTree>
    <p:extLst>
      <p:ext uri="{BB962C8B-B14F-4D97-AF65-F5344CB8AC3E}">
        <p14:creationId xmlns:p14="http://schemas.microsoft.com/office/powerpoint/2010/main" val="38926523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حسابرسان باید راجع به ماهیت خدمات حسابرسی و حصول اطمینان از آن نه فقط با مسئولین سازمان تحت حسابرسی بلکه با افراد طرف قرارداد یا درخواست کنندگان خدمات حسابرسی یا کمیته حسابرسی و سایر مقامات ذیصلاح ارتباط برقرار نمایند.</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27</a:t>
            </a:fld>
            <a:endParaRPr lang="en-US"/>
          </a:p>
        </p:txBody>
      </p:sp>
      <p:sp>
        <p:nvSpPr>
          <p:cNvPr id="4" name="Title 3"/>
          <p:cNvSpPr>
            <a:spLocks noGrp="1"/>
          </p:cNvSpPr>
          <p:nvPr>
            <p:ph type="title"/>
          </p:nvPr>
        </p:nvSpPr>
        <p:spPr/>
        <p:txBody>
          <a:bodyPr>
            <a:normAutofit/>
          </a:bodyPr>
          <a:lstStyle/>
          <a:p>
            <a:pPr algn="ctr"/>
            <a:r>
              <a:rPr lang="fa-IR" dirty="0" smtClean="0"/>
              <a:t>برقراری ارتباط حسابرس در خلال برنامه ریزی</a:t>
            </a:r>
            <a:endParaRPr lang="en-US" dirty="0"/>
          </a:p>
        </p:txBody>
      </p:sp>
    </p:spTree>
    <p:extLst>
      <p:ext uri="{BB962C8B-B14F-4D97-AF65-F5344CB8AC3E}">
        <p14:creationId xmlns:p14="http://schemas.microsoft.com/office/powerpoint/2010/main" val="248430348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حسابرسان باید نتایج ناشی از حسابرسی های قبلی را مورد رسیدگی قرار داده و یافته های شناخته شده و توصیه های حسابرسان قبلی را که روی صورت های مالی اثر مهمی داشته را پیگیری نمایند.</a:t>
            </a:r>
          </a:p>
          <a:p>
            <a:pPr algn="r" rtl="1"/>
            <a:r>
              <a:rPr lang="fa-IR" dirty="0" smtClean="0"/>
              <a:t>از جمله موارد شناخته شده در ارتباط با اهداف حسابرسی که حسابرسان رسیدگی به آنها را بر عهده گرفته بودند."</a:t>
            </a:r>
          </a:p>
          <a:p>
            <a:pPr algn="r" rtl="1"/>
            <a:r>
              <a:rPr lang="fa-IR" dirty="0" smtClean="0"/>
              <a:t>حسابرسان باید این پیگیری را معمول دارند تا مشخص شود آیا سازمان تحت حسابرسی به توصیه های حسابرسان عمل نموده اند یا خیر</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28</a:t>
            </a:fld>
            <a:endParaRPr lang="en-US"/>
          </a:p>
        </p:txBody>
      </p:sp>
      <p:sp>
        <p:nvSpPr>
          <p:cNvPr id="4" name="Title 3"/>
          <p:cNvSpPr>
            <a:spLocks noGrp="1"/>
          </p:cNvSpPr>
          <p:nvPr>
            <p:ph type="title"/>
          </p:nvPr>
        </p:nvSpPr>
        <p:spPr/>
        <p:txBody>
          <a:bodyPr/>
          <a:lstStyle/>
          <a:p>
            <a:r>
              <a:rPr lang="fa-IR" dirty="0" smtClean="0"/>
              <a:t>بررسی نتایج ناشی از حسابرسی های قبلی  </a:t>
            </a:r>
            <a:endParaRPr lang="en-US" dirty="0"/>
          </a:p>
        </p:txBody>
      </p:sp>
    </p:spTree>
    <p:extLst>
      <p:ext uri="{BB962C8B-B14F-4D97-AF65-F5344CB8AC3E}">
        <p14:creationId xmlns:p14="http://schemas.microsoft.com/office/powerpoint/2010/main" val="7052063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حسابرسان باید برنامه حسابرسی را به نحوی تدوین نمایند تا اطمینان معقولی از کشف موارد خلاف قوانین و مقررات یا سایر اطلاعات مربوط به عدم رعایت مفاد قراردادها یا عدم رعایت مفاد توافقنامه های کمک که اثر با اهمیتی روی صورت های مالی به جای می گذارد</a:t>
            </a:r>
            <a:r>
              <a:rPr lang="en-US" dirty="0" smtClean="0"/>
              <a:t>,</a:t>
            </a:r>
            <a:r>
              <a:rPr lang="fa-IR" dirty="0" smtClean="0"/>
              <a:t>فراهم کنند.</a:t>
            </a:r>
            <a:endParaRPr lang="en-US" dirty="0" smtClean="0"/>
          </a:p>
          <a:p>
            <a:pPr algn="r" rtl="1"/>
            <a:r>
              <a:rPr lang="fa-IR" dirty="0" smtClean="0"/>
              <a:t>حسابرسان باید برنامه حسابرسی را به نحوی طراحی کنند که از کشف خلاف مقرراتقابل توجهی ناشی از اعمال خلاف مقررات (</a:t>
            </a:r>
            <a:r>
              <a:rPr lang="en-US" dirty="0" smtClean="0"/>
              <a:t>Irregularities</a:t>
            </a:r>
            <a:r>
              <a:rPr lang="fa-IR" dirty="0" smtClean="0"/>
              <a:t>)مستقیم با اهمیت </a:t>
            </a:r>
            <a:r>
              <a:rPr lang="en-US" dirty="0" smtClean="0"/>
              <a:t>(Materiality)</a:t>
            </a:r>
            <a:r>
              <a:rPr lang="fa-IR" dirty="0" smtClean="0"/>
              <a:t>اطمینان معقولی به دست آید</a:t>
            </a:r>
            <a:r>
              <a:rPr lang="en-US" dirty="0" smtClean="0"/>
              <a:t>.</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29</a:t>
            </a:fld>
            <a:endParaRPr lang="en-US"/>
          </a:p>
        </p:txBody>
      </p:sp>
      <p:sp>
        <p:nvSpPr>
          <p:cNvPr id="4" name="Title 3"/>
          <p:cNvSpPr>
            <a:spLocks noGrp="1"/>
          </p:cNvSpPr>
          <p:nvPr>
            <p:ph type="title"/>
          </p:nvPr>
        </p:nvSpPr>
        <p:spPr/>
        <p:txBody>
          <a:bodyPr>
            <a:normAutofit/>
          </a:bodyPr>
          <a:lstStyle/>
          <a:p>
            <a:pPr algn="ctr"/>
            <a:r>
              <a:rPr lang="fa-IR" sz="3200" dirty="0" smtClean="0"/>
              <a:t>کشف تحریف های با اهمیت ناشی از نقض مفاد قراردادها  موافقت نامه های کمک مالی یا سواستفاده ها</a:t>
            </a:r>
            <a:endParaRPr lang="en-US" sz="3200" dirty="0"/>
          </a:p>
        </p:txBody>
      </p:sp>
    </p:spTree>
    <p:extLst>
      <p:ext uri="{BB962C8B-B14F-4D97-AF65-F5344CB8AC3E}">
        <p14:creationId xmlns:p14="http://schemas.microsoft.com/office/powerpoint/2010/main" val="170899148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rtl="1">
              <a:buNone/>
            </a:pPr>
            <a:r>
              <a:rPr lang="fa-IR" dirty="0" smtClean="0"/>
              <a:t>روش های لازم بمنطور مشخص کردن اجزای یافته هایی که برای رسیدن به اهداف حسابرسی ضرورت دارند:</a:t>
            </a:r>
          </a:p>
          <a:p>
            <a:pPr algn="r" rtl="1">
              <a:buFont typeface="Wingdings" panose="05000000000000000000" pitchFamily="2" charset="2"/>
              <a:buChar char="v"/>
            </a:pPr>
            <a:r>
              <a:rPr lang="fa-IR" dirty="0" smtClean="0"/>
              <a:t> معیارها:مجموعه ای از میزان هایی است که برای انجام حسابرسی عملکردمورد قیاس قرار می گیرند مانند:مقررات</a:t>
            </a:r>
            <a:r>
              <a:rPr lang="en-US" dirty="0" smtClean="0"/>
              <a:t>,</a:t>
            </a:r>
            <a:r>
              <a:rPr lang="fa-IR" dirty="0" smtClean="0"/>
              <a:t> قراردادهاو...</a:t>
            </a:r>
          </a:p>
          <a:p>
            <a:pPr algn="r" rtl="1">
              <a:buFont typeface="Wingdings" panose="05000000000000000000" pitchFamily="2" charset="2"/>
              <a:buChar char="v"/>
            </a:pPr>
            <a:r>
              <a:rPr lang="fa-IR" dirty="0" smtClean="0"/>
              <a:t>وضعیت موجود:شرایطی است که در طول حسابرسی تعیین و مستند می شود</a:t>
            </a:r>
          </a:p>
          <a:p>
            <a:pPr algn="r" rtl="1">
              <a:buFont typeface="Wingdings" panose="05000000000000000000" pitchFamily="2" charset="2"/>
              <a:buChar char="v"/>
            </a:pPr>
            <a:r>
              <a:rPr lang="fa-IR" dirty="0" smtClean="0"/>
              <a:t>علت:دلایلی است برای توضیح وضع موجود و یا عوامل ایجاد تفاوت بین وضع موجود و وضعیت مطلوب است که میتواند مبنای ارائه توصیه هایی  برای اقدامات اصلاحی باشد</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30</a:t>
            </a:fld>
            <a:endParaRPr lang="en-US"/>
          </a:p>
        </p:txBody>
      </p:sp>
      <p:sp>
        <p:nvSpPr>
          <p:cNvPr id="4" name="Title 3"/>
          <p:cNvSpPr>
            <a:spLocks noGrp="1"/>
          </p:cNvSpPr>
          <p:nvPr>
            <p:ph type="title"/>
          </p:nvPr>
        </p:nvSpPr>
        <p:spPr/>
        <p:txBody>
          <a:bodyPr/>
          <a:lstStyle/>
          <a:p>
            <a:r>
              <a:rPr lang="fa-IR" dirty="0" smtClean="0"/>
              <a:t>گسترش و توسعه اجزای یافته ها         </a:t>
            </a:r>
            <a:endParaRPr lang="en-US" dirty="0"/>
          </a:p>
        </p:txBody>
      </p:sp>
    </p:spTree>
    <p:extLst>
      <p:ext uri="{BB962C8B-B14F-4D97-AF65-F5344CB8AC3E}">
        <p14:creationId xmlns:p14="http://schemas.microsoft.com/office/powerpoint/2010/main" val="208700769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rtl="1">
              <a:buNone/>
            </a:pPr>
            <a:r>
              <a:rPr lang="fa-IR" dirty="0" smtClean="0"/>
              <a:t>مستندات حسابرسی بایدطوری تهیه شوندکه حسابرس باتجربه ای که ارتباط قبلی بارسیدگی های به عمل آمده ندارد</a:t>
            </a:r>
            <a:r>
              <a:rPr lang="en-US" dirty="0" smtClean="0"/>
              <a:t>,</a:t>
            </a:r>
            <a:r>
              <a:rPr lang="fa-IR" dirty="0" smtClean="0"/>
              <a:t>بتواند موارد زیر را درک نماید:</a:t>
            </a:r>
          </a:p>
          <a:p>
            <a:pPr algn="r" rtl="1">
              <a:buFont typeface="Wingdings" panose="05000000000000000000" pitchFamily="2" charset="2"/>
              <a:buChar char="q"/>
            </a:pPr>
            <a:r>
              <a:rPr lang="fa-IR" dirty="0" smtClean="0"/>
              <a:t>ماهیت</a:t>
            </a:r>
            <a:r>
              <a:rPr lang="en-US" dirty="0" smtClean="0"/>
              <a:t>,</a:t>
            </a:r>
            <a:r>
              <a:rPr lang="fa-IR" dirty="0" smtClean="0"/>
              <a:t>زمان بندی و چگونگی روش های انجام حسابرسی در رعایت استاندارد های حسابرسی در رعایت استاندارد های حسابرسی دولتی و سایر الزامات مرتبط با آن</a:t>
            </a:r>
          </a:p>
          <a:p>
            <a:pPr algn="r" rtl="1">
              <a:buFont typeface="Wingdings" panose="05000000000000000000" pitchFamily="2" charset="2"/>
              <a:buChar char="q"/>
            </a:pPr>
            <a:r>
              <a:rPr lang="fa-IR" dirty="0" smtClean="0"/>
              <a:t>نتایج روشهای حسابرسی انجام شده و شواهد حسابرسی کشف شده</a:t>
            </a:r>
          </a:p>
          <a:p>
            <a:pPr algn="r" rtl="1">
              <a:buFont typeface="Wingdings" panose="05000000000000000000" pitchFamily="2" charset="2"/>
              <a:buChar char="q"/>
            </a:pPr>
            <a:r>
              <a:rPr lang="fa-IR" dirty="0" smtClean="0"/>
              <a:t>نتایج به دست آمده در مورد موضوعات با اهمیت</a:t>
            </a:r>
          </a:p>
          <a:p>
            <a:pPr algn="r" rtl="1">
              <a:buFont typeface="Wingdings" panose="05000000000000000000" pitchFamily="2" charset="2"/>
              <a:buChar char="q"/>
            </a:pPr>
            <a:r>
              <a:rPr lang="fa-IR" dirty="0" smtClean="0"/>
              <a:t>مطابقت یا مغایرت سوابق حسابداری با صورت های مالی و سایر اطلاعات حسابرسی شده</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31</a:t>
            </a:fld>
            <a:endParaRPr lang="en-US"/>
          </a:p>
        </p:txBody>
      </p:sp>
      <p:sp>
        <p:nvSpPr>
          <p:cNvPr id="4" name="Title 3"/>
          <p:cNvSpPr>
            <a:spLocks noGrp="1"/>
          </p:cNvSpPr>
          <p:nvPr>
            <p:ph type="title"/>
          </p:nvPr>
        </p:nvSpPr>
        <p:spPr/>
        <p:txBody>
          <a:bodyPr/>
          <a:lstStyle/>
          <a:p>
            <a:pPr algn="ctr"/>
            <a:r>
              <a:rPr lang="fa-IR" dirty="0" smtClean="0"/>
              <a:t>مستند سازی حسابرسی</a:t>
            </a:r>
            <a:endParaRPr lang="en-US" dirty="0"/>
          </a:p>
        </p:txBody>
      </p:sp>
    </p:spTree>
    <p:extLst>
      <p:ext uri="{BB962C8B-B14F-4D97-AF65-F5344CB8AC3E}">
        <p14:creationId xmlns:p14="http://schemas.microsoft.com/office/powerpoint/2010/main" val="244617383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rtl="1">
              <a:buNone/>
            </a:pPr>
            <a:r>
              <a:rPr lang="fa-IR" dirty="0" smtClean="0"/>
              <a:t>حسابرسان باید ترتیبی اتخاذ نمایند که مستندات حسابرسی حسب درخواست در دسترس سایر حسابرسان و تجدید نظرکنندگان مجدد قرار گیرد به موجب استاندارد های حسابرسی دولتی مدارک مربوط به حسابرسی های به عمل آمده باید به طور کامل و منظم در دسترس باشد</a:t>
            </a:r>
          </a:p>
          <a:p>
            <a:pPr marL="109728" indent="0" algn="r" rtl="1">
              <a:buNone/>
            </a:pPr>
            <a:r>
              <a:rPr lang="fa-IR" dirty="0" smtClean="0"/>
              <a:t>موسسات حسابرسی بمنظور حفظ و نگه داری مدارک حسابرسی صاحبکار برای مدت زمان مناسب باید روش ها و خط مشی های معقولی مستقر نمایند تا در صورتی که مستندات قانونی به صورت الکترونیکی نگهداری میشوند</a:t>
            </a:r>
            <a:r>
              <a:rPr lang="en-US" dirty="0" smtClean="0"/>
              <a:t>,</a:t>
            </a:r>
            <a:r>
              <a:rPr lang="fa-IR" dirty="0" smtClean="0"/>
              <a:t> اطمینان حاصل کنند که مدارک الکترونیکی برای مدت معین نزد فرد مسئولی نگهداری می گردد.</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32</a:t>
            </a:fld>
            <a:endParaRPr lang="en-US"/>
          </a:p>
        </p:txBody>
      </p:sp>
      <p:sp>
        <p:nvSpPr>
          <p:cNvPr id="4" name="Title 3"/>
          <p:cNvSpPr>
            <a:spLocks noGrp="1"/>
          </p:cNvSpPr>
          <p:nvPr>
            <p:ph type="title"/>
          </p:nvPr>
        </p:nvSpPr>
        <p:spPr/>
        <p:txBody>
          <a:bodyPr>
            <a:normAutofit fontScale="90000"/>
          </a:bodyPr>
          <a:lstStyle/>
          <a:p>
            <a:pPr algn="ctr"/>
            <a:r>
              <a:rPr lang="fa-IR" dirty="0" smtClean="0"/>
              <a:t>مدارک اعمال نظارت مجدد بر اجرای عملیات حسابرسی</a:t>
            </a:r>
            <a:endParaRPr lang="en-US" dirty="0"/>
          </a:p>
        </p:txBody>
      </p:sp>
    </p:spTree>
    <p:extLst>
      <p:ext uri="{BB962C8B-B14F-4D97-AF65-F5344CB8AC3E}">
        <p14:creationId xmlns:p14="http://schemas.microsoft.com/office/powerpoint/2010/main" val="416755675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rtl="1">
              <a:buNone/>
            </a:pPr>
            <a:r>
              <a:rPr lang="fa-IR" dirty="0" smtClean="0"/>
              <a:t>به طوری که قبل اشاره شدحسابرسی مالی اغلب در رابطه با پاسخگویی در قبال منابع عمومی مصرف شده و خدمات ارائه شده به دولت کمک میکند.زیرا افزایش توان پاسخگویی بستگی به حسابرسی مالی دارد.</a:t>
            </a:r>
          </a:p>
          <a:p>
            <a:pPr marL="109728" indent="0" algn="r" rtl="1">
              <a:buNone/>
            </a:pPr>
            <a:r>
              <a:rPr lang="fa-IR" dirty="0" smtClean="0"/>
              <a:t>حسابرسان به هنگام اجرای عملیات حسابرسی </a:t>
            </a:r>
            <a:r>
              <a:rPr lang="en-US" dirty="0" smtClean="0"/>
              <a:t>,</a:t>
            </a:r>
            <a:r>
              <a:rPr lang="fa-IR" dirty="0" smtClean="0"/>
              <a:t>مکلفند طبق استاندارد های حسابرسی عمل نمایند.</a:t>
            </a:r>
          </a:p>
          <a:p>
            <a:pPr marL="109728" indent="0" algn="r" rtl="1">
              <a:buNone/>
            </a:pPr>
            <a:r>
              <a:rPr lang="fa-IR" dirty="0" smtClean="0"/>
              <a:t>اعم از کنترل های داخلی مربوط به حفاظت از دارایی ها</a:t>
            </a:r>
            <a:r>
              <a:rPr lang="en-US" dirty="0" smtClean="0"/>
              <a:t>,</a:t>
            </a:r>
            <a:r>
              <a:rPr lang="fa-IR" dirty="0" smtClean="0"/>
              <a:t> رعایت مقررات و قضاوت حرفه ای در ارتباط با احتمال هر گونه تقلب ویا اعمال خلاف قانون و مقررات.</a:t>
            </a:r>
          </a:p>
        </p:txBody>
      </p:sp>
      <p:sp>
        <p:nvSpPr>
          <p:cNvPr id="3" name="Slide Number Placeholder 2"/>
          <p:cNvSpPr>
            <a:spLocks noGrp="1"/>
          </p:cNvSpPr>
          <p:nvPr>
            <p:ph type="sldNum" sz="quarter" idx="12"/>
          </p:nvPr>
        </p:nvSpPr>
        <p:spPr/>
        <p:txBody>
          <a:bodyPr/>
          <a:lstStyle/>
          <a:p>
            <a:fld id="{B6F15528-21DE-4FAA-801E-634DDDAF4B2B}" type="slidenum">
              <a:rPr lang="en-US" smtClean="0"/>
              <a:pPr/>
              <a:t>33</a:t>
            </a:fld>
            <a:endParaRPr lang="en-US"/>
          </a:p>
        </p:txBody>
      </p:sp>
      <p:sp>
        <p:nvSpPr>
          <p:cNvPr id="4" name="Title 3"/>
          <p:cNvSpPr>
            <a:spLocks noGrp="1"/>
          </p:cNvSpPr>
          <p:nvPr>
            <p:ph type="title"/>
          </p:nvPr>
        </p:nvSpPr>
        <p:spPr/>
        <p:txBody>
          <a:bodyPr>
            <a:normAutofit fontScale="90000"/>
          </a:bodyPr>
          <a:lstStyle/>
          <a:p>
            <a:pPr algn="ctr"/>
            <a:r>
              <a:rPr lang="fa-IR" dirty="0" smtClean="0"/>
              <a:t>بررسی های تکمیلی بمنظور اجرای عملیات حسابرسی مالی طبق استاندارد های حسابرسی دولتی</a:t>
            </a:r>
            <a:endParaRPr lang="en-US" dirty="0"/>
          </a:p>
        </p:txBody>
      </p:sp>
    </p:spTree>
    <p:extLst>
      <p:ext uri="{BB962C8B-B14F-4D97-AF65-F5344CB8AC3E}">
        <p14:creationId xmlns:p14="http://schemas.microsoft.com/office/powerpoint/2010/main" val="129475428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rtl="1">
              <a:buNone/>
            </a:pPr>
            <a:r>
              <a:rPr lang="fa-IR" dirty="0" smtClean="0"/>
              <a:t>استاندارد های حسابرسی حسابداران رسمی آمریکا و حسابرسی دولتی مقرر می داردکه اجرای عملیات حسابرسی مالی به طور کامل برنامه ریزی شود حسابرسان باید مخاطره ی حسابرسی و اهمیت آن را مورد توجه قرار دهند.در سایر موارد شناسایی ماهیت</a:t>
            </a:r>
            <a:r>
              <a:rPr lang="en-US" dirty="0" smtClean="0"/>
              <a:t>,</a:t>
            </a:r>
            <a:r>
              <a:rPr lang="fa-IR" dirty="0" smtClean="0"/>
              <a:t>زمان بندی</a:t>
            </a:r>
            <a:r>
              <a:rPr lang="en-US" dirty="0" smtClean="0"/>
              <a:t>,</a:t>
            </a:r>
            <a:r>
              <a:rPr lang="fa-IR" dirty="0" smtClean="0"/>
              <a:t>حوزه ی عمل</a:t>
            </a:r>
            <a:r>
              <a:rPr lang="en-US" dirty="0" smtClean="0"/>
              <a:t>,</a:t>
            </a:r>
            <a:r>
              <a:rPr lang="fa-IR" dirty="0" smtClean="0"/>
              <a:t>روش های حسابرسی و ارزیابی نتایج این روش ها را مورد توجه قرار دهند.توجه حسابرسان در رابطه با اهمیت مخاطرات</a:t>
            </a:r>
            <a:r>
              <a:rPr lang="en-US" dirty="0" smtClean="0"/>
              <a:t>,</a:t>
            </a:r>
            <a:r>
              <a:rPr lang="fa-IR" dirty="0" smtClean="0"/>
              <a:t>موضوعی است که به قضاوت حرفه ای بستگی دارد و متاثر از درک نیاز های معقول اشخاصی است که نسبت به صورت های مالی  اعتماد می کنند.</a:t>
            </a:r>
          </a:p>
          <a:p>
            <a:pPr marL="109728" indent="0" algn="r" rtl="1">
              <a:buNone/>
            </a:pPr>
            <a:r>
              <a:rPr lang="fa-IR" dirty="0" smtClean="0"/>
              <a:t>قضاوت های حرفه ای در خور اهمیت در محیطی روشن و شفاف با توجه به نکاتی کمی و کیفی ایجاد می شوند.</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34</a:t>
            </a:fld>
            <a:endParaRPr lang="en-US"/>
          </a:p>
        </p:txBody>
      </p:sp>
      <p:sp>
        <p:nvSpPr>
          <p:cNvPr id="4" name="Title 3"/>
          <p:cNvSpPr>
            <a:spLocks noGrp="1"/>
          </p:cNvSpPr>
          <p:nvPr>
            <p:ph type="title"/>
          </p:nvPr>
        </p:nvSpPr>
        <p:spPr/>
        <p:txBody>
          <a:bodyPr/>
          <a:lstStyle/>
          <a:p>
            <a:pPr algn="ctr"/>
            <a:r>
              <a:rPr lang="fa-IR" dirty="0" smtClean="0"/>
              <a:t>مخاطرات حسابرسی و اهمیت آن</a:t>
            </a:r>
            <a:endParaRPr lang="en-US" dirty="0"/>
          </a:p>
        </p:txBody>
      </p:sp>
    </p:spTree>
    <p:extLst>
      <p:ext uri="{BB962C8B-B14F-4D97-AF65-F5344CB8AC3E}">
        <p14:creationId xmlns:p14="http://schemas.microsoft.com/office/powerpoint/2010/main" val="20226061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rtl="1">
              <a:buNone/>
            </a:pPr>
            <a:r>
              <a:rPr lang="fa-IR" dirty="0" smtClean="0"/>
              <a:t>یکی از اهداف کنترل داخلی</a:t>
            </a:r>
            <a:r>
              <a:rPr lang="en-US" dirty="0" smtClean="0"/>
              <a:t>,</a:t>
            </a:r>
            <a:r>
              <a:rPr lang="fa-IR" dirty="0" smtClean="0"/>
              <a:t>حفاظت از دارایی هاست.در حسابرسی های مالی سازمان های بخش عمومی یا سایر دریافت کنندگان وجوه از دولت</a:t>
            </a:r>
            <a:r>
              <a:rPr lang="en-US" dirty="0" smtClean="0"/>
              <a:t>,</a:t>
            </a:r>
            <a:r>
              <a:rPr lang="fa-IR" dirty="0" smtClean="0"/>
              <a:t>کنترل داخلی دارای اهمیت خاصی است.موضوع پاسخگویی</a:t>
            </a:r>
          </a:p>
          <a:p>
            <a:pPr marL="109728" indent="0" algn="r" rtl="1">
              <a:buNone/>
            </a:pPr>
            <a:r>
              <a:rPr lang="fa-IR" dirty="0" smtClean="0"/>
              <a:t>عمومی به منظور نظارت بر منابع</a:t>
            </a:r>
            <a:r>
              <a:rPr lang="en-US" dirty="0" smtClean="0"/>
              <a:t>,</a:t>
            </a:r>
            <a:r>
              <a:rPr lang="fa-IR" dirty="0" smtClean="0"/>
              <a:t>حفاظت از ریخت و پاش</a:t>
            </a:r>
            <a:r>
              <a:rPr lang="fa-IR" dirty="0"/>
              <a:t> </a:t>
            </a:r>
            <a:r>
              <a:rPr lang="fa-IR" dirty="0" smtClean="0"/>
              <a:t>دارایی ها </a:t>
            </a:r>
          </a:p>
          <a:p>
            <a:pPr marL="109728" indent="0" algn="r" rtl="1">
              <a:buNone/>
            </a:pPr>
            <a:r>
              <a:rPr lang="fa-IR" dirty="0" smtClean="0"/>
              <a:t>از اهداف کنترل است که از اهداف استاندارد های حسابرسی حسابداران رسمی آمریکا و حسابرسی دولتی تصریح شده است.</a:t>
            </a:r>
          </a:p>
          <a:p>
            <a:pPr marL="109728" indent="0" algn="r" rtl="1">
              <a:buNone/>
            </a:pP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35</a:t>
            </a:fld>
            <a:endParaRPr lang="en-US"/>
          </a:p>
        </p:txBody>
      </p:sp>
      <p:sp>
        <p:nvSpPr>
          <p:cNvPr id="4" name="Title 3"/>
          <p:cNvSpPr>
            <a:spLocks noGrp="1"/>
          </p:cNvSpPr>
          <p:nvPr>
            <p:ph type="title"/>
          </p:nvPr>
        </p:nvSpPr>
        <p:spPr/>
        <p:txBody>
          <a:bodyPr/>
          <a:lstStyle/>
          <a:p>
            <a:pPr algn="ctr"/>
            <a:r>
              <a:rPr lang="fa-IR" dirty="0" smtClean="0"/>
              <a:t>کنترل داخلی حفاظت از دارایی ها</a:t>
            </a:r>
            <a:endParaRPr lang="en-US" dirty="0"/>
          </a:p>
        </p:txBody>
      </p:sp>
    </p:spTree>
    <p:extLst>
      <p:ext uri="{BB962C8B-B14F-4D97-AF65-F5344CB8AC3E}">
        <p14:creationId xmlns:p14="http://schemas.microsoft.com/office/powerpoint/2010/main" val="146878713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rtl="1">
              <a:buNone/>
            </a:pPr>
            <a:r>
              <a:rPr lang="fa-IR" dirty="0" smtClean="0"/>
              <a:t>در جهت اجرای فعالیت های سازمان های بخش عمومی</a:t>
            </a:r>
            <a:r>
              <a:rPr lang="en-US" dirty="0" smtClean="0"/>
              <a:t>,</a:t>
            </a:r>
            <a:r>
              <a:rPr lang="fa-IR" dirty="0" smtClean="0"/>
              <a:t>ححسب مورد قوانین و مقرررات مختلفی حاکم است که بر صورت های مالی یا اطلاعات مالی آن ها اثر می گذارد.</a:t>
            </a:r>
          </a:p>
          <a:p>
            <a:pPr marL="109728" indent="0" algn="r" rtl="1">
              <a:buNone/>
            </a:pPr>
            <a:r>
              <a:rPr lang="fa-IR" dirty="0" smtClean="0"/>
              <a:t>این امر یکی از مهمترین عوامل وجه تمایز بین فعالیت های مالی سازمان های بخش عمومی یا بنگاه های اقتصادی بخش خصوصی است.</a:t>
            </a:r>
          </a:p>
          <a:p>
            <a:pPr marL="109728" indent="0" algn="r" rtl="1">
              <a:buNone/>
            </a:pPr>
            <a:r>
              <a:rPr lang="fa-IR" dirty="0" smtClean="0"/>
              <a:t>به عنوان مثال این قوانین و مقررات ممکن است در خصوص نحوه نگه داری وجوه</a:t>
            </a:r>
            <a:r>
              <a:rPr lang="en-US" dirty="0" smtClean="0"/>
              <a:t>,</a:t>
            </a:r>
            <a:r>
              <a:rPr lang="fa-IR" dirty="0" smtClean="0"/>
              <a:t>محدودیت در استقراز یا مسئولیت و اختیارات مربوط به انجام معاملات الزامی را تصریح نموده باشد.</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36</a:t>
            </a:fld>
            <a:endParaRPr lang="en-US"/>
          </a:p>
        </p:txBody>
      </p:sp>
      <p:sp>
        <p:nvSpPr>
          <p:cNvPr id="4" name="Title 3"/>
          <p:cNvSpPr>
            <a:spLocks noGrp="1"/>
          </p:cNvSpPr>
          <p:nvPr>
            <p:ph type="title"/>
          </p:nvPr>
        </p:nvSpPr>
        <p:spPr/>
        <p:txBody>
          <a:bodyPr/>
          <a:lstStyle/>
          <a:p>
            <a:pPr algn="ctr" rtl="1"/>
            <a:r>
              <a:rPr lang="fa-IR" dirty="0" smtClean="0"/>
              <a:t>رعایت قوانین و مقررات کنترل داخلی</a:t>
            </a:r>
            <a:endParaRPr lang="en-US" dirty="0"/>
          </a:p>
        </p:txBody>
      </p:sp>
    </p:spTree>
    <p:extLst>
      <p:ext uri="{BB962C8B-B14F-4D97-AF65-F5344CB8AC3E}">
        <p14:creationId xmlns:p14="http://schemas.microsoft.com/office/powerpoint/2010/main" val="88582312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r" rtl="1">
              <a:buNone/>
            </a:pPr>
            <a:r>
              <a:rPr lang="fa-IR" dirty="0" smtClean="0"/>
              <a:t>حسابرسان باید در اجرای پبگیری اعمال خلاف قانون و مقررات در رابطه با احتمال تقلب و اعمال خلاف قوانین و مقررات از قضاوت حرفه ای استفاده نمایند</a:t>
            </a:r>
          </a:p>
          <a:p>
            <a:pPr marL="109728" indent="0" algn="r" rtl="1">
              <a:buNone/>
            </a:pPr>
            <a:r>
              <a:rPr lang="fa-IR" dirty="0" smtClean="0"/>
              <a:t>به موجب استاندارد های حسابرسی دولتی</a:t>
            </a:r>
            <a:r>
              <a:rPr lang="en-US" dirty="0" smtClean="0"/>
              <a:t>,</a:t>
            </a:r>
            <a:r>
              <a:rPr lang="fa-IR" dirty="0" smtClean="0"/>
              <a:t> حسابرسی های به عمل آمده</a:t>
            </a:r>
            <a:r>
              <a:rPr lang="en-US" dirty="0" smtClean="0"/>
              <a:t>,</a:t>
            </a:r>
            <a:r>
              <a:rPr lang="fa-IR" dirty="0" smtClean="0"/>
              <a:t>متضمن کشف تقلبات و اعمال خلاف قوانین و مقررات نمی باشد.</a:t>
            </a:r>
          </a:p>
          <a:p>
            <a:pPr marL="109728" indent="0" algn="r" rtl="1">
              <a:buNone/>
            </a:pPr>
            <a:r>
              <a:rPr lang="fa-IR" dirty="0"/>
              <a:t>به موجب استاندارد های </a:t>
            </a:r>
            <a:r>
              <a:rPr lang="fa-IR" dirty="0" smtClean="0"/>
              <a:t>مذکور</a:t>
            </a:r>
            <a:r>
              <a:rPr lang="en-US" dirty="0" smtClean="0"/>
              <a:t>,</a:t>
            </a:r>
            <a:r>
              <a:rPr lang="fa-IR" dirty="0" smtClean="0"/>
              <a:t>کشف اعمال خلاف قوانین و مقررات بدان معنی نیست که عملکرد سازمان تحت رسیدگی رضایت بخش نبوده و یا این که حسابرسی به عمل آمده</a:t>
            </a:r>
            <a:r>
              <a:rPr lang="en-US" dirty="0" smtClean="0"/>
              <a:t>,</a:t>
            </a:r>
            <a:r>
              <a:rPr lang="fa-IR" dirty="0" smtClean="0"/>
              <a:t>در برگیرنده ی صحت صد در صد فعالیت های دستگاه مورد رسیدگی است. </a:t>
            </a:r>
          </a:p>
          <a:p>
            <a:pPr marL="109728" indent="0" algn="r" rtl="1">
              <a:buNone/>
            </a:pP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37</a:t>
            </a:fld>
            <a:endParaRPr lang="en-US"/>
          </a:p>
        </p:txBody>
      </p:sp>
      <p:sp>
        <p:nvSpPr>
          <p:cNvPr id="4" name="Title 3"/>
          <p:cNvSpPr>
            <a:spLocks noGrp="1"/>
          </p:cNvSpPr>
          <p:nvPr>
            <p:ph type="title"/>
          </p:nvPr>
        </p:nvSpPr>
        <p:spPr/>
        <p:txBody>
          <a:bodyPr>
            <a:normAutofit fontScale="90000"/>
          </a:bodyPr>
          <a:lstStyle/>
          <a:p>
            <a:pPr algn="ctr"/>
            <a:r>
              <a:rPr lang="fa-IR" dirty="0" smtClean="0"/>
              <a:t>قضاوت حرفه ای در مورد احتمال تقلب اعمال خلاف قوانین و مقررات</a:t>
            </a:r>
            <a:endParaRPr lang="en-US" dirty="0"/>
          </a:p>
        </p:txBody>
      </p:sp>
    </p:spTree>
    <p:extLst>
      <p:ext uri="{BB962C8B-B14F-4D97-AF65-F5344CB8AC3E}">
        <p14:creationId xmlns:p14="http://schemas.microsoft.com/office/powerpoint/2010/main" val="21226422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109728" indent="0" algn="r" rtl="1">
              <a:buNone/>
            </a:pPr>
            <a:r>
              <a:rPr lang="fa-IR" dirty="0" smtClean="0"/>
              <a:t>اجتناب از تداخل خسابرسی با تحقیق و تفحص یا دعاوی حقوقی</a:t>
            </a:r>
            <a:r>
              <a:rPr lang="en-US" dirty="0" smtClean="0"/>
              <a:t>,</a:t>
            </a:r>
            <a:r>
              <a:rPr lang="fa-IR" dirty="0" smtClean="0"/>
              <a:t> نقش مهمی در تعقیب آثار تقلب</a:t>
            </a:r>
            <a:r>
              <a:rPr lang="en-US" dirty="0" smtClean="0"/>
              <a:t>,</a:t>
            </a:r>
            <a:r>
              <a:rPr lang="fa-IR" dirty="0" smtClean="0"/>
              <a:t>موارد عدم رعایت قوانین و مقررات یا سواستفاده ها دارد.قوانین و مقررات مربوط به حسابرسی ممکن است</a:t>
            </a:r>
          </a:p>
          <a:p>
            <a:pPr marL="109728" indent="0" algn="r" rtl="1">
              <a:buNone/>
            </a:pPr>
            <a:r>
              <a:rPr lang="fa-IR" dirty="0" smtClean="0"/>
              <a:t>حسابرسان را در گزارش آثار و نشانه های بعضی از موارد تقلب یا</a:t>
            </a:r>
          </a:p>
          <a:p>
            <a:pPr marL="109728" indent="0" algn="r" rtl="1">
              <a:buNone/>
            </a:pPr>
            <a:r>
              <a:rPr lang="fa-IR" dirty="0" smtClean="0"/>
              <a:t>موارد عدم رعایت قوانین و مقررات یا سواستفاده مجریان ملزم نموده باشد.زمانی مه تحقیق و تفحص یا دعاوی حقوقی در جریان است</a:t>
            </a:r>
            <a:r>
              <a:rPr lang="en-US" dirty="0" smtClean="0"/>
              <a:t>,</a:t>
            </a:r>
            <a:endParaRPr lang="fa-IR" dirty="0" smtClean="0"/>
          </a:p>
          <a:p>
            <a:pPr marL="109728" indent="0" algn="r" rtl="1">
              <a:buNone/>
            </a:pPr>
            <a:r>
              <a:rPr lang="fa-IR" dirty="0" smtClean="0"/>
              <a:t>حسابرسان باید اثر آن را بر حسابرسی در دست اجرا بسنجند.در پاره ای موارد</a:t>
            </a:r>
            <a:r>
              <a:rPr lang="en-US" dirty="0" smtClean="0"/>
              <a:t>,</a:t>
            </a:r>
            <a:r>
              <a:rPr lang="fa-IR" dirty="0" smtClean="0"/>
              <a:t>حسابرسان ممکن است مصلحت را در این ببینند که با محقق همکاری نمایند و یا به منظور ممانعت از درگیری با تحقیق و</a:t>
            </a:r>
          </a:p>
          <a:p>
            <a:pPr marL="109728" indent="0" algn="r" rtl="1">
              <a:buNone/>
            </a:pPr>
            <a:r>
              <a:rPr lang="fa-IR" dirty="0" smtClean="0"/>
              <a:t>تفحص</a:t>
            </a:r>
            <a:r>
              <a:rPr lang="en-US" dirty="0" smtClean="0"/>
              <a:t>,</a:t>
            </a:r>
            <a:r>
              <a:rPr lang="fa-IR" dirty="0" smtClean="0"/>
              <a:t>از کار حسابرسی کناره گیری نموده و یا  انجام بقیه کار حسابرسی را به تعویق بیاندازند.</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38</a:t>
            </a:fld>
            <a:endParaRPr lang="en-US"/>
          </a:p>
        </p:txBody>
      </p:sp>
      <p:sp>
        <p:nvSpPr>
          <p:cNvPr id="4" name="Title 3"/>
          <p:cNvSpPr>
            <a:spLocks noGrp="1"/>
          </p:cNvSpPr>
          <p:nvPr>
            <p:ph type="title"/>
          </p:nvPr>
        </p:nvSpPr>
        <p:spPr/>
        <p:txBody>
          <a:bodyPr/>
          <a:lstStyle/>
          <a:p>
            <a:pPr algn="ctr"/>
            <a:r>
              <a:rPr lang="fa-IR" dirty="0" smtClean="0"/>
              <a:t>تحقیق و تفحص یا دعاوی حقوقی در جریان</a:t>
            </a:r>
            <a:endParaRPr lang="en-US" dirty="0"/>
          </a:p>
        </p:txBody>
      </p:sp>
    </p:spTree>
    <p:extLst>
      <p:ext uri="{BB962C8B-B14F-4D97-AF65-F5344CB8AC3E}">
        <p14:creationId xmlns:p14="http://schemas.microsoft.com/office/powerpoint/2010/main" val="22094280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109728" indent="0" algn="r" rtl="1">
              <a:buNone/>
            </a:pPr>
            <a:r>
              <a:rPr lang="fa-IR" dirty="0" smtClean="0"/>
              <a:t>ارتباط بین استاندارد های گزارشگری حسابداران رسمی(</a:t>
            </a:r>
            <a:r>
              <a:rPr lang="en-US" dirty="0" smtClean="0"/>
              <a:t>CPA</a:t>
            </a:r>
            <a:r>
              <a:rPr lang="fa-IR" dirty="0" smtClean="0"/>
              <a:t>) و حسابرسی دولتی:</a:t>
            </a:r>
          </a:p>
          <a:p>
            <a:pPr marL="109728" indent="0" algn="r" rtl="1">
              <a:buNone/>
            </a:pPr>
            <a:endParaRPr lang="en-US" dirty="0" smtClean="0"/>
          </a:p>
          <a:p>
            <a:pPr marL="624078" indent="-514350" algn="r" rtl="1">
              <a:buFont typeface="+mj-lt"/>
              <a:buAutoNum type="arabicParenR"/>
            </a:pPr>
            <a:r>
              <a:rPr lang="fa-IR" dirty="0" smtClean="0"/>
              <a:t>ارتباط بین استاندارد های گزارشگری مالی حسابرسی دولتی و غیر دولتی:</a:t>
            </a:r>
          </a:p>
          <a:p>
            <a:pPr marL="109728" indent="0" algn="r" rtl="1">
              <a:buNone/>
            </a:pPr>
            <a:r>
              <a:rPr lang="fa-IR" dirty="0" smtClean="0"/>
              <a:t>استاندارد های گزارشگری حسابرسی دولتی () برای حسابرسی صورت های مالی به چهار استاندارد گزارشگری حسابرسی حسابداران رسمی</a:t>
            </a:r>
          </a:p>
          <a:p>
            <a:pPr marL="109728" indent="0" algn="r" rtl="1">
              <a:buNone/>
            </a:pPr>
            <a:r>
              <a:rPr lang="fa-IR" dirty="0" smtClean="0"/>
              <a:t>وجاهت قانونی داده است:</a:t>
            </a:r>
          </a:p>
          <a:p>
            <a:pPr algn="r" rtl="1">
              <a:buFont typeface="Arial" panose="020B0604020202020204" pitchFamily="34" charset="0"/>
              <a:buChar char="•"/>
            </a:pPr>
            <a:r>
              <a:rPr lang="fa-IR" dirty="0" smtClean="0"/>
              <a:t>اظهار نظر در مورد رعایت اصول پذیرفته شده حسابداری</a:t>
            </a:r>
          </a:p>
          <a:p>
            <a:pPr algn="r" rtl="1">
              <a:buFont typeface="Arial" panose="020B0604020202020204" pitchFamily="34" charset="0"/>
              <a:buChar char="•"/>
            </a:pPr>
            <a:r>
              <a:rPr lang="fa-IR"/>
              <a:t>اظهار نظر در </a:t>
            </a:r>
            <a:r>
              <a:rPr lang="fa-IR" smtClean="0"/>
              <a:t>مورد رعایت یکنواختی عملیات مالی در دوره های قبل و بعد</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39</a:t>
            </a:fld>
            <a:endParaRPr lang="en-US"/>
          </a:p>
        </p:txBody>
      </p:sp>
      <p:sp>
        <p:nvSpPr>
          <p:cNvPr id="4" name="Title 3"/>
          <p:cNvSpPr>
            <a:spLocks noGrp="1"/>
          </p:cNvSpPr>
          <p:nvPr>
            <p:ph type="title"/>
          </p:nvPr>
        </p:nvSpPr>
        <p:spPr/>
        <p:txBody>
          <a:bodyPr/>
          <a:lstStyle/>
          <a:p>
            <a:pPr algn="ctr"/>
            <a:r>
              <a:rPr lang="fa-IR" dirty="0" smtClean="0"/>
              <a:t>استاندارد های گزارشگری حسابرسی مالی</a:t>
            </a:r>
            <a:endParaRPr lang="en-US" dirty="0"/>
          </a:p>
        </p:txBody>
      </p:sp>
    </p:spTree>
    <p:extLst>
      <p:ext uri="{BB962C8B-B14F-4D97-AF65-F5344CB8AC3E}">
        <p14:creationId xmlns:p14="http://schemas.microsoft.com/office/powerpoint/2010/main" val="4192145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436</TotalTime>
  <Words>2869</Words>
  <Application>Microsoft Office PowerPoint</Application>
  <PresentationFormat>On-screen Show (4:3)</PresentationFormat>
  <Paragraphs>202</Paragraphs>
  <Slides>39</Slides>
  <Notes>3</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Concourse</vt:lpstr>
      <vt:lpstr>PowerPoint Presentation</vt:lpstr>
      <vt:lpstr>PowerPoint Presentation</vt:lpstr>
      <vt:lpstr>هدف ازطرح و ارائه این فصل:</vt:lpstr>
      <vt:lpstr>مقدمه </vt:lpstr>
      <vt:lpstr>کلماتی ک زیربنای این فصل هستندعبارتنداز: </vt:lpstr>
      <vt:lpstr>طبقه بندی استانداردهای حسابرسی دولتی:</vt:lpstr>
      <vt:lpstr>اصول اخلاقی حسابرسی دولتی:</vt:lpstr>
      <vt:lpstr>اصول اخلاق حرفه ای عبارتنداز:</vt:lpstr>
      <vt:lpstr>PowerPoint Presentation</vt:lpstr>
      <vt:lpstr>PowerPoint Presentation</vt:lpstr>
      <vt:lpstr>3.استانداردهای عمومی :</vt:lpstr>
      <vt:lpstr>عواملی که استقلال راتحت تاثیرقرارمیدهد:</vt:lpstr>
      <vt:lpstr>PowerPoint Presentation</vt:lpstr>
      <vt:lpstr>PowerPoint Presentation</vt:lpstr>
      <vt:lpstr>PowerPoint Presentation</vt:lpstr>
      <vt:lpstr>PowerPoint Presentation</vt:lpstr>
      <vt:lpstr>PowerPoint Presentation</vt:lpstr>
      <vt:lpstr>قضاوت حرفه ای:</vt:lpstr>
      <vt:lpstr>PowerPoint Presentation</vt:lpstr>
      <vt:lpstr>صلاحیت لازم وکافی: </vt:lpstr>
      <vt:lpstr>دانش فنی وصلاحیت:</vt:lpstr>
      <vt:lpstr>آموزش حرفه ای مستمر: </vt:lpstr>
      <vt:lpstr>کنترل کیفیت و اطمینان بخشی:          </vt:lpstr>
      <vt:lpstr>کنترل کیفیت درون سازمانی</vt:lpstr>
      <vt:lpstr>کنترل کیفیت برون سازمانی          </vt:lpstr>
      <vt:lpstr>استاندارد های اجرای عملیات حسابرسی مالی</vt:lpstr>
      <vt:lpstr>برقراری ارتباط حسابرس در خلال برنامه ریزی</vt:lpstr>
      <vt:lpstr>بررسی نتایج ناشی از حسابرسی های قبلی  </vt:lpstr>
      <vt:lpstr>کشف تحریف های با اهمیت ناشی از نقض مفاد قراردادها  موافقت نامه های کمک مالی یا سواستفاده ها</vt:lpstr>
      <vt:lpstr>گسترش و توسعه اجزای یافته ها         </vt:lpstr>
      <vt:lpstr>مستند سازی حسابرسی</vt:lpstr>
      <vt:lpstr>مدارک اعمال نظارت مجدد بر اجرای عملیات حسابرسی</vt:lpstr>
      <vt:lpstr>بررسی های تکمیلی بمنظور اجرای عملیات حسابرسی مالی طبق استاندارد های حسابرسی دولتی</vt:lpstr>
      <vt:lpstr>مخاطرات حسابرسی و اهمیت آن</vt:lpstr>
      <vt:lpstr>کنترل داخلی حفاظت از دارایی ها</vt:lpstr>
      <vt:lpstr>رعایت قوانین و مقررات کنترل داخلی</vt:lpstr>
      <vt:lpstr>قضاوت حرفه ای در مورد احتمال تقلب اعمال خلاف قوانین و مقررات</vt:lpstr>
      <vt:lpstr>تحقیق و تفحص یا دعاوی حقوقی در جریان</vt:lpstr>
      <vt:lpstr>استاندارد های گزارشگری حسابرسی مالی</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javad</dc:creator>
  <cp:lastModifiedBy>Windows User</cp:lastModifiedBy>
  <cp:revision>51</cp:revision>
  <dcterms:created xsi:type="dcterms:W3CDTF">2006-08-16T00:00:00Z</dcterms:created>
  <dcterms:modified xsi:type="dcterms:W3CDTF">2020-05-23T19:14:16Z</dcterms:modified>
</cp:coreProperties>
</file>