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1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8" r:id="rId23"/>
    <p:sldId id="277" r:id="rId24"/>
    <p:sldId id="289" r:id="rId25"/>
    <p:sldId id="278" r:id="rId26"/>
    <p:sldId id="279" r:id="rId27"/>
    <p:sldId id="287" r:id="rId28"/>
    <p:sldId id="280" r:id="rId29"/>
    <p:sldId id="281" r:id="rId30"/>
    <p:sldId id="286" r:id="rId31"/>
    <p:sldId id="282" r:id="rId32"/>
    <p:sldId id="283" r:id="rId33"/>
    <p:sldId id="284" r:id="rId34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RAN_G" initials="I" lastIdx="2" clrIdx="0">
    <p:extLst>
      <p:ext uri="{19B8F6BF-5375-455C-9EA6-DF929625EA0E}">
        <p15:presenceInfo xmlns:p15="http://schemas.microsoft.com/office/powerpoint/2012/main" userId="IRAN_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C30B"/>
    <a:srgbClr val="CCFF33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83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DD5777E-565E-4B24-B770-C53B45AC9420}" type="datetimeFigureOut">
              <a:rPr lang="fa-IR" smtClean="0"/>
              <a:t>21/06/1441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A77C355-C120-4D3C-9C6D-64B97A148DA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9596411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40E62E0-8714-430B-984B-B06283D919C4}" type="datetimeFigureOut">
              <a:rPr lang="fa-IR" smtClean="0"/>
              <a:t>21/06/1441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4DA509F-7DB9-4F45-8EFD-91A7CC693E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761481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DA509F-7DB9-4F45-8EFD-91A7CC693ED9}" type="slidenum">
              <a:rPr lang="fa-IR" smtClean="0"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69261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DBB0-0B67-4599-B1ED-6C085153D285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985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E58D3-2D0A-46D5-85C2-A1346F35105A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704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561DA-64D6-47F1-81E8-20FF2FCB3021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05206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E1458-9FE6-4325-8BEC-2DEE316A79BD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78568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9291-815C-42B7-BF92-F694A3024A52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19380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36D6A-E690-4A64-A28C-719FDC87E070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942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F5B3B-C5A3-4288-8A75-1973F49AE1E0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70608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1E69-4AC2-41C4-B2D1-42F2FD9ADAB5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30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D8E2-6CD5-4870-88A0-2F471CE26D3B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93502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F73D-9145-4019-A0F4-E1AE21928B9A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95453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77FD9-0F96-4BBE-9C9F-C0E6D893793D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6069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20AD1-39A2-437F-B49B-5073C5CA68EB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622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22536-565E-47B3-AF53-8B9CAFD43AAA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9064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944E-3F14-4EA7-B707-67C3B8CB6F82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1734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0728-3836-4976-ABFE-B1C8C0DC01F0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82849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B9CB-30B3-42BB-B925-B75D55F5AD0F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59268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6B3A0-2232-4705-9AE7-D6F60AA82C51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62729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AB69CBC-8006-42A5-8926-0B233B5884E9}" type="datetime8">
              <a:rPr lang="fa-IR" smtClean="0"/>
              <a:t>15 فوريه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424075-F0AC-48D8-86D4-DE758B93F8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10869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hf sldNum="0" hdr="0" ftr="0" dt="0"/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5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397512" y="163346"/>
            <a:ext cx="7493619" cy="128239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b="1" dirty="0"/>
              <a:t>موارد کاربرد شاخص های بهداشتی</a:t>
            </a:r>
          </a:p>
          <a:p>
            <a:pPr algn="ctr"/>
            <a:endParaRPr lang="fa-IR" dirty="0"/>
          </a:p>
        </p:txBody>
      </p:sp>
      <p:sp>
        <p:nvSpPr>
          <p:cNvPr id="7" name="Cloud 6"/>
          <p:cNvSpPr/>
          <p:nvPr/>
        </p:nvSpPr>
        <p:spPr>
          <a:xfrm>
            <a:off x="5697939" y="1605190"/>
            <a:ext cx="5750313" cy="100861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اندازه </a:t>
            </a:r>
            <a:r>
              <a:rPr lang="fa-IR" dirty="0"/>
              <a:t>گیری وضعیت بهداشتی جامعه </a:t>
            </a:r>
          </a:p>
          <a:p>
            <a:pPr algn="ctr"/>
            <a:endParaRPr lang="fa-IR" dirty="0"/>
          </a:p>
        </p:txBody>
      </p:sp>
      <p:sp>
        <p:nvSpPr>
          <p:cNvPr id="11" name="Cloud 10"/>
          <p:cNvSpPr/>
          <p:nvPr/>
        </p:nvSpPr>
        <p:spPr>
          <a:xfrm>
            <a:off x="756423" y="3794991"/>
            <a:ext cx="5343295" cy="141824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پایش </a:t>
            </a:r>
            <a:r>
              <a:rPr lang="fa-IR" dirty="0"/>
              <a:t>و ارزشیابی خدمات بهداشتی و فعالیت های انجام شده</a:t>
            </a:r>
          </a:p>
          <a:p>
            <a:pPr algn="ctr"/>
            <a:endParaRPr lang="fa-IR" dirty="0"/>
          </a:p>
        </p:txBody>
      </p:sp>
      <p:sp>
        <p:nvSpPr>
          <p:cNvPr id="12" name="Cloud 11"/>
          <p:cNvSpPr/>
          <p:nvPr/>
        </p:nvSpPr>
        <p:spPr>
          <a:xfrm>
            <a:off x="6512312" y="4768639"/>
            <a:ext cx="5542157" cy="84749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تشخیص </a:t>
            </a:r>
            <a:r>
              <a:rPr lang="fa-IR" dirty="0"/>
              <a:t>دادن منابع محدود</a:t>
            </a:r>
          </a:p>
          <a:p>
            <a:pPr algn="ctr"/>
            <a:endParaRPr lang="fa-IR" dirty="0"/>
          </a:p>
        </p:txBody>
      </p:sp>
      <p:sp>
        <p:nvSpPr>
          <p:cNvPr id="13" name="Cloud 12"/>
          <p:cNvSpPr/>
          <p:nvPr/>
        </p:nvSpPr>
        <p:spPr>
          <a:xfrm>
            <a:off x="7181385" y="3047760"/>
            <a:ext cx="4705816" cy="108089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سنجش </a:t>
            </a:r>
            <a:r>
              <a:rPr lang="fa-IR" dirty="0"/>
              <a:t>نیاز های بهداشتی </a:t>
            </a:r>
          </a:p>
          <a:p>
            <a:pPr algn="ctr"/>
            <a:endParaRPr lang="fa-IR" dirty="0"/>
          </a:p>
        </p:txBody>
      </p:sp>
      <p:sp>
        <p:nvSpPr>
          <p:cNvPr id="14" name="Cloud 13"/>
          <p:cNvSpPr/>
          <p:nvPr/>
        </p:nvSpPr>
        <p:spPr>
          <a:xfrm>
            <a:off x="356838" y="2407116"/>
            <a:ext cx="5742880" cy="124934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مقایسه </a:t>
            </a:r>
            <a:r>
              <a:rPr lang="fa-IR" dirty="0"/>
              <a:t>وضع سلامت یک کشور با کشور های دیگر</a:t>
            </a:r>
          </a:p>
          <a:p>
            <a:pPr algn="ctr"/>
            <a:endParaRPr lang="fa-IR" dirty="0"/>
          </a:p>
        </p:txBody>
      </p:sp>
      <p:sp>
        <p:nvSpPr>
          <p:cNvPr id="15" name="Cloud 14"/>
          <p:cNvSpPr/>
          <p:nvPr/>
        </p:nvSpPr>
        <p:spPr>
          <a:xfrm>
            <a:off x="1594623" y="5486400"/>
            <a:ext cx="5586762" cy="116642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دامنه </a:t>
            </a:r>
            <a:r>
              <a:rPr lang="fa-IR" dirty="0"/>
              <a:t>دستیابی به اهداف و مقاصد برنامه ها </a:t>
            </a:r>
            <a:r>
              <a:rPr lang="fa-IR" dirty="0" smtClean="0"/>
              <a:t>اندازه </a:t>
            </a:r>
            <a:r>
              <a:rPr lang="fa-IR" dirty="0"/>
              <a:t>گیری میشود</a:t>
            </a:r>
          </a:p>
        </p:txBody>
      </p:sp>
      <p:sp>
        <p:nvSpPr>
          <p:cNvPr id="16" name="Up Ribbon 15"/>
          <p:cNvSpPr/>
          <p:nvPr/>
        </p:nvSpPr>
        <p:spPr>
          <a:xfrm>
            <a:off x="4938893" y="3475851"/>
            <a:ext cx="1216152" cy="612648"/>
          </a:xfrm>
          <a:prstGeom prst="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4</a:t>
            </a:r>
            <a:endParaRPr lang="fa-IR" dirty="0"/>
          </a:p>
        </p:txBody>
      </p:sp>
      <p:sp>
        <p:nvSpPr>
          <p:cNvPr id="17" name="Up Ribbon 16"/>
          <p:cNvSpPr/>
          <p:nvPr/>
        </p:nvSpPr>
        <p:spPr>
          <a:xfrm>
            <a:off x="10326029" y="2552232"/>
            <a:ext cx="1216152" cy="612648"/>
          </a:xfrm>
          <a:prstGeom prst="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3</a:t>
            </a:r>
            <a:endParaRPr lang="fa-IR" dirty="0"/>
          </a:p>
        </p:txBody>
      </p:sp>
      <p:sp>
        <p:nvSpPr>
          <p:cNvPr id="18" name="Up Ribbon 17"/>
          <p:cNvSpPr/>
          <p:nvPr/>
        </p:nvSpPr>
        <p:spPr>
          <a:xfrm>
            <a:off x="9891131" y="1153081"/>
            <a:ext cx="1216152" cy="612648"/>
          </a:xfrm>
          <a:prstGeom prst="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1</a:t>
            </a:r>
            <a:endParaRPr lang="fa-IR" dirty="0"/>
          </a:p>
        </p:txBody>
      </p:sp>
      <p:sp>
        <p:nvSpPr>
          <p:cNvPr id="19" name="Up Ribbon 18"/>
          <p:cNvSpPr/>
          <p:nvPr/>
        </p:nvSpPr>
        <p:spPr>
          <a:xfrm>
            <a:off x="4136767" y="1949244"/>
            <a:ext cx="1216152" cy="612648"/>
          </a:xfrm>
          <a:prstGeom prst="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20" name="Up Ribbon 19"/>
          <p:cNvSpPr/>
          <p:nvPr/>
        </p:nvSpPr>
        <p:spPr>
          <a:xfrm>
            <a:off x="5089863" y="5054366"/>
            <a:ext cx="1216152" cy="612648"/>
          </a:xfrm>
          <a:prstGeom prst="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6</a:t>
            </a:r>
            <a:endParaRPr lang="fa-IR" dirty="0"/>
          </a:p>
        </p:txBody>
      </p:sp>
      <p:sp>
        <p:nvSpPr>
          <p:cNvPr id="21" name="Up Ribbon 20"/>
          <p:cNvSpPr/>
          <p:nvPr/>
        </p:nvSpPr>
        <p:spPr>
          <a:xfrm>
            <a:off x="10326029" y="4285634"/>
            <a:ext cx="1216152" cy="612648"/>
          </a:xfrm>
          <a:prstGeom prst="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5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90396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Callout 19"/>
          <p:cNvSpPr/>
          <p:nvPr/>
        </p:nvSpPr>
        <p:spPr>
          <a:xfrm>
            <a:off x="5992640" y="110036"/>
            <a:ext cx="6199360" cy="1142999"/>
          </a:xfrm>
          <a:prstGeom prst="wedgeEllipseCallou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/>
              <a:t>مهم ترین شاخص های </a:t>
            </a:r>
            <a:r>
              <a:rPr lang="fa-IR" b="1" dirty="0" smtClean="0"/>
              <a:t>بهداشتی</a:t>
            </a:r>
            <a:endParaRPr lang="fa-IR" b="1" dirty="0"/>
          </a:p>
          <a:p>
            <a:pPr algn="ctr"/>
            <a:endParaRPr lang="fa-IR" dirty="0"/>
          </a:p>
        </p:txBody>
      </p:sp>
      <p:sp>
        <p:nvSpPr>
          <p:cNvPr id="37" name="Flowchart: Connector 36"/>
          <p:cNvSpPr/>
          <p:nvPr/>
        </p:nvSpPr>
        <p:spPr>
          <a:xfrm>
            <a:off x="3259874" y="3494049"/>
            <a:ext cx="401444" cy="44604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5" name="Flowchart: Connector 44"/>
          <p:cNvSpPr/>
          <p:nvPr/>
        </p:nvSpPr>
        <p:spPr>
          <a:xfrm>
            <a:off x="6130199" y="1319856"/>
            <a:ext cx="391057" cy="327205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2</a:t>
            </a:r>
            <a:endParaRPr lang="fa-IR" dirty="0"/>
          </a:p>
        </p:txBody>
      </p:sp>
      <p:sp>
        <p:nvSpPr>
          <p:cNvPr id="52" name="Flowchart: Connector 51"/>
          <p:cNvSpPr/>
          <p:nvPr/>
        </p:nvSpPr>
        <p:spPr>
          <a:xfrm>
            <a:off x="10985665" y="4402522"/>
            <a:ext cx="367579" cy="419934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7</a:t>
            </a:r>
            <a:endParaRPr lang="fa-IR" dirty="0"/>
          </a:p>
        </p:txBody>
      </p:sp>
      <p:sp>
        <p:nvSpPr>
          <p:cNvPr id="55" name="Flowchart: Connector 54"/>
          <p:cNvSpPr/>
          <p:nvPr/>
        </p:nvSpPr>
        <p:spPr>
          <a:xfrm>
            <a:off x="11633117" y="2727143"/>
            <a:ext cx="340112" cy="356805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4</a:t>
            </a:r>
            <a:endParaRPr lang="fa-IR" dirty="0"/>
          </a:p>
        </p:txBody>
      </p:sp>
      <p:sp>
        <p:nvSpPr>
          <p:cNvPr id="56" name="Flowchart: Connector 55"/>
          <p:cNvSpPr/>
          <p:nvPr/>
        </p:nvSpPr>
        <p:spPr>
          <a:xfrm>
            <a:off x="3814859" y="1155086"/>
            <a:ext cx="453850" cy="326437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3</a:t>
            </a:r>
            <a:endParaRPr lang="fa-IR" dirty="0"/>
          </a:p>
        </p:txBody>
      </p:sp>
      <p:sp>
        <p:nvSpPr>
          <p:cNvPr id="57" name="7-Point Star 56"/>
          <p:cNvSpPr/>
          <p:nvPr/>
        </p:nvSpPr>
        <p:spPr>
          <a:xfrm>
            <a:off x="6922274" y="1456489"/>
            <a:ext cx="3734265" cy="1079758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مرگ و میر</a:t>
            </a:r>
          </a:p>
          <a:p>
            <a:pPr algn="ctr"/>
            <a:endParaRPr lang="fa-IR" dirty="0"/>
          </a:p>
        </p:txBody>
      </p:sp>
      <p:sp>
        <p:nvSpPr>
          <p:cNvPr id="58" name="7-Point Star 57"/>
          <p:cNvSpPr/>
          <p:nvPr/>
        </p:nvSpPr>
        <p:spPr>
          <a:xfrm>
            <a:off x="950698" y="2563776"/>
            <a:ext cx="3461759" cy="1760859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میزان های  استفاده از خدمات</a:t>
            </a:r>
          </a:p>
          <a:p>
            <a:pPr algn="ctr"/>
            <a:endParaRPr lang="fa-IR" dirty="0"/>
          </a:p>
        </p:txBody>
      </p:sp>
      <p:sp>
        <p:nvSpPr>
          <p:cNvPr id="59" name="7-Point Star 58"/>
          <p:cNvSpPr/>
          <p:nvPr/>
        </p:nvSpPr>
        <p:spPr>
          <a:xfrm>
            <a:off x="5237065" y="2895693"/>
            <a:ext cx="3923808" cy="1042056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اجرای خدمات بهداشتی</a:t>
            </a:r>
          </a:p>
          <a:p>
            <a:pPr algn="ctr"/>
            <a:endParaRPr lang="fa-IR" dirty="0"/>
          </a:p>
        </p:txBody>
      </p:sp>
      <p:sp>
        <p:nvSpPr>
          <p:cNvPr id="60" name="7-Point Star 59"/>
          <p:cNvSpPr/>
          <p:nvPr/>
        </p:nvSpPr>
        <p:spPr>
          <a:xfrm>
            <a:off x="9476677" y="2862176"/>
            <a:ext cx="2758069" cy="1263746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وضعیت تغذیه</a:t>
            </a:r>
          </a:p>
          <a:p>
            <a:pPr algn="ctr"/>
            <a:endParaRPr lang="fa-IR" dirty="0"/>
          </a:p>
        </p:txBody>
      </p:sp>
      <p:sp>
        <p:nvSpPr>
          <p:cNvPr id="61" name="7-Point Star 60"/>
          <p:cNvSpPr/>
          <p:nvPr/>
        </p:nvSpPr>
        <p:spPr>
          <a:xfrm>
            <a:off x="1973688" y="1364597"/>
            <a:ext cx="2252547" cy="970541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میزان </a:t>
            </a:r>
            <a:r>
              <a:rPr lang="fa-IR" dirty="0"/>
              <a:t>های ناتوانی</a:t>
            </a:r>
          </a:p>
          <a:p>
            <a:pPr algn="ctr"/>
            <a:endParaRPr lang="fa-IR" dirty="0"/>
          </a:p>
        </p:txBody>
      </p:sp>
      <p:sp>
        <p:nvSpPr>
          <p:cNvPr id="62" name="7-Point Star 61"/>
          <p:cNvSpPr/>
          <p:nvPr/>
        </p:nvSpPr>
        <p:spPr>
          <a:xfrm>
            <a:off x="4618694" y="1470315"/>
            <a:ext cx="2252547" cy="1052106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نشانگر </a:t>
            </a:r>
            <a:r>
              <a:rPr lang="fa-IR" dirty="0"/>
              <a:t>های ابتلا</a:t>
            </a:r>
          </a:p>
          <a:p>
            <a:pPr algn="ctr"/>
            <a:endParaRPr lang="fa-IR" dirty="0"/>
          </a:p>
        </p:txBody>
      </p:sp>
      <p:sp>
        <p:nvSpPr>
          <p:cNvPr id="54" name="Flowchart: Connector 53"/>
          <p:cNvSpPr/>
          <p:nvPr/>
        </p:nvSpPr>
        <p:spPr>
          <a:xfrm>
            <a:off x="7789096" y="2708317"/>
            <a:ext cx="330317" cy="394458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5</a:t>
            </a:r>
            <a:endParaRPr lang="fa-IR" dirty="0"/>
          </a:p>
        </p:txBody>
      </p:sp>
      <p:sp>
        <p:nvSpPr>
          <p:cNvPr id="53" name="Flowchart: Connector 52"/>
          <p:cNvSpPr/>
          <p:nvPr/>
        </p:nvSpPr>
        <p:spPr>
          <a:xfrm>
            <a:off x="3742385" y="2474926"/>
            <a:ext cx="437330" cy="420767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6</a:t>
            </a:r>
            <a:endParaRPr lang="fa-IR" dirty="0"/>
          </a:p>
        </p:txBody>
      </p:sp>
      <p:sp>
        <p:nvSpPr>
          <p:cNvPr id="63" name="7-Point Star 62"/>
          <p:cNvSpPr/>
          <p:nvPr/>
        </p:nvSpPr>
        <p:spPr>
          <a:xfrm>
            <a:off x="7437863" y="4683009"/>
            <a:ext cx="5112834" cy="914400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زیست محیطی</a:t>
            </a:r>
          </a:p>
          <a:p>
            <a:pPr algn="ctr"/>
            <a:endParaRPr lang="fa-IR" dirty="0"/>
          </a:p>
        </p:txBody>
      </p:sp>
      <p:sp>
        <p:nvSpPr>
          <p:cNvPr id="64" name="7-Point Star 63"/>
          <p:cNvSpPr/>
          <p:nvPr/>
        </p:nvSpPr>
        <p:spPr>
          <a:xfrm>
            <a:off x="1989070" y="5877896"/>
            <a:ext cx="4846774" cy="914400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شاخص های دیگر</a:t>
            </a:r>
          </a:p>
          <a:p>
            <a:pPr algn="ctr"/>
            <a:endParaRPr lang="fa-IR" dirty="0"/>
          </a:p>
        </p:txBody>
      </p:sp>
      <p:sp>
        <p:nvSpPr>
          <p:cNvPr id="65" name="7-Point Star 64"/>
          <p:cNvSpPr/>
          <p:nvPr/>
        </p:nvSpPr>
        <p:spPr>
          <a:xfrm>
            <a:off x="7126455" y="5877896"/>
            <a:ext cx="4846774" cy="914400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کیفیت زندگی</a:t>
            </a:r>
          </a:p>
          <a:p>
            <a:pPr algn="ctr"/>
            <a:endParaRPr lang="fa-IR" dirty="0"/>
          </a:p>
        </p:txBody>
      </p:sp>
      <p:sp>
        <p:nvSpPr>
          <p:cNvPr id="66" name="7-Point Star 65"/>
          <p:cNvSpPr/>
          <p:nvPr/>
        </p:nvSpPr>
        <p:spPr>
          <a:xfrm>
            <a:off x="159414" y="4506221"/>
            <a:ext cx="4253043" cy="914400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سیاست بهداشتی</a:t>
            </a:r>
          </a:p>
          <a:p>
            <a:pPr algn="ctr"/>
            <a:endParaRPr lang="fa-IR" dirty="0"/>
          </a:p>
        </p:txBody>
      </p:sp>
      <p:sp>
        <p:nvSpPr>
          <p:cNvPr id="67" name="7-Point Star 66"/>
          <p:cNvSpPr/>
          <p:nvPr/>
        </p:nvSpPr>
        <p:spPr>
          <a:xfrm>
            <a:off x="4036306" y="4541695"/>
            <a:ext cx="4479996" cy="914400"/>
          </a:xfrm>
          <a:prstGeom prst="star7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شاخص </a:t>
            </a:r>
            <a:r>
              <a:rPr lang="fa-IR" dirty="0"/>
              <a:t>های اقتصادی-اجتماعی</a:t>
            </a:r>
          </a:p>
          <a:p>
            <a:pPr algn="ctr"/>
            <a:endParaRPr lang="fa-IR" dirty="0"/>
          </a:p>
        </p:txBody>
      </p:sp>
      <p:sp>
        <p:nvSpPr>
          <p:cNvPr id="39" name="Flowchart: Connector 38"/>
          <p:cNvSpPr/>
          <p:nvPr/>
        </p:nvSpPr>
        <p:spPr>
          <a:xfrm>
            <a:off x="9994280" y="1284419"/>
            <a:ext cx="443261" cy="357569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1</a:t>
            </a:r>
            <a:endParaRPr lang="fa-IR" dirty="0"/>
          </a:p>
        </p:txBody>
      </p:sp>
      <p:sp>
        <p:nvSpPr>
          <p:cNvPr id="48" name="Flowchart: Connector 47"/>
          <p:cNvSpPr/>
          <p:nvPr/>
        </p:nvSpPr>
        <p:spPr>
          <a:xfrm>
            <a:off x="10656540" y="5669652"/>
            <a:ext cx="696704" cy="416487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10</a:t>
            </a:r>
            <a:endParaRPr lang="fa-IR" dirty="0"/>
          </a:p>
        </p:txBody>
      </p:sp>
      <p:sp>
        <p:nvSpPr>
          <p:cNvPr id="51" name="Flowchart: Connector 50"/>
          <p:cNvSpPr/>
          <p:nvPr/>
        </p:nvSpPr>
        <p:spPr>
          <a:xfrm flipH="1" flipV="1">
            <a:off x="7633411" y="4324634"/>
            <a:ext cx="486001" cy="379309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8</a:t>
            </a:r>
            <a:endParaRPr lang="fa-IR" dirty="0"/>
          </a:p>
        </p:txBody>
      </p:sp>
      <p:sp>
        <p:nvSpPr>
          <p:cNvPr id="49" name="Flowchart: Connector 48"/>
          <p:cNvSpPr/>
          <p:nvPr/>
        </p:nvSpPr>
        <p:spPr>
          <a:xfrm>
            <a:off x="6130199" y="5665606"/>
            <a:ext cx="658987" cy="386576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11</a:t>
            </a:r>
            <a:endParaRPr lang="fa-IR" dirty="0"/>
          </a:p>
        </p:txBody>
      </p:sp>
      <p:sp>
        <p:nvSpPr>
          <p:cNvPr id="50" name="Flowchart: Connector 49"/>
          <p:cNvSpPr/>
          <p:nvPr/>
        </p:nvSpPr>
        <p:spPr>
          <a:xfrm>
            <a:off x="3686823" y="4324635"/>
            <a:ext cx="349483" cy="303232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9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50938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1574035" y="522230"/>
            <a:ext cx="9511990" cy="1081668"/>
          </a:xfrm>
          <a:prstGeom prst="ribbon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شاخص </a:t>
            </a:r>
            <a:r>
              <a:rPr lang="fa-IR" b="1" dirty="0"/>
              <a:t>های مرگ و میر</a:t>
            </a:r>
          </a:p>
        </p:txBody>
      </p:sp>
      <p:sp>
        <p:nvSpPr>
          <p:cNvPr id="6" name="Cloud 5"/>
          <p:cNvSpPr/>
          <p:nvPr/>
        </p:nvSpPr>
        <p:spPr>
          <a:xfrm>
            <a:off x="7601148" y="2008136"/>
            <a:ext cx="3757321" cy="789879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میزان </a:t>
            </a:r>
            <a:r>
              <a:rPr lang="fa-IR" dirty="0">
                <a:solidFill>
                  <a:schemeClr val="bg1"/>
                </a:solidFill>
              </a:rPr>
              <a:t>مرگ و میر خام</a:t>
            </a:r>
          </a:p>
          <a:p>
            <a:pPr algn="ctr"/>
            <a:endParaRPr lang="fa-IR" dirty="0"/>
          </a:p>
        </p:txBody>
      </p:sp>
      <p:sp>
        <p:nvSpPr>
          <p:cNvPr id="7" name="Cloud 6"/>
          <p:cNvSpPr/>
          <p:nvPr/>
        </p:nvSpPr>
        <p:spPr>
          <a:xfrm>
            <a:off x="2484863" y="2104836"/>
            <a:ext cx="3537303" cy="1038255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امید </a:t>
            </a:r>
            <a:r>
              <a:rPr lang="fa-IR" dirty="0">
                <a:solidFill>
                  <a:schemeClr val="bg1"/>
                </a:solidFill>
              </a:rPr>
              <a:t>به زندگی</a:t>
            </a:r>
          </a:p>
          <a:p>
            <a:pPr algn="ctr"/>
            <a:endParaRPr lang="fa-IR" dirty="0"/>
          </a:p>
        </p:txBody>
      </p:sp>
      <p:sp>
        <p:nvSpPr>
          <p:cNvPr id="8" name="Cloud 7"/>
          <p:cNvSpPr/>
          <p:nvPr/>
        </p:nvSpPr>
        <p:spPr>
          <a:xfrm>
            <a:off x="5084029" y="3036299"/>
            <a:ext cx="4819803" cy="833956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میزان </a:t>
            </a:r>
            <a:r>
              <a:rPr lang="fa-IR" dirty="0">
                <a:solidFill>
                  <a:schemeClr val="bg1"/>
                </a:solidFill>
              </a:rPr>
              <a:t>مرگ و میر شیرخواران</a:t>
            </a:r>
          </a:p>
          <a:p>
            <a:pPr algn="ctr"/>
            <a:endParaRPr lang="fa-IR" dirty="0"/>
          </a:p>
        </p:txBody>
      </p:sp>
      <p:sp>
        <p:nvSpPr>
          <p:cNvPr id="9" name="Cloud 8"/>
          <p:cNvSpPr/>
          <p:nvPr/>
        </p:nvSpPr>
        <p:spPr>
          <a:xfrm>
            <a:off x="360459" y="3761230"/>
            <a:ext cx="5730038" cy="630141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</a:t>
            </a:r>
            <a:r>
              <a:rPr lang="fa-IR" dirty="0"/>
              <a:t>مرگ و میر کودکان 1 تا 4 ساله</a:t>
            </a:r>
          </a:p>
        </p:txBody>
      </p:sp>
      <p:sp>
        <p:nvSpPr>
          <p:cNvPr id="10" name="Cloud 9"/>
          <p:cNvSpPr/>
          <p:nvPr/>
        </p:nvSpPr>
        <p:spPr>
          <a:xfrm>
            <a:off x="6970346" y="3925975"/>
            <a:ext cx="3786730" cy="1447244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میزان </a:t>
            </a:r>
            <a:r>
              <a:rPr lang="fa-IR" dirty="0">
                <a:solidFill>
                  <a:schemeClr val="bg1"/>
                </a:solidFill>
              </a:rPr>
              <a:t>مرگ و میر نسبی کودکان کمتر از 5 سال</a:t>
            </a:r>
          </a:p>
          <a:p>
            <a:pPr algn="ctr"/>
            <a:endParaRPr lang="fa-IR" dirty="0"/>
          </a:p>
        </p:txBody>
      </p:sp>
      <p:sp>
        <p:nvSpPr>
          <p:cNvPr id="11" name="Cloud 10"/>
          <p:cNvSpPr/>
          <p:nvPr/>
        </p:nvSpPr>
        <p:spPr>
          <a:xfrm>
            <a:off x="8067322" y="5421256"/>
            <a:ext cx="3018703" cy="1374865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میزان </a:t>
            </a:r>
            <a:r>
              <a:rPr lang="fa-IR" dirty="0">
                <a:solidFill>
                  <a:schemeClr val="bg1"/>
                </a:solidFill>
              </a:rPr>
              <a:t>میرایی بیمارن به علل ناشی از باردارای</a:t>
            </a:r>
          </a:p>
          <a:p>
            <a:pPr algn="ctr"/>
            <a:endParaRPr lang="fa-IR" dirty="0"/>
          </a:p>
        </p:txBody>
      </p:sp>
      <p:sp>
        <p:nvSpPr>
          <p:cNvPr id="12" name="Cloud 11"/>
          <p:cNvSpPr/>
          <p:nvPr/>
        </p:nvSpPr>
        <p:spPr>
          <a:xfrm>
            <a:off x="3934679" y="5585728"/>
            <a:ext cx="3360904" cy="1190682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میزان </a:t>
            </a:r>
            <a:r>
              <a:rPr lang="fa-IR" dirty="0">
                <a:solidFill>
                  <a:schemeClr val="bg1"/>
                </a:solidFill>
              </a:rPr>
              <a:t>مرگ و میر از بیماری های خاص</a:t>
            </a:r>
          </a:p>
          <a:p>
            <a:pPr algn="ctr"/>
            <a:endParaRPr lang="fa-IR" dirty="0"/>
          </a:p>
        </p:txBody>
      </p:sp>
      <p:sp>
        <p:nvSpPr>
          <p:cNvPr id="13" name="Cloud 12"/>
          <p:cNvSpPr/>
          <p:nvPr/>
        </p:nvSpPr>
        <p:spPr>
          <a:xfrm>
            <a:off x="332519" y="5317947"/>
            <a:ext cx="3702204" cy="982222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میزان </a:t>
            </a:r>
            <a:r>
              <a:rPr lang="fa-IR" dirty="0">
                <a:solidFill>
                  <a:schemeClr val="bg1"/>
                </a:solidFill>
              </a:rPr>
              <a:t>نسبی مرگ و میر</a:t>
            </a:r>
          </a:p>
          <a:p>
            <a:pPr algn="ctr"/>
            <a:endParaRPr lang="fa-IR" dirty="0"/>
          </a:p>
        </p:txBody>
      </p:sp>
      <p:sp>
        <p:nvSpPr>
          <p:cNvPr id="14" name="Up Ribbon 13"/>
          <p:cNvSpPr/>
          <p:nvPr/>
        </p:nvSpPr>
        <p:spPr>
          <a:xfrm>
            <a:off x="9541606" y="3606357"/>
            <a:ext cx="1053402" cy="469943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</a:t>
            </a:r>
            <a:endParaRPr lang="fa-IR" dirty="0"/>
          </a:p>
        </p:txBody>
      </p:sp>
      <p:sp>
        <p:nvSpPr>
          <p:cNvPr id="15" name="Up Ribbon 14"/>
          <p:cNvSpPr/>
          <p:nvPr/>
        </p:nvSpPr>
        <p:spPr>
          <a:xfrm>
            <a:off x="4649993" y="1779942"/>
            <a:ext cx="1053402" cy="422195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 </a:t>
            </a:r>
            <a:endParaRPr lang="fa-IR" dirty="0"/>
          </a:p>
        </p:txBody>
      </p:sp>
      <p:sp>
        <p:nvSpPr>
          <p:cNvPr id="16" name="Up Ribbon 15"/>
          <p:cNvSpPr/>
          <p:nvPr/>
        </p:nvSpPr>
        <p:spPr>
          <a:xfrm>
            <a:off x="10167415" y="1710150"/>
            <a:ext cx="1053402" cy="422195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A</a:t>
            </a:r>
            <a:endParaRPr lang="fa-IR" dirty="0"/>
          </a:p>
        </p:txBody>
      </p:sp>
      <p:sp>
        <p:nvSpPr>
          <p:cNvPr id="17" name="Up Ribbon 16"/>
          <p:cNvSpPr/>
          <p:nvPr/>
        </p:nvSpPr>
        <p:spPr>
          <a:xfrm>
            <a:off x="4045809" y="3418422"/>
            <a:ext cx="1053402" cy="422195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D</a:t>
            </a:r>
            <a:endParaRPr lang="fa-IR" dirty="0"/>
          </a:p>
        </p:txBody>
      </p:sp>
      <p:sp>
        <p:nvSpPr>
          <p:cNvPr id="18" name="Up Ribbon 17"/>
          <p:cNvSpPr/>
          <p:nvPr/>
        </p:nvSpPr>
        <p:spPr>
          <a:xfrm>
            <a:off x="10032623" y="5162122"/>
            <a:ext cx="1053402" cy="422195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F</a:t>
            </a:r>
            <a:endParaRPr lang="fa-IR" dirty="0"/>
          </a:p>
        </p:txBody>
      </p:sp>
      <p:sp>
        <p:nvSpPr>
          <p:cNvPr id="19" name="Up Ribbon 18"/>
          <p:cNvSpPr/>
          <p:nvPr/>
        </p:nvSpPr>
        <p:spPr>
          <a:xfrm>
            <a:off x="8191759" y="2761972"/>
            <a:ext cx="1053402" cy="422195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C</a:t>
            </a:r>
            <a:endParaRPr lang="fa-IR" dirty="0"/>
          </a:p>
        </p:txBody>
      </p:sp>
      <p:sp>
        <p:nvSpPr>
          <p:cNvPr id="34" name="Up Ribbon 33"/>
          <p:cNvSpPr/>
          <p:nvPr/>
        </p:nvSpPr>
        <p:spPr>
          <a:xfrm>
            <a:off x="2698777" y="5011743"/>
            <a:ext cx="1053402" cy="434427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H</a:t>
            </a:r>
            <a:endParaRPr lang="fa-IR" dirty="0"/>
          </a:p>
        </p:txBody>
      </p:sp>
      <p:sp>
        <p:nvSpPr>
          <p:cNvPr id="35" name="Up Ribbon 34"/>
          <p:cNvSpPr/>
          <p:nvPr/>
        </p:nvSpPr>
        <p:spPr>
          <a:xfrm>
            <a:off x="6072810" y="5254852"/>
            <a:ext cx="1053402" cy="422195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G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40959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7782957" y="3030104"/>
            <a:ext cx="3757961" cy="177157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ابزار خوبی برای سنجش بهبود کلی وضع بهداشت مردم </a:t>
            </a:r>
          </a:p>
          <a:p>
            <a:pPr algn="ctr"/>
            <a:endParaRPr lang="fa-IR" dirty="0"/>
          </a:p>
        </p:txBody>
      </p:sp>
      <p:sp>
        <p:nvSpPr>
          <p:cNvPr id="19" name="Rounded Rectangle 18"/>
          <p:cNvSpPr/>
          <p:nvPr/>
        </p:nvSpPr>
        <p:spPr>
          <a:xfrm>
            <a:off x="2187047" y="2823211"/>
            <a:ext cx="4296792" cy="12691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یعنی مرگ و میری که آنالیز نشده و در آن سن ، جنس و علل مرگ و میر مشخص نشده اند . </a:t>
            </a:r>
          </a:p>
          <a:p>
            <a:pPr algn="ctr"/>
            <a:endParaRPr lang="fa-IR" dirty="0"/>
          </a:p>
        </p:txBody>
      </p:sp>
      <p:sp>
        <p:nvSpPr>
          <p:cNvPr id="21" name="Cloud Callout 20"/>
          <p:cNvSpPr/>
          <p:nvPr/>
        </p:nvSpPr>
        <p:spPr>
          <a:xfrm>
            <a:off x="4264748" y="817775"/>
            <a:ext cx="5397189" cy="1682171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میزان مرگ و میر خام </a:t>
            </a:r>
            <a:endParaRPr lang="fa-IR" b="1" dirty="0"/>
          </a:p>
        </p:txBody>
      </p:sp>
      <p:sp>
        <p:nvSpPr>
          <p:cNvPr id="23" name="Curved Up Ribbon 22"/>
          <p:cNvSpPr/>
          <p:nvPr/>
        </p:nvSpPr>
        <p:spPr>
          <a:xfrm>
            <a:off x="6483839" y="494510"/>
            <a:ext cx="959005" cy="642997"/>
          </a:xfrm>
          <a:prstGeom prst="ellipse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A</a:t>
            </a:r>
            <a:endParaRPr lang="fa-IR" b="1" dirty="0"/>
          </a:p>
        </p:txBody>
      </p:sp>
      <p:sp>
        <p:nvSpPr>
          <p:cNvPr id="27" name="Plus 26"/>
          <p:cNvSpPr/>
          <p:nvPr/>
        </p:nvSpPr>
        <p:spPr>
          <a:xfrm>
            <a:off x="11161479" y="5833833"/>
            <a:ext cx="758877" cy="527599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554679" y="5562375"/>
            <a:ext cx="6456555" cy="107051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میزان مرگ و میر خام در ایران در سال </a:t>
            </a:r>
            <a:r>
              <a:rPr lang="fa-IR" dirty="0" smtClean="0"/>
              <a:t>1390 </a:t>
            </a:r>
            <a:r>
              <a:rPr lang="fa-IR" dirty="0"/>
              <a:t>: 5/6 بوده است .</a:t>
            </a:r>
          </a:p>
          <a:p>
            <a:pPr algn="ctr"/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15207" y="4514003"/>
                <a:ext cx="72136" cy="685957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مرگ و میر در یک سال در یک جمعیت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متوسط جمعیت همان سال</m:t>
                          </m:r>
                        </m:den>
                      </m:f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207" y="4514003"/>
                <a:ext cx="72136" cy="685957"/>
              </a:xfrm>
              <a:prstGeom prst="rect">
                <a:avLst/>
              </a:prstGeom>
              <a:blipFill rotWithShape="0">
                <a:blip r:embed="rId2"/>
                <a:stretch>
                  <a:fillRect r="-5950000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ultiply 4"/>
          <p:cNvSpPr/>
          <p:nvPr/>
        </p:nvSpPr>
        <p:spPr>
          <a:xfrm>
            <a:off x="4772721" y="4661211"/>
            <a:ext cx="323386" cy="284568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Brace 6"/>
          <p:cNvSpPr/>
          <p:nvPr/>
        </p:nvSpPr>
        <p:spPr>
          <a:xfrm>
            <a:off x="4934414" y="4415623"/>
            <a:ext cx="3928540" cy="719415"/>
          </a:xfrm>
          <a:prstGeom prst="rightBrace">
            <a:avLst>
              <a:gd name="adj1" fmla="val 8333"/>
              <a:gd name="adj2" fmla="val 9805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r>
              <a:rPr lang="en-US" sz="2800" b="1" dirty="0" smtClean="0"/>
              <a:t>1000</a:t>
            </a:r>
            <a:endParaRPr lang="fa-IR" sz="2800" b="1" dirty="0"/>
          </a:p>
        </p:txBody>
      </p:sp>
    </p:spTree>
    <p:extLst>
      <p:ext uri="{BB962C8B-B14F-4D97-AF65-F5344CB8AC3E}">
        <p14:creationId xmlns:p14="http://schemas.microsoft.com/office/powerpoint/2010/main" val="964655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Preparation 4"/>
          <p:cNvSpPr/>
          <p:nvPr/>
        </p:nvSpPr>
        <p:spPr>
          <a:xfrm>
            <a:off x="204437" y="1643695"/>
            <a:ext cx="6255835" cy="1940647"/>
          </a:xfrm>
          <a:prstGeom prst="flowChartPreparation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سال هایی که افراد اجتماع انتظار زنگی آن را دارند و هر مقدار که وضع بهداشتی یک جامعه بهتر باشد ، این امید بیشتر است </a:t>
            </a:r>
            <a:endParaRPr lang="fa-IR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7068014" y="2693189"/>
            <a:ext cx="4449336" cy="992458"/>
          </a:xfrm>
          <a:prstGeom prst="flowChartAlternateProcess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معرف خوبی از پیشرفت اقتصادی-اجتماعی کشور</a:t>
            </a:r>
            <a:endParaRPr lang="fa-IR" dirty="0"/>
          </a:p>
        </p:txBody>
      </p:sp>
      <p:sp>
        <p:nvSpPr>
          <p:cNvPr id="8" name="Cloud Callout 7"/>
          <p:cNvSpPr/>
          <p:nvPr/>
        </p:nvSpPr>
        <p:spPr>
          <a:xfrm>
            <a:off x="5539369" y="665707"/>
            <a:ext cx="3607418" cy="112626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امید به زندگی </a:t>
            </a:r>
          </a:p>
          <a:p>
            <a:pPr algn="ctr"/>
            <a:endParaRPr lang="fa-IR" dirty="0"/>
          </a:p>
        </p:txBody>
      </p:sp>
      <p:sp>
        <p:nvSpPr>
          <p:cNvPr id="3" name="Up Ribbon 2"/>
          <p:cNvSpPr/>
          <p:nvPr/>
        </p:nvSpPr>
        <p:spPr>
          <a:xfrm>
            <a:off x="7869974" y="217451"/>
            <a:ext cx="992459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B</a:t>
            </a:r>
            <a:endParaRPr lang="fa-IR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0" y="3963589"/>
                <a:ext cx="4159405" cy="702693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r>
                  <a:rPr lang="en-US" sz="3200" dirty="0" smtClean="0"/>
                  <a:t>E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+…+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endParaRPr lang="fa-IR" sz="3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963589"/>
                <a:ext cx="4159405" cy="702693"/>
              </a:xfrm>
              <a:prstGeom prst="rect">
                <a:avLst/>
              </a:prstGeom>
              <a:blipFill rotWithShape="0">
                <a:blip r:embed="rId2"/>
                <a:stretch>
                  <a:fillRect t="-4348" b="-18261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ight Bracket 17"/>
          <p:cNvSpPr/>
          <p:nvPr/>
        </p:nvSpPr>
        <p:spPr>
          <a:xfrm>
            <a:off x="2096429" y="5548737"/>
            <a:ext cx="10493298" cy="91440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r>
              <a:rPr lang="fa-IR" dirty="0" smtClean="0"/>
              <a:t>در فرمول فوق </a:t>
            </a:r>
            <a:r>
              <a:rPr lang="en-US" dirty="0" smtClean="0"/>
              <a:t>S1 </a:t>
            </a:r>
            <a:r>
              <a:rPr lang="fa-IR" dirty="0" smtClean="0"/>
              <a:t>،</a:t>
            </a:r>
            <a:r>
              <a:rPr lang="en-US" dirty="0" smtClean="0"/>
              <a:t>S2</a:t>
            </a:r>
            <a:r>
              <a:rPr lang="fa-IR" dirty="0" smtClean="0"/>
              <a:t>،</a:t>
            </a:r>
            <a:r>
              <a:rPr lang="en-US" dirty="0" smtClean="0"/>
              <a:t>S3</a:t>
            </a:r>
            <a:r>
              <a:rPr lang="fa-IR" dirty="0" smtClean="0"/>
              <a:t>و... بازماندگان در سنین یک سالگی، دوسالگی ، ... و صد سالگی است و </a:t>
            </a:r>
            <a:r>
              <a:rPr lang="en-US" dirty="0" smtClean="0"/>
              <a:t>S0</a:t>
            </a:r>
            <a:r>
              <a:rPr lang="fa-IR" dirty="0" smtClean="0"/>
              <a:t> یعنی تعداد کل نوزادان بدنیا امده کمتر از یکسال</a:t>
            </a:r>
            <a:endParaRPr lang="fa-IR" dirty="0"/>
          </a:p>
        </p:txBody>
      </p:sp>
      <p:sp>
        <p:nvSpPr>
          <p:cNvPr id="2" name="Plus 1"/>
          <p:cNvSpPr/>
          <p:nvPr/>
        </p:nvSpPr>
        <p:spPr>
          <a:xfrm>
            <a:off x="11051089" y="4252693"/>
            <a:ext cx="726690" cy="569372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Horizontal Scroll 3"/>
          <p:cNvSpPr/>
          <p:nvPr/>
        </p:nvSpPr>
        <p:spPr>
          <a:xfrm>
            <a:off x="5186712" y="3748234"/>
            <a:ext cx="5767968" cy="1800503"/>
          </a:xfrm>
          <a:prstGeom prst="horizont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امید به زندگی در ایران در سال 1390 :</a:t>
            </a:r>
          </a:p>
          <a:p>
            <a:pPr algn="ctr"/>
            <a:r>
              <a:rPr lang="fa-IR" dirty="0" smtClean="0"/>
              <a:t>امید به زندگی کل :72/1</a:t>
            </a:r>
          </a:p>
          <a:p>
            <a:pPr algn="ctr"/>
            <a:r>
              <a:rPr lang="fa-IR" dirty="0" smtClean="0"/>
              <a:t>امید به زندگی در مردان :72/1</a:t>
            </a:r>
          </a:p>
          <a:p>
            <a:pPr algn="ctr"/>
            <a:r>
              <a:rPr lang="fa-IR" dirty="0" smtClean="0"/>
              <a:t>امید به زندگی در زنان : 74.6</a:t>
            </a:r>
            <a:endParaRPr lang="fa-IR" dirty="0"/>
          </a:p>
        </p:txBody>
      </p:sp>
      <p:sp>
        <p:nvSpPr>
          <p:cNvPr id="6" name="Curved Down Arrow 5"/>
          <p:cNvSpPr/>
          <p:nvPr/>
        </p:nvSpPr>
        <p:spPr>
          <a:xfrm>
            <a:off x="6491865" y="2110676"/>
            <a:ext cx="1215483" cy="488870"/>
          </a:xfrm>
          <a:prstGeom prst="curved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2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6322742" y="880277"/>
            <a:ext cx="5006898" cy="1248937"/>
          </a:xfrm>
          <a:prstGeom prst="cloud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مرگ و میر حول زایمان</a:t>
            </a:r>
            <a:endParaRPr lang="fa-IR" dirty="0"/>
          </a:p>
        </p:txBody>
      </p:sp>
      <p:sp>
        <p:nvSpPr>
          <p:cNvPr id="4" name="Up Ribbon 3"/>
          <p:cNvSpPr/>
          <p:nvPr/>
        </p:nvSpPr>
        <p:spPr>
          <a:xfrm>
            <a:off x="9534293" y="414808"/>
            <a:ext cx="1216152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C</a:t>
            </a:r>
            <a:endParaRPr lang="fa-IR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326471" y="2566759"/>
                <a:ext cx="64120" cy="685957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مرده  زایی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مرگ های کمتر از یک هفته در یک سال معین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تولد های زنده در همان سال</m:t>
                          </m:r>
                        </m:den>
                      </m:f>
                    </m:oMath>
                  </m:oMathPara>
                </a14:m>
                <a:endParaRPr lang="fa-IR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6471" y="2566759"/>
                <a:ext cx="64120" cy="685957"/>
              </a:xfrm>
              <a:prstGeom prst="rect">
                <a:avLst/>
              </a:prstGeom>
              <a:blipFill rotWithShape="0">
                <a:blip r:embed="rId3"/>
                <a:stretch>
                  <a:fillRect r="-9420000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loud Callout 5"/>
          <p:cNvSpPr/>
          <p:nvPr/>
        </p:nvSpPr>
        <p:spPr>
          <a:xfrm>
            <a:off x="7482468" y="3661787"/>
            <a:ext cx="3578872" cy="1225965"/>
          </a:xfrm>
          <a:prstGeom prst="cloud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مرده زایی</a:t>
            </a:r>
            <a:endParaRPr lang="fa-IR" dirty="0"/>
          </a:p>
        </p:txBody>
      </p:sp>
      <p:sp>
        <p:nvSpPr>
          <p:cNvPr id="5" name="Up Ribbon 4"/>
          <p:cNvSpPr/>
          <p:nvPr/>
        </p:nvSpPr>
        <p:spPr>
          <a:xfrm>
            <a:off x="9684834" y="3196318"/>
            <a:ext cx="1216152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D</a:t>
            </a:r>
            <a:endParaRPr lang="fa-IR" b="1" dirty="0"/>
          </a:p>
        </p:txBody>
      </p:sp>
      <p:sp>
        <p:nvSpPr>
          <p:cNvPr id="9" name="Multiply 8"/>
          <p:cNvSpPr/>
          <p:nvPr/>
        </p:nvSpPr>
        <p:spPr>
          <a:xfrm>
            <a:off x="7099089" y="2712217"/>
            <a:ext cx="383379" cy="35159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ight Bracket 9"/>
          <p:cNvSpPr/>
          <p:nvPr/>
        </p:nvSpPr>
        <p:spPr>
          <a:xfrm>
            <a:off x="7383445" y="2432536"/>
            <a:ext cx="2062976" cy="91096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r>
              <a:rPr lang="en-US" sz="2800" b="1" dirty="0" smtClean="0"/>
              <a:t>1000</a:t>
            </a:r>
            <a:endParaRPr lang="fa-IR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65604" y="5183945"/>
                <a:ext cx="6936194" cy="685957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m:rPr>
                          <m:nor/>
                        </m:rPr>
                        <a:rPr lang="en-US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مرگ و میر نوزادان کمتر از 82 روز در یک سال و در مکان مشخص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تولد های زنده در همان زمان و مکان </m:t>
                          </m:r>
                        </m:den>
                      </m:f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604" y="5183945"/>
                <a:ext cx="6936194" cy="68595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Multiply 11"/>
          <p:cNvSpPr/>
          <p:nvPr/>
        </p:nvSpPr>
        <p:spPr>
          <a:xfrm>
            <a:off x="7427380" y="5324099"/>
            <a:ext cx="444711" cy="40564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ight Bracket 12"/>
          <p:cNvSpPr/>
          <p:nvPr/>
        </p:nvSpPr>
        <p:spPr>
          <a:xfrm>
            <a:off x="7967547" y="5114328"/>
            <a:ext cx="1717287" cy="82519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r>
              <a:rPr lang="en-US" sz="2800" b="1" dirty="0" smtClean="0"/>
              <a:t>1000</a:t>
            </a:r>
            <a:endParaRPr lang="fa-IR" sz="2800" b="1" dirty="0"/>
          </a:p>
        </p:txBody>
      </p:sp>
    </p:spTree>
    <p:extLst>
      <p:ext uri="{BB962C8B-B14F-4D97-AF65-F5344CB8AC3E}">
        <p14:creationId xmlns:p14="http://schemas.microsoft.com/office/powerpoint/2010/main" val="345525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5073805" y="918972"/>
            <a:ext cx="6378498" cy="1002940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مرگ و میر شیر خواران (</a:t>
            </a:r>
            <a:r>
              <a:rPr lang="en-US" dirty="0" smtClean="0"/>
              <a:t>IMR</a:t>
            </a:r>
            <a:r>
              <a:rPr lang="fa-IR" dirty="0" smtClean="0"/>
              <a:t>)</a:t>
            </a:r>
            <a:endParaRPr lang="fa-IR" dirty="0"/>
          </a:p>
        </p:txBody>
      </p:sp>
      <p:sp>
        <p:nvSpPr>
          <p:cNvPr id="4" name="Up Ribbon 3"/>
          <p:cNvSpPr/>
          <p:nvPr/>
        </p:nvSpPr>
        <p:spPr>
          <a:xfrm>
            <a:off x="9612352" y="412594"/>
            <a:ext cx="1216152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E</a:t>
            </a:r>
            <a:endParaRPr lang="fa-IR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37744" y="2323726"/>
                <a:ext cx="7338007" cy="68595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تعداد مرگ شیرخواران در یکسال در مدت یکسان و در مکان مشخص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تعداد تولدهای زنده در همان مکان و زمان</m:t>
                          </m:r>
                        </m:den>
                      </m:f>
                      <m:r>
                        <m:rPr>
                          <m:nor/>
                        </m:rPr>
                        <a:rPr lang="fa-IR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US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1000</m:t>
                      </m:r>
                    </m:oMath>
                  </m:oMathPara>
                </a14:m>
                <a:endParaRPr lang="fa-IR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44" y="2323726"/>
                <a:ext cx="7338007" cy="68595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Curved Down Arrow 12"/>
          <p:cNvSpPr/>
          <p:nvPr/>
        </p:nvSpPr>
        <p:spPr>
          <a:xfrm rot="1963810">
            <a:off x="10686888" y="2043052"/>
            <a:ext cx="1288964" cy="41250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8733416" y="5297503"/>
            <a:ext cx="3187238" cy="887059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endParaRPr lang="fa-IR" b="1" dirty="0" smtClean="0"/>
          </a:p>
          <a:p>
            <a:r>
              <a:rPr lang="fa-IR" b="1" dirty="0" smtClean="0"/>
              <a:t>در </a:t>
            </a:r>
            <a:r>
              <a:rPr lang="fa-IR" b="1" dirty="0"/>
              <a:t>سال </a:t>
            </a:r>
            <a:r>
              <a:rPr lang="fa-IR" b="1" dirty="0" smtClean="0"/>
              <a:t>1389 </a:t>
            </a:r>
            <a:endParaRPr lang="fa-IR" b="1" dirty="0"/>
          </a:p>
          <a:p>
            <a:pPr algn="ctr"/>
            <a:endParaRPr lang="fa-IR" dirty="0"/>
          </a:p>
        </p:txBody>
      </p:sp>
      <p:sp>
        <p:nvSpPr>
          <p:cNvPr id="9" name="Right Arrow 8"/>
          <p:cNvSpPr/>
          <p:nvPr/>
        </p:nvSpPr>
        <p:spPr>
          <a:xfrm rot="10800000">
            <a:off x="9800534" y="5817063"/>
            <a:ext cx="286080" cy="15675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Flowchart: Sequential Access Storage 6"/>
          <p:cNvSpPr/>
          <p:nvPr/>
        </p:nvSpPr>
        <p:spPr>
          <a:xfrm>
            <a:off x="9139383" y="5741032"/>
            <a:ext cx="661151" cy="374113"/>
          </a:xfrm>
          <a:prstGeom prst="flowChartMagneticTap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en-US" b="1" dirty="0" smtClean="0"/>
              <a:t>2</a:t>
            </a:r>
            <a:r>
              <a:rPr lang="en-US" b="1" dirty="0"/>
              <a:t>2</a:t>
            </a:r>
            <a:endParaRPr lang="fa-IR" b="1" dirty="0"/>
          </a:p>
        </p:txBody>
      </p:sp>
      <p:sp>
        <p:nvSpPr>
          <p:cNvPr id="15" name="Flowchart: Terminator 14"/>
          <p:cNvSpPr/>
          <p:nvPr/>
        </p:nvSpPr>
        <p:spPr>
          <a:xfrm>
            <a:off x="7318327" y="2740299"/>
            <a:ext cx="4750420" cy="1282390"/>
          </a:xfrm>
          <a:prstGeom prst="flowChartTermina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وضعیت سلامت کودکان و سلامت همه مردم و شرایط اقتصادی-اجتماعی زندگی آنها را نشان میدهد</a:t>
            </a:r>
            <a:endParaRPr lang="fa-IR" dirty="0"/>
          </a:p>
        </p:txBody>
      </p:sp>
      <p:sp>
        <p:nvSpPr>
          <p:cNvPr id="8" name="Plus 7"/>
          <p:cNvSpPr/>
          <p:nvPr/>
        </p:nvSpPr>
        <p:spPr>
          <a:xfrm>
            <a:off x="11600396" y="5155916"/>
            <a:ext cx="468351" cy="399608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ounded Rectangle 16"/>
          <p:cNvSpPr/>
          <p:nvPr/>
        </p:nvSpPr>
        <p:spPr>
          <a:xfrm>
            <a:off x="1745573" y="3209046"/>
            <a:ext cx="4620384" cy="144205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شاخصی حساس در رابطه با دردسترس بودن،مقدار استفاده،کارایی خدمات بهداشتی و نحوه مراقبت های دوران بارداری</a:t>
            </a:r>
            <a:endParaRPr lang="fa-IR" dirty="0"/>
          </a:p>
        </p:txBody>
      </p:sp>
      <p:sp>
        <p:nvSpPr>
          <p:cNvPr id="18" name="Oval 17"/>
          <p:cNvSpPr/>
          <p:nvPr/>
        </p:nvSpPr>
        <p:spPr>
          <a:xfrm>
            <a:off x="1242701" y="5155916"/>
            <a:ext cx="7020353" cy="14866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عفونت ها ( به خصوص دستگاه تنفسی ) و اسهال</a:t>
            </a:r>
            <a:endParaRPr lang="fa-IR" dirty="0"/>
          </a:p>
        </p:txBody>
      </p:sp>
      <p:sp>
        <p:nvSpPr>
          <p:cNvPr id="19" name="Up Ribbon 18"/>
          <p:cNvSpPr/>
          <p:nvPr/>
        </p:nvSpPr>
        <p:spPr>
          <a:xfrm>
            <a:off x="2779111" y="4816386"/>
            <a:ext cx="3947531" cy="612648"/>
          </a:xfrm>
          <a:prstGeom prst="ribbon2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مهمترین علت </a:t>
            </a:r>
            <a:r>
              <a:rPr lang="fa-IR" dirty="0" smtClean="0"/>
              <a:t>مرگ 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30588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4"/>
          <p:cNvSpPr/>
          <p:nvPr/>
        </p:nvSpPr>
        <p:spPr>
          <a:xfrm>
            <a:off x="4605454" y="847492"/>
            <a:ext cx="7404410" cy="914400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میزان مرگ و میر کودکان 1 تا 4 سال (</a:t>
            </a:r>
            <a:r>
              <a:rPr lang="en-US" b="1" dirty="0" smtClean="0"/>
              <a:t>CMR</a:t>
            </a:r>
            <a:r>
              <a:rPr lang="fa-IR" b="1" dirty="0" smtClean="0"/>
              <a:t>)</a:t>
            </a:r>
            <a:endParaRPr lang="fa-IR" b="1" dirty="0"/>
          </a:p>
        </p:txBody>
      </p:sp>
      <p:sp>
        <p:nvSpPr>
          <p:cNvPr id="4" name="Up Ribbon 3"/>
          <p:cNvSpPr/>
          <p:nvPr/>
        </p:nvSpPr>
        <p:spPr>
          <a:xfrm>
            <a:off x="9238784" y="342068"/>
            <a:ext cx="1505415" cy="657253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b="1" dirty="0" smtClean="0"/>
              <a:t>F</a:t>
            </a:r>
            <a:endParaRPr lang="fa-IR" sz="2800" b="1" dirty="0"/>
          </a:p>
        </p:txBody>
      </p:sp>
      <p:sp>
        <p:nvSpPr>
          <p:cNvPr id="7" name="Flowchart: Terminator 6"/>
          <p:cNvSpPr/>
          <p:nvPr/>
        </p:nvSpPr>
        <p:spPr>
          <a:xfrm>
            <a:off x="6680695" y="2367006"/>
            <a:ext cx="5452947" cy="1851104"/>
          </a:xfrm>
          <a:prstGeom prst="flowChartTerminator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با خدمات بهداشت مادر و کودک ، نارسایی تغذیه و کم بودن پوشش ایمن سازی و مواجهه با عوارض نامطلوب محیط زیست رابطه دارد</a:t>
            </a:r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90292" y="2140739"/>
                <a:ext cx="5932448" cy="762196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b="0" i="0" smtClean="0">
                              <a:latin typeface="Cambria Math" panose="02040503050406030204" pitchFamily="18" charset="0"/>
                            </a:rPr>
                            <m:t>تعداد مرگ کودکان 1 تا 4 سال در یک زمان معین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b="0" i="0" smtClean="0">
                              <a:latin typeface="Cambria Math" panose="02040503050406030204" pitchFamily="18" charset="0"/>
                            </a:rPr>
                            <m:t>جمعیت کودکان 1 تا 4 سال </m:t>
                          </m:r>
                        </m:den>
                      </m:f>
                      <m:r>
                        <a:rPr lang="fa-IR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fa-I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1000</m:t>
                      </m:r>
                    </m:oMath>
                  </m:oMathPara>
                </a14:m>
                <a:endParaRPr lang="fa-IR" sz="20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92" y="2140739"/>
                <a:ext cx="5932448" cy="76219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Vertical Scroll 2"/>
          <p:cNvSpPr/>
          <p:nvPr/>
        </p:nvSpPr>
        <p:spPr>
          <a:xfrm>
            <a:off x="486194" y="4754039"/>
            <a:ext cx="5932448" cy="1432932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lvl="1"/>
            <a:r>
              <a:rPr lang="fa-IR" dirty="0" smtClean="0"/>
              <a:t>درسال 1391 در ایران </a:t>
            </a:r>
          </a:p>
          <a:p>
            <a:pPr lvl="1"/>
            <a:endParaRPr lang="fa-IR" dirty="0"/>
          </a:p>
        </p:txBody>
      </p:sp>
      <p:sp>
        <p:nvSpPr>
          <p:cNvPr id="6" name="Down Arrow 5"/>
          <p:cNvSpPr/>
          <p:nvPr/>
        </p:nvSpPr>
        <p:spPr>
          <a:xfrm rot="5400000">
            <a:off x="2868410" y="4981301"/>
            <a:ext cx="189608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1360449" y="5186149"/>
            <a:ext cx="979746" cy="478671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17/6</a:t>
            </a:r>
            <a:endParaRPr lang="fa-IR" dirty="0"/>
          </a:p>
        </p:txBody>
      </p:sp>
      <p:sp>
        <p:nvSpPr>
          <p:cNvPr id="9" name="Plus 8"/>
          <p:cNvSpPr/>
          <p:nvPr/>
        </p:nvSpPr>
        <p:spPr>
          <a:xfrm>
            <a:off x="6322740" y="4965081"/>
            <a:ext cx="524107" cy="505424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04913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4209394" y="713677"/>
            <a:ext cx="7410176" cy="1215483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dirty="0" smtClean="0"/>
              <a:t>میزان مرگ و میر نسبی کودکان کوچکتر از 5 سال</a:t>
            </a:r>
            <a:endParaRPr lang="fa-IR" dirty="0"/>
          </a:p>
        </p:txBody>
      </p:sp>
      <p:sp>
        <p:nvSpPr>
          <p:cNvPr id="5" name="Up Ribbon 4"/>
          <p:cNvSpPr/>
          <p:nvPr/>
        </p:nvSpPr>
        <p:spPr>
          <a:xfrm>
            <a:off x="9361114" y="212206"/>
            <a:ext cx="1216152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G</a:t>
            </a:r>
            <a:endParaRPr lang="fa-IR" b="1" dirty="0"/>
          </a:p>
        </p:txBody>
      </p:sp>
      <p:sp>
        <p:nvSpPr>
          <p:cNvPr id="6" name="Oval 5"/>
          <p:cNvSpPr/>
          <p:nvPr/>
        </p:nvSpPr>
        <p:spPr>
          <a:xfrm>
            <a:off x="2085278" y="2274850"/>
            <a:ext cx="8742558" cy="1070518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به عنوان بازتاب میزان های مرگ و میر شیرخواران و کودکان</a:t>
            </a:r>
            <a:endParaRPr lang="fa-IR" dirty="0"/>
          </a:p>
        </p:txBody>
      </p:sp>
      <p:sp>
        <p:nvSpPr>
          <p:cNvPr id="7" name="Horizontal Scroll 6"/>
          <p:cNvSpPr/>
          <p:nvPr/>
        </p:nvSpPr>
        <p:spPr>
          <a:xfrm>
            <a:off x="2665141" y="4025591"/>
            <a:ext cx="6333893" cy="1706136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lvl="1"/>
            <a:r>
              <a:rPr lang="fa-IR" dirty="0" smtClean="0"/>
              <a:t>در ایران در سال 1387</a:t>
            </a:r>
            <a:endParaRPr lang="fa-IR" dirty="0"/>
          </a:p>
        </p:txBody>
      </p:sp>
      <p:sp>
        <p:nvSpPr>
          <p:cNvPr id="8" name="Plus 7"/>
          <p:cNvSpPr/>
          <p:nvPr/>
        </p:nvSpPr>
        <p:spPr>
          <a:xfrm>
            <a:off x="9222059" y="4298794"/>
            <a:ext cx="747131" cy="591015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Arrow 8"/>
          <p:cNvSpPr/>
          <p:nvPr/>
        </p:nvSpPr>
        <p:spPr>
          <a:xfrm rot="10800000">
            <a:off x="5126884" y="4750420"/>
            <a:ext cx="978408" cy="2787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ounded Rectangle 9"/>
          <p:cNvSpPr/>
          <p:nvPr/>
        </p:nvSpPr>
        <p:spPr>
          <a:xfrm>
            <a:off x="3077736" y="4544122"/>
            <a:ext cx="1948785" cy="6913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 32  </a:t>
            </a:r>
            <a:r>
              <a:rPr lang="fa-IR" dirty="0" smtClean="0"/>
              <a:t>در </a:t>
            </a:r>
            <a:r>
              <a:rPr lang="en-US" dirty="0" smtClean="0"/>
              <a:t>1000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75865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2720899" y="591014"/>
            <a:ext cx="8764858" cy="1115123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dirty="0" smtClean="0"/>
              <a:t>میزان میرایی مادران به علل ناشی از بارداری (</a:t>
            </a:r>
            <a:r>
              <a:rPr lang="en-US" dirty="0" smtClean="0"/>
              <a:t>MMR</a:t>
            </a:r>
            <a:r>
              <a:rPr lang="fa-IR" dirty="0" smtClean="0"/>
              <a:t>)</a:t>
            </a:r>
            <a:endParaRPr lang="fa-IR" dirty="0"/>
          </a:p>
        </p:txBody>
      </p:sp>
      <p:sp>
        <p:nvSpPr>
          <p:cNvPr id="4" name="Up Ribbon 3"/>
          <p:cNvSpPr/>
          <p:nvPr/>
        </p:nvSpPr>
        <p:spPr>
          <a:xfrm>
            <a:off x="9021337" y="200723"/>
            <a:ext cx="1315844" cy="591015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H</a:t>
            </a:r>
            <a:endParaRPr lang="fa-IR" b="1" dirty="0"/>
          </a:p>
        </p:txBody>
      </p:sp>
      <p:sp>
        <p:nvSpPr>
          <p:cNvPr id="6" name="Cloud 5"/>
          <p:cNvSpPr/>
          <p:nvPr/>
        </p:nvSpPr>
        <p:spPr>
          <a:xfrm>
            <a:off x="780583" y="1906856"/>
            <a:ext cx="10024947" cy="1973767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در کشور های در حال توسعه ، این میزان بیشترین سهم مرگ در زنان در سنین بارداری را دارد . این میزان به علل ناشی از بارداری بر حسن وضعیت اقتصادی-اجتماعی کشورهای مختلف ، متفاوت است </a:t>
            </a:r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0" y="4061751"/>
                <a:ext cx="6969512" cy="68595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مرگ مادران بر اثر عوارض بارداری و زایمان در یک سال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نوزادان زنده به دنیا امده </m:t>
                          </m:r>
                        </m:den>
                      </m:f>
                      <m:r>
                        <m:rPr>
                          <m:nor/>
                        </m:rPr>
                        <a:rPr lang="fa-IR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fa-IR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100000</m:t>
                      </m:r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061751"/>
                <a:ext cx="6969512" cy="68595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Horizontal Scroll 7"/>
          <p:cNvSpPr/>
          <p:nvPr/>
        </p:nvSpPr>
        <p:spPr>
          <a:xfrm>
            <a:off x="5542156" y="5140712"/>
            <a:ext cx="5748454" cy="1360447"/>
          </a:xfrm>
          <a:prstGeom prst="horizontalScroll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dirty="0" smtClean="0"/>
              <a:t>در ایران در سال 1387</a:t>
            </a:r>
            <a:endParaRPr lang="fa-IR" dirty="0"/>
          </a:p>
        </p:txBody>
      </p:sp>
      <p:sp>
        <p:nvSpPr>
          <p:cNvPr id="9" name="Right Arrow 8"/>
          <p:cNvSpPr/>
          <p:nvPr/>
        </p:nvSpPr>
        <p:spPr>
          <a:xfrm flipH="1" flipV="1">
            <a:off x="8274206" y="5754026"/>
            <a:ext cx="568712" cy="13381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Plus 9"/>
          <p:cNvSpPr/>
          <p:nvPr/>
        </p:nvSpPr>
        <p:spPr>
          <a:xfrm>
            <a:off x="11396547" y="5486396"/>
            <a:ext cx="613317" cy="535259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ounded Rectangle 10"/>
          <p:cNvSpPr/>
          <p:nvPr/>
        </p:nvSpPr>
        <p:spPr>
          <a:xfrm>
            <a:off x="6261410" y="5575605"/>
            <a:ext cx="1862254" cy="490659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25 </a:t>
            </a:r>
            <a:r>
              <a:rPr lang="fa-IR" dirty="0" smtClean="0"/>
              <a:t> در</a:t>
            </a:r>
            <a:r>
              <a:rPr lang="en-US" dirty="0" smtClean="0"/>
              <a:t> 100000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94788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5776331" y="1208906"/>
            <a:ext cx="5977055" cy="1026580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مرگ و میر از بیماری های خاص</a:t>
            </a:r>
          </a:p>
        </p:txBody>
      </p:sp>
      <p:sp>
        <p:nvSpPr>
          <p:cNvPr id="4" name="Up Ribbon 3"/>
          <p:cNvSpPr/>
          <p:nvPr/>
        </p:nvSpPr>
        <p:spPr>
          <a:xfrm>
            <a:off x="8999035" y="718922"/>
            <a:ext cx="1216152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I</a:t>
            </a:r>
            <a:endParaRPr lang="fa-IR" b="1" dirty="0"/>
          </a:p>
        </p:txBody>
      </p:sp>
      <p:sp>
        <p:nvSpPr>
          <p:cNvPr id="6" name="Cloud 5"/>
          <p:cNvSpPr/>
          <p:nvPr/>
        </p:nvSpPr>
        <p:spPr>
          <a:xfrm>
            <a:off x="1516567" y="3847171"/>
            <a:ext cx="10236819" cy="1884556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 smtClean="0"/>
              <a:t>مرگ در اثر سرطان ، بیماری های قلب و عروق ، سوانح و بیماری قند</a:t>
            </a:r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-267629" y="2698350"/>
                <a:ext cx="6869150" cy="68595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مرگ از یک علت خاص در یک سال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متوسط جمعیت همان سال</m:t>
                          </m:r>
                        </m:den>
                      </m:f>
                      <m:r>
                        <m:rPr>
                          <m:nor/>
                        </m:rPr>
                        <a:rPr lang="fa-IR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fa-IR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1000</m:t>
                      </m:r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67629" y="2698350"/>
                <a:ext cx="6869150" cy="68595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7606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4731834" y="811083"/>
            <a:ext cx="6675864" cy="1463765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نسبی مرگ و میر </a:t>
            </a:r>
            <a:endParaRPr lang="fa-IR" dirty="0"/>
          </a:p>
        </p:txBody>
      </p:sp>
      <p:sp>
        <p:nvSpPr>
          <p:cNvPr id="6" name="Cloud 5"/>
          <p:cNvSpPr/>
          <p:nvPr/>
        </p:nvSpPr>
        <p:spPr>
          <a:xfrm>
            <a:off x="-105009" y="3260242"/>
            <a:ext cx="6579220" cy="1798301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ساده ترین وسیله اندازه گیری برای برآورد بار بیماری خاصی در جامعه و مشخص نمودن میزان نسبی مرگ و میر</a:t>
            </a:r>
            <a:endParaRPr lang="fa-IR" dirty="0"/>
          </a:p>
        </p:txBody>
      </p:sp>
      <p:sp>
        <p:nvSpPr>
          <p:cNvPr id="7" name="Cloud 6"/>
          <p:cNvSpPr/>
          <p:nvPr/>
        </p:nvSpPr>
        <p:spPr>
          <a:xfrm>
            <a:off x="6340396" y="2439150"/>
            <a:ext cx="4847062" cy="1508368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یعنی </a:t>
            </a:r>
            <a:r>
              <a:rPr lang="fa-IR" dirty="0"/>
              <a:t>نسبتی از همه مرگ ها که در وضع موجود </a:t>
            </a:r>
            <a:r>
              <a:rPr lang="fa-IR" dirty="0" smtClean="0"/>
              <a:t>، به </a:t>
            </a:r>
            <a:r>
              <a:rPr lang="fa-IR" dirty="0"/>
              <a:t>یک بیماری منتسب </a:t>
            </a:r>
            <a:r>
              <a:rPr lang="fa-IR" dirty="0" smtClean="0"/>
              <a:t>میشود</a:t>
            </a:r>
            <a:endParaRPr lang="fa-IR" dirty="0"/>
          </a:p>
        </p:txBody>
      </p:sp>
      <p:sp>
        <p:nvSpPr>
          <p:cNvPr id="4" name="Up Ribbon 3"/>
          <p:cNvSpPr/>
          <p:nvPr/>
        </p:nvSpPr>
        <p:spPr>
          <a:xfrm>
            <a:off x="9144000" y="410309"/>
            <a:ext cx="1216152" cy="612648"/>
          </a:xfrm>
          <a:prstGeom prst="ribbon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J</a:t>
            </a:r>
            <a:endParaRPr lang="fa-IR" b="1" dirty="0"/>
          </a:p>
        </p:txBody>
      </p:sp>
      <p:sp>
        <p:nvSpPr>
          <p:cNvPr id="9" name="Right Arrow 8"/>
          <p:cNvSpPr/>
          <p:nvPr/>
        </p:nvSpPr>
        <p:spPr>
          <a:xfrm rot="10800000" flipV="1">
            <a:off x="6838134" y="5620189"/>
            <a:ext cx="621912" cy="289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3911755" y="5058543"/>
            <a:ext cx="2677219" cy="15834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دامنه مرگ و میر های قابل پیشگیری را نشان میدهد</a:t>
            </a:r>
            <a:endParaRPr lang="fa-IR" dirty="0"/>
          </a:p>
        </p:txBody>
      </p:sp>
      <p:sp>
        <p:nvSpPr>
          <p:cNvPr id="11" name="Rounded Rectangle 10"/>
          <p:cNvSpPr/>
          <p:nvPr/>
        </p:nvSpPr>
        <p:spPr>
          <a:xfrm>
            <a:off x="7709206" y="5263351"/>
            <a:ext cx="3891776" cy="10036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شاخصی مفید در تعیین وضعیت بهداشت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08520" y="2183991"/>
                <a:ext cx="4878658" cy="68595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مرگ و میر به یک علت خاص در زمان معین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کل مرگ های رخ داده شده در جمعیت در زمان معین</m:t>
                          </m:r>
                        </m:den>
                      </m:f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520" y="2183991"/>
                <a:ext cx="4878658" cy="68595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Flowchart: Decision 12"/>
          <p:cNvSpPr/>
          <p:nvPr/>
        </p:nvSpPr>
        <p:spPr>
          <a:xfrm>
            <a:off x="6588974" y="5058543"/>
            <a:ext cx="1062851" cy="494764"/>
          </a:xfrm>
          <a:prstGeom prst="flowChartDecisi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100" b="1" dirty="0" smtClean="0"/>
              <a:t>چرا ؟</a:t>
            </a:r>
            <a:endParaRPr lang="fa-IR" sz="1100" b="1" dirty="0"/>
          </a:p>
        </p:txBody>
      </p:sp>
    </p:spTree>
    <p:extLst>
      <p:ext uri="{BB962C8B-B14F-4D97-AF65-F5344CB8AC3E}">
        <p14:creationId xmlns:p14="http://schemas.microsoft.com/office/powerpoint/2010/main" val="2607962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Ribbon 5"/>
          <p:cNvSpPr/>
          <p:nvPr/>
        </p:nvSpPr>
        <p:spPr>
          <a:xfrm>
            <a:off x="1271239" y="122664"/>
            <a:ext cx="10694020" cy="1605776"/>
          </a:xfrm>
          <a:prstGeom prst="ribbon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نشانگر های ابتلا</a:t>
            </a:r>
            <a:endParaRPr lang="fa-IR" b="1" dirty="0"/>
          </a:p>
        </p:txBody>
      </p:sp>
      <p:sp>
        <p:nvSpPr>
          <p:cNvPr id="7" name="Cloud 6"/>
          <p:cNvSpPr/>
          <p:nvPr/>
        </p:nvSpPr>
        <p:spPr>
          <a:xfrm>
            <a:off x="1271239" y="2241395"/>
            <a:ext cx="10578789" cy="3969836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های میرایی ، به تنهایی برای توصیف بهداشت مناسب نیستند زیرا سنگینی بار بیماریهایی مانند ارتریت روماتوئید و بیماری های روانی را آشکار نمیکنند لزا وجود شاخص های ابتلا ضروری است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65656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6311589" y="105935"/>
            <a:ext cx="5330283" cy="1137424"/>
          </a:xfrm>
          <a:prstGeom prst="cloudCallou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نشانگر های ابتلا</a:t>
            </a:r>
            <a:endParaRPr lang="fa-IR" b="1" dirty="0"/>
          </a:p>
        </p:txBody>
      </p:sp>
      <p:sp>
        <p:nvSpPr>
          <p:cNvPr id="6" name="Cloud 5"/>
          <p:cNvSpPr/>
          <p:nvPr/>
        </p:nvSpPr>
        <p:spPr>
          <a:xfrm>
            <a:off x="9311268" y="1505414"/>
            <a:ext cx="2007220" cy="1115122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بروز و شیوع</a:t>
            </a:r>
            <a:endParaRPr lang="fa-IR" dirty="0"/>
          </a:p>
        </p:txBody>
      </p:sp>
      <p:sp>
        <p:nvSpPr>
          <p:cNvPr id="7" name="Cloud 6"/>
          <p:cNvSpPr/>
          <p:nvPr/>
        </p:nvSpPr>
        <p:spPr>
          <a:xfrm>
            <a:off x="4939990" y="1445941"/>
            <a:ext cx="2720897" cy="1583473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های پذیرش و ترخیص در بیمارستان ها</a:t>
            </a:r>
            <a:endParaRPr lang="fa-IR" dirty="0"/>
          </a:p>
        </p:txBody>
      </p:sp>
      <p:sp>
        <p:nvSpPr>
          <p:cNvPr id="8" name="Cloud 7"/>
          <p:cNvSpPr/>
          <p:nvPr/>
        </p:nvSpPr>
        <p:spPr>
          <a:xfrm>
            <a:off x="2380788" y="512956"/>
            <a:ext cx="2170770" cy="1393902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مدت اقامت در بیمارستان</a:t>
            </a:r>
            <a:endParaRPr lang="fa-IR" dirty="0"/>
          </a:p>
        </p:txBody>
      </p:sp>
      <p:sp>
        <p:nvSpPr>
          <p:cNvPr id="9" name="Cloud 8"/>
          <p:cNvSpPr/>
          <p:nvPr/>
        </p:nvSpPr>
        <p:spPr>
          <a:xfrm>
            <a:off x="8960005" y="4282070"/>
            <a:ext cx="2854712" cy="1605776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کشندگی</a:t>
            </a:r>
            <a:endParaRPr lang="fa-IR" dirty="0"/>
          </a:p>
        </p:txBody>
      </p:sp>
      <p:sp>
        <p:nvSpPr>
          <p:cNvPr id="10" name="Cloud 9"/>
          <p:cNvSpPr/>
          <p:nvPr/>
        </p:nvSpPr>
        <p:spPr>
          <a:xfrm>
            <a:off x="7372816" y="2720898"/>
            <a:ext cx="2419814" cy="1460810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مراقبت در بخش های سرپایی</a:t>
            </a:r>
            <a:endParaRPr lang="fa-IR" dirty="0"/>
          </a:p>
        </p:txBody>
      </p:sp>
      <p:sp>
        <p:nvSpPr>
          <p:cNvPr id="12" name="Cloud 11"/>
          <p:cNvSpPr/>
          <p:nvPr/>
        </p:nvSpPr>
        <p:spPr>
          <a:xfrm>
            <a:off x="1260088" y="2062975"/>
            <a:ext cx="2854712" cy="1605776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گزارش</a:t>
            </a:r>
            <a:endParaRPr lang="fa-IR" dirty="0"/>
          </a:p>
        </p:txBody>
      </p:sp>
      <p:sp>
        <p:nvSpPr>
          <p:cNvPr id="13" name="Cloud 12"/>
          <p:cNvSpPr/>
          <p:nvPr/>
        </p:nvSpPr>
        <p:spPr>
          <a:xfrm>
            <a:off x="3905712" y="3441799"/>
            <a:ext cx="2854712" cy="1594626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بقای ده ساله</a:t>
            </a:r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739266" y="5925018"/>
                <a:ext cx="4020015" cy="68595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مرگ و میر به علت یک بیماری خاص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تعداد کل مبتلایان به همان بیماری</m:t>
                          </m:r>
                        </m:den>
                      </m:f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266" y="5925018"/>
                <a:ext cx="4020015" cy="68595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urved Right Arrow 18"/>
          <p:cNvSpPr/>
          <p:nvPr/>
        </p:nvSpPr>
        <p:spPr>
          <a:xfrm rot="3197116">
            <a:off x="7851203" y="4690280"/>
            <a:ext cx="731520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20" name="Curved Right Arrow 19"/>
          <p:cNvSpPr/>
          <p:nvPr/>
        </p:nvSpPr>
        <p:spPr>
          <a:xfrm rot="2650219">
            <a:off x="2904793" y="3890926"/>
            <a:ext cx="678880" cy="109379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096184" y="5054224"/>
                <a:ext cx="3763737" cy="7782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مجموع بیمارانی که پس از ده سال زنده مانده اند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مجموع بیماران تشخیص داده شده یا درمان شده</m:t>
                          </m:r>
                        </m:den>
                      </m:f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184" y="5054224"/>
                <a:ext cx="3763737" cy="778290"/>
              </a:xfrm>
              <a:prstGeom prst="rect">
                <a:avLst/>
              </a:prstGeom>
              <a:blipFill rotWithShape="0">
                <a:blip r:embed="rId3"/>
                <a:stretch>
                  <a:fillRect r="-23987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8-Point Star 1"/>
          <p:cNvSpPr/>
          <p:nvPr/>
        </p:nvSpPr>
        <p:spPr>
          <a:xfrm>
            <a:off x="6253972" y="1201542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16" name="8-Point Star 15"/>
          <p:cNvSpPr/>
          <p:nvPr/>
        </p:nvSpPr>
        <p:spPr>
          <a:xfrm>
            <a:off x="10720037" y="4031167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7</a:t>
            </a:r>
            <a:endParaRPr lang="fa-IR" dirty="0"/>
          </a:p>
        </p:txBody>
      </p:sp>
      <p:sp>
        <p:nvSpPr>
          <p:cNvPr id="17" name="8-Point Star 16"/>
          <p:cNvSpPr/>
          <p:nvPr/>
        </p:nvSpPr>
        <p:spPr>
          <a:xfrm>
            <a:off x="3627862" y="254617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3</a:t>
            </a:r>
            <a:endParaRPr lang="fa-IR" dirty="0"/>
          </a:p>
        </p:txBody>
      </p:sp>
      <p:sp>
        <p:nvSpPr>
          <p:cNvPr id="18" name="8-Point Star 17"/>
          <p:cNvSpPr/>
          <p:nvPr/>
        </p:nvSpPr>
        <p:spPr>
          <a:xfrm>
            <a:off x="3153934" y="1963974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6</a:t>
            </a:r>
            <a:endParaRPr lang="fa-IR" dirty="0"/>
          </a:p>
        </p:txBody>
      </p:sp>
      <p:sp>
        <p:nvSpPr>
          <p:cNvPr id="21" name="8-Point Star 20"/>
          <p:cNvSpPr/>
          <p:nvPr/>
        </p:nvSpPr>
        <p:spPr>
          <a:xfrm>
            <a:off x="5857642" y="3333287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5</a:t>
            </a:r>
            <a:endParaRPr lang="fa-IR" dirty="0"/>
          </a:p>
        </p:txBody>
      </p:sp>
      <p:sp>
        <p:nvSpPr>
          <p:cNvPr id="23" name="8-Point Star 22"/>
          <p:cNvSpPr/>
          <p:nvPr/>
        </p:nvSpPr>
        <p:spPr>
          <a:xfrm>
            <a:off x="8510238" y="2526750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4</a:t>
            </a:r>
            <a:endParaRPr lang="fa-IR" dirty="0"/>
          </a:p>
        </p:txBody>
      </p:sp>
      <p:sp>
        <p:nvSpPr>
          <p:cNvPr id="24" name="8-Point Star 23"/>
          <p:cNvSpPr/>
          <p:nvPr/>
        </p:nvSpPr>
        <p:spPr>
          <a:xfrm>
            <a:off x="10720037" y="1201542"/>
            <a:ext cx="47392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1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24316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2"/>
          <p:cNvSpPr/>
          <p:nvPr/>
        </p:nvSpPr>
        <p:spPr>
          <a:xfrm>
            <a:off x="5064503" y="4632611"/>
            <a:ext cx="3367668" cy="1483112"/>
          </a:xfrm>
          <a:prstGeom prst="cloud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ارائه داده های جامع و مناسب برای ویژگی های بیماری</a:t>
            </a:r>
            <a:endParaRPr lang="fa-IR" dirty="0"/>
          </a:p>
        </p:txBody>
      </p:sp>
      <p:sp>
        <p:nvSpPr>
          <p:cNvPr id="4" name="Cloud 3"/>
          <p:cNvSpPr/>
          <p:nvPr/>
        </p:nvSpPr>
        <p:spPr>
          <a:xfrm>
            <a:off x="602166" y="3363949"/>
            <a:ext cx="3973550" cy="1483112"/>
          </a:xfrm>
          <a:prstGeom prst="cloud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کاربرد در پایش و ارزیابی فعالیت های مبارزه با بیماری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fa-IR" dirty="0"/>
          </a:p>
        </p:txBody>
      </p:sp>
      <p:sp>
        <p:nvSpPr>
          <p:cNvPr id="5" name="Cloud 4"/>
          <p:cNvSpPr/>
          <p:nvPr/>
        </p:nvSpPr>
        <p:spPr>
          <a:xfrm>
            <a:off x="7112619" y="512027"/>
            <a:ext cx="3367668" cy="1483112"/>
          </a:xfrm>
          <a:prstGeom prst="cloud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توصیف گستردگی و ماهیت بیماری در جامعه</a:t>
            </a:r>
            <a:endParaRPr lang="fa-IR" dirty="0"/>
          </a:p>
        </p:txBody>
      </p:sp>
      <p:sp>
        <p:nvSpPr>
          <p:cNvPr id="6" name="Cloud 5"/>
          <p:cNvSpPr/>
          <p:nvPr/>
        </p:nvSpPr>
        <p:spPr>
          <a:xfrm>
            <a:off x="1918008" y="1131599"/>
            <a:ext cx="2999678" cy="1349298"/>
          </a:xfrm>
          <a:prstGeom prst="cloud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بررسی 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علل بیماری ها</a:t>
            </a:r>
            <a:endParaRPr lang="fa-IR" dirty="0"/>
          </a:p>
        </p:txBody>
      </p:sp>
      <p:sp>
        <p:nvSpPr>
          <p:cNvPr id="7" name="Cloud 6"/>
          <p:cNvSpPr/>
          <p:nvPr/>
        </p:nvSpPr>
        <p:spPr>
          <a:xfrm>
            <a:off x="8452622" y="3055662"/>
            <a:ext cx="3415992" cy="1427354"/>
          </a:xfrm>
          <a:prstGeom prst="cloud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تعیین 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اولویت های بهداشتی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fa-IR" dirty="0"/>
          </a:p>
        </p:txBody>
      </p:sp>
      <p:sp>
        <p:nvSpPr>
          <p:cNvPr id="8" name="8-Point Star 7"/>
          <p:cNvSpPr/>
          <p:nvPr/>
        </p:nvSpPr>
        <p:spPr>
          <a:xfrm>
            <a:off x="9809354" y="359626"/>
            <a:ext cx="524107" cy="434898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1</a:t>
            </a:r>
            <a:endParaRPr lang="fa-IR" dirty="0"/>
          </a:p>
        </p:txBody>
      </p:sp>
      <p:sp>
        <p:nvSpPr>
          <p:cNvPr id="9" name="8-Point Star 8"/>
          <p:cNvSpPr/>
          <p:nvPr/>
        </p:nvSpPr>
        <p:spPr>
          <a:xfrm>
            <a:off x="7461092" y="4415162"/>
            <a:ext cx="524107" cy="434898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3</a:t>
            </a:r>
            <a:endParaRPr lang="fa-IR" dirty="0"/>
          </a:p>
        </p:txBody>
      </p:sp>
      <p:sp>
        <p:nvSpPr>
          <p:cNvPr id="10" name="8-Point Star 9"/>
          <p:cNvSpPr/>
          <p:nvPr/>
        </p:nvSpPr>
        <p:spPr>
          <a:xfrm>
            <a:off x="3659451" y="3146500"/>
            <a:ext cx="524107" cy="434898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4</a:t>
            </a:r>
            <a:endParaRPr lang="fa-IR" dirty="0"/>
          </a:p>
        </p:txBody>
      </p:sp>
      <p:sp>
        <p:nvSpPr>
          <p:cNvPr id="11" name="8-Point Star 10"/>
          <p:cNvSpPr/>
          <p:nvPr/>
        </p:nvSpPr>
        <p:spPr>
          <a:xfrm>
            <a:off x="4070190" y="961325"/>
            <a:ext cx="524107" cy="434898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5</a:t>
            </a:r>
            <a:endParaRPr lang="fa-IR" dirty="0"/>
          </a:p>
        </p:txBody>
      </p:sp>
      <p:sp>
        <p:nvSpPr>
          <p:cNvPr id="12" name="8-Point Star 11"/>
          <p:cNvSpPr/>
          <p:nvPr/>
        </p:nvSpPr>
        <p:spPr>
          <a:xfrm>
            <a:off x="11017405" y="2906040"/>
            <a:ext cx="524107" cy="434898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13" name="Sun 12"/>
          <p:cNvSpPr/>
          <p:nvPr/>
        </p:nvSpPr>
        <p:spPr>
          <a:xfrm>
            <a:off x="4070190" y="1609478"/>
            <a:ext cx="5006897" cy="2916505"/>
          </a:xfrm>
          <a:prstGeom prst="sun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>
                <a:solidFill>
                  <a:schemeClr val="tx1"/>
                </a:solidFill>
              </a:rPr>
              <a:t>موارد کاربرد میزان های ابتلا </a:t>
            </a:r>
          </a:p>
          <a:p>
            <a:pPr algn="ct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1134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1471961" y="457200"/>
            <a:ext cx="9846527" cy="1115122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/>
              <a:t>میزان </a:t>
            </a:r>
            <a:r>
              <a:rPr lang="fa-IR" b="1" dirty="0" smtClean="0"/>
              <a:t>ناتوانی</a:t>
            </a:r>
            <a:endParaRPr lang="fa-IR" b="1" dirty="0"/>
          </a:p>
        </p:txBody>
      </p:sp>
      <p:sp>
        <p:nvSpPr>
          <p:cNvPr id="5" name="Cloud 4"/>
          <p:cNvSpPr/>
          <p:nvPr/>
        </p:nvSpPr>
        <p:spPr>
          <a:xfrm>
            <a:off x="2687442" y="2241395"/>
            <a:ext cx="8118089" cy="2720897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این میزان با توجه به اینکه سلامتی شامل طیف کامل فعالیت های روزانه است پایه گذاری شده </a:t>
            </a:r>
            <a:r>
              <a:rPr lang="fa-IR" dirty="0" smtClean="0"/>
              <a:t>اند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3279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loud Callout 10"/>
          <p:cNvSpPr/>
          <p:nvPr/>
        </p:nvSpPr>
        <p:spPr>
          <a:xfrm>
            <a:off x="7460167" y="78058"/>
            <a:ext cx="3601844" cy="1288773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 dirty="0" smtClean="0"/>
          </a:p>
          <a:p>
            <a:pPr algn="ctr"/>
            <a:r>
              <a:rPr lang="fa-IR" b="1" dirty="0" smtClean="0"/>
              <a:t>میزان </a:t>
            </a:r>
            <a:r>
              <a:rPr lang="fa-IR" b="1" dirty="0"/>
              <a:t>های ناتوانی </a:t>
            </a:r>
          </a:p>
          <a:p>
            <a:pPr algn="ctr"/>
            <a:endParaRPr lang="fa-IR" dirty="0"/>
          </a:p>
        </p:txBody>
      </p:sp>
      <p:sp>
        <p:nvSpPr>
          <p:cNvPr id="12" name="Cloud 11"/>
          <p:cNvSpPr/>
          <p:nvPr/>
        </p:nvSpPr>
        <p:spPr>
          <a:xfrm>
            <a:off x="556760" y="3545083"/>
            <a:ext cx="2631688" cy="1552405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تعداد روزهای محدودیت فعالیت</a:t>
            </a:r>
            <a:endParaRPr lang="fa-IR" dirty="0"/>
          </a:p>
        </p:txBody>
      </p:sp>
      <p:sp>
        <p:nvSpPr>
          <p:cNvPr id="13" name="Cloud 12"/>
          <p:cNvSpPr/>
          <p:nvPr/>
        </p:nvSpPr>
        <p:spPr>
          <a:xfrm>
            <a:off x="299687" y="5307047"/>
            <a:ext cx="3267307" cy="131599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/>
              <a:t>تعداد روزهای ناتوانی و بستری</a:t>
            </a:r>
          </a:p>
        </p:txBody>
      </p:sp>
      <p:sp>
        <p:nvSpPr>
          <p:cNvPr id="14" name="Cloud 13"/>
          <p:cNvSpPr/>
          <p:nvPr/>
        </p:nvSpPr>
        <p:spPr>
          <a:xfrm>
            <a:off x="751265" y="1826437"/>
            <a:ext cx="2364150" cy="1471961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تعداد روزهای غیبت از کار در یک دوره     معین</a:t>
            </a:r>
          </a:p>
        </p:txBody>
      </p:sp>
      <p:sp>
        <p:nvSpPr>
          <p:cNvPr id="15" name="8-Point Star 14"/>
          <p:cNvSpPr/>
          <p:nvPr/>
        </p:nvSpPr>
        <p:spPr>
          <a:xfrm>
            <a:off x="880145" y="53198"/>
            <a:ext cx="2308303" cy="1471961"/>
          </a:xfrm>
          <a:prstGeom prst="star8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نشانگر ها از نوع پیشامد</a:t>
            </a:r>
            <a:endParaRPr lang="fa-IR" dirty="0"/>
          </a:p>
        </p:txBody>
      </p:sp>
      <p:sp>
        <p:nvSpPr>
          <p:cNvPr id="16" name="Down Ribbon 15"/>
          <p:cNvSpPr/>
          <p:nvPr/>
        </p:nvSpPr>
        <p:spPr>
          <a:xfrm>
            <a:off x="2374116" y="55755"/>
            <a:ext cx="667322" cy="31223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1</a:t>
            </a:r>
            <a:endParaRPr lang="fa-IR" dirty="0"/>
          </a:p>
        </p:txBody>
      </p:sp>
      <p:sp>
        <p:nvSpPr>
          <p:cNvPr id="19" name="Down Ribbon 18"/>
          <p:cNvSpPr/>
          <p:nvPr/>
        </p:nvSpPr>
        <p:spPr>
          <a:xfrm>
            <a:off x="2342598" y="5150930"/>
            <a:ext cx="698840" cy="31223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C</a:t>
            </a:r>
            <a:endParaRPr lang="fa-IR" dirty="0"/>
          </a:p>
        </p:txBody>
      </p:sp>
      <p:sp>
        <p:nvSpPr>
          <p:cNvPr id="20" name="Down Ribbon 19"/>
          <p:cNvSpPr/>
          <p:nvPr/>
        </p:nvSpPr>
        <p:spPr>
          <a:xfrm>
            <a:off x="2195557" y="3443559"/>
            <a:ext cx="781077" cy="31223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B</a:t>
            </a:r>
            <a:endParaRPr lang="fa-IR" dirty="0"/>
          </a:p>
        </p:txBody>
      </p:sp>
      <p:sp>
        <p:nvSpPr>
          <p:cNvPr id="21" name="Down Ribbon 20"/>
          <p:cNvSpPr/>
          <p:nvPr/>
        </p:nvSpPr>
        <p:spPr>
          <a:xfrm>
            <a:off x="2141865" y="1702794"/>
            <a:ext cx="888459" cy="31223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A</a:t>
            </a:r>
            <a:endParaRPr lang="fa-IR" dirty="0"/>
          </a:p>
        </p:txBody>
      </p:sp>
      <p:sp>
        <p:nvSpPr>
          <p:cNvPr id="22" name="8-Point Star 21"/>
          <p:cNvSpPr/>
          <p:nvPr/>
        </p:nvSpPr>
        <p:spPr>
          <a:xfrm>
            <a:off x="9395210" y="2843531"/>
            <a:ext cx="2308303" cy="1471961"/>
          </a:xfrm>
          <a:prstGeom prst="star8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نشانگر ها از نوع شخصی </a:t>
            </a:r>
            <a:endParaRPr lang="fa-IR" dirty="0"/>
          </a:p>
        </p:txBody>
      </p:sp>
      <p:sp>
        <p:nvSpPr>
          <p:cNvPr id="17" name="Down Ribbon 16"/>
          <p:cNvSpPr/>
          <p:nvPr/>
        </p:nvSpPr>
        <p:spPr>
          <a:xfrm>
            <a:off x="10788754" y="2755047"/>
            <a:ext cx="702526" cy="312234"/>
          </a:xfrm>
          <a:prstGeom prst="ribb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23" name="Cloud 22"/>
          <p:cNvSpPr/>
          <p:nvPr/>
        </p:nvSpPr>
        <p:spPr>
          <a:xfrm>
            <a:off x="4754212" y="3056661"/>
            <a:ext cx="4382974" cy="171165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محدود </a:t>
            </a:r>
            <a:r>
              <a:rPr lang="fa-IR" dirty="0"/>
              <a:t>شدن تحرک مانند بستری شدن و </a:t>
            </a:r>
            <a:r>
              <a:rPr lang="fa-IR" dirty="0" smtClean="0"/>
              <a:t>خانه نشین شدن</a:t>
            </a:r>
            <a:endParaRPr lang="fa-IR" dirty="0"/>
          </a:p>
        </p:txBody>
      </p:sp>
      <p:sp>
        <p:nvSpPr>
          <p:cNvPr id="24" name="Cloud 23"/>
          <p:cNvSpPr/>
          <p:nvPr/>
        </p:nvSpPr>
        <p:spPr>
          <a:xfrm>
            <a:off x="5050791" y="4878299"/>
            <a:ext cx="4396174" cy="160108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محدود شدن فعالیت مانند محدودیت </a:t>
            </a:r>
            <a:r>
              <a:rPr lang="fa-IR" dirty="0" smtClean="0"/>
              <a:t>عملکرد فعالیت </a:t>
            </a:r>
            <a:r>
              <a:rPr lang="fa-IR" dirty="0"/>
              <a:t>اساسی زندگی روزانه مانند</a:t>
            </a:r>
          </a:p>
          <a:p>
            <a:pPr algn="ctr"/>
            <a:r>
              <a:rPr lang="fa-IR" dirty="0"/>
              <a:t> غذا و خوردن و ...</a:t>
            </a:r>
          </a:p>
        </p:txBody>
      </p:sp>
      <p:sp>
        <p:nvSpPr>
          <p:cNvPr id="25" name="Down Ribbon 24"/>
          <p:cNvSpPr/>
          <p:nvPr/>
        </p:nvSpPr>
        <p:spPr>
          <a:xfrm>
            <a:off x="8304254" y="4768312"/>
            <a:ext cx="702526" cy="312234"/>
          </a:xfrm>
          <a:prstGeom prst="ribb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B</a:t>
            </a:r>
            <a:endParaRPr lang="fa-IR" dirty="0"/>
          </a:p>
        </p:txBody>
      </p:sp>
      <p:sp>
        <p:nvSpPr>
          <p:cNvPr id="26" name="Down Ribbon 25"/>
          <p:cNvSpPr/>
          <p:nvPr/>
        </p:nvSpPr>
        <p:spPr>
          <a:xfrm>
            <a:off x="8097956" y="2966448"/>
            <a:ext cx="702526" cy="312234"/>
          </a:xfrm>
          <a:prstGeom prst="ribb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A</a:t>
            </a:r>
            <a:endParaRPr lang="fa-IR" dirty="0"/>
          </a:p>
        </p:txBody>
      </p:sp>
      <p:sp>
        <p:nvSpPr>
          <p:cNvPr id="27" name="Striped Right Arrow 26"/>
          <p:cNvSpPr/>
          <p:nvPr/>
        </p:nvSpPr>
        <p:spPr>
          <a:xfrm rot="10800000">
            <a:off x="3412273" y="553389"/>
            <a:ext cx="3434002" cy="4715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" name="Striped Right Arrow 27"/>
          <p:cNvSpPr/>
          <p:nvPr/>
        </p:nvSpPr>
        <p:spPr>
          <a:xfrm rot="5400000">
            <a:off x="9938908" y="1731605"/>
            <a:ext cx="1220904" cy="50092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54901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6735337" y="334537"/>
            <a:ext cx="5196466" cy="936702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/>
              <a:t>شاخص سولیوان </a:t>
            </a:r>
            <a:r>
              <a:rPr lang="fa-IR" b="1" dirty="0" smtClean="0"/>
              <a:t>(</a:t>
            </a:r>
            <a:r>
              <a:rPr lang="en-US" b="1" dirty="0"/>
              <a:t>(Sullivan</a:t>
            </a:r>
            <a:endParaRPr lang="fa-IR" b="1" dirty="0"/>
          </a:p>
        </p:txBody>
      </p:sp>
      <p:sp>
        <p:nvSpPr>
          <p:cNvPr id="5" name="Cloud Callout 4"/>
          <p:cNvSpPr/>
          <p:nvPr/>
        </p:nvSpPr>
        <p:spPr>
          <a:xfrm>
            <a:off x="7181383" y="3668752"/>
            <a:ext cx="4605454" cy="880946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/>
              <a:t>شاخص </a:t>
            </a:r>
            <a:r>
              <a:rPr lang="fa-IR" b="1" dirty="0" smtClean="0"/>
              <a:t>دلی ( </a:t>
            </a:r>
            <a:r>
              <a:rPr lang="en-US" b="1" dirty="0" smtClean="0"/>
              <a:t> ( DALY</a:t>
            </a:r>
            <a:endParaRPr lang="fa-IR" b="1" dirty="0"/>
          </a:p>
        </p:txBody>
      </p:sp>
      <p:sp>
        <p:nvSpPr>
          <p:cNvPr id="6" name="Cloud 5"/>
          <p:cNvSpPr/>
          <p:nvPr/>
        </p:nvSpPr>
        <p:spPr>
          <a:xfrm>
            <a:off x="2330605" y="1460811"/>
            <a:ext cx="6356195" cy="2341756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امید به زندگی بدون ناتوانی که از تفاضل مدت احتمال بستری شدن و ناتوانی در عملکرد فعالیت های عمده از امید به زندگی محسابه </a:t>
            </a:r>
            <a:r>
              <a:rPr lang="fa-IR" dirty="0" smtClean="0"/>
              <a:t>میشود</a:t>
            </a:r>
            <a:endParaRPr lang="fa-IR" dirty="0"/>
          </a:p>
        </p:txBody>
      </p:sp>
      <p:sp>
        <p:nvSpPr>
          <p:cNvPr id="7" name="Cloud 6"/>
          <p:cNvSpPr/>
          <p:nvPr/>
        </p:nvSpPr>
        <p:spPr>
          <a:xfrm>
            <a:off x="6047672" y="4806178"/>
            <a:ext cx="5452948" cy="1761892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نشانگر وقت از دست رفته از طریق معلولیت و مرگ زودرس بوده و واحد آن بر حسب سال </a:t>
            </a:r>
            <a:r>
              <a:rPr lang="fa-IR" dirty="0" smtClean="0"/>
              <a:t>است</a:t>
            </a:r>
            <a:endParaRPr lang="fa-IR" dirty="0"/>
          </a:p>
        </p:txBody>
      </p:sp>
      <p:sp>
        <p:nvSpPr>
          <p:cNvPr id="8" name="Cloud 7"/>
          <p:cNvSpPr/>
          <p:nvPr/>
        </p:nvSpPr>
        <p:spPr>
          <a:xfrm>
            <a:off x="594724" y="4995749"/>
            <a:ext cx="5237364" cy="1382750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/>
              <a:t>بیانگر فشار و خسارت ناشی از بیماری در جامعه است</a:t>
            </a:r>
            <a:endParaRPr lang="fa-IR" dirty="0"/>
          </a:p>
        </p:txBody>
      </p:sp>
      <p:sp>
        <p:nvSpPr>
          <p:cNvPr id="12" name="Curved Up Arrow 11"/>
          <p:cNvSpPr/>
          <p:nvPr/>
        </p:nvSpPr>
        <p:spPr>
          <a:xfrm rot="10800000">
            <a:off x="5133272" y="4388005"/>
            <a:ext cx="1828800" cy="579866"/>
          </a:xfrm>
          <a:prstGeom prst="curved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91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869795" y="401444"/>
            <a:ext cx="10671717" cy="1070517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/>
              <a:t>شاخص های وضعیت تغذیه</a:t>
            </a:r>
          </a:p>
        </p:txBody>
      </p:sp>
      <p:sp>
        <p:nvSpPr>
          <p:cNvPr id="7" name="Cloud 6"/>
          <p:cNvSpPr/>
          <p:nvPr/>
        </p:nvSpPr>
        <p:spPr>
          <a:xfrm>
            <a:off x="3055433" y="4265343"/>
            <a:ext cx="5229922" cy="202952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تعیین فراوانی کمبود وزن به هنگام تولد (</a:t>
            </a:r>
            <a:r>
              <a:rPr lang="fa-IR" dirty="0" smtClean="0"/>
              <a:t>کمتر </a:t>
            </a:r>
            <a:r>
              <a:rPr lang="fa-IR" dirty="0"/>
              <a:t>از 2.5 کیلوگرم)	</a:t>
            </a:r>
          </a:p>
        </p:txBody>
      </p:sp>
      <p:sp>
        <p:nvSpPr>
          <p:cNvPr id="8" name="Cloud 7"/>
          <p:cNvSpPr/>
          <p:nvPr/>
        </p:nvSpPr>
        <p:spPr>
          <a:xfrm>
            <a:off x="749919" y="1998857"/>
            <a:ext cx="5229922" cy="202952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/>
              <a:t>اندازه گیری قد و و زن کودکان در سن ورود به مدرسه</a:t>
            </a:r>
          </a:p>
        </p:txBody>
      </p:sp>
      <p:sp>
        <p:nvSpPr>
          <p:cNvPr id="10" name="Up Ribbon 9"/>
          <p:cNvSpPr/>
          <p:nvPr/>
        </p:nvSpPr>
        <p:spPr>
          <a:xfrm>
            <a:off x="4532970" y="1795347"/>
            <a:ext cx="758283" cy="407019"/>
          </a:xfrm>
          <a:prstGeom prst="ribbon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11" name="Up Ribbon 10"/>
          <p:cNvSpPr/>
          <p:nvPr/>
        </p:nvSpPr>
        <p:spPr>
          <a:xfrm>
            <a:off x="7040136" y="4176133"/>
            <a:ext cx="758283" cy="407019"/>
          </a:xfrm>
          <a:prstGeom prst="ribbon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3</a:t>
            </a:r>
            <a:endParaRPr lang="fa-IR" dirty="0"/>
          </a:p>
        </p:txBody>
      </p:sp>
      <p:sp>
        <p:nvSpPr>
          <p:cNvPr id="5" name="Cloud 4"/>
          <p:cNvSpPr/>
          <p:nvPr/>
        </p:nvSpPr>
        <p:spPr>
          <a:xfrm>
            <a:off x="6512312" y="1965403"/>
            <a:ext cx="5575610" cy="202952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اندازه گیری های انسان سنجی </a:t>
            </a:r>
            <a:r>
              <a:rPr lang="en-US" dirty="0" smtClean="0"/>
              <a:t>(Anthropometric) </a:t>
            </a:r>
            <a:r>
              <a:rPr lang="fa-IR" dirty="0"/>
              <a:t>در کودکان پیش از سن ورود به دبستان. مانند قد ، وزن و دور قسمت میانی بازو</a:t>
            </a:r>
          </a:p>
        </p:txBody>
      </p:sp>
      <p:sp>
        <p:nvSpPr>
          <p:cNvPr id="9" name="Up Ribbon 8"/>
          <p:cNvSpPr/>
          <p:nvPr/>
        </p:nvSpPr>
        <p:spPr>
          <a:xfrm>
            <a:off x="10576931" y="1795346"/>
            <a:ext cx="758283" cy="407019"/>
          </a:xfrm>
          <a:prstGeom prst="ribbon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1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72737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1349299" y="278781"/>
            <a:ext cx="10225668" cy="113742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شاخص </a:t>
            </a:r>
            <a:r>
              <a:rPr lang="fa-IR" b="1" dirty="0"/>
              <a:t>های اجرایی خدمات </a:t>
            </a:r>
            <a:r>
              <a:rPr lang="fa-IR" b="1" dirty="0" smtClean="0"/>
              <a:t>بهداشتی</a:t>
            </a:r>
            <a:endParaRPr lang="fa-IR" b="1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8660942" y="1862456"/>
            <a:ext cx="3233854" cy="557559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نسبت پزشک به جمعیت</a:t>
            </a:r>
          </a:p>
        </p:txBody>
      </p:sp>
      <p:sp>
        <p:nvSpPr>
          <p:cNvPr id="8" name="Flowchart: Alternate Process 7"/>
          <p:cNvSpPr/>
          <p:nvPr/>
        </p:nvSpPr>
        <p:spPr>
          <a:xfrm>
            <a:off x="9207351" y="2824451"/>
            <a:ext cx="2687445" cy="656529"/>
          </a:xfrm>
          <a:prstGeom prst="flowChartAlternateProcess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/>
              <a:t>نسبت پزشک به پرستار</a:t>
            </a:r>
            <a:endParaRPr lang="en-US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7936112" y="3685474"/>
            <a:ext cx="3958684" cy="724829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نسبت تخت بیمارستان به جمعیت</a:t>
            </a:r>
            <a:endParaRPr lang="fa-IR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5389933" y="4746045"/>
            <a:ext cx="6504863" cy="724829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/>
              <a:t>نسبت مراجعه جمعیت به مراکز بهداشتی درمانی یا خانه بهداشت </a:t>
            </a:r>
            <a:endParaRPr lang="en-US" dirty="0"/>
          </a:p>
        </p:txBody>
      </p:sp>
      <p:sp>
        <p:nvSpPr>
          <p:cNvPr id="11" name="Flowchart: Alternate Process 10"/>
          <p:cNvSpPr/>
          <p:nvPr/>
        </p:nvSpPr>
        <p:spPr>
          <a:xfrm>
            <a:off x="6397245" y="5826798"/>
            <a:ext cx="5497551" cy="600779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/>
              <a:t>نسبت جمعیتی که توسط ماما سنتی زایمان می کنند</a:t>
            </a:r>
            <a:endParaRPr lang="en-US" dirty="0"/>
          </a:p>
        </p:txBody>
      </p:sp>
      <p:sp>
        <p:nvSpPr>
          <p:cNvPr id="12" name="Striped Right Arrow 11"/>
          <p:cNvSpPr/>
          <p:nvPr/>
        </p:nvSpPr>
        <p:spPr>
          <a:xfrm rot="10800000">
            <a:off x="7720813" y="1999715"/>
            <a:ext cx="624468" cy="36798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8-Point Star 12"/>
          <p:cNvSpPr/>
          <p:nvPr/>
        </p:nvSpPr>
        <p:spPr>
          <a:xfrm>
            <a:off x="11459898" y="1614294"/>
            <a:ext cx="43489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A</a:t>
            </a:r>
            <a:endParaRPr lang="fa-IR" b="1" dirty="0"/>
          </a:p>
        </p:txBody>
      </p:sp>
      <p:sp>
        <p:nvSpPr>
          <p:cNvPr id="14" name="8-Point Star 13"/>
          <p:cNvSpPr/>
          <p:nvPr/>
        </p:nvSpPr>
        <p:spPr>
          <a:xfrm>
            <a:off x="11459898" y="2545837"/>
            <a:ext cx="43489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B</a:t>
            </a:r>
            <a:endParaRPr lang="fa-IR" b="1" dirty="0"/>
          </a:p>
        </p:txBody>
      </p:sp>
      <p:sp>
        <p:nvSpPr>
          <p:cNvPr id="15" name="8-Point Star 14"/>
          <p:cNvSpPr/>
          <p:nvPr/>
        </p:nvSpPr>
        <p:spPr>
          <a:xfrm>
            <a:off x="11591683" y="3511000"/>
            <a:ext cx="43489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C</a:t>
            </a:r>
            <a:endParaRPr lang="fa-IR" b="1" dirty="0"/>
          </a:p>
        </p:txBody>
      </p:sp>
      <p:sp>
        <p:nvSpPr>
          <p:cNvPr id="16" name="8-Point Star 15"/>
          <p:cNvSpPr/>
          <p:nvPr/>
        </p:nvSpPr>
        <p:spPr>
          <a:xfrm>
            <a:off x="11569386" y="4476163"/>
            <a:ext cx="43489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D</a:t>
            </a:r>
            <a:endParaRPr lang="fa-IR" b="1" dirty="0"/>
          </a:p>
        </p:txBody>
      </p:sp>
      <p:sp>
        <p:nvSpPr>
          <p:cNvPr id="17" name="8-Point Star 16"/>
          <p:cNvSpPr/>
          <p:nvPr/>
        </p:nvSpPr>
        <p:spPr>
          <a:xfrm>
            <a:off x="11569385" y="5540034"/>
            <a:ext cx="434898" cy="401444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E</a:t>
            </a:r>
            <a:endParaRPr lang="fa-IR" b="1" dirty="0"/>
          </a:p>
        </p:txBody>
      </p:sp>
      <p:sp>
        <p:nvSpPr>
          <p:cNvPr id="18" name="Oval 17"/>
          <p:cNvSpPr/>
          <p:nvPr/>
        </p:nvSpPr>
        <p:spPr>
          <a:xfrm>
            <a:off x="259604" y="1795379"/>
            <a:ext cx="3646449" cy="907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10/4به </a:t>
            </a:r>
            <a:r>
              <a:rPr lang="fa-IR" dirty="0"/>
              <a:t>ازای </a:t>
            </a:r>
            <a:r>
              <a:rPr lang="fa-IR" dirty="0" smtClean="0"/>
              <a:t>10000</a:t>
            </a:r>
            <a:endParaRPr lang="fa-IR" dirty="0"/>
          </a:p>
        </p:txBody>
      </p:sp>
      <p:sp>
        <p:nvSpPr>
          <p:cNvPr id="6" name="Horizontal Scroll 5"/>
          <p:cNvSpPr/>
          <p:nvPr/>
        </p:nvSpPr>
        <p:spPr>
          <a:xfrm>
            <a:off x="4682489" y="1739353"/>
            <a:ext cx="1939961" cy="925551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درسال </a:t>
            </a:r>
            <a:r>
              <a:rPr lang="en-US" dirty="0" smtClean="0"/>
              <a:t>1391</a:t>
            </a:r>
            <a:endParaRPr lang="fa-IR" dirty="0"/>
          </a:p>
        </p:txBody>
      </p:sp>
      <p:sp>
        <p:nvSpPr>
          <p:cNvPr id="23" name="Left-Right Arrow 22"/>
          <p:cNvSpPr/>
          <p:nvPr/>
        </p:nvSpPr>
        <p:spPr>
          <a:xfrm>
            <a:off x="4063884" y="2160106"/>
            <a:ext cx="420523" cy="17781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Plus 23"/>
          <p:cNvSpPr/>
          <p:nvPr/>
        </p:nvSpPr>
        <p:spPr>
          <a:xfrm>
            <a:off x="6667890" y="1829346"/>
            <a:ext cx="525676" cy="372783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Horizontal Scroll 24"/>
          <p:cNvSpPr/>
          <p:nvPr/>
        </p:nvSpPr>
        <p:spPr>
          <a:xfrm>
            <a:off x="3844351" y="3629794"/>
            <a:ext cx="2460000" cy="876071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1/4 </a:t>
            </a:r>
            <a:r>
              <a:rPr lang="fa-IR" dirty="0"/>
              <a:t>به </a:t>
            </a:r>
            <a:r>
              <a:rPr lang="fa-IR" dirty="0" smtClean="0"/>
              <a:t>ازای 10000 </a:t>
            </a:r>
            <a:endParaRPr lang="fa-IR" dirty="0"/>
          </a:p>
        </p:txBody>
      </p:sp>
      <p:sp>
        <p:nvSpPr>
          <p:cNvPr id="27" name="Plus 26"/>
          <p:cNvSpPr/>
          <p:nvPr/>
        </p:nvSpPr>
        <p:spPr>
          <a:xfrm>
            <a:off x="6395340" y="3564078"/>
            <a:ext cx="525676" cy="372783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" name="Striped Right Arrow 27"/>
          <p:cNvSpPr/>
          <p:nvPr/>
        </p:nvSpPr>
        <p:spPr>
          <a:xfrm rot="10800000">
            <a:off x="6930728" y="3863894"/>
            <a:ext cx="624468" cy="36798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" name="Cloud 28"/>
          <p:cNvSpPr/>
          <p:nvPr/>
        </p:nvSpPr>
        <p:spPr>
          <a:xfrm>
            <a:off x="247128" y="4553139"/>
            <a:ext cx="4650057" cy="2106959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 dirty="0" smtClean="0"/>
          </a:p>
          <a:p>
            <a:pPr algn="ctr"/>
            <a:r>
              <a:rPr lang="fa-IR" dirty="0" smtClean="0"/>
              <a:t>این شاخص ها منعکس کننده توزیع </a:t>
            </a:r>
            <a:r>
              <a:rPr lang="fa-IR" dirty="0"/>
              <a:t>عادلانه منابع بهداشتی در بخش های مختلف کشور وتدارک مراقبت های بهداشتی است</a:t>
            </a:r>
          </a:p>
        </p:txBody>
      </p:sp>
      <p:sp>
        <p:nvSpPr>
          <p:cNvPr id="30" name="5-Point Star 29"/>
          <p:cNvSpPr/>
          <p:nvPr/>
        </p:nvSpPr>
        <p:spPr>
          <a:xfrm>
            <a:off x="3906053" y="5078786"/>
            <a:ext cx="157831" cy="163107"/>
          </a:xfrm>
          <a:prstGeom prst="star5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57526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184158"/>
              </p:ext>
            </p:extLst>
          </p:nvPr>
        </p:nvGraphicFramePr>
        <p:xfrm>
          <a:off x="1661373" y="643942"/>
          <a:ext cx="8358390" cy="50227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32716">
                  <a:extLst>
                    <a:ext uri="{9D8B030D-6E8A-4147-A177-3AD203B41FA5}">
                      <a16:colId xmlns:a16="http://schemas.microsoft.com/office/drawing/2014/main" val="2862858299"/>
                    </a:ext>
                  </a:extLst>
                </a:gridCol>
                <a:gridCol w="1786100">
                  <a:extLst>
                    <a:ext uri="{9D8B030D-6E8A-4147-A177-3AD203B41FA5}">
                      <a16:colId xmlns:a16="http://schemas.microsoft.com/office/drawing/2014/main" val="861399416"/>
                    </a:ext>
                  </a:extLst>
                </a:gridCol>
                <a:gridCol w="1339574">
                  <a:extLst>
                    <a:ext uri="{9D8B030D-6E8A-4147-A177-3AD203B41FA5}">
                      <a16:colId xmlns:a16="http://schemas.microsoft.com/office/drawing/2014/main" val="2206470992"/>
                    </a:ext>
                  </a:extLst>
                </a:gridCol>
              </a:tblGrid>
              <a:tr h="1476909">
                <a:tc gridSpan="3">
                  <a:txBody>
                    <a:bodyPr/>
                    <a:lstStyle/>
                    <a:p>
                      <a:pPr marL="9525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 </a:t>
                      </a:r>
                      <a:endParaRPr lang="en-US" sz="1000" dirty="0" smtClean="0">
                        <a:effectLst/>
                      </a:endParaRPr>
                    </a:p>
                    <a:p>
                      <a:pPr marL="9525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شاخصهای </a:t>
                      </a:r>
                      <a:r>
                        <a:rPr lang="fa-IR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منابع فیزیکی و انسانی سلامت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643019"/>
                  </a:ext>
                </a:extLst>
              </a:tr>
              <a:tr h="586271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تعداد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پزشک به ازای هر ده هزار نفر جمعیت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10.4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832232092"/>
                  </a:ext>
                </a:extLst>
              </a:tr>
              <a:tr h="586271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تعداد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دندانپزشک به ازای هر ده هزار نفر جمعیت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2659362288"/>
                  </a:ext>
                </a:extLst>
              </a:tr>
              <a:tr h="586271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تعداد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دکتر داروساز به ازای هر ده هزار نفر جمعیت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2836928597"/>
                  </a:ext>
                </a:extLst>
              </a:tr>
              <a:tr h="586271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تعداد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پرستار و ماما به ازای هر ده هزار نفر جمعیت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32.5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420952386"/>
                  </a:ext>
                </a:extLst>
              </a:tr>
              <a:tr h="586271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تعداد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تخت بیمارستان به ازای هر ده هزار نفر جمعیت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942061475"/>
                  </a:ext>
                </a:extLst>
              </a:tr>
              <a:tr h="614498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aseline="30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400" baseline="30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واحدها </a:t>
                      </a:r>
                      <a:r>
                        <a:rPr lang="fa-IR" sz="2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و مراکز مراقبتهای اولیه سلامت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259601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699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1025912" y="245327"/>
            <a:ext cx="10225667" cy="113742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/>
              <a:t>میزان های استفاده از خدمات</a:t>
            </a:r>
          </a:p>
        </p:txBody>
      </p:sp>
      <p:sp>
        <p:nvSpPr>
          <p:cNvPr id="5" name="Cloud 4"/>
          <p:cNvSpPr/>
          <p:nvPr/>
        </p:nvSpPr>
        <p:spPr>
          <a:xfrm>
            <a:off x="802887" y="1694985"/>
            <a:ext cx="8976732" cy="1717288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به صورت نسبت مردمی که نیاز به خدمات دارند </a:t>
            </a:r>
            <a:r>
              <a:rPr lang="fa-IR" dirty="0" smtClean="0"/>
              <a:t>، برکسانی </a:t>
            </a:r>
            <a:r>
              <a:rPr lang="fa-IR" dirty="0"/>
              <a:t>که در عمل خدمات را در یک دوره یعنی (معمولا یک سال) دریافت می کنند بیان می شود</a:t>
            </a:r>
          </a:p>
        </p:txBody>
      </p:sp>
      <p:sp>
        <p:nvSpPr>
          <p:cNvPr id="6" name="Cloud 5"/>
          <p:cNvSpPr/>
          <p:nvPr/>
        </p:nvSpPr>
        <p:spPr>
          <a:xfrm>
            <a:off x="4404731" y="3891776"/>
            <a:ext cx="7181384" cy="1951463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بین استفاده از خدمات بهداشتی </a:t>
            </a:r>
            <a:r>
              <a:rPr lang="fa-IR" dirty="0" smtClean="0"/>
              <a:t>، </a:t>
            </a:r>
            <a:r>
              <a:rPr lang="fa-IR" dirty="0"/>
              <a:t>نیاز های بهداشتی و وضع سلامتی مردم رابطه ای وجود </a:t>
            </a:r>
            <a:r>
              <a:rPr lang="fa-IR" dirty="0" smtClean="0"/>
              <a:t>دارد</a:t>
            </a:r>
            <a:endParaRPr lang="fa-IR" dirty="0"/>
          </a:p>
          <a:p>
            <a:pPr algn="ctr"/>
            <a:endParaRPr lang="fa-IR" dirty="0"/>
          </a:p>
        </p:txBody>
      </p:sp>
      <p:sp>
        <p:nvSpPr>
          <p:cNvPr id="7" name="Curved Down Arrow 6"/>
          <p:cNvSpPr/>
          <p:nvPr/>
        </p:nvSpPr>
        <p:spPr>
          <a:xfrm rot="4249150">
            <a:off x="9953326" y="2759252"/>
            <a:ext cx="1423150" cy="747261"/>
          </a:xfrm>
          <a:prstGeom prst="curved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329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3308379"/>
              </p:ext>
            </p:extLst>
          </p:nvPr>
        </p:nvGraphicFramePr>
        <p:xfrm>
          <a:off x="542545" y="618184"/>
          <a:ext cx="9322674" cy="47394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98413">
                  <a:extLst>
                    <a:ext uri="{9D8B030D-6E8A-4147-A177-3AD203B41FA5}">
                      <a16:colId xmlns:a16="http://schemas.microsoft.com/office/drawing/2014/main" val="4262795830"/>
                    </a:ext>
                  </a:extLst>
                </a:gridCol>
                <a:gridCol w="1262129">
                  <a:extLst>
                    <a:ext uri="{9D8B030D-6E8A-4147-A177-3AD203B41FA5}">
                      <a16:colId xmlns:a16="http://schemas.microsoft.com/office/drawing/2014/main" val="3793806946"/>
                    </a:ext>
                  </a:extLst>
                </a:gridCol>
                <a:gridCol w="1262132">
                  <a:extLst>
                    <a:ext uri="{9D8B030D-6E8A-4147-A177-3AD203B41FA5}">
                      <a16:colId xmlns:a16="http://schemas.microsoft.com/office/drawing/2014/main" val="630474076"/>
                    </a:ext>
                  </a:extLst>
                </a:gridCol>
              </a:tblGrid>
              <a:tr h="1593763">
                <a:tc gridSpan="3">
                  <a:txBody>
                    <a:bodyPr/>
                    <a:lstStyle/>
                    <a:p>
                      <a:pPr marL="0" marR="9525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28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9525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شاخصهای </a:t>
                      </a:r>
                      <a:r>
                        <a:rPr lang="fa-IR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پوشش خدمات مراقبتهای اولیه سلامت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9049380"/>
                  </a:ext>
                </a:extLst>
              </a:tr>
              <a:tr h="629133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کلی جمعیت با دسترسی به خدمات سلامت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909249988"/>
                  </a:ext>
                </a:extLst>
              </a:tr>
              <a:tr h="629133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جمعیت شهری دارای دسترسی به خدمات سلامت محلی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109826216"/>
                  </a:ext>
                </a:extLst>
              </a:tr>
              <a:tr h="629133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جمعیت روستایی دارای دسترسی به خدمات سلامت محلی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2684984903"/>
                  </a:ext>
                </a:extLst>
              </a:tr>
              <a:tr h="629133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تولد توسط پرسنل بهداشت آموزش دیده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64777825"/>
                  </a:ext>
                </a:extLst>
              </a:tr>
              <a:tr h="629133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پوشش مراقبتهای پیش از تولد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1391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2518562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6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1204330" y="401443"/>
            <a:ext cx="10459845" cy="1248936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/>
              <a:t>شاخص های بهداشت </a:t>
            </a:r>
            <a:r>
              <a:rPr lang="fa-IR" b="1" dirty="0" smtClean="0"/>
              <a:t>روانی </a:t>
            </a:r>
            <a:r>
              <a:rPr lang="fa-IR" b="1" dirty="0"/>
              <a:t>و اجتماعی</a:t>
            </a:r>
          </a:p>
        </p:txBody>
      </p:sp>
      <p:sp>
        <p:nvSpPr>
          <p:cNvPr id="5" name="Cloud 4"/>
          <p:cNvSpPr/>
          <p:nvPr/>
        </p:nvSpPr>
        <p:spPr>
          <a:xfrm>
            <a:off x="4728117" y="1750671"/>
            <a:ext cx="6936058" cy="2408663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خود کشی. آدم کشی و سایر اقدامات جنایی و تبهکاری . حوادث ترابری جاده . بزهکاری جوانان . اعتیاد به الکل و مواد مخدر و دخانیات . مصرف آرام بخش ها . بزه های خانوادگی . جوانان سرگردان و خانمان ترک کرده</a:t>
            </a:r>
          </a:p>
        </p:txBody>
      </p:sp>
      <p:sp>
        <p:nvSpPr>
          <p:cNvPr id="6" name="Curved Down Arrow 5"/>
          <p:cNvSpPr/>
          <p:nvPr/>
        </p:nvSpPr>
        <p:spPr>
          <a:xfrm rot="5569366">
            <a:off x="10899109" y="3934721"/>
            <a:ext cx="827788" cy="66238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7" name="Cloud 6"/>
          <p:cNvSpPr/>
          <p:nvPr/>
        </p:nvSpPr>
        <p:spPr>
          <a:xfrm>
            <a:off x="6777908" y="4750348"/>
            <a:ext cx="4973444" cy="1628077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این شاخص راهنمای اقدامات </a:t>
            </a:r>
            <a:r>
              <a:rPr lang="fa-IR" dirty="0"/>
              <a:t>اجتماعی برای </a:t>
            </a:r>
            <a:r>
              <a:rPr lang="fa-IR" dirty="0" smtClean="0"/>
              <a:t>بهبود </a:t>
            </a:r>
            <a:r>
              <a:rPr lang="fa-IR" dirty="0"/>
              <a:t>سلامت مردم</a:t>
            </a:r>
          </a:p>
        </p:txBody>
      </p:sp>
      <p:sp>
        <p:nvSpPr>
          <p:cNvPr id="10" name="Down Ribbon 9"/>
          <p:cNvSpPr/>
          <p:nvPr/>
        </p:nvSpPr>
        <p:spPr>
          <a:xfrm>
            <a:off x="1169888" y="4020165"/>
            <a:ext cx="3947532" cy="646771"/>
          </a:xfrm>
          <a:prstGeom prst="ribb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در سال 1391</a:t>
            </a:r>
            <a:endParaRPr lang="fa-IR" b="1" dirty="0"/>
          </a:p>
        </p:txBody>
      </p:sp>
      <p:sp>
        <p:nvSpPr>
          <p:cNvPr id="12" name="Horizontal Scroll 11"/>
          <p:cNvSpPr/>
          <p:nvPr/>
        </p:nvSpPr>
        <p:spPr>
          <a:xfrm>
            <a:off x="250989" y="4527766"/>
            <a:ext cx="5785331" cy="1616927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درصد کلی رواج دخانیات در بزرگسالان: 8 درصد</a:t>
            </a:r>
          </a:p>
          <a:p>
            <a:pPr algn="ctr"/>
            <a:r>
              <a:rPr lang="fa-IR" dirty="0"/>
              <a:t>درصد کلی رواج دخانیات در بزرگسالان مذکر:16 درصد</a:t>
            </a:r>
          </a:p>
          <a:p>
            <a:pPr algn="ctr"/>
            <a:r>
              <a:rPr lang="fa-IR" dirty="0"/>
              <a:t>درصد کلی رواج دخانیات در بزرگسالان مونث: 1 درصد</a:t>
            </a:r>
          </a:p>
        </p:txBody>
      </p:sp>
      <p:sp>
        <p:nvSpPr>
          <p:cNvPr id="11" name="Plus 10"/>
          <p:cNvSpPr/>
          <p:nvPr/>
        </p:nvSpPr>
        <p:spPr>
          <a:xfrm>
            <a:off x="6118290" y="4343550"/>
            <a:ext cx="577648" cy="546409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16945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Ribbon 1"/>
          <p:cNvSpPr/>
          <p:nvPr/>
        </p:nvSpPr>
        <p:spPr>
          <a:xfrm>
            <a:off x="691377" y="301084"/>
            <a:ext cx="10983950" cy="1471961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/>
              <a:t>شاخص های زیست محیطی</a:t>
            </a:r>
          </a:p>
        </p:txBody>
      </p:sp>
      <p:sp>
        <p:nvSpPr>
          <p:cNvPr id="3" name="Cloud 2"/>
          <p:cNvSpPr/>
          <p:nvPr/>
        </p:nvSpPr>
        <p:spPr>
          <a:xfrm>
            <a:off x="490654" y="2174488"/>
            <a:ext cx="11184673" cy="221909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/>
              <a:t>بازتاب کیفیت فیزیکی و زیست شناختی محیطی هستند که بیماری ها در آن بروز و مردم در آن زندگی می </a:t>
            </a:r>
            <a:r>
              <a:rPr lang="fa-IR" dirty="0" smtClean="0"/>
              <a:t>کنند . </a:t>
            </a:r>
            <a:r>
              <a:rPr lang="fa-IR" dirty="0"/>
              <a:t>این شاخص ها در رابطه با آلودگی آب و هوا </a:t>
            </a:r>
            <a:r>
              <a:rPr lang="fa-IR" dirty="0" smtClean="0"/>
              <a:t>، پرتو </a:t>
            </a:r>
            <a:r>
              <a:rPr lang="fa-IR" dirty="0"/>
              <a:t>ها </a:t>
            </a:r>
            <a:r>
              <a:rPr lang="fa-IR" dirty="0" smtClean="0"/>
              <a:t>، </a:t>
            </a:r>
            <a:r>
              <a:rPr lang="fa-IR" dirty="0"/>
              <a:t>فضولات جامد </a:t>
            </a:r>
            <a:r>
              <a:rPr lang="fa-IR" dirty="0" smtClean="0"/>
              <a:t>، </a:t>
            </a:r>
            <a:r>
              <a:rPr lang="fa-IR" dirty="0"/>
              <a:t>سروصدا و مواجه با سموم </a:t>
            </a:r>
            <a:r>
              <a:rPr lang="fa-IR" dirty="0" smtClean="0"/>
              <a:t>غذایی هستند</a:t>
            </a:r>
            <a:endParaRPr lang="fa-IR" dirty="0"/>
          </a:p>
        </p:txBody>
      </p:sp>
      <p:sp>
        <p:nvSpPr>
          <p:cNvPr id="4" name="Cloud 3"/>
          <p:cNvSpPr/>
          <p:nvPr/>
        </p:nvSpPr>
        <p:spPr>
          <a:xfrm>
            <a:off x="691377" y="4702098"/>
            <a:ext cx="10928195" cy="1427356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/>
              <a:t>مفید ترین این شاخص ها آن هایی هستند که نسبت جمعیتی را که دسترسی به آب سالم و امکانات بهسازی دارند اندازه گیری می کنند</a:t>
            </a:r>
          </a:p>
        </p:txBody>
      </p:sp>
      <p:sp>
        <p:nvSpPr>
          <p:cNvPr id="5" name="Curved Left Arrow 4"/>
          <p:cNvSpPr/>
          <p:nvPr/>
        </p:nvSpPr>
        <p:spPr>
          <a:xfrm rot="20436100">
            <a:off x="10515601" y="3891773"/>
            <a:ext cx="512956" cy="1003610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62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733486"/>
              </p:ext>
            </p:extLst>
          </p:nvPr>
        </p:nvGraphicFramePr>
        <p:xfrm>
          <a:off x="568303" y="1210613"/>
          <a:ext cx="9103733" cy="43311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16213">
                  <a:extLst>
                    <a:ext uri="{9D8B030D-6E8A-4147-A177-3AD203B41FA5}">
                      <a16:colId xmlns:a16="http://schemas.microsoft.com/office/drawing/2014/main" val="1799859326"/>
                    </a:ext>
                  </a:extLst>
                </a:gridCol>
                <a:gridCol w="1951147">
                  <a:extLst>
                    <a:ext uri="{9D8B030D-6E8A-4147-A177-3AD203B41FA5}">
                      <a16:colId xmlns:a16="http://schemas.microsoft.com/office/drawing/2014/main" val="2032603561"/>
                    </a:ext>
                  </a:extLst>
                </a:gridCol>
                <a:gridCol w="1836373">
                  <a:extLst>
                    <a:ext uri="{9D8B030D-6E8A-4147-A177-3AD203B41FA5}">
                      <a16:colId xmlns:a16="http://schemas.microsoft.com/office/drawing/2014/main" val="174431439"/>
                    </a:ext>
                  </a:extLst>
                </a:gridCol>
              </a:tblGrid>
              <a:tr h="2253804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a-IR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a-IR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</a:t>
                      </a: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جمعیت با دسترسی مستمر به منابع بهبودیافته آب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a-IR" sz="28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</a:rPr>
                        <a:t>93%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4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994352734"/>
                  </a:ext>
                </a:extLst>
              </a:tr>
              <a:tr h="1874222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a-IR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</a:t>
                      </a:r>
                      <a:r>
                        <a:rPr lang="fa-I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جمعیت با دسترسی پایدار به سیستم مطمئن فاضلاب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98%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3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  <a:endParaRPr lang="fa-IR" sz="24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529463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461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635619" y="278780"/>
            <a:ext cx="11006253" cy="1338147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شاخص </a:t>
            </a:r>
            <a:r>
              <a:rPr lang="fa-IR" b="1" dirty="0"/>
              <a:t>های اقتصادی اجتماعی</a:t>
            </a:r>
          </a:p>
        </p:txBody>
      </p:sp>
      <p:sp>
        <p:nvSpPr>
          <p:cNvPr id="5" name="Cloud 4"/>
          <p:cNvSpPr/>
          <p:nvPr/>
        </p:nvSpPr>
        <p:spPr>
          <a:xfrm>
            <a:off x="223026" y="1873405"/>
            <a:ext cx="3891773" cy="1424986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در تفسیرشاخص های مراقبت بهداشتی اهمیت </a:t>
            </a:r>
            <a:r>
              <a:rPr lang="fa-IR" dirty="0"/>
              <a:t>بسیاری دارند</a:t>
            </a:r>
          </a:p>
        </p:txBody>
      </p:sp>
      <p:sp>
        <p:nvSpPr>
          <p:cNvPr id="6" name="6-Point Star 5"/>
          <p:cNvSpPr/>
          <p:nvPr/>
        </p:nvSpPr>
        <p:spPr>
          <a:xfrm>
            <a:off x="9843909" y="1649852"/>
            <a:ext cx="2174140" cy="121286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میزان افزایش جمعیت</a:t>
            </a:r>
            <a:endParaRPr lang="fa-IR" dirty="0"/>
          </a:p>
        </p:txBody>
      </p:sp>
      <p:sp>
        <p:nvSpPr>
          <p:cNvPr id="7" name="6-Point Star 6"/>
          <p:cNvSpPr/>
          <p:nvPr/>
        </p:nvSpPr>
        <p:spPr>
          <a:xfrm>
            <a:off x="9884394" y="2862744"/>
            <a:ext cx="2093169" cy="129354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نسبت </a:t>
            </a:r>
            <a:r>
              <a:rPr lang="fa-IR" dirty="0" smtClean="0"/>
              <a:t>سرباری </a:t>
            </a:r>
            <a:endParaRPr lang="fa-IR" dirty="0"/>
          </a:p>
        </p:txBody>
      </p:sp>
      <p:sp>
        <p:nvSpPr>
          <p:cNvPr id="8" name="6-Point Star 7"/>
          <p:cNvSpPr/>
          <p:nvPr/>
        </p:nvSpPr>
        <p:spPr>
          <a:xfrm>
            <a:off x="9776827" y="4158251"/>
            <a:ext cx="2308302" cy="12935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dirty="0"/>
              <a:t>سطح اشتغال</a:t>
            </a:r>
            <a:endParaRPr lang="en-US" dirty="0"/>
          </a:p>
        </p:txBody>
      </p:sp>
      <p:sp>
        <p:nvSpPr>
          <p:cNvPr id="9" name="6-Point Star 8"/>
          <p:cNvSpPr/>
          <p:nvPr/>
        </p:nvSpPr>
        <p:spPr>
          <a:xfrm>
            <a:off x="9695980" y="5451793"/>
            <a:ext cx="2469996" cy="1260088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درآمد سالانه</a:t>
            </a:r>
            <a:endParaRPr lang="fa-IR" dirty="0"/>
          </a:p>
        </p:txBody>
      </p:sp>
      <p:sp>
        <p:nvSpPr>
          <p:cNvPr id="10" name="Left Arrow 9"/>
          <p:cNvSpPr/>
          <p:nvPr/>
        </p:nvSpPr>
        <p:spPr>
          <a:xfrm>
            <a:off x="8792711" y="3380257"/>
            <a:ext cx="1116804" cy="356840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268368" y="3185081"/>
                <a:ext cx="2336067" cy="68595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تعداد افراد زیر 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51</m:t>
                          </m:r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سال و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بالای 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56</m:t>
                          </m:r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سال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تعداد افراد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 51</m:t>
                          </m:r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 تا </m:t>
                          </m:r>
                          <m:r>
                            <m:rPr>
                              <m:nor/>
                            </m:rPr>
                            <a:rPr lang="fa-IR" b="0" i="0" smtClean="0">
                              <a:latin typeface="Cambria Math" panose="02040503050406030204" pitchFamily="18" charset="0"/>
                            </a:rPr>
                            <m:t>56</m:t>
                          </m:r>
                          <m:r>
                            <m:rPr>
                              <m:nor/>
                            </m:rPr>
                            <a:rPr lang="fa-IR" i="0">
                              <a:latin typeface="Cambria Math" panose="02040503050406030204" pitchFamily="18" charset="0"/>
                            </a:rPr>
                            <m:t> سال</m:t>
                          </m:r>
                        </m:den>
                      </m:f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8368" y="3185081"/>
                <a:ext cx="2336067" cy="685957"/>
              </a:xfrm>
              <a:prstGeom prst="rect">
                <a:avLst/>
              </a:prstGeom>
              <a:blipFill rotWithShape="0">
                <a:blip r:embed="rId2"/>
                <a:stretch>
                  <a:fillRect r="-50392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Arrow 12"/>
          <p:cNvSpPr/>
          <p:nvPr/>
        </p:nvSpPr>
        <p:spPr>
          <a:xfrm>
            <a:off x="9270027" y="2057945"/>
            <a:ext cx="579860" cy="356840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Horizontal Scroll 13"/>
          <p:cNvSpPr/>
          <p:nvPr/>
        </p:nvSpPr>
        <p:spPr>
          <a:xfrm>
            <a:off x="5771336" y="1660068"/>
            <a:ext cx="3016404" cy="1427356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میزان افزایش جمعیت در کشور ایران درسال </a:t>
            </a:r>
            <a:r>
              <a:rPr lang="en-US" b="1" dirty="0" smtClean="0"/>
              <a:t>1387</a:t>
            </a:r>
            <a:r>
              <a:rPr lang="fa-IR" b="1" dirty="0" smtClean="0"/>
              <a:t> </a:t>
            </a:r>
            <a:r>
              <a:rPr lang="fa-IR" dirty="0" smtClean="0"/>
              <a:t> 1/1 </a:t>
            </a:r>
            <a:r>
              <a:rPr lang="fa-IR" dirty="0"/>
              <a:t>بوده </a:t>
            </a:r>
            <a:r>
              <a:rPr lang="fa-IR" dirty="0" smtClean="0"/>
              <a:t>است</a:t>
            </a:r>
            <a:endParaRPr lang="fa-IR" dirty="0"/>
          </a:p>
        </p:txBody>
      </p:sp>
      <p:sp>
        <p:nvSpPr>
          <p:cNvPr id="15" name="Plus 14"/>
          <p:cNvSpPr/>
          <p:nvPr/>
        </p:nvSpPr>
        <p:spPr>
          <a:xfrm>
            <a:off x="8786581" y="1736864"/>
            <a:ext cx="564532" cy="397537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12-Point Star 15"/>
          <p:cNvSpPr/>
          <p:nvPr/>
        </p:nvSpPr>
        <p:spPr>
          <a:xfrm>
            <a:off x="11436328" y="1685748"/>
            <a:ext cx="507378" cy="312234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1</a:t>
            </a:r>
            <a:endParaRPr lang="fa-IR" dirty="0"/>
          </a:p>
        </p:txBody>
      </p:sp>
      <p:sp>
        <p:nvSpPr>
          <p:cNvPr id="18" name="12-Point Star 17"/>
          <p:cNvSpPr/>
          <p:nvPr/>
        </p:nvSpPr>
        <p:spPr>
          <a:xfrm>
            <a:off x="11458917" y="5437758"/>
            <a:ext cx="666635" cy="388181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4</a:t>
            </a:r>
            <a:endParaRPr lang="fa-IR" dirty="0"/>
          </a:p>
        </p:txBody>
      </p:sp>
      <p:sp>
        <p:nvSpPr>
          <p:cNvPr id="19" name="12-Point Star 18"/>
          <p:cNvSpPr/>
          <p:nvPr/>
        </p:nvSpPr>
        <p:spPr>
          <a:xfrm>
            <a:off x="11444741" y="4156260"/>
            <a:ext cx="598447" cy="436686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3</a:t>
            </a:r>
            <a:endParaRPr lang="fa-IR" dirty="0"/>
          </a:p>
        </p:txBody>
      </p:sp>
      <p:sp>
        <p:nvSpPr>
          <p:cNvPr id="20" name="12-Point Star 19"/>
          <p:cNvSpPr/>
          <p:nvPr/>
        </p:nvSpPr>
        <p:spPr>
          <a:xfrm>
            <a:off x="11390266" y="2908589"/>
            <a:ext cx="576145" cy="415619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21" name="6-Point Star 20"/>
          <p:cNvSpPr/>
          <p:nvPr/>
        </p:nvSpPr>
        <p:spPr>
          <a:xfrm>
            <a:off x="1535238" y="3534433"/>
            <a:ext cx="2570357" cy="1260088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نسبت باسوادی</a:t>
            </a:r>
            <a:endParaRPr lang="fa-IR" dirty="0"/>
          </a:p>
        </p:txBody>
      </p:sp>
      <p:sp>
        <p:nvSpPr>
          <p:cNvPr id="23" name="Horizontal Scroll 22"/>
          <p:cNvSpPr/>
          <p:nvPr/>
        </p:nvSpPr>
        <p:spPr>
          <a:xfrm>
            <a:off x="0" y="4747631"/>
            <a:ext cx="5192600" cy="2110369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درسال 1395 </a:t>
            </a:r>
          </a:p>
          <a:p>
            <a:pPr algn="ctr"/>
            <a:endParaRPr lang="fa-IR" b="1" dirty="0" smtClean="0"/>
          </a:p>
          <a:p>
            <a:r>
              <a:rPr lang="fa-IR" sz="1600" dirty="0" smtClean="0"/>
              <a:t>درصد کل باسوادی در افراد 10 تا 49 سال = 94.7 درصد</a:t>
            </a:r>
          </a:p>
        </p:txBody>
      </p:sp>
      <p:sp>
        <p:nvSpPr>
          <p:cNvPr id="24" name="12-Point Star 23"/>
          <p:cNvSpPr/>
          <p:nvPr/>
        </p:nvSpPr>
        <p:spPr>
          <a:xfrm>
            <a:off x="3250524" y="3504981"/>
            <a:ext cx="666635" cy="388181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8</a:t>
            </a:r>
            <a:endParaRPr lang="fa-IR" dirty="0"/>
          </a:p>
        </p:txBody>
      </p:sp>
      <p:sp>
        <p:nvSpPr>
          <p:cNvPr id="25" name="Plus 24"/>
          <p:cNvSpPr/>
          <p:nvPr/>
        </p:nvSpPr>
        <p:spPr>
          <a:xfrm>
            <a:off x="4085346" y="4411026"/>
            <a:ext cx="595414" cy="535605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" name="Curved Right Arrow 26"/>
          <p:cNvSpPr/>
          <p:nvPr/>
        </p:nvSpPr>
        <p:spPr>
          <a:xfrm rot="2903967">
            <a:off x="646415" y="3759369"/>
            <a:ext cx="650037" cy="1095874"/>
          </a:xfrm>
          <a:prstGeom prst="curv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22" name="6-Point Star 21"/>
          <p:cNvSpPr/>
          <p:nvPr/>
        </p:nvSpPr>
        <p:spPr>
          <a:xfrm>
            <a:off x="6670124" y="5174899"/>
            <a:ext cx="2539869" cy="1626993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fa-IR" dirty="0" smtClean="0"/>
              <a:t>تعداد </a:t>
            </a:r>
            <a:r>
              <a:rPr lang="fa-IR" dirty="0"/>
              <a:t>سرانه کالری در دسترس</a:t>
            </a:r>
            <a:endParaRPr lang="en-US" dirty="0"/>
          </a:p>
        </p:txBody>
      </p:sp>
      <p:sp>
        <p:nvSpPr>
          <p:cNvPr id="26" name="6-Point Star 25"/>
          <p:cNvSpPr/>
          <p:nvPr/>
        </p:nvSpPr>
        <p:spPr>
          <a:xfrm>
            <a:off x="7678497" y="4251759"/>
            <a:ext cx="2017482" cy="102027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endParaRPr lang="fa-IR" dirty="0" smtClean="0"/>
          </a:p>
          <a:p>
            <a:r>
              <a:rPr lang="fa-IR" dirty="0" smtClean="0"/>
              <a:t>بعد </a:t>
            </a:r>
            <a:r>
              <a:rPr lang="fa-IR" dirty="0"/>
              <a:t>خانواده</a:t>
            </a:r>
            <a:endParaRPr lang="en-US" dirty="0"/>
          </a:p>
          <a:p>
            <a:endParaRPr lang="en-US" dirty="0"/>
          </a:p>
        </p:txBody>
      </p:sp>
      <p:sp>
        <p:nvSpPr>
          <p:cNvPr id="28" name="6-Point Star 27"/>
          <p:cNvSpPr/>
          <p:nvPr/>
        </p:nvSpPr>
        <p:spPr>
          <a:xfrm>
            <a:off x="5192599" y="4010564"/>
            <a:ext cx="2372432" cy="1704323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fa-IR" dirty="0"/>
              <a:t>وضع مسکن و تعداد افراد در هر اتاق</a:t>
            </a:r>
            <a:endParaRPr lang="en-US" dirty="0"/>
          </a:p>
        </p:txBody>
      </p:sp>
      <p:sp>
        <p:nvSpPr>
          <p:cNvPr id="30" name="12-Point Star 29"/>
          <p:cNvSpPr/>
          <p:nvPr/>
        </p:nvSpPr>
        <p:spPr>
          <a:xfrm>
            <a:off x="8453034" y="5306186"/>
            <a:ext cx="666635" cy="388181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6</a:t>
            </a:r>
            <a:endParaRPr lang="fa-IR" dirty="0"/>
          </a:p>
        </p:txBody>
      </p:sp>
      <p:sp>
        <p:nvSpPr>
          <p:cNvPr id="31" name="12-Point Star 30"/>
          <p:cNvSpPr/>
          <p:nvPr/>
        </p:nvSpPr>
        <p:spPr>
          <a:xfrm>
            <a:off x="9013500" y="4216935"/>
            <a:ext cx="666635" cy="388181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5</a:t>
            </a:r>
            <a:endParaRPr lang="fa-IR" dirty="0"/>
          </a:p>
        </p:txBody>
      </p:sp>
      <p:sp>
        <p:nvSpPr>
          <p:cNvPr id="32" name="12-Point Star 31"/>
          <p:cNvSpPr/>
          <p:nvPr/>
        </p:nvSpPr>
        <p:spPr>
          <a:xfrm>
            <a:off x="6835821" y="4134787"/>
            <a:ext cx="666635" cy="388181"/>
          </a:xfrm>
          <a:prstGeom prst="star1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7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7421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223025" y="156118"/>
            <a:ext cx="11719931" cy="1193180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شاخص های سیاست بهداشتی</a:t>
            </a:r>
            <a:endParaRPr lang="fa-IR" b="1" dirty="0"/>
          </a:p>
        </p:txBody>
      </p:sp>
      <p:sp>
        <p:nvSpPr>
          <p:cNvPr id="5" name="Cloud 4"/>
          <p:cNvSpPr/>
          <p:nvPr/>
        </p:nvSpPr>
        <p:spPr>
          <a:xfrm>
            <a:off x="2248829" y="1481253"/>
            <a:ext cx="7296614" cy="2453268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مهمترین شاخص منحصر به فرد برای تعهد </a:t>
            </a:r>
            <a:r>
              <a:rPr lang="fa-IR" dirty="0" smtClean="0"/>
              <a:t>سیاسی و </a:t>
            </a:r>
            <a:r>
              <a:rPr lang="fa-IR" dirty="0"/>
              <a:t>تخصیص منابع کافی برای بهداشت است</a:t>
            </a:r>
            <a:endParaRPr lang="en-US" dirty="0"/>
          </a:p>
        </p:txBody>
      </p:sp>
      <p:sp>
        <p:nvSpPr>
          <p:cNvPr id="8" name="6-Point Star 7"/>
          <p:cNvSpPr/>
          <p:nvPr/>
        </p:nvSpPr>
        <p:spPr>
          <a:xfrm>
            <a:off x="8203580" y="4066475"/>
            <a:ext cx="3858322" cy="2241395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/>
              <a:t>درصد درامد سرانه ملی که صرف خدمات بهداشتی میشود </a:t>
            </a:r>
          </a:p>
        </p:txBody>
      </p:sp>
      <p:sp>
        <p:nvSpPr>
          <p:cNvPr id="9" name="6-Point Star 8"/>
          <p:cNvSpPr/>
          <p:nvPr/>
        </p:nvSpPr>
        <p:spPr>
          <a:xfrm>
            <a:off x="4101790" y="4066476"/>
            <a:ext cx="3858322" cy="2241395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dirty="0"/>
              <a:t>درصد </a:t>
            </a:r>
            <a:r>
              <a:rPr lang="fa-IR" dirty="0" smtClean="0"/>
              <a:t>درامد </a:t>
            </a:r>
            <a:r>
              <a:rPr lang="fa-IR" dirty="0"/>
              <a:t>سرانه ملی که صرف فعالیت های مرتبط بهداشت میشود</a:t>
            </a:r>
            <a:endParaRPr lang="en-US" dirty="0"/>
          </a:p>
        </p:txBody>
      </p:sp>
      <p:sp>
        <p:nvSpPr>
          <p:cNvPr id="10" name="6-Point Star 9"/>
          <p:cNvSpPr/>
          <p:nvPr/>
        </p:nvSpPr>
        <p:spPr>
          <a:xfrm>
            <a:off x="0" y="4066476"/>
            <a:ext cx="3858322" cy="2241395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dirty="0"/>
              <a:t>درصد منابع بهداشت که به خدمات بهداشت اولیه اختصاص داده است </a:t>
            </a:r>
            <a:endParaRPr lang="en-US" dirty="0"/>
          </a:p>
        </p:txBody>
      </p:sp>
      <p:sp>
        <p:nvSpPr>
          <p:cNvPr id="13" name="4-Point Star 12"/>
          <p:cNvSpPr/>
          <p:nvPr/>
        </p:nvSpPr>
        <p:spPr>
          <a:xfrm>
            <a:off x="7902034" y="2186566"/>
            <a:ext cx="603091" cy="347547"/>
          </a:xfrm>
          <a:prstGeom prst="star4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Down Ribbon 13"/>
          <p:cNvSpPr/>
          <p:nvPr/>
        </p:nvSpPr>
        <p:spPr>
          <a:xfrm>
            <a:off x="2653989" y="4330390"/>
            <a:ext cx="1025913" cy="367991"/>
          </a:xfrm>
          <a:prstGeom prst="ribb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C</a:t>
            </a:r>
            <a:endParaRPr lang="fa-IR" b="1" dirty="0"/>
          </a:p>
        </p:txBody>
      </p:sp>
      <p:sp>
        <p:nvSpPr>
          <p:cNvPr id="15" name="Down Ribbon 14"/>
          <p:cNvSpPr/>
          <p:nvPr/>
        </p:nvSpPr>
        <p:spPr>
          <a:xfrm>
            <a:off x="6753921" y="4332248"/>
            <a:ext cx="1025913" cy="367991"/>
          </a:xfrm>
          <a:prstGeom prst="ribb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B</a:t>
            </a:r>
            <a:endParaRPr lang="fa-IR" b="1" dirty="0"/>
          </a:p>
        </p:txBody>
      </p:sp>
      <p:sp>
        <p:nvSpPr>
          <p:cNvPr id="16" name="Down Ribbon 15"/>
          <p:cNvSpPr/>
          <p:nvPr/>
        </p:nvSpPr>
        <p:spPr>
          <a:xfrm>
            <a:off x="10820399" y="4330390"/>
            <a:ext cx="1025913" cy="367991"/>
          </a:xfrm>
          <a:prstGeom prst="ribb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A</a:t>
            </a:r>
            <a:endParaRPr lang="fa-IR" b="1" dirty="0"/>
          </a:p>
        </p:txBody>
      </p:sp>
    </p:spTree>
    <p:extLst>
      <p:ext uri="{BB962C8B-B14F-4D97-AF65-F5344CB8AC3E}">
        <p14:creationId xmlns:p14="http://schemas.microsoft.com/office/powerpoint/2010/main" val="3919416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5016769"/>
              </p:ext>
            </p:extLst>
          </p:nvPr>
        </p:nvGraphicFramePr>
        <p:xfrm>
          <a:off x="645575" y="347733"/>
          <a:ext cx="10881018" cy="5106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5231">
                  <a:extLst>
                    <a:ext uri="{9D8B030D-6E8A-4147-A177-3AD203B41FA5}">
                      <a16:colId xmlns:a16="http://schemas.microsoft.com/office/drawing/2014/main" val="412801578"/>
                    </a:ext>
                  </a:extLst>
                </a:gridCol>
                <a:gridCol w="2112135">
                  <a:extLst>
                    <a:ext uri="{9D8B030D-6E8A-4147-A177-3AD203B41FA5}">
                      <a16:colId xmlns:a16="http://schemas.microsoft.com/office/drawing/2014/main" val="3019033166"/>
                    </a:ext>
                  </a:extLst>
                </a:gridCol>
                <a:gridCol w="2163652">
                  <a:extLst>
                    <a:ext uri="{9D8B030D-6E8A-4147-A177-3AD203B41FA5}">
                      <a16:colId xmlns:a16="http://schemas.microsoft.com/office/drawing/2014/main" val="526193321"/>
                    </a:ext>
                  </a:extLst>
                </a:gridCol>
              </a:tblGrid>
              <a:tr h="1365157">
                <a:tc gridSpan="3">
                  <a:txBody>
                    <a:bodyPr/>
                    <a:lstStyle/>
                    <a:p>
                      <a:pPr marL="9525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 </a:t>
                      </a:r>
                      <a:endParaRPr lang="en-US" sz="1000" dirty="0" smtClean="0">
                        <a:effectLst/>
                      </a:endParaRPr>
                    </a:p>
                    <a:p>
                      <a:pPr marL="9525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3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شاخصهای </a:t>
                      </a:r>
                      <a:r>
                        <a:rPr lang="fa-IR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هزینه در بخش سلامت</a:t>
                      </a:r>
                      <a:endParaRPr lang="en-US" sz="36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9231414"/>
                  </a:ext>
                </a:extLst>
              </a:tr>
              <a:tr h="626152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هزینه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کل پرداختی در بخش سلامت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346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220534124"/>
                  </a:ext>
                </a:extLst>
              </a:tr>
              <a:tr h="624875">
                <a:tc>
                  <a:txBody>
                    <a:bodyPr/>
                    <a:lstStyle/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5250" marR="0" algn="r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هزینه </a:t>
                      </a: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کل پرداختی دولت برای سلامت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138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137873895"/>
                  </a:ext>
                </a:extLst>
              </a:tr>
              <a:tr h="622664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هزینه کردن دولت برای سلامت به نسبت کل هزینه سلامت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39.7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194797518"/>
                  </a:ext>
                </a:extLst>
              </a:tr>
              <a:tr h="622664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کل هزینه برای سلامت به هزینه کل پرداختی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58.5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3761544905"/>
                  </a:ext>
                </a:extLst>
              </a:tr>
              <a:tr h="622664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کل هزینه پرداختی دولت برای سلامت به هزینه کل عمومی دولت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10.1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1390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890051460"/>
                  </a:ext>
                </a:extLst>
              </a:tr>
              <a:tr h="622664">
                <a:tc>
                  <a:txBody>
                    <a:bodyPr/>
                    <a:lstStyle/>
                    <a:p>
                      <a:pPr marL="9525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a-I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درصد بودجه وزارت بهداشت به کل بودجه دولت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7.9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1388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566899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4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814039" y="256478"/>
            <a:ext cx="10649414" cy="1427356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شاخص </a:t>
            </a:r>
            <a:r>
              <a:rPr lang="fa-IR" b="1" dirty="0"/>
              <a:t>های کیفیت زندگی </a:t>
            </a:r>
          </a:p>
        </p:txBody>
      </p:sp>
      <p:sp>
        <p:nvSpPr>
          <p:cNvPr id="5" name="Cloud 4"/>
          <p:cNvSpPr/>
          <p:nvPr/>
        </p:nvSpPr>
        <p:spPr>
          <a:xfrm>
            <a:off x="8720252" y="2012794"/>
            <a:ext cx="3211551" cy="1427356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/>
              <a:t>شاخص  کیفیت زندگی جسمی</a:t>
            </a:r>
          </a:p>
        </p:txBody>
      </p:sp>
      <p:sp>
        <p:nvSpPr>
          <p:cNvPr id="6" name="Explosion 1 5"/>
          <p:cNvSpPr/>
          <p:nvPr/>
        </p:nvSpPr>
        <p:spPr>
          <a:xfrm>
            <a:off x="11167943" y="1828798"/>
            <a:ext cx="535258" cy="56871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Striped Right Arrow 6"/>
          <p:cNvSpPr/>
          <p:nvPr/>
        </p:nvSpPr>
        <p:spPr>
          <a:xfrm rot="10800000">
            <a:off x="5692697" y="2369634"/>
            <a:ext cx="2665142" cy="71367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Cloud 7"/>
          <p:cNvSpPr/>
          <p:nvPr/>
        </p:nvSpPr>
        <p:spPr>
          <a:xfrm>
            <a:off x="546410" y="1862252"/>
            <a:ext cx="4783874" cy="2096429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بیانگر </a:t>
            </a:r>
            <a:r>
              <a:rPr lang="fa-IR" dirty="0"/>
              <a:t>سه ویژگی </a:t>
            </a:r>
          </a:p>
          <a:p>
            <a:pPr algn="ctr"/>
            <a:r>
              <a:rPr lang="fa-IR" dirty="0"/>
              <a:t>مرگ میر شیر خواران ، امید به زندگی در یک سالگی و میزان با سوادی است 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8480501" y="3769110"/>
            <a:ext cx="3691052" cy="2464422"/>
          </a:xfrm>
          <a:prstGeom prst="wedgeEllipse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dirty="0"/>
              <a:t>به طور کلی برای سنجش بهداشت یک جامعه سه گروه معیار یا شاخص بهداشتی  مورد استفاده قرار میگیرد</a:t>
            </a:r>
            <a:endParaRPr lang="en-US" dirty="0"/>
          </a:p>
        </p:txBody>
      </p:sp>
      <p:sp>
        <p:nvSpPr>
          <p:cNvPr id="11" name="Explosion 1 10"/>
          <p:cNvSpPr/>
          <p:nvPr/>
        </p:nvSpPr>
        <p:spPr>
          <a:xfrm>
            <a:off x="10765108" y="3473601"/>
            <a:ext cx="1340928" cy="744342"/>
          </a:xfrm>
          <a:prstGeom prst="irregularSeal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نکته</a:t>
            </a:r>
            <a:endParaRPr lang="fa-IR" dirty="0"/>
          </a:p>
        </p:txBody>
      </p:sp>
      <p:sp>
        <p:nvSpPr>
          <p:cNvPr id="12" name="Striped Right Arrow 11"/>
          <p:cNvSpPr/>
          <p:nvPr/>
        </p:nvSpPr>
        <p:spPr>
          <a:xfrm rot="10800000">
            <a:off x="7479680" y="4644482"/>
            <a:ext cx="878159" cy="71367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6-Point Star 14"/>
          <p:cNvSpPr/>
          <p:nvPr/>
        </p:nvSpPr>
        <p:spPr>
          <a:xfrm>
            <a:off x="4393580" y="4053472"/>
            <a:ext cx="3020582" cy="1664312"/>
          </a:xfrm>
          <a:prstGeom prst="star6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dirty="0"/>
              <a:t>میزان های حیاتی و وضعیت سلامت جامعه</a:t>
            </a:r>
            <a:endParaRPr lang="en-US" dirty="0"/>
          </a:p>
        </p:txBody>
      </p:sp>
      <p:sp>
        <p:nvSpPr>
          <p:cNvPr id="16" name="6-Point Star 15"/>
          <p:cNvSpPr/>
          <p:nvPr/>
        </p:nvSpPr>
        <p:spPr>
          <a:xfrm>
            <a:off x="2414236" y="5321916"/>
            <a:ext cx="2893741" cy="1499838"/>
          </a:xfrm>
          <a:prstGeom prst="star6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dirty="0"/>
              <a:t>چگونگی ارائه خدمات بهداشتی </a:t>
            </a:r>
            <a:endParaRPr lang="en-US" dirty="0"/>
          </a:p>
        </p:txBody>
      </p:sp>
      <p:sp>
        <p:nvSpPr>
          <p:cNvPr id="17" name="6-Point Star 16"/>
          <p:cNvSpPr/>
          <p:nvPr/>
        </p:nvSpPr>
        <p:spPr>
          <a:xfrm>
            <a:off x="342198" y="4100859"/>
            <a:ext cx="3077738" cy="1658742"/>
          </a:xfrm>
          <a:prstGeom prst="star6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/>
            <a:r>
              <a:rPr lang="fa-IR" dirty="0"/>
              <a:t>وضعیت بهداشت  محیط </a:t>
            </a:r>
            <a:endParaRPr lang="en-US" dirty="0"/>
          </a:p>
        </p:txBody>
      </p:sp>
      <p:sp>
        <p:nvSpPr>
          <p:cNvPr id="18" name="Down Ribbon 17"/>
          <p:cNvSpPr/>
          <p:nvPr/>
        </p:nvSpPr>
        <p:spPr>
          <a:xfrm>
            <a:off x="6570153" y="4217943"/>
            <a:ext cx="804288" cy="326175"/>
          </a:xfrm>
          <a:prstGeom prst="ribb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1</a:t>
            </a:r>
            <a:endParaRPr lang="fa-IR" dirty="0"/>
          </a:p>
        </p:txBody>
      </p:sp>
      <p:sp>
        <p:nvSpPr>
          <p:cNvPr id="19" name="Down Ribbon 18"/>
          <p:cNvSpPr/>
          <p:nvPr/>
        </p:nvSpPr>
        <p:spPr>
          <a:xfrm>
            <a:off x="2550840" y="4259763"/>
            <a:ext cx="775013" cy="326175"/>
          </a:xfrm>
          <a:prstGeom prst="ribb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20" name="Down Ribbon 19"/>
          <p:cNvSpPr/>
          <p:nvPr/>
        </p:nvSpPr>
        <p:spPr>
          <a:xfrm>
            <a:off x="4393580" y="5433426"/>
            <a:ext cx="832625" cy="326175"/>
          </a:xfrm>
          <a:prstGeom prst="ribb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3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8506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Ribbon 3"/>
          <p:cNvSpPr/>
          <p:nvPr/>
        </p:nvSpPr>
        <p:spPr>
          <a:xfrm>
            <a:off x="501805" y="256478"/>
            <a:ext cx="11285034" cy="1137424"/>
          </a:xfrm>
          <a:prstGeom prst="ribb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نشانگر </a:t>
            </a:r>
            <a:r>
              <a:rPr lang="fa-IR" b="1" dirty="0"/>
              <a:t>های دیگر </a:t>
            </a:r>
          </a:p>
        </p:txBody>
      </p:sp>
      <p:sp>
        <p:nvSpPr>
          <p:cNvPr id="6" name="Cloud 5"/>
          <p:cNvSpPr/>
          <p:nvPr/>
        </p:nvSpPr>
        <p:spPr>
          <a:xfrm>
            <a:off x="256478" y="1393902"/>
            <a:ext cx="7047571" cy="266514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/>
              <a:t>جمعیت ،تشکیل خانواده ،خدمات اموزشی ،فعالیت های درامد زا ،مصرف و پس انداز،تامین اجتماعی وخدمات بهداشتی ،خدمات بهداشتی و تغذیه ،مسکن و محیط ،نظم عمومی و امنیت ،چگونگی گذراندن وقت ،تفریحات و فرهنگ،طبقه اجتماعی وتحرک .</a:t>
            </a:r>
            <a:endParaRPr lang="en-US" dirty="0"/>
          </a:p>
        </p:txBody>
      </p:sp>
      <p:sp>
        <p:nvSpPr>
          <p:cNvPr id="7" name="Cloud 6"/>
          <p:cNvSpPr/>
          <p:nvPr/>
        </p:nvSpPr>
        <p:spPr>
          <a:xfrm>
            <a:off x="8709099" y="4834043"/>
            <a:ext cx="3378819" cy="1081669"/>
          </a:xfrm>
          <a:prstGeom prst="cloud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نشانگر </a:t>
            </a:r>
            <a:r>
              <a:rPr lang="fa-IR" dirty="0"/>
              <a:t>های نیازهای اساسی </a:t>
            </a:r>
          </a:p>
        </p:txBody>
      </p:sp>
      <p:sp>
        <p:nvSpPr>
          <p:cNvPr id="8" name="Cloud 7"/>
          <p:cNvSpPr/>
          <p:nvPr/>
        </p:nvSpPr>
        <p:spPr>
          <a:xfrm>
            <a:off x="-40942" y="4617986"/>
            <a:ext cx="6920771" cy="1909411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کالری </a:t>
            </a:r>
            <a:r>
              <a:rPr lang="fa-IR" dirty="0"/>
              <a:t>مصرفی ،دسترسی به آب  ، امید به زندگی ،مرگ ناشی از بیماری ،بی سوادی ،نسبت پزشک به پرستار بر حسب جمعیت ، نسبت اشخاص به اتاق و درامد سرانه ملی .</a:t>
            </a:r>
          </a:p>
        </p:txBody>
      </p:sp>
      <p:sp>
        <p:nvSpPr>
          <p:cNvPr id="9" name="Cloud 8"/>
          <p:cNvSpPr/>
          <p:nvPr/>
        </p:nvSpPr>
        <p:spPr>
          <a:xfrm>
            <a:off x="9348435" y="1839950"/>
            <a:ext cx="2739483" cy="1193179"/>
          </a:xfrm>
          <a:prstGeom prst="cloud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fa-IR" dirty="0"/>
              <a:t>نشانگر های </a:t>
            </a:r>
            <a:r>
              <a:rPr lang="fa-IR" dirty="0" smtClean="0"/>
              <a:t>اجتماعی</a:t>
            </a:r>
            <a:endParaRPr lang="en-US" dirty="0"/>
          </a:p>
        </p:txBody>
      </p:sp>
      <p:sp>
        <p:nvSpPr>
          <p:cNvPr id="10" name="Striped Right Arrow 9"/>
          <p:cNvSpPr/>
          <p:nvPr/>
        </p:nvSpPr>
        <p:spPr>
          <a:xfrm rot="10800000">
            <a:off x="7580969" y="2122912"/>
            <a:ext cx="1609492" cy="680224"/>
          </a:xfrm>
          <a:prstGeom prst="strip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Striped Right Arrow 10"/>
          <p:cNvSpPr/>
          <p:nvPr/>
        </p:nvSpPr>
        <p:spPr>
          <a:xfrm rot="8112176">
            <a:off x="6858930" y="4928663"/>
            <a:ext cx="1128130" cy="405624"/>
          </a:xfrm>
          <a:prstGeom prst="strip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ounded Rectangular Callout 11"/>
          <p:cNvSpPr/>
          <p:nvPr/>
        </p:nvSpPr>
        <p:spPr>
          <a:xfrm>
            <a:off x="6985862" y="3334210"/>
            <a:ext cx="2799705" cy="1094214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b="1" dirty="0"/>
              <a:t>توسط سازمان بین المللی کار ،به کار میرود  و  عبارتند </a:t>
            </a:r>
            <a:r>
              <a:rPr lang="fa-IR" sz="1600" b="1" dirty="0" smtClean="0"/>
              <a:t>از :</a:t>
            </a:r>
            <a:endParaRPr lang="fa-IR" sz="1600" b="1" dirty="0"/>
          </a:p>
        </p:txBody>
      </p:sp>
      <p:sp>
        <p:nvSpPr>
          <p:cNvPr id="13" name="Curved Up Arrow 12"/>
          <p:cNvSpPr/>
          <p:nvPr/>
        </p:nvSpPr>
        <p:spPr>
          <a:xfrm rot="13695653">
            <a:off x="9784492" y="3908881"/>
            <a:ext cx="1154155" cy="514133"/>
          </a:xfrm>
          <a:prstGeom prst="curved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89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6255835" y="412595"/>
            <a:ext cx="5129560" cy="2687444"/>
          </a:xfrm>
          <a:prstGeom prst="cloudCallou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شاخص توسعه انسان</a:t>
            </a:r>
            <a:endParaRPr lang="fa-IR" dirty="0"/>
          </a:p>
        </p:txBody>
      </p:sp>
      <p:sp>
        <p:nvSpPr>
          <p:cNvPr id="5" name="Cloud 4"/>
          <p:cNvSpPr/>
          <p:nvPr/>
        </p:nvSpPr>
        <p:spPr>
          <a:xfrm>
            <a:off x="4133384" y="3724507"/>
            <a:ext cx="3635298" cy="1784194"/>
          </a:xfrm>
          <a:prstGeom prst="cloud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fa-IR" dirty="0"/>
              <a:t>میزان باسوادی در بزرگسالان و میانگین سال های تحصیلی </a:t>
            </a:r>
            <a:endParaRPr lang="en-US" dirty="0"/>
          </a:p>
        </p:txBody>
      </p:sp>
      <p:sp>
        <p:nvSpPr>
          <p:cNvPr id="6" name="Cloud 5"/>
          <p:cNvSpPr/>
          <p:nvPr/>
        </p:nvSpPr>
        <p:spPr>
          <a:xfrm>
            <a:off x="304797" y="3635297"/>
            <a:ext cx="3442012" cy="1873404"/>
          </a:xfrm>
          <a:prstGeom prst="cloud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fa-IR" dirty="0"/>
              <a:t>درامد (مقدار حقیقی سرانه تولید ناخالص داخلی در قدرت </a:t>
            </a:r>
            <a:r>
              <a:rPr lang="fa-IR" dirty="0" smtClean="0"/>
              <a:t>خرید)</a:t>
            </a:r>
            <a:endParaRPr lang="en-US" dirty="0"/>
          </a:p>
        </p:txBody>
      </p:sp>
      <p:sp>
        <p:nvSpPr>
          <p:cNvPr id="7" name="Cloud 6"/>
          <p:cNvSpPr/>
          <p:nvPr/>
        </p:nvSpPr>
        <p:spPr>
          <a:xfrm>
            <a:off x="8010293" y="3479181"/>
            <a:ext cx="3598126" cy="1895707"/>
          </a:xfrm>
          <a:prstGeom prst="cloud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fa-IR" dirty="0"/>
              <a:t>امید به زندگی در ابتدای تولد </a:t>
            </a:r>
            <a:endParaRPr lang="en-US" dirty="0"/>
          </a:p>
        </p:txBody>
      </p:sp>
      <p:sp>
        <p:nvSpPr>
          <p:cNvPr id="3" name="Up Arrow 2"/>
          <p:cNvSpPr/>
          <p:nvPr/>
        </p:nvSpPr>
        <p:spPr>
          <a:xfrm>
            <a:off x="1799253" y="2766951"/>
            <a:ext cx="329092" cy="86834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15613" y="1916993"/>
            <a:ext cx="6140222" cy="849958"/>
          </a:xfrm>
        </p:spPr>
        <p:txBody>
          <a:bodyPr>
            <a:normAutofit/>
          </a:bodyPr>
          <a:lstStyle/>
          <a:p>
            <a:r>
              <a:rPr lang="fa-IR" sz="2000" dirty="0" smtClean="0"/>
              <a:t>میزان سرانه تولید ناخالص داخلی در سال 1394 : 4877</a:t>
            </a:r>
            <a:endParaRPr lang="fa-IR" sz="2000" dirty="0"/>
          </a:p>
        </p:txBody>
      </p:sp>
    </p:spTree>
    <p:extLst>
      <p:ext uri="{BB962C8B-B14F-4D97-AF65-F5344CB8AC3E}">
        <p14:creationId xmlns:p14="http://schemas.microsoft.com/office/powerpoint/2010/main" val="3892828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616</TotalTime>
  <Words>2046</Words>
  <Application>Microsoft Office PowerPoint</Application>
  <PresentationFormat>Widescreen</PresentationFormat>
  <Paragraphs>358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Cambria Math</vt:lpstr>
      <vt:lpstr>Century Gothic</vt:lpstr>
      <vt:lpstr>Tahoma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میزان سرانه تولید ناخالص داخلی در سال 1394 : 4877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IRAN_G</dc:creator>
  <cp:lastModifiedBy>Windows User</cp:lastModifiedBy>
  <cp:revision>99</cp:revision>
  <dcterms:created xsi:type="dcterms:W3CDTF">2017-04-06T09:51:44Z</dcterms:created>
  <dcterms:modified xsi:type="dcterms:W3CDTF">2020-02-15T17:51:40Z</dcterms:modified>
</cp:coreProperties>
</file>