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23"/>
  </p:notesMasterIdLst>
  <p:sldIdLst>
    <p:sldId id="280"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36"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C1A6CA-CD43-42B1-8C2B-B2E4590D65FD}" type="datetimeFigureOut">
              <a:rPr lang="en-US" smtClean="0"/>
              <a:pPr/>
              <a:t>5/31/2020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503A69-09B9-47A1-9C02-1B4A12CEE49B}" type="slidenum">
              <a:rPr lang="en-US" smtClean="0"/>
              <a:pPr/>
              <a:t>‹#›</a:t>
            </a:fld>
            <a:endParaRPr lang="en-US"/>
          </a:p>
        </p:txBody>
      </p:sp>
    </p:spTree>
    <p:extLst>
      <p:ext uri="{BB962C8B-B14F-4D97-AF65-F5344CB8AC3E}">
        <p14:creationId xmlns:p14="http://schemas.microsoft.com/office/powerpoint/2010/main" val="3150695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3503A69-09B9-47A1-9C02-1B4A12CEE49B}"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582077A-28FE-4A4C-8BCA-61DEDFA66862}" type="datetimeFigureOut">
              <a:rPr lang="en-US" smtClean="0"/>
              <a:pPr/>
              <a:t>5/31/2020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9A5C4A98-BB20-45F8-B4C7-7E798765AB2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A5C4A98-BB20-45F8-B4C7-7E798765AB2C}"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A5C4A98-BB20-45F8-B4C7-7E798765AB2C}"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A5C4A98-BB20-45F8-B4C7-7E798765AB2C}"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A5C4A98-BB20-45F8-B4C7-7E798765AB2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A5C4A98-BB20-45F8-B4C7-7E798765AB2C}"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9A5C4A98-BB20-45F8-B4C7-7E798765AB2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582077A-28FE-4A4C-8BCA-61DEDFA66862}" type="datetimeFigureOut">
              <a:rPr lang="en-US" smtClean="0"/>
              <a:pPr/>
              <a:t>5/31/2020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A5C4A98-BB20-45F8-B4C7-7E798765AB2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582077A-28FE-4A4C-8BCA-61DEDFA66862}" type="datetimeFigureOut">
              <a:rPr lang="en-US" smtClean="0"/>
              <a:pPr/>
              <a:t>5/31/2020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A5C4A98-BB20-45F8-B4C7-7E798765AB2C}"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A5C4A98-BB20-45F8-B4C7-7E798765AB2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582077A-28FE-4A4C-8BCA-61DEDFA66862}" type="datetimeFigureOut">
              <a:rPr lang="en-US" smtClean="0"/>
              <a:pPr/>
              <a:t>5/31/2020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A5C4A98-BB20-45F8-B4C7-7E798765AB2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582077A-28FE-4A4C-8BCA-61DEDFA66862}" type="datetimeFigureOut">
              <a:rPr lang="en-US" smtClean="0"/>
              <a:pPr/>
              <a:t>5/31/2020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A5C4A98-BB20-45F8-B4C7-7E798765AB2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fa.wikipedia.org/wiki/%D9%BE%D8%B1%D8%AF%D8%A7%D8%B2%D8%B4" TargetMode="External"/><Relationship Id="rId13" Type="http://schemas.openxmlformats.org/officeDocument/2006/relationships/hyperlink" Target="http://fa.wikipedia.org/wiki/%D8%A7%D8%B1%D8%AA%D8%A8%D8%A7%D8%B7%D8%A7%D8%AA" TargetMode="External"/><Relationship Id="rId18" Type="http://schemas.openxmlformats.org/officeDocument/2006/relationships/hyperlink" Target="http://fa.wikipedia.org/w/index.php?title=%D8%AE%D8%A7%D8%B1%D9%82_%D8%A7%D9%84%D8%B9%D8%A7%D8%AF%D9%87&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3" Type="http://schemas.openxmlformats.org/officeDocument/2006/relationships/hyperlink" Target="http://fa.wikipedia.org/wiki/%D8%B0%D9%87%D9%86" TargetMode="External"/><Relationship Id="rId21" Type="http://schemas.openxmlformats.org/officeDocument/2006/relationships/hyperlink" Target="http://fa.wikipedia.org/wiki/%D9%85%D8%B4%D8%AA%D8%B1%DB%8C" TargetMode="External"/><Relationship Id="rId7" Type="http://schemas.openxmlformats.org/officeDocument/2006/relationships/hyperlink" Target="http://fa.wikipedia.org/wiki/%D9%81%D8%B1%D8%A7%DB%8C%D9%86%D8%AF" TargetMode="External"/><Relationship Id="rId12" Type="http://schemas.openxmlformats.org/officeDocument/2006/relationships/hyperlink" Target="http://fa.wikipedia.org/wiki/%D8%AA%DA%A9%D9%86%D9%88%D9%84%D9%88%DA%98%DB%8C" TargetMode="External"/><Relationship Id="rId17" Type="http://schemas.openxmlformats.org/officeDocument/2006/relationships/hyperlink" Target="http://fa.wikipedia.org/wiki/%D8%B4%D8%B1%DA%A9%D8%AA" TargetMode="External"/><Relationship Id="rId2" Type="http://schemas.openxmlformats.org/officeDocument/2006/relationships/hyperlink" Target="http://fa.wikipedia.org/w/index.php?title=%D8%AF%DA%AF%D8%B1%DA%AF%D9%88%D9%86_%D8%B3%D8%A7%D8%B2%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16" Type="http://schemas.openxmlformats.org/officeDocument/2006/relationships/hyperlink" Target="http://fa.wikipedia.org/wiki/%D8%AA%D8%B4%DA%A9%DB%8C%D9%84%D8%A7%D8%AA" TargetMode="External"/><Relationship Id="rId20" Type="http://schemas.openxmlformats.org/officeDocument/2006/relationships/hyperlink" Target="http://fa.wikipedia.org/wiki/%D9%85%D8%AD%D8%B5%D9%88%D9%84" TargetMode="External"/><Relationship Id="rId1" Type="http://schemas.openxmlformats.org/officeDocument/2006/relationships/slideLayout" Target="../slideLayouts/slideLayout7.xml"/><Relationship Id="rId6" Type="http://schemas.openxmlformats.org/officeDocument/2006/relationships/hyperlink" Target="http://fa.wikipedia.org/wiki/%D9%81%D8%B1%D9%87%D9%86%DA%AF" TargetMode="External"/><Relationship Id="rId11" Type="http://schemas.openxmlformats.org/officeDocument/2006/relationships/hyperlink" Target="http://fa.wikipedia.org/w/index.php?title=%D8%B1%D9%88%D8%B4&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5" Type="http://schemas.openxmlformats.org/officeDocument/2006/relationships/hyperlink" Target="http://fa.wikipedia.org/wiki/%D9%86%DA%AF%D8%B1%D8%B4" TargetMode="External"/><Relationship Id="rId15" Type="http://schemas.openxmlformats.org/officeDocument/2006/relationships/hyperlink" Target="http://fa.wikipedia.org/wiki/%D8%B1%DB%8C%D8%B4%D9%87" TargetMode="External"/><Relationship Id="rId23" Type="http://schemas.openxmlformats.org/officeDocument/2006/relationships/hyperlink" Target="http://fa.wikipedia.org/w/index.php?title=%D8%B3%D8%A7%D8%AF%D9%87&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10" Type="http://schemas.openxmlformats.org/officeDocument/2006/relationships/hyperlink" Target="http://fa.wikipedia.org/wiki/%D8%B3%D8%A7%D8%B2%D9%85%D8%A7%D9%86%D8%AF%D9%87%DB%8C" TargetMode="External"/><Relationship Id="rId19" Type="http://schemas.openxmlformats.org/officeDocument/2006/relationships/hyperlink" Target="http://fa.wikipedia.org/wiki/%D8%B3%D9%86%D8%AA%DB%8C" TargetMode="External"/><Relationship Id="rId4" Type="http://schemas.openxmlformats.org/officeDocument/2006/relationships/hyperlink" Target="http://fa.wikipedia.org/w/index.php?title=%D8%B7%D8%B1%D8%B2_%D9%81%DA%A9%D8%B1&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9" Type="http://schemas.openxmlformats.org/officeDocument/2006/relationships/hyperlink" Target="http://fa.wikipedia.org/wiki/%D8%B3%D8%A7%D8%AE%D8%AA%D8%A7%D8%B1" TargetMode="External"/><Relationship Id="rId14" Type="http://schemas.openxmlformats.org/officeDocument/2006/relationships/hyperlink" Target="http://fa.wikipedia.org/wiki/%D8%B3%D8%A7%D8%B2%D9%85%D8%A7%D9%86" TargetMode="External"/><Relationship Id="rId22" Type="http://schemas.openxmlformats.org/officeDocument/2006/relationships/hyperlink" Target="http://fa.wikipedia.org/wiki/%D8%A7%D9%86%D8%B9%D8%B7%D8%A7%D9%81_%D9%BE%D8%B0%DB%8C%D8%B1%DB%8C"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fa.wikipedia.org/wiki/%D9%85%D8%B2%DB%8C%D8%AA_%D8%B1%D9%82%D8%A7%D8%A8%D8%AA%DB%8C" TargetMode="External"/><Relationship Id="rId2" Type="http://schemas.openxmlformats.org/officeDocument/2006/relationships/hyperlink" Target="http://fa.wikipedia.org/w/index.php?title=%DA%86%D8%A7%D9%84%D8%B4&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fa.wikipedia.org/wiki/%D8%AF%D9%88%D9%84%D8%AA" TargetMode="External"/><Relationship Id="rId2" Type="http://schemas.openxmlformats.org/officeDocument/2006/relationships/hyperlink" Target="http://fa.wikipedia.org/wiki/%D9%81%D8%B1%D8%A7%DB%8C%D9%86%D8%AF" TargetMode="External"/><Relationship Id="rId1" Type="http://schemas.openxmlformats.org/officeDocument/2006/relationships/slideLayout" Target="../slideLayouts/slideLayout7.xml"/><Relationship Id="rId5" Type="http://schemas.openxmlformats.org/officeDocument/2006/relationships/hyperlink" Target="http://fa.wikipedia.org/wiki/%D8%AA%D8%AD%D9%82%DB%8C%D9%82_%D9%88_%D8%AA%D9%88%D8%B3%D8%B9%D9%87" TargetMode="External"/><Relationship Id="rId4" Type="http://schemas.openxmlformats.org/officeDocument/2006/relationships/hyperlink" Target="http://fa.wikipedia.org/wiki/%D8%B3%D8%A7%D8%B2%D9%85%D8%A7%D9%86_%D8%AF%D9%88%D9%84%D8%AA%DB%8C"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fa.wikipedia.org/w/index.php?title=%D8%A8%D9%87%D8%B1%D9%87%E2%80%8C%D8%A8%D8%B1%D8%AF%D8%A7%D8%B1%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2" Type="http://schemas.openxmlformats.org/officeDocument/2006/relationships/hyperlink" Target="http://fa.wikipedia.org/wiki/%D9%86%D9%87%D8%A7%D8%AF_%D8%A7%D8%AC%D8%AA%D9%85%D8%A7%D8%B9%DB%8C" TargetMode="External"/><Relationship Id="rId1" Type="http://schemas.openxmlformats.org/officeDocument/2006/relationships/slideLayout" Target="../slideLayouts/slideLayout7.xml"/><Relationship Id="rId4" Type="http://schemas.openxmlformats.org/officeDocument/2006/relationships/hyperlink" Target="http://fa.wikipedia.org/wiki/%DA%A9%D8%B3%D8%A8%E2%80%8C%D9%88%DA%A9%D8%A7%D8%B1"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fa.wikipedia.org/w/index.php?title=%D9%81%D8%B1%D8%B6&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2" Type="http://schemas.openxmlformats.org/officeDocument/2006/relationships/hyperlink" Target="http://fa.wikipedia.org/w/index.php?title=%D8%A8%D8%B1%D8%B1%D8%B3%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1" Type="http://schemas.openxmlformats.org/officeDocument/2006/relationships/slideLayout" Target="../slideLayouts/slideLayout7.xml"/><Relationship Id="rId6" Type="http://schemas.openxmlformats.org/officeDocument/2006/relationships/hyperlink" Target="http://fa.wikipedia.org/wiki/%D8%A8%D9%86%DB%8C%D8%A7%D9%86" TargetMode="External"/><Relationship Id="rId5" Type="http://schemas.openxmlformats.org/officeDocument/2006/relationships/hyperlink" Target="http://fa.wikipedia.org/w/index.php?title=%D8%A8%D8%A7%D8%B2%D8%A7%D9%86%D8%AF%DB%8C%D8%B4%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4" Type="http://schemas.openxmlformats.org/officeDocument/2006/relationships/hyperlink" Target="http://fa.wikipedia.org/wiki/%D9%81%D9%86%D8%A7%D9%88%D8%B1%DB%8C" TargetMode="External"/></Relationships>
</file>

<file path=ppt/slides/_rels/slide7.xml.rels><?xml version="1.0" encoding="UTF-8" standalone="yes"?>
<Relationships xmlns="http://schemas.openxmlformats.org/package/2006/relationships"><Relationship Id="rId2" Type="http://schemas.openxmlformats.org/officeDocument/2006/relationships/hyperlink" Target="http://fa.wikipedia.org/wiki/%D9%86%D9%88%D8%A2%D9%88%D8%B1%DB%8C"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fa.wikipedia.org/w/index.php?title=%D9%85%D8%A7%DB%8C%DA%A9%D9%84_%D9%87%D9%85%D8%B1&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7" Type="http://schemas.openxmlformats.org/officeDocument/2006/relationships/hyperlink" Target="http://fa.wikipedia.org/wiki/%D9%86%D9%88%D8%A2%D9%88%D8%B1%DB%8C" TargetMode="External"/><Relationship Id="rId2" Type="http://schemas.openxmlformats.org/officeDocument/2006/relationships/hyperlink" Target="http://fa.wikipedia.org/wiki/%D9%85%D8%A7%D8%B3%D8%A7%DA%86%D9%88%D8%B3%D8%AA" TargetMode="External"/><Relationship Id="rId1" Type="http://schemas.openxmlformats.org/officeDocument/2006/relationships/slideLayout" Target="../slideLayouts/slideLayout7.xml"/><Relationship Id="rId6" Type="http://schemas.openxmlformats.org/officeDocument/2006/relationships/hyperlink" Target="http://fa.wikipedia.org/w/index.php?title=%D8%B3%D8%A7%D8%B2%D9%85%D8%A7%D9%86_%D9%85%D8%AF%DB%8C%D8%B1%DB%8C%D8%AA&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5" Type="http://schemas.openxmlformats.org/officeDocument/2006/relationships/hyperlink" Target="http://fa.wikipedia.org/wiki/%D9%85%D8%AF%DB%8C%D8%B1%DB%8C%D8%AA" TargetMode="External"/><Relationship Id="rId4" Type="http://schemas.openxmlformats.org/officeDocument/2006/relationships/hyperlink" Target="http://fa.wikipedia.org/wiki/%D8%A7%D8%AA%D9%88%D9%85%D8%A7%D8%B3%DB%8C%D9%88%D9%86"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fa.wikipedia.org/wiki/%D8%A7%D8%AF%D8%BA%D8%A7%D9%85" TargetMode="External"/><Relationship Id="rId2" Type="http://schemas.openxmlformats.org/officeDocument/2006/relationships/hyperlink" Target="http://fa.wikipedia.org/wiki/%D8%AE%D8%B7_%D9%85%D9%88%D9%86%D8%AA%D8%A7%DA%98"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fa.wikipedia.org/w/index.php?title=%D8%B3%D8%A7%D8%B2%D9%85%D8%A7%D9%86%E2%80%8C%D9%87%D8%A7%DB%8C_%D8%B3%D9%86%D8%AA%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fa.wikipedia.org/wiki/%D9%85%D8%B1%D8%B2" TargetMode="External"/><Relationship Id="rId2" Type="http://schemas.openxmlformats.org/officeDocument/2006/relationships/hyperlink" Target="http://fa.wikipedia.org/wiki/%D8%A7%D9%86%D8%AA%D8%B8%D8%A7%D8%B1"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fa.wikipedia.org/wiki/%D9%81%D9%86%D8%A7%D9%88%D8%B1%DB%8C_%D8%A7%D8%B7%D9%84%D8%A7%D8%B9%D8%A7%D8%AA" TargetMode="External"/><Relationship Id="rId7" Type="http://schemas.openxmlformats.org/officeDocument/2006/relationships/hyperlink" Target="http://fa.wikipedia.org/wiki/%D8%A8%D8%A7%D8%B2%D8%A7%D8%B1" TargetMode="External"/><Relationship Id="rId2" Type="http://schemas.openxmlformats.org/officeDocument/2006/relationships/hyperlink" Target="http://fa.wikipedia.org/w/index.php?title=%D8%A8%D9%87%D8%A8%D9%88%D8%AF&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1" Type="http://schemas.openxmlformats.org/officeDocument/2006/relationships/slideLayout" Target="../slideLayouts/slideLayout7.xml"/><Relationship Id="rId6" Type="http://schemas.openxmlformats.org/officeDocument/2006/relationships/hyperlink" Target="http://fa.wikipedia.org/wiki/%D8%AA%D9%88%D8%B3%D8%B9%D9%87" TargetMode="External"/><Relationship Id="rId5" Type="http://schemas.openxmlformats.org/officeDocument/2006/relationships/hyperlink" Target="http://fa.wikipedia.org/w/index.php?title=%D8%AA%D8%B3%D9%87%DB%8C%D9%84%E2%80%8C%DA%A9%D9%86%D9%86%D8%AF%D9%87&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4" Type="http://schemas.openxmlformats.org/officeDocument/2006/relationships/hyperlink" Target="http://fa.wikipedia.org/wiki/%D9%81%D9%86%D8%A7%D9%88%D8%B1%DB%8C"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fa.wikipedia.org/wiki/%D8%AA%D8%AC%D8%B1%D8%A8%D9%87" TargetMode="External"/><Relationship Id="rId2" Type="http://schemas.openxmlformats.org/officeDocument/2006/relationships/hyperlink" Target="http://fa.wikipedia.org/w/index.php?title=%D8%B1%D9%88%D8%B4%E2%80%8C%D9%87%D8%A7%DB%8C_%D8%AA%D9%88%D8%B3%D8%B9%D9%87%E2%80%8C%D8%A7%DB%8C&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fa.wikipedia.org/w/index.php?title=%D8%A7%D8%AE%D8%AA%DB%8C%D8%A7%D8%B1%D8%A7%D8%AA&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 Id="rId2" Type="http://schemas.openxmlformats.org/officeDocument/2006/relationships/hyperlink" Target="http://fa.wikipedia.org/wiki/%D9%81%D8%B1%D9%87%D9%86%DA%AF" TargetMode="External"/><Relationship Id="rId1" Type="http://schemas.openxmlformats.org/officeDocument/2006/relationships/slideLayout" Target="../slideLayouts/slideLayout7.xml"/><Relationship Id="rId4" Type="http://schemas.openxmlformats.org/officeDocument/2006/relationships/hyperlink" Target="http://fa.wikipedia.org/w/index.php?title=%D8%AA%D8%AE%D8%B5%DB%8C%D8%B5_%D9%85%D9%86%D8%A7%D8%A8%D8%B9&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amp;withJS=MediaWiki:Intro-Welcome-NewUsers.j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2">
            <a:schemeClr val="dk1">
              <a:shade val="50000"/>
            </a:schemeClr>
          </a:lnRef>
          <a:fillRef idx="1">
            <a:schemeClr val="dk1"/>
          </a:fillRef>
          <a:effectRef idx="0">
            <a:schemeClr val="dk1"/>
          </a:effectRef>
          <a:fontRef idx="minor">
            <a:schemeClr val="lt1"/>
          </a:fontRef>
        </p:style>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endParaRPr lang="fa-IR" sz="3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2  Homa" pitchFamily="2" charset="-78"/>
            </a:endParaRPr>
          </a:p>
          <a:p>
            <a:pPr algn="ctr"/>
            <a:r>
              <a:rPr lang="fa-IR"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2  Homa" pitchFamily="2" charset="-78"/>
              </a:rPr>
              <a:t>مهندسی  مجدد و رویکردهای آن </a:t>
            </a:r>
          </a:p>
        </p:txBody>
      </p:sp>
      <p:sp>
        <p:nvSpPr>
          <p:cNvPr id="2" name="Title 1"/>
          <p:cNvSpPr>
            <a:spLocks noGrp="1"/>
          </p:cNvSpPr>
          <p:nvPr>
            <p:ph type="title"/>
          </p:nvPr>
        </p:nvSpPr>
        <p:spPr/>
        <p:txBody>
          <a:bodyPr/>
          <a:lstStyle/>
          <a:p>
            <a:pPr algn="ctr"/>
            <a:r>
              <a:rPr lang="fa-IR" dirty="0" smtClean="0">
                <a:cs typeface="2  Farnaz" pitchFamily="2" charset="-78"/>
              </a:rPr>
              <a:t>بنام یکتای بی همتا</a:t>
            </a:r>
            <a:endParaRPr lang="en-US" dirty="0">
              <a:cs typeface="2  Farnaz" pitchFamily="2" charset="-78"/>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762000"/>
            <a:ext cx="8229600" cy="5032147"/>
          </a:xfrm>
          <a:prstGeom prst="rect">
            <a:avLst/>
          </a:prstGeom>
        </p:spPr>
        <p:txBody>
          <a:bodyPr wrap="square">
            <a:spAutoFit/>
          </a:bodyPr>
          <a:lstStyle/>
          <a:p>
            <a:pPr algn="just" rtl="1">
              <a:lnSpc>
                <a:spcPct val="150000"/>
              </a:lnSpc>
            </a:pPr>
            <a:r>
              <a:rPr lang="fa-IR" sz="2400" b="1" dirty="0">
                <a:cs typeface="2  Badr" pitchFamily="2" charset="-78"/>
              </a:rPr>
              <a:t>مهندسی مجدد به معنی آغازی دوباره، از نو متولد شدن، از نو شروع کردن است. مهندسی مجدد یعنی </a:t>
            </a:r>
            <a:r>
              <a:rPr lang="fa-IR" sz="2400" b="1" u="sng" dirty="0">
                <a:cs typeface="2  Badr" pitchFamily="2" charset="-78"/>
                <a:hlinkClick r:id="rId2" tooltip="دگرگون سازی (صفحه وجود ندارد)"/>
              </a:rPr>
              <a:t>دگرگون سازی</a:t>
            </a:r>
            <a:r>
              <a:rPr lang="fa-IR" sz="2400" b="1" dirty="0">
                <a:cs typeface="2  Badr" pitchFamily="2" charset="-78"/>
              </a:rPr>
              <a:t>، دگرگونی در </a:t>
            </a:r>
            <a:r>
              <a:rPr lang="fa-IR" sz="2400" b="1" u="sng" dirty="0">
                <a:cs typeface="2  Badr" pitchFamily="2" charset="-78"/>
                <a:hlinkClick r:id="rId3" tooltip="ذهن"/>
              </a:rPr>
              <a:t>ذهن</a:t>
            </a:r>
            <a:r>
              <a:rPr lang="fa-IR" sz="2400" b="1" dirty="0">
                <a:cs typeface="2  Badr" pitchFamily="2" charset="-78"/>
              </a:rPr>
              <a:t>، </a:t>
            </a:r>
            <a:r>
              <a:rPr lang="fa-IR" sz="2400" b="1" u="sng" dirty="0">
                <a:cs typeface="2  Badr" pitchFamily="2" charset="-78"/>
                <a:hlinkClick r:id="rId4" tooltip="طرز فکر (صفحه وجود ندارد)"/>
              </a:rPr>
              <a:t>طرز فکر</a:t>
            </a:r>
            <a:r>
              <a:rPr lang="fa-IR" sz="2400" b="1" dirty="0">
                <a:cs typeface="2  Badr" pitchFamily="2" charset="-78"/>
              </a:rPr>
              <a:t> و </a:t>
            </a:r>
            <a:r>
              <a:rPr lang="fa-IR" sz="2400" b="1" u="sng" dirty="0">
                <a:cs typeface="2  Badr" pitchFamily="2" charset="-78"/>
                <a:hlinkClick r:id="rId5" tooltip="نگرش"/>
              </a:rPr>
              <a:t>نگرش</a:t>
            </a:r>
            <a:r>
              <a:rPr lang="fa-IR" sz="2400" b="1" dirty="0">
                <a:cs typeface="2  Badr" pitchFamily="2" charset="-78"/>
              </a:rPr>
              <a:t> مدیران و کارکنان، در </a:t>
            </a:r>
            <a:r>
              <a:rPr lang="fa-IR" sz="2400" b="1" dirty="0">
                <a:cs typeface="2  Badr" pitchFamily="2" charset="-78"/>
                <a:hlinkClick r:id="rId6" tooltip="فرهنگ"/>
              </a:rPr>
              <a:t>فرهنگ</a:t>
            </a:r>
            <a:r>
              <a:rPr lang="fa-IR" sz="2400" b="1" dirty="0">
                <a:cs typeface="2  Badr" pitchFamily="2" charset="-78"/>
              </a:rPr>
              <a:t> و نظام ارزشی، در </a:t>
            </a:r>
            <a:r>
              <a:rPr lang="fa-IR" sz="2400" b="1" u="sng" dirty="0">
                <a:cs typeface="2  Badr" pitchFamily="2" charset="-78"/>
                <a:hlinkClick r:id="rId7" tooltip="فرایند"/>
              </a:rPr>
              <a:t>فرایندها</a:t>
            </a:r>
            <a:r>
              <a:rPr lang="fa-IR" sz="2400" b="1" dirty="0">
                <a:cs typeface="2  Badr" pitchFamily="2" charset="-78"/>
              </a:rPr>
              <a:t> و </a:t>
            </a:r>
            <a:r>
              <a:rPr lang="fa-IR" sz="2400" b="1" u="sng" dirty="0">
                <a:cs typeface="2  Badr" pitchFamily="2" charset="-78"/>
                <a:hlinkClick r:id="rId8" tooltip="پردازش"/>
              </a:rPr>
              <a:t>پردازش‌ها</a:t>
            </a:r>
            <a:r>
              <a:rPr lang="fa-IR" sz="2400" b="1" dirty="0">
                <a:cs typeface="2  Badr" pitchFamily="2" charset="-78"/>
              </a:rPr>
              <a:t>، در </a:t>
            </a:r>
            <a:r>
              <a:rPr lang="fa-IR" sz="2400" b="1" u="sng" dirty="0">
                <a:cs typeface="2  Badr" pitchFamily="2" charset="-78"/>
                <a:hlinkClick r:id="rId9" tooltip="ساختار"/>
              </a:rPr>
              <a:t>ساختار</a:t>
            </a:r>
            <a:r>
              <a:rPr lang="fa-IR" sz="2400" b="1" dirty="0">
                <a:cs typeface="2  Badr" pitchFamily="2" charset="-78"/>
              </a:rPr>
              <a:t> و </a:t>
            </a:r>
            <a:r>
              <a:rPr lang="fa-IR" sz="2400" b="1" u="sng" dirty="0">
                <a:cs typeface="2  Badr" pitchFamily="2" charset="-78"/>
                <a:hlinkClick r:id="rId10" tooltip="سازماندهی"/>
              </a:rPr>
              <a:t>سازماندهی</a:t>
            </a:r>
            <a:r>
              <a:rPr lang="fa-IR" sz="2400" b="1" dirty="0">
                <a:cs typeface="2  Badr" pitchFamily="2" charset="-78"/>
              </a:rPr>
              <a:t>، و در </a:t>
            </a:r>
            <a:r>
              <a:rPr lang="fa-IR" sz="2400" b="1" u="sng" dirty="0">
                <a:cs typeface="2  Badr" pitchFamily="2" charset="-78"/>
                <a:hlinkClick r:id="rId11" tooltip="روش (صفحه وجود ندارد)"/>
              </a:rPr>
              <a:t>روش</a:t>
            </a:r>
            <a:r>
              <a:rPr lang="fa-IR" sz="2400" b="1" dirty="0">
                <a:cs typeface="2  Badr" pitchFamily="2" charset="-78"/>
              </a:rPr>
              <a:t> استفاده از </a:t>
            </a:r>
            <a:r>
              <a:rPr lang="fa-IR" sz="2400" b="1" u="sng" dirty="0">
                <a:cs typeface="2  Badr" pitchFamily="2" charset="-78"/>
                <a:hlinkClick r:id="rId12" tooltip="تکنولوژی"/>
              </a:rPr>
              <a:t>تکنولوژی</a:t>
            </a:r>
            <a:r>
              <a:rPr lang="fa-IR" sz="2400" b="1" dirty="0">
                <a:cs typeface="2  Badr" pitchFamily="2" charset="-78"/>
              </a:rPr>
              <a:t> اطلاعات و </a:t>
            </a:r>
            <a:r>
              <a:rPr lang="fa-IR" sz="2400" b="1" u="sng" dirty="0">
                <a:cs typeface="2  Badr" pitchFamily="2" charset="-78"/>
                <a:hlinkClick r:id="rId13" tooltip="ارتباطات"/>
              </a:rPr>
              <a:t>ارتباطات</a:t>
            </a:r>
            <a:r>
              <a:rPr lang="fa-IR" sz="2400" b="1" dirty="0">
                <a:cs typeface="2  Badr" pitchFamily="2" charset="-78"/>
              </a:rPr>
              <a:t> در </a:t>
            </a:r>
            <a:r>
              <a:rPr lang="fa-IR" sz="2400" b="1" u="sng" dirty="0">
                <a:cs typeface="2  Badr" pitchFamily="2" charset="-78"/>
                <a:hlinkClick r:id="rId14" tooltip="سازمان"/>
              </a:rPr>
              <a:t>سازمان‌ها</a:t>
            </a:r>
            <a:r>
              <a:rPr lang="fa-IR" sz="2400" b="1" dirty="0">
                <a:cs typeface="2  Badr" pitchFamily="2" charset="-78"/>
              </a:rPr>
              <a:t> است. در مهندسی مجدد، طراحی </a:t>
            </a:r>
            <a:r>
              <a:rPr lang="fa-IR" sz="2400" b="1" u="sng" dirty="0">
                <a:cs typeface="2  Badr" pitchFamily="2" charset="-78"/>
                <a:hlinkClick r:id="rId15" tooltip="ریشه"/>
              </a:rPr>
              <a:t>ریشه</a:t>
            </a:r>
            <a:r>
              <a:rPr lang="fa-IR" sz="2400" b="1" dirty="0">
                <a:cs typeface="2  Badr" pitchFamily="2" charset="-78"/>
              </a:rPr>
              <a:t> ای فرایندها، </a:t>
            </a:r>
            <a:r>
              <a:rPr lang="fa-IR" sz="2400" b="1" u="sng" dirty="0">
                <a:cs typeface="2  Badr" pitchFamily="2" charset="-78"/>
                <a:hlinkClick r:id="rId16" tooltip="تشکیلات"/>
              </a:rPr>
              <a:t>تشکیلات</a:t>
            </a:r>
            <a:r>
              <a:rPr lang="fa-IR" sz="2400" b="1" dirty="0">
                <a:cs typeface="2  Badr" pitchFamily="2" charset="-78"/>
              </a:rPr>
              <a:t>، و </a:t>
            </a:r>
            <a:r>
              <a:rPr lang="fa-IR" sz="2400" b="1" u="sng" dirty="0">
                <a:cs typeface="2  Badr" pitchFamily="2" charset="-78"/>
                <a:hlinkClick r:id="rId6" tooltip="فرهنگ"/>
              </a:rPr>
              <a:t>فرهنگ</a:t>
            </a:r>
            <a:r>
              <a:rPr lang="fa-IR" sz="2400" b="1" dirty="0">
                <a:cs typeface="2  Badr" pitchFamily="2" charset="-78"/>
              </a:rPr>
              <a:t> یک </a:t>
            </a:r>
            <a:r>
              <a:rPr lang="fa-IR" sz="2400" b="1" u="sng" dirty="0">
                <a:cs typeface="2  Badr" pitchFamily="2" charset="-78"/>
                <a:hlinkClick r:id="rId17" tooltip="شرکت"/>
              </a:rPr>
              <a:t>شرکت</a:t>
            </a:r>
            <a:r>
              <a:rPr lang="fa-IR" sz="2400" b="1" dirty="0">
                <a:cs typeface="2  Badr" pitchFamily="2" charset="-78"/>
              </a:rPr>
              <a:t> برای دستیابی به جهش‌هایی </a:t>
            </a:r>
            <a:r>
              <a:rPr lang="fa-IR" sz="2400" b="1" u="sng" dirty="0">
                <a:cs typeface="2  Badr" pitchFamily="2" charset="-78"/>
                <a:hlinkClick r:id="rId18" tooltip="خارق العاده (صفحه وجود ندارد)"/>
              </a:rPr>
              <a:t>خارق العاده</a:t>
            </a:r>
            <a:r>
              <a:rPr lang="fa-IR" sz="2400" b="1" dirty="0">
                <a:cs typeface="2  Badr" pitchFamily="2" charset="-78"/>
              </a:rPr>
              <a:t> در عملکرد آن شرکت صورت می‌گیرد و به کنار نهادن شیوه‌های قدیمی و </a:t>
            </a:r>
            <a:r>
              <a:rPr lang="fa-IR" sz="2400" b="1" u="sng" dirty="0">
                <a:cs typeface="2  Badr" pitchFamily="2" charset="-78"/>
                <a:hlinkClick r:id="rId19" tooltip="سنتی"/>
              </a:rPr>
              <a:t>سنتی</a:t>
            </a:r>
            <a:r>
              <a:rPr lang="fa-IR" sz="2400" b="1" dirty="0">
                <a:cs typeface="2  Badr" pitchFamily="2" charset="-78"/>
              </a:rPr>
              <a:t> و نگرشی جدید به کار برای به وجود آوردن </a:t>
            </a:r>
            <a:r>
              <a:rPr lang="fa-IR" sz="2400" b="1" u="sng" dirty="0">
                <a:cs typeface="2  Badr" pitchFamily="2" charset="-78"/>
                <a:hlinkClick r:id="rId20" tooltip="محصول"/>
              </a:rPr>
              <a:t>محصول</a:t>
            </a:r>
            <a:r>
              <a:rPr lang="fa-IR" sz="2400" b="1" dirty="0">
                <a:cs typeface="2  Badr" pitchFamily="2" charset="-78"/>
              </a:rPr>
              <a:t> و یا خدمتی مناسب و نیز ارزش دادن به </a:t>
            </a:r>
            <a:r>
              <a:rPr lang="fa-IR" sz="2400" b="1" u="sng" dirty="0">
                <a:cs typeface="2  Badr" pitchFamily="2" charset="-78"/>
                <a:hlinkClick r:id="rId21" tooltip="مشتری"/>
              </a:rPr>
              <a:t>مشتری</a:t>
            </a:r>
            <a:r>
              <a:rPr lang="fa-IR" sz="2400" b="1" dirty="0">
                <a:cs typeface="2  Badr" pitchFamily="2" charset="-78"/>
              </a:rPr>
              <a:t> مد نظر است. در مهندسی مجدد، هدف دستیابی به نیازهای امروزی همچون کیفیت برتر، خدمات، </a:t>
            </a:r>
            <a:r>
              <a:rPr lang="fa-IR" sz="2400" b="1" u="sng" dirty="0">
                <a:cs typeface="2  Badr" pitchFamily="2" charset="-78"/>
                <a:hlinkClick r:id="rId22" tooltip="انعطاف پذیری"/>
              </a:rPr>
              <a:t>انعطاف پذیری</a:t>
            </a:r>
            <a:r>
              <a:rPr lang="fa-IR" sz="2400" b="1" dirty="0">
                <a:cs typeface="2  Badr" pitchFamily="2" charset="-78"/>
              </a:rPr>
              <a:t> و هزینه پایین است و در نتیجه باید فرایندها را </a:t>
            </a:r>
            <a:r>
              <a:rPr lang="fa-IR" sz="2400" b="1" u="sng" dirty="0">
                <a:cs typeface="2  Badr" pitchFamily="2" charset="-78"/>
                <a:hlinkClick r:id="rId23" tooltip="ساده (صفحه وجود ندارد)"/>
              </a:rPr>
              <a:t>ساده</a:t>
            </a:r>
            <a:r>
              <a:rPr lang="fa-IR" sz="2400" b="1" dirty="0">
                <a:cs typeface="2  Badr" pitchFamily="2" charset="-78"/>
              </a:rPr>
              <a:t> نمود. تعاریف فوق نشان می‌دهند که مهندسی مجدد معمولاً در کل پیکره یک سازمان و یا شرکت صورت می‌پذیرد و اقدام به آن تنها در </a:t>
            </a:r>
            <a:r>
              <a:rPr lang="fa-IR" sz="2400" b="1" dirty="0" smtClean="0">
                <a:cs typeface="2  Badr" pitchFamily="2" charset="-78"/>
              </a:rPr>
              <a:t>یک</a:t>
            </a:r>
            <a:endParaRPr lang="en-US" sz="2400" b="1" dirty="0">
              <a:cs typeface="2  Bad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381000" y="609600"/>
            <a:ext cx="830580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rtl="1" fontAlgn="base">
              <a:lnSpc>
                <a:spcPct val="150000"/>
              </a:lnSpc>
              <a:spcBef>
                <a:spcPct val="0"/>
              </a:spcBef>
              <a:spcAft>
                <a:spcPct val="0"/>
              </a:spcAf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سازمان را نمی‌توان نام مهندسی مجدد نامید، اگر چه می‌توان فرایندهای کاری مختلف یک زیر مجموعه را نیز مهندسی مجدد نمود اما، شاید اعمال نمودن این بحث مدیریتی در تمام آن مجموعه با توجه به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چالش (صفحه وجود ندارد)"/>
              </a:rPr>
              <a:t>چالش‌های</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پیش رو، لازم باشد. عصر حاضر به گونه‌ای است که در معرض تغییرات سریع و مداوم قرار دارد و این تغییرات بر رفتار و نیازهای مشتریان نیز اثر می‌گذارد بنابراین، سازمان‌ها نیز لازم است که این تغییرات را و اثر آن را بر مشتری تجزیه و تحلیل کرده، و در فرایند فعالیت‌های خود اعمال نمایند.</a:t>
            </a:r>
            <a:endPar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endParaRPr>
          </a:p>
          <a:p>
            <a:pPr lvl="0" algn="just" rtl="1" fontAlgn="base">
              <a:lnSpc>
                <a:spcPct val="150000"/>
              </a:lnSpc>
              <a:spcBef>
                <a:spcPct val="0"/>
              </a:spcBef>
              <a:spcAft>
                <a:spcPct val="0"/>
              </a:spcAft>
            </a:pPr>
            <a:r>
              <a:rPr lang="fa-IR" sz="3600" b="1" dirty="0" smtClean="0"/>
              <a:t> </a:t>
            </a:r>
            <a:r>
              <a:rPr lang="fa-IR" sz="2400" b="1" dirty="0">
                <a:latin typeface="Tahoma" pitchFamily="34" charset="0"/>
                <a:ea typeface="Times New Roman" pitchFamily="18" charset="0"/>
                <a:cs typeface="2  Badr" pitchFamily="2" charset="-78"/>
              </a:rPr>
              <a:t>ما مزیت رقابتی را به عنوان قابلیت یک شرکت در عملکرد بهتر نسبت به صنعتی که در آن کار می‌کند تعریف می‌نماییم. مشتریان کالا و خدماتی را می‌خواهند که بهتر و ارزان تر باشد و سریع تر به دستشان برسد (میلر و الکس، ۱۹۹۸، ص۲۲). مزیت رقابتی ویژگی‌ها و قابلیت‌هایی است که یک سازمان را قادر به حفظ و ارتقاء موقعیت رقابتی اش می‌نماید (شیرمحمدی، یزدان). </a:t>
            </a:r>
            <a:r>
              <a:rPr lang="fa-IR" sz="2400" b="1" dirty="0">
                <a:latin typeface="Tahoma" pitchFamily="34" charset="0"/>
                <a:ea typeface="Times New Roman" pitchFamily="18" charset="0"/>
                <a:cs typeface="2  Badr" pitchFamily="2" charset="-78"/>
                <a:hlinkClick r:id="rId3" tooltip="مزیت رقابتی"/>
              </a:rPr>
              <a:t>مزیت رقابتی</a:t>
            </a:r>
            <a:r>
              <a:rPr lang="fa-IR" sz="2400" b="1" dirty="0">
                <a:latin typeface="Tahoma" pitchFamily="34" charset="0"/>
                <a:ea typeface="Times New Roman" pitchFamily="18" charset="0"/>
                <a:cs typeface="2  Badr" pitchFamily="2" charset="-78"/>
              </a:rPr>
              <a:t> ویژگی‌ها و یا ابعاد هر شرکتی است که آن را قادر به ارائه خدمات بهتر به مشتریان (ارزش بهتر) می‌سازد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304800" y="609600"/>
            <a:ext cx="8382000" cy="50321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(ما، ۱۹۹۹، ص۷۰۹-۷۱۸). مراکز تحقیق و توسعه مراکزی هستند که دانش جدیدی را درباره کالاها،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فرایند"/>
              </a:rPr>
              <a:t>فرایندها</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و خدمات می‌یابند و سپس آن را برای ایجاد و یا بهبود کالاها، فرایندها، و خدمات جدید در جهت برآورده کردن نیازهای بازار بکار می‌گیرند. امروزه در کشور بدنه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3" tooltip="دولت"/>
              </a:rPr>
              <a:t>دولت</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در حال کوچک شدن است و نیز از تعداد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4" tooltip="سازمان دولتی"/>
              </a:rPr>
              <a:t>سازمان‌های دولتی</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کاسته و به همان اندازه به بخش‌های خصوصی واگذار می‌شوند. سازمان‌های خصوصی معمولاً دارای مراکز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5" tooltip="تحقیق و توسعه"/>
              </a:rPr>
              <a:t>تحقیق و توسعه</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هستند. در کل می‌توان این گونه بیان کرد که هرگاه انجام اصلاحاتی کلی و اساسی در یک مجموعه مورد نیاز باشد، این اصلاحات اساسی در قالب یک مسأله با عنوان مهندسی مجدد قابل اعمال است. زیرا در مهندسی مجدد همه اهداف و دیدگاه‌ها و نیز چشم اندازهای یک فرایند کاری مدنظر قرار می‌گیرد بنابراین، با مهندسی، مشکلات و اولویت‌های ذهنی همه افراد درگیر یک مجموعه از تمامی جوانب مورد بررسی قرار می‌گیرد و به همه آنها پاسخ مناسب داده می‌شود.</a:t>
            </a:r>
            <a:endParaRPr kumimoji="0" lang="fa-IR" sz="3600" b="1"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751344"/>
            <a:ext cx="8534400" cy="4478149"/>
          </a:xfrm>
          <a:prstGeom prst="rect">
            <a:avLst/>
          </a:prstGeom>
        </p:spPr>
        <p:txBody>
          <a:bodyPr wrap="square">
            <a:spAutoFit/>
          </a:bodyPr>
          <a:lstStyle/>
          <a:p>
            <a:pPr algn="just" rtl="1">
              <a:lnSpc>
                <a:spcPct val="150000"/>
              </a:lnSpc>
            </a:pPr>
            <a:r>
              <a:rPr lang="fa-IR" sz="2400" b="1" dirty="0">
                <a:cs typeface="2  Badr" pitchFamily="2" charset="-78"/>
              </a:rPr>
              <a:t>هر سازمان و یا شرکت، یک </a:t>
            </a:r>
            <a:r>
              <a:rPr lang="fa-IR" sz="2400" b="1" u="sng" dirty="0">
                <a:cs typeface="2  Badr" pitchFamily="2" charset="-78"/>
                <a:hlinkClick r:id="rId2" tooltip="نهاد اجتماعی"/>
              </a:rPr>
              <a:t>نهاد اجتماعی</a:t>
            </a:r>
            <a:r>
              <a:rPr lang="fa-IR" sz="2400" b="1" dirty="0">
                <a:cs typeface="2  Badr" pitchFamily="2" charset="-78"/>
              </a:rPr>
              <a:t> است که مبتنی بر هدف بوده و دارای سیستم‌های فعال و هماهنگ است و با محیط خارجی ارتباط دارد. در گذشته، هنگامی که محیط نسبتا باثبات بود بیشتر سازمان‌ها برای </a:t>
            </a:r>
            <a:r>
              <a:rPr lang="fa-IR" sz="2400" b="1" u="sng" dirty="0">
                <a:cs typeface="2  Badr" pitchFamily="2" charset="-78"/>
                <a:hlinkClick r:id="rId3" tooltip="بهره‌برداری (صفحه وجود ندارد)"/>
              </a:rPr>
              <a:t>بهره‌برداری</a:t>
            </a:r>
            <a:r>
              <a:rPr lang="fa-IR" sz="2400" b="1" dirty="0">
                <a:cs typeface="2  Badr" pitchFamily="2" charset="-78"/>
              </a:rPr>
              <a:t> از فرصت‌های پیش‌آمده به تغییرات تدریجی و اندک اکتفا می‌کردند؛ اما با گذشت زمان، در سراسر دنیا سازمان‌ها دریافته‌اند که تنها تغییرات تدریجی راهگشای مشکلات کنونی آنان نیست و گاهی برای بقای سازمان لازم است تغییراتی به صورتی اساسی و زیربنایی در سازمان ایجاد شود. امروزه در سراسر دنیا این تغییرات انقلابی را با نام مهندسی مجدد می‌شناسند؛ مهندسی مجدد (</a:t>
            </a:r>
            <a:r>
              <a:rPr lang="en-US" sz="2400" b="1" dirty="0">
                <a:cs typeface="2  Badr" pitchFamily="2" charset="-78"/>
              </a:rPr>
              <a:t>BPR</a:t>
            </a:r>
            <a:r>
              <a:rPr lang="fa-IR" sz="2400" b="1" dirty="0">
                <a:cs typeface="2  Badr" pitchFamily="2" charset="-78"/>
              </a:rPr>
              <a:t>) روندی است که در آن وظیفه‌های فعلی سازمان جای خود را با فرایندهای اصلی </a:t>
            </a:r>
            <a:r>
              <a:rPr lang="fa-IR" sz="2400" b="1" u="sng" dirty="0">
                <a:cs typeface="2  Badr" pitchFamily="2" charset="-78"/>
                <a:hlinkClick r:id="rId4" tooltip="کسب‌وکار"/>
              </a:rPr>
              <a:t>کسب‌وکار</a:t>
            </a:r>
            <a:r>
              <a:rPr lang="fa-IR" sz="2400" b="1" dirty="0">
                <a:cs typeface="2  Badr" pitchFamily="2" charset="-78"/>
              </a:rPr>
              <a:t> عوض کرده و بنابراین، سازمان از حالت وظیفه‌گرایی به سوی فرایندمحوری حرکت می‌کند. همین امر موجب سرعت بخشیدن به روند </a:t>
            </a:r>
            <a:r>
              <a:rPr lang="fa-IR" sz="2400" b="1" u="sng" dirty="0">
                <a:cs typeface="2  Badr" pitchFamily="2" charset="-78"/>
                <a:hlinkClick r:id="rId4" tooltip="کسب‌وکار"/>
              </a:rPr>
              <a:t>کسب‌وکار</a:t>
            </a:r>
            <a:r>
              <a:rPr lang="fa-IR" sz="2400" b="1" dirty="0">
                <a:cs typeface="2  Badr" pitchFamily="2" charset="-78"/>
              </a:rPr>
              <a:t> و کاهش هزینه‌ها و درنتیجه رقابتی‌تر شدن سازمان می‌گردد. </a:t>
            </a:r>
            <a:endParaRPr lang="en-US" sz="2400" b="1" dirty="0">
              <a:cs typeface="2  Badr"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889844"/>
            <a:ext cx="7924800" cy="5032147"/>
          </a:xfrm>
          <a:prstGeom prst="rect">
            <a:avLst/>
          </a:prstGeom>
        </p:spPr>
        <p:txBody>
          <a:bodyPr wrap="square">
            <a:spAutoFit/>
          </a:bodyPr>
          <a:lstStyle/>
          <a:p>
            <a:pPr algn="just" rtl="1">
              <a:lnSpc>
                <a:spcPct val="150000"/>
              </a:lnSpc>
            </a:pPr>
            <a:r>
              <a:rPr lang="fa-IR" sz="2400" b="1" dirty="0">
                <a:cs typeface="2  Badr" pitchFamily="2" charset="-78"/>
              </a:rPr>
              <a:t>اساس مهندسی مجدد بر </a:t>
            </a:r>
            <a:r>
              <a:rPr lang="fa-IR" sz="2400" b="1" u="sng" dirty="0">
                <a:cs typeface="2  Badr" pitchFamily="2" charset="-78"/>
                <a:hlinkClick r:id="rId2" tooltip="بررسی (صفحه وجود ندارد)"/>
              </a:rPr>
              <a:t>بررسی‌های</a:t>
            </a:r>
            <a:r>
              <a:rPr lang="fa-IR" sz="2400" b="1" dirty="0">
                <a:cs typeface="2  Badr" pitchFamily="2" charset="-78"/>
              </a:rPr>
              <a:t> مرحله‌ای و حذف مقررات کهنه و تصورات بنیادینی استوار است که زمینه‌ساز عملکرد کسب‌وکار کنونی‌اند. اکثر شرکت‌ها انباشته از مقررات نانوشته‌ای هستند که از دهه‌های پیشین برجا مانده‌اند. این مقررات بر پایه </a:t>
            </a:r>
            <a:r>
              <a:rPr lang="fa-IR" sz="2400" b="1" u="sng" dirty="0">
                <a:cs typeface="2  Badr" pitchFamily="2" charset="-78"/>
                <a:hlinkClick r:id="rId3" tooltip="فرض (صفحه وجود ندارد)"/>
              </a:rPr>
              <a:t>فرض‌هایی</a:t>
            </a:r>
            <a:r>
              <a:rPr lang="fa-IR" sz="2400" b="1" dirty="0">
                <a:cs typeface="2  Badr" pitchFamily="2" charset="-78"/>
              </a:rPr>
              <a:t> درباره </a:t>
            </a:r>
            <a:r>
              <a:rPr lang="fa-IR" sz="2400" b="1" u="sng" dirty="0">
                <a:cs typeface="2  Badr" pitchFamily="2" charset="-78"/>
                <a:hlinkClick r:id="rId4" tooltip="فناوری"/>
              </a:rPr>
              <a:t>فناوری</a:t>
            </a:r>
            <a:r>
              <a:rPr lang="fa-IR" sz="2400" b="1" dirty="0">
                <a:cs typeface="2  Badr" pitchFamily="2" charset="-78"/>
              </a:rPr>
              <a:t>، کارمندان و اهداف سازمان به‌وجود آمده‌اند که دیگر کاربردی ندارند. مهندسی مجدد عبارت است از </a:t>
            </a:r>
            <a:r>
              <a:rPr lang="fa-IR" sz="2400" b="1" u="sng" dirty="0">
                <a:cs typeface="2  Badr" pitchFamily="2" charset="-78"/>
                <a:hlinkClick r:id="rId5" tooltip="بازاندیشی (صفحه وجود ندارد)"/>
              </a:rPr>
              <a:t>بازاندیشی</a:t>
            </a:r>
            <a:r>
              <a:rPr lang="fa-IR" sz="2400" b="1" dirty="0">
                <a:cs typeface="2  Badr" pitchFamily="2" charset="-78"/>
              </a:rPr>
              <a:t> بنیادین و ریشه‌ای فرایندها برای دستیابی به پیشرفتی شگفت‌انگیز در معیارهای حساسی چون کیفیت و سرعت خدمات. سازمان‌های تازه، شرکت‌هایی خواهند بود که به‌طور مشخص برای بهره‌برداری در جهان امروز و فردا طراحی می‌شوند و نهادهایی نیستند که از یک دوران اولیه و باشکوه که ربطی به امروز ندارند انتقال یابند. در مهندسی مجدد اعتقاد براین است که مهندسی مجدد را نمی‌توان با گام‌های کوچک و محتاط به اجرا درآورد. این قضیه همان قضیه صفر یا یک است؛ به عبارت دیگر یا تغییری تحقق نیابد و یا در صورت تحقق از ریشه و </a:t>
            </a:r>
            <a:r>
              <a:rPr lang="fa-IR" sz="2400" b="1" u="sng" dirty="0">
                <a:cs typeface="2  Badr" pitchFamily="2" charset="-78"/>
                <a:hlinkClick r:id="rId6" tooltip="بنیان"/>
              </a:rPr>
              <a:t>بنیان</a:t>
            </a:r>
            <a:r>
              <a:rPr lang="fa-IR" sz="2400" b="1" dirty="0">
                <a:cs typeface="2  Badr" pitchFamily="2" charset="-78"/>
              </a:rPr>
              <a:t> تغییر حاصل گردد. </a:t>
            </a:r>
            <a:endParaRPr lang="en-US" sz="2400" b="1" dirty="0">
              <a:cs typeface="2  Badr"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35846"/>
            <a:ext cx="8458200" cy="6278642"/>
          </a:xfrm>
          <a:prstGeom prst="rect">
            <a:avLst/>
          </a:prstGeom>
        </p:spPr>
        <p:txBody>
          <a:bodyPr wrap="square">
            <a:spAutoFit/>
          </a:bodyPr>
          <a:lstStyle/>
          <a:p>
            <a:pPr algn="just" rtl="1">
              <a:lnSpc>
                <a:spcPct val="150000"/>
              </a:lnSpc>
            </a:pPr>
            <a:r>
              <a:rPr lang="fa-IR" sz="2400" b="1" dirty="0">
                <a:cs typeface="2  Badr" pitchFamily="2" charset="-78"/>
              </a:rPr>
              <a:t>مهندسی مجدد به این معنا نیست که آنچه را که از پیش وجود دارد ترمیم کنیم یا تغییراتی اضافی بدهیم و ساختارهای اصلی را دست نخورده باقی بگذاریم؛ مهندسی مجدد یعنی از نقطه صفر شروع کردن، یعنی به کنار نهادن روش‌های قدیمی و به کار گرفتن نگاه نو. مهندسی مجدد در پی اصلاحات جزیی و وصله‌کاری وضعیت موجود و یا دگرگونی‌های گسترشی که ساختار و معماری اصلی سازمان را دست‌نخورده باقی می‌گذارد، نیست. مهندسی مجدد در پی آن نیست که نظام موجود را بهبود بخشیده و نتیجه کار را بهتر کند. مهندسی مجدد به معنای ترک کردن روش‌های کهنه و دستیابی به روش‌های تازه‌ای است که برای تولید کالاها و خدمات شرکت و انتقال ارزش به مشتری لازم هستند. مهندسی مجدد را با نام‌های متفاوتی می‌توان شناخت، نام‌هایی مانند طراحی مجدد فرایندهای اصلی (کالپان و مورداک)، </a:t>
            </a:r>
            <a:r>
              <a:rPr lang="fa-IR" sz="2400" b="1" u="sng" dirty="0">
                <a:cs typeface="2  Badr" pitchFamily="2" charset="-78"/>
                <a:hlinkClick r:id="rId2" tooltip="نوآوری"/>
              </a:rPr>
              <a:t>نوآوری</a:t>
            </a:r>
            <a:r>
              <a:rPr lang="fa-IR" sz="2400" b="1" dirty="0">
                <a:cs typeface="2  Badr" pitchFamily="2" charset="-78"/>
              </a:rPr>
              <a:t> فرایندی (داونپورت)، طراحی مجدد فرایندهای کسب‌وکار (داونپورت و شورت، ابلنسکی)، مهندسی مجدد سازمان (لوونتال، هامر و چمپی)، طراحی مجدد ریشه‌ای (جوهاتسون) و معماری مجدد سازمان (تالوار) همگی از نام‌هایی هستند که مقوله مهندسی مجدد را معرفی </a:t>
            </a:r>
            <a:r>
              <a:rPr lang="fa-IR" sz="2400" b="1" dirty="0" smtClean="0">
                <a:cs typeface="2  Badr" pitchFamily="2" charset="-78"/>
              </a:rPr>
              <a:t>کرده‌اند</a:t>
            </a:r>
          </a:p>
          <a:p>
            <a:pPr algn="ctr" rtl="1">
              <a:lnSpc>
                <a:spcPct val="150000"/>
              </a:lnSpc>
            </a:pPr>
            <a:r>
              <a:rPr lang="fa-IR" sz="2800" b="1" i="1" u="sng" dirty="0" smtClean="0">
                <a:cs typeface="2  Badr" pitchFamily="2" charset="-78"/>
              </a:rPr>
              <a:t> مهندسی مجدد :  </a:t>
            </a:r>
            <a:r>
              <a:rPr lang="fa-IR" sz="2800" b="1" i="1" u="sng" dirty="0">
                <a:cs typeface="2  Badr" pitchFamily="2" charset="-78"/>
              </a:rPr>
              <a:t>همه چیز را از نو آغاز کردن.</a:t>
            </a:r>
            <a:endParaRPr lang="en-US" sz="2800" b="1" i="1" u="sng" dirty="0">
              <a:cs typeface="2  Badr"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457200" y="210026"/>
            <a:ext cx="8229600" cy="66479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تاریخچه مهندسی مجدد</a:t>
            </a:r>
            <a:endParaRPr kumimoji="0" lang="en-US" sz="28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lang="fa-IR" sz="2400" b="1" dirty="0">
                <a:cs typeface="2  Badr" pitchFamily="2" charset="-78"/>
              </a:rPr>
              <a:t>پیش‌زمینه مهندسی مجدد طرح مطالعاتی مدیریت در دهه نود دانشگاه انستیتوی تکنولوژی </a:t>
            </a:r>
            <a:r>
              <a:rPr lang="fa-IR" sz="2400" b="1" dirty="0" smtClean="0">
                <a:cs typeface="2  Badr" pitchFamily="2" charset="-78"/>
                <a:hlinkClick r:id="rId2" tooltip="ماساچوست"/>
              </a:rPr>
              <a:t>ماساچوست</a:t>
            </a:r>
            <a:r>
              <a:rPr lang="fa-IR" sz="2400" b="1" dirty="0" smtClean="0">
                <a:cs typeface="2  Badr" pitchFamily="2" charset="-78"/>
              </a:rPr>
              <a:t> </a:t>
            </a:r>
            <a:r>
              <a:rPr lang="fa-IR" sz="2400" b="1" dirty="0">
                <a:cs typeface="2  Badr" pitchFamily="2" charset="-78"/>
              </a:rPr>
              <a:t>(</a:t>
            </a:r>
            <a:r>
              <a:rPr lang="en-US" sz="2400" b="1" dirty="0">
                <a:cs typeface="2  Badr" pitchFamily="2" charset="-78"/>
              </a:rPr>
              <a:t>MIT</a:t>
            </a:r>
            <a:r>
              <a:rPr lang="fa-IR" sz="2400" b="1" dirty="0" smtClean="0">
                <a:cs typeface="2  Badr" pitchFamily="2" charset="-78"/>
              </a:rPr>
              <a:t>)است</a:t>
            </a:r>
            <a:r>
              <a:rPr kumimoji="0" lang="fa-IR" sz="4000"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a:t>
            </a:r>
            <a:r>
              <a:rPr kumimoji="0" lang="fa-IR" sz="2800"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3" tooltip="مایکل همر (صفحه وجود ندارد)"/>
              </a:rPr>
              <a:t>مایکل همر</a:t>
            </a:r>
            <a:r>
              <a:rPr kumimoji="0" lang="fa-IR" sz="2800"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a:t>
            </a:r>
            <a:r>
              <a:rPr lang="fa-IR" sz="2400" b="1" dirty="0">
                <a:cs typeface="2  Badr" pitchFamily="2" charset="-78"/>
              </a:rPr>
              <a:t>نخستین نظریه‌پردازی است که مفهوم مهندسی مجدد را مطرح کرد؛ او با مقاله </a:t>
            </a:r>
            <a:r>
              <a:rPr lang="fa-IR" sz="2400" b="1" dirty="0">
                <a:cs typeface="2  Badr" pitchFamily="2" charset="-78"/>
                <a:hlinkClick r:id="rId4" tooltip="اتوماسیون"/>
              </a:rPr>
              <a:t>اتوماسیون</a:t>
            </a:r>
            <a:r>
              <a:rPr lang="fa-IR" sz="2400" b="1" dirty="0">
                <a:cs typeface="2  Badr" pitchFamily="2" charset="-78"/>
              </a:rPr>
              <a:t> کارساز نیست، فعالیت‌های زاید را حذف کنید، در مجله </a:t>
            </a:r>
            <a:r>
              <a:rPr lang="en-US" b="1" dirty="0">
                <a:cs typeface="2  Badr" pitchFamily="2" charset="-78"/>
              </a:rPr>
              <a:t>Harvard Business Review</a:t>
            </a:r>
            <a:r>
              <a:rPr lang="fa-IR" b="1" dirty="0">
                <a:cs typeface="2  Badr" pitchFamily="2" charset="-78"/>
              </a:rPr>
              <a:t> </a:t>
            </a:r>
            <a:r>
              <a:rPr lang="fa-IR" sz="2400" b="1" dirty="0">
                <a:cs typeface="2  Badr" pitchFamily="2" charset="-78"/>
              </a:rPr>
              <a:t>در سال ۱۹۹۱، مهندسی مجدد را به جهان دانش </a:t>
            </a:r>
            <a:r>
              <a:rPr lang="fa-IR" sz="2400" b="1" dirty="0">
                <a:cs typeface="2  Badr" pitchFamily="2" charset="-78"/>
                <a:hlinkClick r:id="rId5" tooltip="مدیریت"/>
              </a:rPr>
              <a:t>مدیریت</a:t>
            </a:r>
            <a:r>
              <a:rPr lang="fa-IR" sz="2400" b="1" dirty="0">
                <a:cs typeface="2  Badr" pitchFamily="2" charset="-78"/>
              </a:rPr>
              <a:t> معرفی کرد. سپس کتاب مهندسی مجدد، منشور انقلاب سازمانی را با کمک جیمز چمپی در سال ۱۹۹۳ نوشت و مهندسی مجدد را در قالب یک تئوری تشریح کرد. مباحث بسیاری پیش از سال ۱۹۹۱ در خصوص بازسازی سازمان و مدیریت مطرح بود؛ بهبود </a:t>
            </a:r>
            <a:r>
              <a:rPr lang="fa-IR" sz="2400" b="1" dirty="0">
                <a:cs typeface="2  Badr" pitchFamily="2" charset="-78"/>
                <a:hlinkClick r:id="rId6" tooltip="سازمان مدیریت (صفحه وجود ندارد)"/>
              </a:rPr>
              <a:t>سازمان مدیریت</a:t>
            </a:r>
            <a:r>
              <a:rPr lang="fa-IR" sz="2400" b="1" dirty="0">
                <a:cs typeface="2  Badr" pitchFamily="2" charset="-78"/>
              </a:rPr>
              <a:t>، مدیریت تغییر، مدیریت کیفیت فراگیر، </a:t>
            </a:r>
            <a:r>
              <a:rPr lang="fa-IR" sz="2400" b="1" dirty="0">
                <a:cs typeface="2  Badr" pitchFamily="2" charset="-78"/>
                <a:hlinkClick r:id="rId7" tooltip="نوآوری"/>
              </a:rPr>
              <a:t>نوآوری</a:t>
            </a:r>
            <a:r>
              <a:rPr lang="fa-IR" sz="2400" b="1" dirty="0">
                <a:cs typeface="2  Badr" pitchFamily="2" charset="-78"/>
              </a:rPr>
              <a:t> و... که مدیران و نظریه‌پردازان مدیریت را به خود مشغول کرده بود؛ اما آنچه که مهندسی مجدد را از سایر متدهای مدیریتی پیش از خود متمایز ساخت و آنرا به عنوان یک تئوری انقلابی در سازمان‌ها و مباحث مدیریتی مطرح می‌کند شیوه بدیع مهندسی مجدد بود که براساس بررسی و اصلاح فرایندطرح‌ریزی می‌شد.</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533400" y="228600"/>
            <a:ext cx="8001000" cy="64633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ویژگی‌ها و مزایای مهندسی مجدد</a:t>
            </a:r>
            <a:endParaRPr kumimoji="0" lang="en-US" sz="2800" b="0"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یکپارچگی مشاغل</a:t>
            </a:r>
            <a:endParaRPr kumimoji="0" lang="en-US" sz="2800" b="0" i="0" u="none" strike="noStrike" cap="none" normalizeH="0" baseline="0" dirty="0" smtClean="0">
              <a:ln>
                <a:noFill/>
              </a:ln>
              <a:solidFill>
                <a:schemeClr val="tx1"/>
              </a:solidFill>
              <a:effectLst/>
              <a:latin typeface="Arial" pitchFamily="34" charset="0"/>
              <a:cs typeface="2  Badr" pitchFamily="2" charset="-78"/>
            </a:endParaRPr>
          </a:p>
          <a:p>
            <a:pPr algn="just" rtl="1">
              <a:lnSpc>
                <a:spcPct val="150000"/>
              </a:lnSpc>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اساسی‌ترین وجه مشترکی که در اثر مهندسی مجدد پیدا می‌شود حذف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خط مونتاژ"/>
              </a:rPr>
              <a:t>خط مونتاژ</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است. بسیاری از مشاغل و وظایف مشخص گذشته در هم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3" tooltip="ادغام"/>
              </a:rPr>
              <a:t>ادغام</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و یکی می‌شوند. در همه سازمان‌هایی که به مهندسی مجدد دست می‌زنند وظایف جداگانه خدمت به مشتری، در یک پست گرد آمده و مسئول مشخصی در آن مشغول به کار می‌شود.</a:t>
            </a:r>
            <a:r>
              <a:rPr lang="fa-IR" sz="2400" b="1" dirty="0"/>
              <a:t> </a:t>
            </a:r>
            <a:endParaRPr lang="fa-IR" sz="2400" b="1" dirty="0" smtClean="0"/>
          </a:p>
          <a:p>
            <a:pPr algn="just" rtl="1">
              <a:lnSpc>
                <a:spcPct val="150000"/>
              </a:lnSpc>
            </a:pPr>
            <a:r>
              <a:rPr lang="fa-IR" sz="2800" b="1" dirty="0" smtClean="0">
                <a:latin typeface="Tahoma" pitchFamily="34" charset="0"/>
                <a:ea typeface="Times New Roman" pitchFamily="18" charset="0"/>
                <a:cs typeface="2  Badr" pitchFamily="2" charset="-78"/>
              </a:rPr>
              <a:t>کارمندمحوری</a:t>
            </a:r>
            <a:endParaRPr lang="en-US" sz="2800" b="1" dirty="0">
              <a:latin typeface="Tahoma" pitchFamily="34" charset="0"/>
              <a:ea typeface="Times New Roman" pitchFamily="18" charset="0"/>
              <a:cs typeface="2  Badr" pitchFamily="2" charset="-78"/>
            </a:endParaRPr>
          </a:p>
          <a:p>
            <a:pPr algn="just" rtl="1">
              <a:lnSpc>
                <a:spcPct val="150000"/>
              </a:lnSpc>
            </a:pPr>
            <a:r>
              <a:rPr lang="fa-IR" sz="2400" b="1" dirty="0">
                <a:latin typeface="Tahoma" pitchFamily="34" charset="0"/>
                <a:ea typeface="Times New Roman" pitchFamily="18" charset="0"/>
                <a:cs typeface="2  Badr" pitchFamily="2" charset="-78"/>
              </a:rPr>
              <a:t>شرکت‌هایی که مهندسی مجدد را بکار بسته‌اند فرایندهای کار را نه تنها به صورت افقی بلکه به صورت عمودی به یکدیگر فشرده‌اند. فشردگی عمودی ساختار شرکت بدین معنی که کارکنان شرکت، دیگر نیاز ندارند تا مانند گذشته برای کسب تکلیف همواره به سوی بالای هرم مدیریت بنگرند. اینک فرایند کار در دستیابی به تاخیر کمتر، هزینه کمتر، پاسخ‌گویی بهتر و سریعتر به مشتری و تواناتر شدن کارکنان در انجام مسئولیت‌هاشان خلاصه می‌شود</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304800" y="457200"/>
            <a:ext cx="8458200" cy="71711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جریان طبیعی فرایندها</a:t>
            </a:r>
            <a:endParaRPr kumimoji="0" lang="en-US" sz="28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مهندسی مجدد سبب می‌شود تا روند طبیعی پیشرفت کار، جایگزین دستورهای ساختگی و از پیش‌نهاده، شود. این امر موجب می‌گردد که چندین مرحله همزمان با هم پیش روند؛ همچنین زمان‌های تلف شده میان پایان یک مرحله و آغاز مرحله بعد حذف می‌گردد.</a:t>
            </a:r>
            <a:endPar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ارجاع منطقی امور</a:t>
            </a:r>
            <a:endParaRPr kumimoji="0" lang="en-US"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endParaRPr>
          </a:p>
          <a:p>
            <a:pPr algn="just" rtl="1">
              <a:lnSpc>
                <a:spcPct val="150000"/>
              </a:lnSpc>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ویژگی مهندسی مجدد عبور کار از مرزهای سازمانی است، در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سازمان‌های سنتی (صفحه وجود ندارد)"/>
              </a:rPr>
              <a:t>سازمان‌های سنتی</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انجام کار برعهده متخصصان سازمان است اما در مهندسی مجدد ارتباط بین فرایند و سازمان‌ها کاملا دگرگون می‌شود.</a:t>
            </a:r>
            <a:r>
              <a:rPr lang="fa-IR" sz="2400" b="1" dirty="0"/>
              <a:t> </a:t>
            </a:r>
            <a:endParaRPr lang="en-US" sz="2400" b="1" dirty="0" smtClean="0"/>
          </a:p>
          <a:p>
            <a:pPr algn="just" rtl="1"/>
            <a:endParaRPr lang="en-US" sz="2400" b="1" dirty="0"/>
          </a:p>
          <a:p>
            <a:pPr algn="just" rtl="1"/>
            <a:r>
              <a:rPr lang="fa-IR" sz="2800" b="1" dirty="0" smtClean="0">
                <a:latin typeface="Tahoma" pitchFamily="34" charset="0"/>
                <a:ea typeface="Times New Roman" pitchFamily="18" charset="0"/>
                <a:cs typeface="2  Badr" pitchFamily="2" charset="-78"/>
              </a:rPr>
              <a:t>کاهش </a:t>
            </a:r>
            <a:r>
              <a:rPr lang="fa-IR" sz="2800" b="1" dirty="0">
                <a:latin typeface="Tahoma" pitchFamily="34" charset="0"/>
                <a:ea typeface="Times New Roman" pitchFamily="18" charset="0"/>
                <a:cs typeface="2  Badr" pitchFamily="2" charset="-78"/>
              </a:rPr>
              <a:t>بازرسی و </a:t>
            </a:r>
            <a:r>
              <a:rPr lang="fa-IR" sz="2800" b="1" dirty="0" smtClean="0">
                <a:latin typeface="Tahoma" pitchFamily="34" charset="0"/>
                <a:ea typeface="Times New Roman" pitchFamily="18" charset="0"/>
                <a:cs typeface="2  Badr" pitchFamily="2" charset="-78"/>
              </a:rPr>
              <a:t>کنترل</a:t>
            </a:r>
            <a:endParaRPr lang="en-US" sz="2400" b="1" dirty="0" smtClean="0">
              <a:latin typeface="Tahoma" pitchFamily="34" charset="0"/>
              <a:ea typeface="Times New Roman" pitchFamily="18" charset="0"/>
              <a:cs typeface="2  Badr" pitchFamily="2" charset="-78"/>
            </a:endParaRPr>
          </a:p>
          <a:p>
            <a:pPr algn="just" rtl="1">
              <a:lnSpc>
                <a:spcPct val="150000"/>
              </a:lnSpc>
            </a:pPr>
            <a:r>
              <a:rPr lang="fa-IR" sz="2400" b="1" dirty="0" smtClean="0">
                <a:latin typeface="Tahoma" pitchFamily="34" charset="0"/>
                <a:ea typeface="Times New Roman" pitchFamily="18" charset="0"/>
                <a:cs typeface="2  Badr" pitchFamily="2" charset="-78"/>
              </a:rPr>
              <a:t>مهندسی </a:t>
            </a:r>
            <a:r>
              <a:rPr lang="fa-IR" sz="2400" b="1" dirty="0">
                <a:latin typeface="Tahoma" pitchFamily="34" charset="0"/>
                <a:ea typeface="Times New Roman" pitchFamily="18" charset="0"/>
                <a:cs typeface="2  Badr" pitchFamily="2" charset="-78"/>
              </a:rPr>
              <a:t>مجدد به جای کنترل دقیق کارهای در حال اجرا به بازرسی نهایی پرداخته و موارد جزئی را نادیده می‌گیرد. این نظام بازرسی و کنترل بیش از پیش‌گیری از تخلفات، با کاستن شگفت‌آور هزینه، به هدف نهایی کنترل کمک می‌نماید</a:t>
            </a:r>
            <a:endParaRPr lang="en-US" sz="2400" b="1" dirty="0">
              <a:latin typeface="Tahoma" pitchFamily="34" charset="0"/>
              <a:ea typeface="Times New Roman" pitchFamily="18"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ahoma" pitchFamily="34" charset="0"/>
              <a:ea typeface="Times New Roman" pitchFamily="18"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endParaRPr kumimoji="0" lang="fa-IR" sz="2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533400" y="228600"/>
            <a:ext cx="800100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a:rPr>
              <a:t>کاهش موارد اختلاف</a:t>
            </a:r>
            <a:endParaRPr kumimoji="0" lang="en-US" sz="2800" b="1" i="0" u="none" strike="noStrike" cap="none" normalizeH="0" baseline="0" dirty="0" smtClean="0">
              <a:ln>
                <a:noFill/>
              </a:ln>
              <a:solidFill>
                <a:schemeClr val="tx1"/>
              </a:solidFill>
              <a:effectLst/>
              <a:latin typeface="Arial" pitchFamily="34" charset="0"/>
              <a:cs typeface="2  Badr"/>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یکی دیگر از امتیازهای مهندسی مجدد، کاستن از موارد حل اختلاف است؛ در این فرایند، تماس‌ها و دریافت اسناد گوناگون از بیرون به کمترین اندازه می‌رسد و در نتیجه امکان ایجاد اختلاف و برخورد کمتر می‌شود.</a:t>
            </a:r>
            <a:endParaRPr kumimoji="0" lang="en-US" sz="24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a:rPr>
              <a:t>امکان ایجاد تمرکز و تمرکززدایی</a:t>
            </a:r>
            <a:endParaRPr kumimoji="0" lang="en-US" sz="2800" b="0" i="0" u="none" strike="noStrike" cap="none" normalizeH="0" baseline="0" dirty="0" smtClean="0">
              <a:ln>
                <a:noFill/>
              </a:ln>
              <a:solidFill>
                <a:schemeClr val="tx1"/>
              </a:solidFill>
              <a:effectLst/>
              <a:latin typeface="Arial" pitchFamily="34" charset="0"/>
              <a:cs typeface="2  Badr"/>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شرکت‌هایی که به مهندسی مجدد سازمان دست زده‌اند، توان ترکیب و بهره‌گیری از امتیازهای تمرکز و عدم‌تمرکز بصورت همزمان در یک فرایند را یافته‌اند. فناوری اطلاعات به شرکت‌ها این امکان را داده است تا واحدهای مختلف، همانند سازمان‌های کاملا مستقل عمل نمایند؛ در حالی که در همان حال، داشتن پایگاه کامپیوتری که حاوی همه اطلاعات موجود در شرکت است مزایای سازمان‌های متمرکز را نیز برای سازمان به ارمغان می‌آورد.</a:t>
            </a:r>
            <a:endParaRPr kumimoji="0" lang="fa-IR" sz="2400" b="1"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04800" y="152400"/>
            <a:ext cx="8534400" cy="71096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3200" b="1" i="0" u="none" strike="noStrike" cap="none" normalizeH="0" baseline="0" dirty="0" smtClean="0">
                <a:ln>
                  <a:noFill/>
                </a:ln>
                <a:solidFill>
                  <a:schemeClr val="tx1"/>
                </a:solidFill>
                <a:effectLst/>
                <a:latin typeface="2  Farnaz"/>
                <a:ea typeface="Times New Roman" pitchFamily="18" charset="0"/>
                <a:cs typeface="2  Badr"/>
              </a:rPr>
              <a:t>ارتقا و تقویت سرمایه های سازمانی</a:t>
            </a:r>
            <a:endParaRPr kumimoji="0" lang="en-US" sz="3200" b="1" i="0" u="none" strike="noStrike" cap="none" normalizeH="0" baseline="0" dirty="0" smtClean="0">
              <a:ln>
                <a:noFill/>
              </a:ln>
              <a:solidFill>
                <a:schemeClr val="tx1"/>
              </a:solidFill>
              <a:effectLst/>
              <a:latin typeface="2  Farnaz"/>
              <a:cs typeface="2  Badr"/>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براساس نظر زارعی؛ چاقویی و قپانچی (2014)،‌ حاکمیت نگاه فرایندی و مهندسی مجدد فرایندها در سازمان با ایجاد بستر لازم برای افزایش ارتباطات سازمانی،‌ باعث تقویت سرمایه های غیرملموس سازمانی به ویژه سرمایه اجتماعی در سازمان خواهد شد.</a:t>
            </a:r>
            <a:endParaRPr kumimoji="0" lang="en-US" sz="24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lang="fa-IR" sz="3200" b="1" dirty="0" smtClean="0">
                <a:latin typeface="2  Farnaz"/>
                <a:ea typeface="Times New Roman" pitchFamily="18" charset="0"/>
                <a:cs typeface="2  Badr"/>
              </a:rPr>
              <a:t>انواع تغییرات ناشی از پیاده‌سازی مهندسی مجدد</a:t>
            </a:r>
            <a:endParaRPr lang="en-US" sz="3200" b="1" dirty="0" smtClean="0">
              <a:latin typeface="2  Farnaz"/>
              <a:ea typeface="Times New Roman" pitchFamily="18" charset="0"/>
              <a:cs typeface="2  Badr"/>
            </a:endParaRPr>
          </a:p>
          <a:p>
            <a:pPr algn="just" rtl="1">
              <a:lnSpc>
                <a:spcPct val="150000"/>
              </a:lnSpc>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با اجرای مهندسی مجدد در سازمان، </a:t>
            </a:r>
            <a:r>
              <a:rPr lang="fa-IR" sz="2400" b="1" dirty="0" smtClean="0">
                <a:latin typeface="Tahoma" pitchFamily="34" charset="0"/>
                <a:ea typeface="Times New Roman" pitchFamily="18" charset="0"/>
                <a:cs typeface="2  Badr" pitchFamily="2" charset="-78"/>
              </a:rPr>
              <a:t>تغییراتی ریشه‌ای، اصولی و چشمگیر پدید خواهد آمد. در این گام به ذکر انواع ممکن برای این تغییرات می‌پردازیم:تغییرات واحدهای کاری از قسمت‌های اجرایی به گروه‌های فرایندی</a:t>
            </a:r>
            <a:endParaRPr lang="en-US" sz="2400" b="1" dirty="0" smtClean="0">
              <a:latin typeface="Tahoma" pitchFamily="34" charset="0"/>
              <a:ea typeface="Times New Roman" pitchFamily="18" charset="0"/>
              <a:cs typeface="2  Badr" pitchFamily="2" charset="-78"/>
            </a:endParaRPr>
          </a:p>
          <a:p>
            <a:pPr algn="just" rtl="1">
              <a:lnSpc>
                <a:spcPct val="150000"/>
              </a:lnSpc>
            </a:pPr>
            <a:r>
              <a:rPr lang="fa-IR" sz="2400" b="1" dirty="0" smtClean="0">
                <a:latin typeface="Tahoma" pitchFamily="34" charset="0"/>
                <a:ea typeface="Times New Roman" pitchFamily="18" charset="0"/>
                <a:cs typeface="2  Badr" pitchFamily="2" charset="-78"/>
              </a:rPr>
              <a:t>شرکت‌هایی که مهندسی مجدد می‌کنند، عملا کاری را که آدام اسمیت سال‌ها پیش به اجزای کوچک تقسیم کرده بود دوباره به یکدیگر پیوند می‌دهند. هنگامی که آنان مجددا به یکدیگر می‌پیوندند، آنان را گروه فرایندی نام می‌دهیم. به عبارت دیگر گروه فرایندی واحدی است که به طور طبیعی در کنار هم قرار می‌گیرند تا یک کار کامل یعنی یک فرایند را اجرا کنند.</a:t>
            </a:r>
            <a:endParaRPr lang="en-US" sz="2400" b="1" dirty="0" smtClean="0">
              <a:latin typeface="Tahoma" pitchFamily="34" charset="0"/>
              <a:ea typeface="Times New Roman" pitchFamily="18"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endParaRPr kumimoji="0" lang="fa-IR" sz="2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228600" y="228600"/>
            <a:ext cx="86106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32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تغییرات مشاغل از وظایف ساده به کار چندبعدی</a:t>
            </a:r>
            <a:endParaRPr kumimoji="0" lang="en-US" sz="32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endParaRPr>
          </a:p>
          <a:p>
            <a:pPr algn="just" rtl="1">
              <a:lnSpc>
                <a:spcPct val="150000"/>
              </a:lnSpc>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اشخاصی که در گروه‌های فرایندی کار می‌کنند کارشان را با مشاغلی که به آنها خو گرفته بودند متفاوت می‌بینند. مهندسی مجدد کار زاید را حذف می‌کند. بیشتر کارهای مربوط به بازرسی</a:t>
            </a:r>
            <a:r>
              <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انتظار"/>
              </a:rPr>
              <a:t>انتظار</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رفع مغایرت، پیگیری و نظارت یعنی کارهای غیرمولدی که به خاطر</a:t>
            </a:r>
            <a:r>
              <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3" tooltip="مرز"/>
              </a:rPr>
              <a:t>مرزهای</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موجود در سازمان و به منظور جبران ناشی از تقسیم فرایند وجود دارد، از طریق مهندسی مجدد حذف می‌شود؛ این به معنای آن است که اشخاص وقت بیشتری را صرف کار واقعی می‌کنند. پس از مهندسی مجدد کار رضایت‌بخش‌تر می‌شود، چرا که کارگران از کار خود به احساس بزرگتری دست می‌یابند و آن احساس تکمیل و پایان انجام کار است</a:t>
            </a:r>
            <a:r>
              <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a:t>
            </a:r>
            <a:r>
              <a:rPr kumimoji="0" lang="en-US" sz="2400" b="1" i="0" u="none" strike="noStrike" cap="none" normalizeH="0" baseline="0" dirty="0" smtClean="0">
                <a:ln>
                  <a:noFill/>
                </a:ln>
                <a:solidFill>
                  <a:schemeClr val="tx1"/>
                </a:solidFill>
                <a:effectLst/>
                <a:latin typeface="Arial" pitchFamily="34" charset="0"/>
                <a:cs typeface="2  Badr" pitchFamily="2" charset="-78"/>
              </a:rPr>
              <a:t> </a:t>
            </a:r>
            <a:r>
              <a:rPr kumimoji="0" lang="fa-IR" sz="2400" b="1" i="0" u="none" strike="noStrike" cap="none" normalizeH="0" baseline="0" dirty="0" smtClean="0">
                <a:ln>
                  <a:noFill/>
                </a:ln>
                <a:solidFill>
                  <a:schemeClr val="tx1"/>
                </a:solidFill>
                <a:effectLst/>
                <a:latin typeface="Arial" pitchFamily="34" charset="0"/>
                <a:cs typeface="2  Badr" pitchFamily="2" charset="-78"/>
              </a:rPr>
              <a:t>	</a:t>
            </a:r>
            <a:r>
              <a:rPr kumimoji="0" lang="fa-IR" sz="2400" b="0" i="0" u="none" strike="noStrike" cap="none" normalizeH="0" baseline="0" dirty="0" smtClean="0">
                <a:ln>
                  <a:noFill/>
                </a:ln>
                <a:solidFill>
                  <a:schemeClr val="tx1"/>
                </a:solidFill>
                <a:effectLst/>
                <a:latin typeface="Arial" pitchFamily="34" charset="0"/>
                <a:cs typeface="2  Badr" pitchFamily="2" charset="-78"/>
              </a:rPr>
              <a:t>		                   </a:t>
            </a:r>
          </a:p>
          <a:p>
            <a:pPr algn="just" rtl="1">
              <a:lnSpc>
                <a:spcPct val="150000"/>
              </a:lnSpc>
            </a:pPr>
            <a:r>
              <a:rPr kumimoji="0" lang="fa-IR" sz="2400" b="0" i="0" u="none" strike="noStrike" cap="none" normalizeH="0" baseline="0" dirty="0" smtClean="0">
                <a:ln>
                  <a:noFill/>
                </a:ln>
                <a:solidFill>
                  <a:schemeClr val="tx1"/>
                </a:solidFill>
                <a:effectLst/>
                <a:latin typeface="Arial" pitchFamily="34" charset="0"/>
                <a:cs typeface="2  Badr" pitchFamily="2" charset="-78"/>
              </a:rPr>
              <a:t>      </a:t>
            </a:r>
            <a:r>
              <a:rPr lang="fa-IR" sz="2800" b="1" dirty="0" smtClean="0">
                <a:latin typeface="Tahoma" pitchFamily="34" charset="0"/>
                <a:ea typeface="Times New Roman" pitchFamily="18" charset="0"/>
                <a:cs typeface="2  Badr" pitchFamily="2" charset="-78"/>
              </a:rPr>
              <a:t>تغییرات مربوط به نقش‌های شخص، از شخص تحت‌نظارت به شخص صاحب‌اختیار</a:t>
            </a:r>
            <a:endParaRPr lang="en-US" sz="2400" b="1" dirty="0" smtClean="0">
              <a:latin typeface="Tahoma" pitchFamily="34" charset="0"/>
              <a:ea typeface="Times New Roman" pitchFamily="18" charset="0"/>
              <a:cs typeface="2  Badr" pitchFamily="2" charset="-78"/>
            </a:endParaRPr>
          </a:p>
          <a:p>
            <a:pPr algn="just" rtl="1">
              <a:lnSpc>
                <a:spcPct val="150000"/>
              </a:lnSpc>
            </a:pPr>
            <a:r>
              <a:rPr lang="fa-IR" sz="2400" b="1" dirty="0" smtClean="0">
                <a:latin typeface="Tahoma" pitchFamily="34" charset="0"/>
                <a:ea typeface="Times New Roman" pitchFamily="18" charset="0"/>
                <a:cs typeface="2  Badr" pitchFamily="2" charset="-78"/>
              </a:rPr>
              <a:t>شرکت‌هایی که مهندسی مجدد شده‌اند کارکنانی را که بتوانند از مقررات تبعیت کنند نمی‌خواهند، آنها کسانی را می‌خواهند که مقررات متعلق به خودشان را به وجود آورند</a:t>
            </a:r>
            <a:endParaRPr lang="en-US" sz="2400" b="1" dirty="0" smtClean="0">
              <a:latin typeface="Tahoma" pitchFamily="34" charset="0"/>
              <a:ea typeface="Times New Roman" pitchFamily="18" charset="0"/>
              <a:cs typeface="2  Badr"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228600" y="304800"/>
            <a:ext cx="8686800"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تغییرات ساختار سازمانی از سلسله‌مراتبی به مسطح</a:t>
            </a:r>
            <a:endParaRPr kumimoji="0" lang="en-US" sz="28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در شرکت‌هایی که مهندسی مجدد کرده‌اند ساختار سازمانی آنچنان موضوع مهمی نیست؛ کار در اطراف فرایندها و گروه‌هایی سازمان می‌یابد که آن را انجام می‌دهند. کارکنان با هرکسی که نیاز داشته باشند ارتباط برقرار می‌کنند؛ کنترل به افرادی واگذار می‌شود که فرایند را اجرا می‌نمایند.</a:t>
            </a:r>
            <a:endParaRPr kumimoji="0" lang="fa-IR" sz="2400" b="1"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381000" y="304800"/>
            <a:ext cx="845820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دلایل رویکرد سازمان‌ها به مهندسی مجدد</a:t>
            </a:r>
            <a:endParaRPr kumimoji="0" lang="en-US" sz="2800" b="1" i="0" u="none" strike="noStrike" cap="none" normalizeH="0" baseline="0" dirty="0" smtClean="0">
              <a:ln>
                <a:noFill/>
              </a:ln>
              <a:solidFill>
                <a:schemeClr val="tx1"/>
              </a:solidFill>
              <a:effectLst/>
              <a:latin typeface="Arial" pitchFamily="34" charset="0"/>
              <a:cs typeface="2  Badr" pitchFamily="2" charset="-78"/>
            </a:endParaRPr>
          </a:p>
          <a:p>
            <a:pPr lvl="0" algn="just" rtl="1" fontAlgn="base">
              <a:lnSpc>
                <a:spcPct val="150000"/>
              </a:lnSpc>
              <a:spcBef>
                <a:spcPct val="0"/>
              </a:spcBef>
              <a:spcAft>
                <a:spcPct val="0"/>
              </a:spcAf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امروزه مهندسی مجدد به یکی از داغترین بحثهای مدیریتی تبدیل شده است. کارشناسان مهندسی مجدد را به عنوان کشتی نجات برای سازمان‌های در حال نابودی و غـرق شدن می‌دانند، اما به راستی چرا مهندسی مجدد؟ با ایجاد بهبود در فرایندها می‌توان در کوتاه‌مدت سازمان را نجات داده و جایگاه قابل قبولی برای سازمان ایجاد کرد اما چنانچه سازمان برای بلندمدت خود اهدافی دارد می‌بایست جایگاه خود را به کلاس جهانی برساند و این امر جز از طریق مهندسی مجدد فرایندها حاصل نخواهد شد</a:t>
            </a:r>
            <a:r>
              <a:rPr kumimoji="0" lang="fa-IR" sz="2400" b="0"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a:t>
            </a:r>
            <a:r>
              <a:rPr lang="fa-IR" sz="2400" b="1" dirty="0" smtClean="0">
                <a:latin typeface="Tahoma" pitchFamily="34" charset="0"/>
                <a:ea typeface="Times New Roman" pitchFamily="18" charset="0"/>
                <a:cs typeface="2  Badr" pitchFamily="2" charset="-78"/>
              </a:rPr>
              <a:t>                                                            </a:t>
            </a:r>
          </a:p>
          <a:p>
            <a:pPr lvl="0" algn="just" rtl="1" fontAlgn="base">
              <a:lnSpc>
                <a:spcPct val="150000"/>
              </a:lnSpc>
              <a:spcBef>
                <a:spcPct val="0"/>
              </a:spcBef>
              <a:spcAft>
                <a:spcPct val="0"/>
              </a:spcAft>
            </a:pPr>
            <a:r>
              <a:rPr lang="fa-IR" sz="3200" b="1" dirty="0" smtClean="0">
                <a:latin typeface="Tahoma" pitchFamily="34" charset="0"/>
                <a:ea typeface="Times New Roman" pitchFamily="18" charset="0"/>
                <a:cs typeface="2  Badr" pitchFamily="2" charset="-78"/>
              </a:rPr>
              <a:t>عوامل خارجی</a:t>
            </a:r>
            <a:endParaRPr lang="en-US" sz="2800" dirty="0" smtClean="0">
              <a:latin typeface="Arial" pitchFamily="34" charset="0"/>
              <a:cs typeface="2  Badr" pitchFamily="2" charset="-78"/>
            </a:endParaRPr>
          </a:p>
          <a:p>
            <a:pPr lvl="0" algn="just" rtl="1" eaLnBrk="0" fontAlgn="base" hangingPunct="0">
              <a:lnSpc>
                <a:spcPct val="150000"/>
              </a:lnSpc>
              <a:spcBef>
                <a:spcPct val="0"/>
              </a:spcBef>
              <a:spcAft>
                <a:spcPct val="0"/>
              </a:spcAft>
            </a:pPr>
            <a:r>
              <a:rPr lang="fa-IR" sz="2400" b="1" dirty="0" smtClean="0">
                <a:latin typeface="Tahoma" pitchFamily="34" charset="0"/>
                <a:ea typeface="Times New Roman" pitchFamily="18" charset="0"/>
                <a:cs typeface="2  Badr" pitchFamily="2" charset="-78"/>
              </a:rPr>
              <a:t>با مشاهده سطح رقابت افزایشی در بازارهای جهانی نیاز به نوآوری در سازمان بیشتر ملموس می‌شود تا سازمان بتواند خدمات یا محصولات با استانداردهای جهانی و قابل رقابت تولید کند. بنابراین، افزایش دانش و همچنین هماهنگی بین فرایندهای سازمان از بزرگترین چالش‌های سازمان‌های امروزی به شمار می‌رود</a:t>
            </a:r>
            <a:endParaRPr kumimoji="0" lang="fa-IR" sz="2400" b="1"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304800" y="609600"/>
            <a:ext cx="8534400" cy="39241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مهندسی مجدد می‌تواند به عنوان ابزاری جهت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بهبود (صفحه وجود ندارد)"/>
              </a:rPr>
              <a:t>بهبود</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شگرف در عملکرد به کار رود. رشد فناوری اطلاعات نیز به عنوان یکی دیگر از عوامل انتخاب مهندسی مجدد سازمان‌ها به حساب می‌آید. امروزه تقریبا هر وظیفه‌ای در سازمان به نحوی با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3" tooltip="فناوری اطلاعات"/>
              </a:rPr>
              <a:t>فناوری اطلاعات</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سروکار دارد. رشد روزافزون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4" tooltip="فناوری"/>
              </a:rPr>
              <a:t>فناوری</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اطلاعات به گونه‌ای است که می‌تواند به عنوان عامل</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5" tooltip="تسهیل‌کننده (صفحه وجود ندارد)"/>
              </a:rPr>
              <a:t>تسهیل‌کننده</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جهت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6" tooltip="توسعه"/>
              </a:rPr>
              <a:t>توسعه</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شکل جدید سازمان و معماری آن باشد. تغییرات سریع فناوری اطلاعات، سازمان‌ها را وادار می‌کند تا بروز باشند و ارتباطات را سریعتر و مطلوبتر به انجام رسانند. شرایط متغیر و غیرقابل پیش‌بینی در محیط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7" tooltip="بازار"/>
              </a:rPr>
              <a:t>بازار</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زندگی اجتماعی، امور فنی و سازمانی، تغییرات اقتصادی، مقررات و قواعد جدید از دیگر عوامل انتخاب مهندسی مجدد توسط سازمان‌ها هستند.</a:t>
            </a:r>
            <a:endParaRPr kumimoji="0" lang="fa-IR" sz="2400" b="1"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457200" y="533400"/>
            <a:ext cx="8153400"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متدولوژی‌های گوناگون مهندسی مجدد</a:t>
            </a:r>
            <a:endParaRPr kumimoji="0" lang="en-US"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از آنجا که نظریه مهندسی مجدد، نظریه نسبتا جدیدی برای بهبود کسب‌وکار است، روش‌ها و رویکردهای آن همچنان در حال توسعه‌اند و از آنجا که کاربرد مفاهیم مهندسی مجدد می‌تواند فرم‌های مختلفی به خود بگیرد، متدولوژی‌های آن نیز از یکدیگر متمایز اند، زیرا تاکید بر روی برخی فاکتورها در یک پروژه مهندسی مجدد تا پروژه دیگر فرق خواهد داشت. رویکردها و متدولوژی‌های متفاوتی توسط محققان برای مهندسی مجدد ارائه شده است که می‌توان دسته‌بندی‌های مختلفی برای آنها در نظر گرفت. یک روش برای دسته‌بندی پروژه‌های مهندسی مجدد، چگونگی تاکید و تمرکز آنها بر روی فاکتورهایی از قبیل فناوری اطلاعات، استراتژی، مدیریت کیفیت، عملیات و منابع انسانی است. یک روش دیگر، چگونگی نگرش متدولوژی‌ها به ماهیت ابداعی مهندسی مجدد و ذاتی‌بودن آن است؛</a:t>
            </a:r>
            <a:r>
              <a:rPr kumimoji="0" lang="en-US" sz="2400" b="1" i="0" u="none" strike="noStrike" cap="none" normalizeH="0" baseline="0" dirty="0" smtClean="0">
                <a:ln>
                  <a:noFill/>
                </a:ln>
                <a:solidFill>
                  <a:schemeClr val="tx1"/>
                </a:solidFill>
                <a:effectLst/>
                <a:latin typeface="Arial" pitchFamily="34" charset="0"/>
                <a:cs typeface="2  Badr" pitchFamily="2" charset="-78"/>
              </a:rPr>
              <a:t>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304800" y="685800"/>
            <a:ext cx="8382000"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متدولوژی مهندسی مجدد کلین (</a:t>
            </a:r>
            <a:r>
              <a:rPr kumimoji="0" lang="en-US"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Klein,1994</a:t>
            </a: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a:t>
            </a:r>
            <a:endParaRPr kumimoji="0" lang="en-US" sz="28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گام‌های آن عبارتند از:</a:t>
            </a:r>
            <a:endParaRPr kumimoji="0" lang="en-US" sz="28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آماده‌سازی: در این گام اعضای پروژه مهندسی مجدد سازماندهی و فعال می‌شوند.</a:t>
            </a:r>
            <a:endParaRPr kumimoji="0" lang="en-US" sz="28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تشخیص: توسعه مدل‌های مشتری‌مدار برای فرایندهای کسب‌وکار.</a:t>
            </a:r>
            <a:endParaRPr kumimoji="0" lang="en-US" sz="28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انتخاب: انتخاب فرایندها برای مهندسی مجدد و تنظیمات لازم جهت طراحی مجدد.</a:t>
            </a:r>
            <a:endParaRPr kumimoji="0" lang="en-US" sz="28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راه حل:تعریف نیازهای فنی برای فرایندهای جدید و توسعه جزئیات برنامه اجرایی.</a:t>
            </a:r>
            <a:endParaRPr kumimoji="0" lang="en-US" sz="28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انتقال: اجرای مهندسی مجدد.</a:t>
            </a:r>
            <a:endParaRPr kumimoji="0" lang="en-US" sz="28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533400" y="533400"/>
            <a:ext cx="8001000"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lang="fa-IR" sz="2400" b="1" dirty="0" smtClean="0"/>
              <a:t>متدولوژی مهندسی مجدد فیوری </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a:t>
            </a:r>
            <a:r>
              <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Furey,1993</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a:t>
            </a:r>
            <a:endParaRPr kumimoji="0" lang="en-US" sz="2400" b="0"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تشخیص نیازهای مشتری و تنظیم اهداف.</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اندازه‌گیری و نقشه‌کردن فرایندهای موجود.</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تجزیه‌وتحلیل فرایندهای موجود.</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الگوبرداری از بهترین عملکرد.</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algn="r" rtl="1"/>
            <a:endParaRPr lang="fa-IR" sz="2400" b="1" dirty="0" smtClean="0"/>
          </a:p>
          <a:p>
            <a:pPr algn="r" rtl="1"/>
            <a:r>
              <a:rPr lang="fa-IR" sz="2400" b="1" dirty="0" smtClean="0"/>
              <a:t>متدولوژی مهندسی مجدد جوهانسون (</a:t>
            </a:r>
            <a:r>
              <a:rPr lang="en-US" sz="2400" b="1" dirty="0" smtClean="0"/>
              <a:t>Gohansson,1993</a:t>
            </a:r>
            <a:r>
              <a:rPr lang="fa-IR" sz="2800" b="1" dirty="0" smtClean="0"/>
              <a:t>)</a:t>
            </a:r>
            <a:endParaRPr lang="en-US" sz="2800" dirty="0" smtClean="0"/>
          </a:p>
          <a:p>
            <a:pPr lvl="0" algn="just" rtl="1">
              <a:lnSpc>
                <a:spcPct val="150000"/>
              </a:lnSpc>
            </a:pPr>
            <a:r>
              <a:rPr lang="fa-IR" sz="2400" b="1" dirty="0" smtClean="0">
                <a:cs typeface="2  Badr" pitchFamily="2" charset="-78"/>
              </a:rPr>
              <a:t>کشف: تنظیم استراتژی‌ها و چشم‌انداز برای کسب‌وکار.</a:t>
            </a:r>
            <a:endParaRPr lang="en-US" sz="2400" b="1" dirty="0" smtClean="0">
              <a:cs typeface="2  Badr" pitchFamily="2" charset="-78"/>
            </a:endParaRPr>
          </a:p>
          <a:p>
            <a:pPr lvl="0" algn="just" rtl="1">
              <a:lnSpc>
                <a:spcPct val="150000"/>
              </a:lnSpc>
            </a:pPr>
            <a:r>
              <a:rPr lang="fa-IR" sz="2400" b="1" dirty="0" smtClean="0">
                <a:cs typeface="2  Badr" pitchFamily="2" charset="-78"/>
              </a:rPr>
              <a:t>طراحی مجدد:</a:t>
            </a:r>
            <a:endParaRPr lang="en-US" sz="2400" b="1" dirty="0" smtClean="0">
              <a:cs typeface="2  Badr" pitchFamily="2" charset="-78"/>
            </a:endParaRPr>
          </a:p>
          <a:p>
            <a:pPr algn="just" rtl="1">
              <a:lnSpc>
                <a:spcPct val="150000"/>
              </a:lnSpc>
            </a:pPr>
            <a:r>
              <a:rPr lang="fa-IR" sz="2400" b="1" dirty="0" smtClean="0">
                <a:cs typeface="2  Badr" pitchFamily="2" charset="-78"/>
              </a:rPr>
              <a:t>طراحی مجدد کلیه فعالیت‌ها، مهارت‌ها و فرایندها.</a:t>
            </a:r>
            <a:endParaRPr lang="en-US" sz="2400" b="1" dirty="0" smtClean="0">
              <a:cs typeface="2  Badr" pitchFamily="2" charset="-78"/>
            </a:endParaRPr>
          </a:p>
          <a:p>
            <a:pPr lvl="0" algn="just" rtl="1">
              <a:lnSpc>
                <a:spcPct val="150000"/>
              </a:lnSpc>
            </a:pPr>
            <a:r>
              <a:rPr lang="fa-IR" sz="2400" b="1" dirty="0" smtClean="0">
                <a:cs typeface="2  Badr" pitchFamily="2" charset="-78"/>
              </a:rPr>
              <a:t>تحقق:تکنیک‌های مدیریت تغییر، سازماندهی تیم مهندسی مجدد، ارتباطات، اندازه‌گیری عملکرد و مدیریت تغییر.</a:t>
            </a:r>
            <a:endParaRPr lang="en-US" sz="2400" b="1" dirty="0" smtClean="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AutoNum type="arabicPeriod"/>
              <a:tabLst/>
            </a:pPr>
            <a:endParaRPr kumimoji="0" lang="en-US" sz="2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457200" y="304800"/>
            <a:ext cx="8382000" cy="57246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عوامل شکست مهندسی مجدد</a:t>
            </a:r>
            <a:endParaRPr kumimoji="0" lang="en-US" sz="2800" b="0"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فاکتورهای منفی که زمینه ناکامی مهندسی مجدد خواهند شد؛</a:t>
            </a:r>
            <a:endParaRPr kumimoji="0" lang="en-US" sz="24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کوشش برای اصلاح یک فرایند بجای دگرگون کردن آن؛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روش‌های توسعه‌ای (صفحه وجود ندارد)"/>
              </a:rPr>
              <a:t>روش‌های توسعه‌ای</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همواره مطلوب بوده و کمتر با مخالفت روبه‌رو می‌شوند ولی از سوی دیگر مطمئن‌ترین راه برای شکست در مهندسی مجدد هستند.</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بی‌توجهی به فرایندها.</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بی‌اعتنایی به ارزش‌ها و اعتقادات کارکنان.</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به نتایج مختصر راضی شدن.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3" tooltip="تجربه"/>
              </a:rPr>
              <a:t>تجربه</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نشان داده است که اصلاحات مقطعی در دراز مدت بی‌تاثیر و حتی مخرب هستند.</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زود تسلیم شدن.</a:t>
            </a:r>
            <a:endParaRPr kumimoji="0" lang="en-US" sz="24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228600" y="304800"/>
            <a:ext cx="8458200" cy="66718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2" tooltip="فرهنگ"/>
              </a:rPr>
              <a:t>فرهنگ</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سازمانی کنونی و گرایش‌های مدیریت، موانع آغاز مهندسی مجدد هستند.</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marL="0" marR="0" lvl="0" indent="0" algn="just"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انتظار به راه افتادن مهندسی مجدد از پایین سازمان؛ به دو دلیل مهندسی مجدد از پایین سازمان انجام نمی‌شود: نخست اینکه فشار مورد نیاز مهندسی مجدد باید از بالای سازمان تامین شود، چراکه کارکنان رده پایین دیدگاه گسترده‌ای درمورد سازمان و مشکلات فرایندهای آن ندارند. دوم آنکه مدیران میانی به دلیل ترس از به خطر افتادن توانایی‌ها و نفوذ و </a:t>
            </a:r>
            <a:r>
              <a:rPr kumimoji="0" lang="fa-IR" sz="2400" b="1" i="0" u="none" strike="noStrike" cap="none" normalizeH="0" baseline="0" dirty="0" smtClean="0">
                <a:ln>
                  <a:noFill/>
                </a:ln>
                <a:solidFill>
                  <a:srgbClr val="0000FF"/>
                </a:solidFill>
                <a:effectLst/>
                <a:latin typeface="Tahoma" pitchFamily="34" charset="0"/>
                <a:ea typeface="Times New Roman" pitchFamily="18" charset="0"/>
                <a:cs typeface="2  Badr" pitchFamily="2" charset="-78"/>
                <a:hlinkClick r:id="rId3" tooltip="اختیارات (صفحه وجود ندارد)"/>
              </a:rPr>
              <a:t>اختیارات</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 کنونی، دست به اینگونه دگرگونی‌ها نمی‌زنند.</a:t>
            </a:r>
            <a:endParaRPr kumimoji="0" lang="en-US" sz="2400" b="1" i="0" u="none" strike="noStrike" cap="none" normalizeH="0" baseline="0" dirty="0" smtClean="0">
              <a:ln>
                <a:noFill/>
              </a:ln>
              <a:solidFill>
                <a:schemeClr val="tx1"/>
              </a:solidFill>
              <a:effectLst/>
              <a:latin typeface="Segoe UI" pitchFamily="34" charset="0"/>
              <a:ea typeface="Calibri" pitchFamily="34" charset="0"/>
              <a:cs typeface="2  Badr" pitchFamily="2" charset="-78"/>
            </a:endParaRPr>
          </a:p>
          <a:p>
            <a:pPr lvl="0" algn="just" rtl="1" eaLnBrk="0" fontAlgn="base" hangingPunct="0">
              <a:lnSpc>
                <a:spcPct val="150000"/>
              </a:lnSpc>
              <a:spcBef>
                <a:spcPct val="0"/>
              </a:spcBef>
              <a:spcAft>
                <a:spcPct val="0"/>
              </a:spcAft>
              <a:buFontTx/>
              <a:buChar char="•"/>
            </a:pP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2  Badr" pitchFamily="2" charset="-78"/>
              </a:rPr>
              <a:t>بکارگیری رهبری که مهندسی مجدد را نمی‌شناسد.</a:t>
            </a:r>
            <a:r>
              <a:rPr lang="fa-IR" sz="2400" b="1" dirty="0" smtClean="0"/>
              <a:t> </a:t>
            </a:r>
          </a:p>
          <a:p>
            <a:pPr lvl="0" algn="just" rtl="1" eaLnBrk="0" fontAlgn="base" hangingPunct="0">
              <a:lnSpc>
                <a:spcPct val="150000"/>
              </a:lnSpc>
              <a:spcBef>
                <a:spcPct val="0"/>
              </a:spcBef>
              <a:spcAft>
                <a:spcPct val="0"/>
              </a:spcAft>
              <a:buFontTx/>
              <a:buChar char="•"/>
            </a:pPr>
            <a:r>
              <a:rPr lang="fa-IR" sz="2400" b="1" dirty="0" smtClean="0">
                <a:cs typeface="2  Badr" pitchFamily="2" charset="-78"/>
              </a:rPr>
              <a:t>تنگ‌نظری در تخصیص منابع؛ </a:t>
            </a:r>
            <a:r>
              <a:rPr lang="fa-IR" sz="2400" b="1" dirty="0" smtClean="0">
                <a:cs typeface="2  Badr" pitchFamily="2" charset="-78"/>
                <a:hlinkClick r:id="rId4" tooltip="تخصیص منابع (صفحه وجود ندارد)"/>
              </a:rPr>
              <a:t>تخصیص منابع</a:t>
            </a:r>
            <a:r>
              <a:rPr lang="fa-IR" sz="2400" b="1" dirty="0" smtClean="0">
                <a:cs typeface="2  Badr" pitchFamily="2" charset="-78"/>
              </a:rPr>
              <a:t> محدود این اندیشه را نیز در کارکنان تقویت می‌کند که مهندسی مجدد مرحله‌ای گذراست</a:t>
            </a:r>
          </a:p>
          <a:p>
            <a:pPr algn="just" rtl="1" eaLnBrk="0" fontAlgn="base" hangingPunct="0">
              <a:lnSpc>
                <a:spcPct val="150000"/>
              </a:lnSpc>
              <a:spcBef>
                <a:spcPct val="0"/>
              </a:spcBef>
              <a:spcAft>
                <a:spcPct val="0"/>
              </a:spcAft>
              <a:buFontTx/>
              <a:buChar char="•"/>
            </a:pPr>
            <a:r>
              <a:rPr lang="fa-IR" sz="2400" b="1" dirty="0" smtClean="0">
                <a:cs typeface="2  Badr" pitchFamily="2" charset="-78"/>
              </a:rPr>
              <a:t>عقب‌نشینی در برابر مخالفان تحولات.</a:t>
            </a:r>
            <a:endParaRPr lang="en-US" sz="2400" b="1" dirty="0" smtClean="0">
              <a:cs typeface="2  Badr" pitchFamily="2" charset="-78"/>
            </a:endParaRPr>
          </a:p>
          <a:p>
            <a:pPr lvl="0" algn="just" rtl="1" eaLnBrk="0" fontAlgn="base" hangingPunct="0">
              <a:lnSpc>
                <a:spcPct val="150000"/>
              </a:lnSpc>
              <a:spcBef>
                <a:spcPct val="0"/>
              </a:spcBef>
              <a:spcAft>
                <a:spcPct val="0"/>
              </a:spcAft>
              <a:buFontTx/>
              <a:buChar char="•"/>
            </a:pPr>
            <a:r>
              <a:rPr lang="fa-IR" sz="2400" b="1" dirty="0" smtClean="0">
                <a:cs typeface="2  Badr" pitchFamily="2" charset="-78"/>
              </a:rPr>
              <a:t>طولانی شدن برنامه؛</a:t>
            </a:r>
            <a:endParaRPr kumimoji="0" lang="en-US" sz="2400" b="1" i="0" u="none" strike="noStrike" cap="none" normalizeH="0" baseline="0" dirty="0" smtClean="0">
              <a:ln>
                <a:noFill/>
              </a:ln>
              <a:solidFill>
                <a:schemeClr val="tx1"/>
              </a:solidFill>
              <a:effectLst/>
              <a:latin typeface="Arial" pitchFamily="34" charset="0"/>
              <a:cs typeface="2  Badr" pitchFamily="2" charset="-78"/>
            </a:endParaRPr>
          </a:p>
          <a:p>
            <a:pPr marL="0" marR="0" lvl="0" indent="0" algn="just" defTabSz="914400" rtl="0" eaLnBrk="0" fontAlgn="base" latinLnBrk="0" hangingPunct="0">
              <a:lnSpc>
                <a:spcPct val="15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2  Badr"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806</TotalTime>
  <Words>2760</Words>
  <Application>Microsoft Office PowerPoint</Application>
  <PresentationFormat>On-screen Show (4:3)</PresentationFormat>
  <Paragraphs>80</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Concourse</vt:lpstr>
      <vt:lpstr>بنام یکتای بی همتا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38</cp:revision>
  <dcterms:created xsi:type="dcterms:W3CDTF">2014-11-28T18:39:22Z</dcterms:created>
  <dcterms:modified xsi:type="dcterms:W3CDTF">2020-05-31T10:42:00Z</dcterms:modified>
</cp:coreProperties>
</file>