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6/18/2020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6/18/2020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6/18/2020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6/18/2020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190832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fa-IR" dirty="0" smtClean="0">
                <a:solidFill>
                  <a:srgbClr val="FFFF00"/>
                </a:solidFill>
                <a:cs typeface="B Zar" pitchFamily="2" charset="-78"/>
              </a:rPr>
              <a:t>مهارتهای زندگی</a:t>
            </a:r>
            <a:endParaRPr lang="en-US" dirty="0">
              <a:solidFill>
                <a:srgbClr val="FFFF00"/>
              </a:solidFill>
              <a:cs typeface="B Zar" pitchFamily="2" charset="-78"/>
            </a:endParaRPr>
          </a:p>
        </p:txBody>
      </p:sp>
      <p:sp>
        <p:nvSpPr>
          <p:cNvPr id="3" name="Subtitle 2"/>
          <p:cNvSpPr>
            <a:spLocks noGrp="1"/>
          </p:cNvSpPr>
          <p:nvPr>
            <p:ph type="subTitle" idx="1"/>
          </p:nvPr>
        </p:nvSpPr>
        <p:spPr>
          <a:xfrm>
            <a:off x="533400" y="3581400"/>
            <a:ext cx="7854696" cy="1752600"/>
          </a:xfrm>
        </p:spPr>
        <p:txBody>
          <a:bodyPr>
            <a:normAutofit/>
          </a:bodyPr>
          <a:lstStyle/>
          <a:p>
            <a:pPr algn="ctr" rtl="1"/>
            <a:r>
              <a:rPr lang="fa-IR" sz="3200" dirty="0" smtClean="0">
                <a:cs typeface="B Zar" pitchFamily="2" charset="-78"/>
              </a:rPr>
              <a:t>مهارت خودآگاهی</a:t>
            </a:r>
            <a:endParaRPr lang="en-US" sz="3200" dirty="0">
              <a:cs typeface="B Za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t>وقتي بچه بودم دلم مي خواست دنيا را عوض كنم</a:t>
            </a:r>
            <a:endParaRPr lang="en-US" dirty="0"/>
          </a:p>
        </p:txBody>
      </p:sp>
      <p:sp>
        <p:nvSpPr>
          <p:cNvPr id="3" name="Content Placeholder 2"/>
          <p:cNvSpPr>
            <a:spLocks noGrp="1"/>
          </p:cNvSpPr>
          <p:nvPr>
            <p:ph idx="1"/>
          </p:nvPr>
        </p:nvSpPr>
        <p:spPr/>
        <p:txBody>
          <a:bodyPr/>
          <a:lstStyle/>
          <a:p>
            <a:pPr algn="r" rtl="1"/>
            <a:r>
              <a:rPr lang="fa-IR" b="1" dirty="0" smtClean="0">
                <a:cs typeface="B Zar" pitchFamily="2" charset="-78"/>
              </a:rPr>
              <a:t>بزرگتر كه شدم گفتم : دنيا بزرگ است ، كشورم را تغيير مي دهم .</a:t>
            </a:r>
            <a:endParaRPr lang="en-US" dirty="0" smtClean="0">
              <a:cs typeface="B Zar" pitchFamily="2" charset="-78"/>
            </a:endParaRPr>
          </a:p>
          <a:p>
            <a:pPr algn="r" rtl="1"/>
            <a:r>
              <a:rPr lang="fa-IR" b="1" dirty="0" smtClean="0">
                <a:cs typeface="B Zar" pitchFamily="2" charset="-78"/>
              </a:rPr>
              <a:t>در نوجواني گفتم: كشور خيلي بزرگ است ، بهتر است شهرم را دگر گون كنم.</a:t>
            </a:r>
            <a:endParaRPr lang="en-US" dirty="0" smtClean="0">
              <a:cs typeface="B Zar" pitchFamily="2" charset="-78"/>
            </a:endParaRPr>
          </a:p>
          <a:p>
            <a:pPr algn="r" rtl="1"/>
            <a:r>
              <a:rPr lang="fa-IR" b="1" dirty="0" smtClean="0">
                <a:cs typeface="B Zar" pitchFamily="2" charset="-78"/>
              </a:rPr>
              <a:t>جوان كه شدم گفتم : شهر خيلي بزرگ است، محله خود را تغيير مي دهم .</a:t>
            </a:r>
            <a:endParaRPr lang="en-US" dirty="0" smtClean="0">
              <a:cs typeface="B Zar" pitchFamily="2" charset="-78"/>
            </a:endParaRPr>
          </a:p>
          <a:p>
            <a:pPr algn="r" rtl="1"/>
            <a:r>
              <a:rPr lang="fa-IR" b="1" dirty="0" smtClean="0">
                <a:cs typeface="B Zar" pitchFamily="2" charset="-78"/>
              </a:rPr>
              <a:t>به ميانسالي كه رسيدم گفتم : از خانواده ام شروع مي كنم.</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35480"/>
            <a:ext cx="8229600" cy="2712720"/>
          </a:xfrm>
        </p:spPr>
        <p:txBody>
          <a:bodyPr/>
          <a:lstStyle/>
          <a:p>
            <a:pPr algn="r" rtl="1"/>
            <a:r>
              <a:rPr lang="fa-IR" b="1" dirty="0" smtClean="0">
                <a:cs typeface="B Zar" pitchFamily="2" charset="-78"/>
              </a:rPr>
              <a:t>در اين لحظه آخر عمر مي بينم كه بايد از خودم شروع مي كردم ، اگر تغيير را از خودم آغاز كرده بودم ، خانواده‌ام ، محله‌ام ، شهرم ، كشورم ، و جهان را به اندازه توانم تغيير مي دادم!</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b="1" dirty="0" smtClean="0">
                <a:cs typeface="B Zar" pitchFamily="2" charset="-78"/>
              </a:rPr>
              <a:t>خودشناسي از جمله مهمترين مهارت هاي زندگي است كه ساير مهارت ها بدون آن معنا ندارند، حضرت علي (ع) مي فرمايد: من عرفه نفسه، فقد عرفه ربه ، اين در حالي است كه در دهه هاي اخير روان شناسان دربررسي اختلال هاي رفتاري و انحراف هاي اجتماعي به اين نتيجه رسيده اند كه بسياري از اختلال ها و آسيب ها در ناتواني برخي افراد در تحليل هاي خود موفقيت خود ريشه دارند.</a:t>
            </a:r>
            <a:endParaRPr lang="en-US" dirty="0">
              <a:cs typeface="B Za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35480"/>
            <a:ext cx="8229600" cy="3474720"/>
          </a:xfrm>
        </p:spPr>
        <p:txBody>
          <a:bodyPr/>
          <a:lstStyle/>
          <a:p>
            <a:pPr algn="r" rtl="1"/>
            <a:r>
              <a:rPr lang="fa-IR" b="1" dirty="0" smtClean="0">
                <a:cs typeface="B Zar" pitchFamily="2" charset="-78"/>
              </a:rPr>
              <a:t>مهارت خود آگاهي ، توانايي شناخت وآگاهي از خصوصيات ،نقاط صعف و قوت ، خواسته ها ،ترس ها وانزجارهاست . براي اكثر ما توصيف ويژگي هاي اخلاقي ورفتاري خود براي ديگران كار سخت و دشواري است . به عنوان مثال ممكن است پاسخ به اين سوال كه چه كسي هستيم ، سخت و دشوار باشد. </a:t>
            </a:r>
            <a:endParaRPr lang="en-US" dirty="0">
              <a:cs typeface="B Za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b="1" dirty="0" smtClean="0">
                <a:cs typeface="B Zar" pitchFamily="2" charset="-78"/>
              </a:rPr>
              <a:t>اكثر ما فقط در مورد ويژگي هاي كلي و عمومي خود از جمله سن ،جنسيت ، وضعيت شغلي و ... خود صحبت مي كنیم و از ويژگي هاي شخصيتي ورفتاري خود اطلاعات كافي و مناسبي نداريم . به عنوان مثال نمي دانيم كه چه كارهايي را خوب مي توانيم انجام دهيم ؟ چه ويژگيهاي اخلاقي منفي داريم ؟ چه اهدافي براي زندگي خود داريم ؟ چه آرزوهايي داريم ؟ علايق و اولويت هاي زندگي ما چيست ؟ چه چيزهايي ما را ناراحت يا خوشحال مي كند ؟</a:t>
            </a:r>
            <a:endParaRPr lang="en-US" dirty="0">
              <a:cs typeface="B Za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35480"/>
            <a:ext cx="8229600" cy="2865120"/>
          </a:xfrm>
        </p:spPr>
        <p:txBody>
          <a:bodyPr/>
          <a:lstStyle/>
          <a:p>
            <a:pPr algn="r" rtl="1"/>
            <a:r>
              <a:rPr lang="fa-IR" b="1" dirty="0" smtClean="0">
                <a:cs typeface="B Zar" pitchFamily="2" charset="-78"/>
              </a:rPr>
              <a:t>رشد خود آگاهي به فرد كمك مي كند تا دريابد تحت فشار رواني قرار دارد يا نه و اين معمولاً پيش شرط و شرط ضروري روابط اجتماعي و روابط بين فردي موثر و همدلانه است .</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انواع آگاهي از خود</a:t>
            </a:r>
            <a:endParaRPr lang="en-US" dirty="0"/>
          </a:p>
        </p:txBody>
      </p:sp>
      <p:sp>
        <p:nvSpPr>
          <p:cNvPr id="3" name="Content Placeholder 2"/>
          <p:cNvSpPr>
            <a:spLocks noGrp="1"/>
          </p:cNvSpPr>
          <p:nvPr>
            <p:ph idx="1"/>
          </p:nvPr>
        </p:nvSpPr>
        <p:spPr/>
        <p:txBody>
          <a:bodyPr>
            <a:normAutofit/>
          </a:bodyPr>
          <a:lstStyle/>
          <a:p>
            <a:pPr algn="r" rtl="1"/>
            <a:r>
              <a:rPr lang="fa-IR" b="1" dirty="0" smtClean="0">
                <a:cs typeface="B Zar" pitchFamily="2" charset="-78"/>
              </a:rPr>
              <a:t>ويژگي هاي ظاهري خود راضي هستيم ؟ يا احساس خوبي نداريم.</a:t>
            </a:r>
            <a:endParaRPr lang="en-US" dirty="0" smtClean="0">
              <a:cs typeface="B Zar" pitchFamily="2" charset="-78"/>
            </a:endParaRPr>
          </a:p>
          <a:p>
            <a:pPr algn="r" rtl="1"/>
            <a:r>
              <a:rPr lang="fa-IR" b="1" dirty="0" smtClean="0">
                <a:cs typeface="B Zar" pitchFamily="2" charset="-78"/>
              </a:rPr>
              <a:t>خود جنسيتي : تصور يا برداشتي است كه هر كس از هويت و تمايلات جنسي خود دارد. به عبارت ديگر آيا شخص از زن يا مرد بودن خود احساس رضايت دارد؟ </a:t>
            </a:r>
            <a:endParaRPr lang="en-US" dirty="0" smtClean="0">
              <a:cs typeface="B Zar" pitchFamily="2" charset="-78"/>
            </a:endParaRPr>
          </a:p>
          <a:p>
            <a:pPr algn="r" rtl="1"/>
            <a:r>
              <a:rPr lang="fa-IR" b="1" dirty="0" smtClean="0">
                <a:cs typeface="B Zar" pitchFamily="2" charset="-78"/>
              </a:rPr>
              <a:t>خود اجتماعي : به تصوري كه فرد از جايگاه اجتماعي خود دارد گفته مي شود. ديگران ما را چگونه مي بينند؟ چگونه در گروهها ظاهر مي شويم؟ در اجتماع چه نقش هايي بايد داشته باشيم ؟ پايگاه اجتماعي ما چگونه است؟ ديگران با ما چگونه هستند و ما باديگران چگونه ايم؟</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b="1" dirty="0" smtClean="0">
                <a:cs typeface="B Zar" pitchFamily="2" charset="-78"/>
              </a:rPr>
              <a:t>خود معنوي: تصور شخص از اعتقاداتش است كه معمولاً به زندگي و باورهاي مذهبي او معنا مي بخشد. براي مثال آيا مذهبي هستيم ؟ به زندگي پس از مرگ باور داريم؟</a:t>
            </a:r>
            <a:endParaRPr lang="en-US" dirty="0" smtClean="0">
              <a:cs typeface="B Zar" pitchFamily="2" charset="-78"/>
            </a:endParaRPr>
          </a:p>
          <a:p>
            <a:pPr algn="r" rtl="1"/>
            <a:r>
              <a:rPr lang="fa-IR" b="1" dirty="0" smtClean="0">
                <a:cs typeface="B Zar" pitchFamily="2" charset="-78"/>
              </a:rPr>
              <a:t>خود تاريك : جنبه خاصي از خود است كه در برگيرنده اسرار ماست. چون دوست نداريم فاش شود، معمولاً انرژي زيادي براي مخفي نگهداشتن آن مصرف مي كنيم .</a:t>
            </a:r>
            <a:endParaRPr lang="en-US" dirty="0" smtClean="0">
              <a:cs typeface="B Zar" pitchFamily="2" charset="-78"/>
            </a:endParaRPr>
          </a:p>
          <a:p>
            <a:pPr algn="r" rtl="1">
              <a:buNone/>
            </a:pP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b="1" dirty="0" smtClean="0">
                <a:cs typeface="B Zar" pitchFamily="2" charset="-78"/>
              </a:rPr>
              <a:t>خود آرماني : آن بخشي از ماست كه مي خواهيم به آن برسيم . دائم در اين فكر هستيم كه چگونه به نظر مي آئيم؟ بانگاه به زندگي ديگران ، خودمان را با آنها مقايسه مي كنيم ، سپس در ذهن خويش تصويري از خود مي سازيم كه دوست داريم آن باشيم ، به آن خود آرماني مي گويند.</a:t>
            </a:r>
            <a:endParaRPr lang="en-US" dirty="0" smtClean="0">
              <a:cs typeface="B Zar" pitchFamily="2" charset="-78"/>
            </a:endParaRPr>
          </a:p>
          <a:p>
            <a:pPr algn="r" rtl="1"/>
            <a:r>
              <a:rPr lang="fa-IR" b="1" dirty="0" smtClean="0">
                <a:cs typeface="B Zar" pitchFamily="2" charset="-78"/>
              </a:rPr>
              <a:t>خود واقعي: دروني ترين بخش وجود ماست كه آن را به خوبي مي شناسيم ولي افراد محدودي ازآن آگاه هستند. ممكن است آن را ازديگران پنهان كنيم، چون نگرانيم از اين كه اگر ديگران خود واقعي ما را بشناسند، ممكن است علاقه‌شان را به ما از دست بدهند.</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ويژگي هاي افراد خودآگاه :</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b="1" dirty="0" smtClean="0">
                <a:cs typeface="B Zar" pitchFamily="2" charset="-78"/>
              </a:rPr>
              <a:t>براي خود ارزش قائل هستند.</a:t>
            </a:r>
            <a:endParaRPr lang="en-US" dirty="0" smtClean="0">
              <a:cs typeface="B Zar" pitchFamily="2" charset="-78"/>
            </a:endParaRPr>
          </a:p>
          <a:p>
            <a:pPr algn="r" rtl="1"/>
            <a:r>
              <a:rPr lang="fa-IR" b="1" dirty="0" smtClean="0">
                <a:cs typeface="B Zar" pitchFamily="2" charset="-78"/>
              </a:rPr>
              <a:t>از روحيه انتقاد پذيري برخوردارند</a:t>
            </a:r>
            <a:endParaRPr lang="en-US" dirty="0" smtClean="0">
              <a:cs typeface="B Zar" pitchFamily="2" charset="-78"/>
            </a:endParaRPr>
          </a:p>
          <a:p>
            <a:pPr algn="r" rtl="1"/>
            <a:r>
              <a:rPr lang="fa-IR" b="1" dirty="0" smtClean="0">
                <a:cs typeface="B Zar" pitchFamily="2" charset="-78"/>
              </a:rPr>
              <a:t>نسبت به ارزش ها و اعتقاداتشان آگاهي كامل دارند و از آن دفاع ميكنند.</a:t>
            </a:r>
            <a:endParaRPr lang="en-US" dirty="0" smtClean="0">
              <a:cs typeface="B Zar" pitchFamily="2" charset="-78"/>
            </a:endParaRPr>
          </a:p>
          <a:p>
            <a:pPr algn="r" rtl="1"/>
            <a:r>
              <a:rPr lang="fa-IR" b="1" dirty="0" smtClean="0">
                <a:cs typeface="B Zar" pitchFamily="2" charset="-78"/>
              </a:rPr>
              <a:t>احساس خشنودي و رضايت خاطر زيادي دارند.</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b="1" dirty="0" smtClean="0">
                <a:cs typeface="B Zar" pitchFamily="2" charset="-78"/>
              </a:rPr>
              <a:t>در مقابل فشار و ضربه هاي رواني و اجتماعي مقاومت بيشتري از خود نشان مي دهند</a:t>
            </a:r>
            <a:endParaRPr lang="en-US" dirty="0" smtClean="0">
              <a:cs typeface="B Zar" pitchFamily="2" charset="-78"/>
            </a:endParaRPr>
          </a:p>
          <a:p>
            <a:pPr algn="r" rtl="1"/>
            <a:r>
              <a:rPr lang="fa-IR" b="1" dirty="0" smtClean="0">
                <a:cs typeface="B Zar" pitchFamily="2" charset="-78"/>
              </a:rPr>
              <a:t>به دنبال سرزنش يا تحقير ديگران نيستند، بلكه باديگران با احترام برخورد مي كنند.</a:t>
            </a:r>
            <a:endParaRPr lang="en-US" dirty="0" smtClean="0">
              <a:cs typeface="B Zar" pitchFamily="2" charset="-78"/>
            </a:endParaRPr>
          </a:p>
          <a:p>
            <a:pPr algn="r" rtl="1"/>
            <a:r>
              <a:rPr lang="fa-IR" b="1" dirty="0" smtClean="0">
                <a:cs typeface="B Zar" pitchFamily="2" charset="-78"/>
              </a:rPr>
              <a:t>اغلب از روحيه مثبت انديشي برخوردارند.</a:t>
            </a:r>
            <a:endParaRPr lang="en-US" dirty="0" smtClean="0">
              <a:cs typeface="B Zar" pitchFamily="2" charset="-78"/>
            </a:endParaRPr>
          </a:p>
          <a:p>
            <a:pPr algn="r" rtl="1"/>
            <a:r>
              <a:rPr lang="fa-IR" b="1" dirty="0" smtClean="0">
                <a:cs typeface="B Zar" pitchFamily="2" charset="-78"/>
              </a:rPr>
              <a:t>روحيه همكاري و مشاركت بالايي دارند.</a:t>
            </a:r>
            <a:endParaRPr lang="en-US" dirty="0" smtClean="0">
              <a:cs typeface="B Zar" pitchFamily="2" charset="-78"/>
            </a:endParaRPr>
          </a:p>
          <a:p>
            <a:pPr algn="r" rtl="1"/>
            <a:r>
              <a:rPr lang="fa-IR" b="1" dirty="0" smtClean="0">
                <a:cs typeface="B Zar" pitchFamily="2" charset="-78"/>
              </a:rPr>
              <a:t>از مشورت با ديگران و افراد صاحب نظر استقبال مي كنند.</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76400"/>
            <a:ext cx="8229600" cy="4648200"/>
          </a:xfrm>
        </p:spPr>
        <p:txBody>
          <a:bodyPr/>
          <a:lstStyle/>
          <a:p>
            <a:pPr algn="r" rtl="1"/>
            <a:r>
              <a:rPr lang="fa-IR" b="1" dirty="0" smtClean="0">
                <a:cs typeface="B Zar" pitchFamily="2" charset="-78"/>
              </a:rPr>
              <a:t>خلقت انسان داراي حقيقي است كه او براي رسيدن به آن آفريده شده است و در او صفات و خصوصياتي نهفته است كه مجموعه اين صفت ها، شخصيت فرد را تشكيل مي دهد. شخصيت هر كس داراي ويژگي هايي است كه او را از ديگران متمايز مي كند. شخصيت مجموعه باورها و اعتقادات ، احساسات و رفتار هر فرد است كه نحوه ارتباط او را با خود ، ديگران ،‌عالم و هستي و همچنين نحوه برخورد او را بامسائل و مشكلات تعيين مي كند. </a:t>
            </a:r>
            <a:endParaRPr lang="en-US" dirty="0">
              <a:cs typeface="B Za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شخصيت داراي دو بعد مي باشد:</a:t>
            </a:r>
            <a:endParaRPr lang="en-US" dirty="0"/>
          </a:p>
        </p:txBody>
      </p:sp>
      <p:sp>
        <p:nvSpPr>
          <p:cNvPr id="3" name="Content Placeholder 2"/>
          <p:cNvSpPr>
            <a:spLocks noGrp="1"/>
          </p:cNvSpPr>
          <p:nvPr>
            <p:ph idx="1"/>
          </p:nvPr>
        </p:nvSpPr>
        <p:spPr/>
        <p:txBody>
          <a:bodyPr>
            <a:normAutofit/>
          </a:bodyPr>
          <a:lstStyle/>
          <a:p>
            <a:pPr algn="r" rtl="1"/>
            <a:r>
              <a:rPr lang="fa-IR" b="1" dirty="0" smtClean="0">
                <a:cs typeface="B Zar" pitchFamily="2" charset="-78"/>
              </a:rPr>
              <a:t>ظاهری ( بيروني ) و باطني ( دروني)</a:t>
            </a:r>
            <a:endParaRPr lang="en-US" dirty="0" smtClean="0">
              <a:cs typeface="B Zar" pitchFamily="2" charset="-78"/>
            </a:endParaRPr>
          </a:p>
          <a:p>
            <a:pPr algn="r" rtl="1"/>
            <a:r>
              <a:rPr lang="fa-IR" b="1" dirty="0" smtClean="0">
                <a:cs typeface="B Zar" pitchFamily="2" charset="-78"/>
              </a:rPr>
              <a:t>شخصيت ظاهري هر فرد پوششي براي شخصيت باطني او در مقابل ضربه هاي روحي و رواني است. انساني به تكامل مي رسد كه تمام جنبه هاي وجود خود را كشف نمايد. اغلب مردم براين باورند كه ما خودمان را به دقت مي شناسيم و مي دانيم كه چه مي خواهيم و چه مي كنيم. اگر به راستي اين گونه است، پس ريشه اين همه بگومگوهاي بي مورد چيست؟ ريشه اين همه اضطراب ،‌ دلشوره، نگراني ، خستگي هاي مزمن جسمي و رواني كجاست</a:t>
            </a:r>
            <a:endParaRPr lang="en-US" dirty="0">
              <a:cs typeface="B Za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b="1" dirty="0" smtClean="0">
                <a:cs typeface="B Zar" pitchFamily="2" charset="-78"/>
              </a:rPr>
              <a:t>امروزه شناخت درك و آگاهي از خود، نيازمند دانش و روش است . چون انسان هزاره سوم بيش از هر دوره ديگري با ارتباطات و فناوري گره خورده است، شناخت وي از خود مستلزم بررسي و ارزيابي صحيح از خود مي باشد. خودآگاهي مادر تمامي مهارت هاي زندگي به شمار مي آيد. شناخت دقيق و درست از خود، به عبارتي ديگر شناخت نگرش ها ، آراء ، عقايد ، انديشه ، ‌هيجانات ، توانايي ها ، ناتوانائي ها ، مهارت ها و كاستي هاي خود است.</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هدف هاي يادگيري:</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b="1" dirty="0" smtClean="0">
                <a:cs typeface="B Zar" pitchFamily="2" charset="-78"/>
              </a:rPr>
              <a:t>- مهارت هاي ذهني :</a:t>
            </a:r>
            <a:endParaRPr lang="en-US" dirty="0" smtClean="0">
              <a:cs typeface="B Zar" pitchFamily="2" charset="-78"/>
            </a:endParaRPr>
          </a:p>
          <a:p>
            <a:pPr algn="r" rtl="1"/>
            <a:r>
              <a:rPr lang="fa-IR" b="1" dirty="0" smtClean="0">
                <a:cs typeface="B Zar" pitchFamily="2" charset="-78"/>
              </a:rPr>
              <a:t>- آگاهي از ويژگيهاي مثبت خود .</a:t>
            </a:r>
            <a:endParaRPr lang="en-US" dirty="0" smtClean="0">
              <a:cs typeface="B Zar" pitchFamily="2" charset="-78"/>
            </a:endParaRPr>
          </a:p>
          <a:p>
            <a:pPr algn="r" rtl="1"/>
            <a:r>
              <a:rPr lang="fa-IR" b="1" dirty="0" smtClean="0">
                <a:cs typeface="B Zar" pitchFamily="2" charset="-78"/>
              </a:rPr>
              <a:t>- شناسايي ويژگي هاي قابل تغيير خود </a:t>
            </a:r>
            <a:endParaRPr lang="en-US" dirty="0" smtClean="0">
              <a:cs typeface="B Zar" pitchFamily="2" charset="-78"/>
            </a:endParaRPr>
          </a:p>
          <a:p>
            <a:pPr algn="r" rtl="1"/>
            <a:r>
              <a:rPr lang="fa-IR" b="1" dirty="0" smtClean="0">
                <a:cs typeface="B Zar" pitchFamily="2" charset="-78"/>
              </a:rPr>
              <a:t>- شناخت استعداد ها و توانمندي ها </a:t>
            </a:r>
            <a:endParaRPr lang="en-US" dirty="0" smtClean="0">
              <a:cs typeface="B Zar" pitchFamily="2" charset="-78"/>
            </a:endParaRPr>
          </a:p>
          <a:p>
            <a:pPr algn="r" rtl="1"/>
            <a:r>
              <a:rPr lang="fa-IR" b="1" dirty="0" smtClean="0">
                <a:cs typeface="B Zar" pitchFamily="2" charset="-78"/>
              </a:rPr>
              <a:t>- آشنايي با نظريات ديگران در مورد خود </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مهارت هاي كنشي</a:t>
            </a:r>
            <a:r>
              <a:rPr lang="en-US" dirty="0" smtClean="0"/>
              <a:t/>
            </a:r>
            <a:br>
              <a:rPr lang="en-US" dirty="0" smtClean="0"/>
            </a:br>
            <a:endParaRPr lang="en-US" dirty="0"/>
          </a:p>
        </p:txBody>
      </p:sp>
      <p:sp>
        <p:nvSpPr>
          <p:cNvPr id="3" name="Content Placeholder 2"/>
          <p:cNvSpPr>
            <a:spLocks noGrp="1"/>
          </p:cNvSpPr>
          <p:nvPr>
            <p:ph idx="1"/>
          </p:nvPr>
        </p:nvSpPr>
        <p:spPr>
          <a:xfrm>
            <a:off x="457200" y="1935480"/>
            <a:ext cx="8229600" cy="2865120"/>
          </a:xfrm>
        </p:spPr>
        <p:txBody>
          <a:bodyPr/>
          <a:lstStyle/>
          <a:p>
            <a:pPr algn="r" rtl="1"/>
            <a:r>
              <a:rPr lang="fa-IR" b="1" dirty="0" smtClean="0">
                <a:cs typeface="B Zar" pitchFamily="2" charset="-78"/>
              </a:rPr>
              <a:t>توانايي تعمق وانديشه در خويشتن</a:t>
            </a:r>
            <a:endParaRPr lang="en-US" dirty="0" smtClean="0">
              <a:cs typeface="B Zar" pitchFamily="2" charset="-78"/>
            </a:endParaRPr>
          </a:p>
          <a:p>
            <a:pPr algn="r" rtl="1"/>
            <a:r>
              <a:rPr lang="fa-IR" b="1" dirty="0" smtClean="0">
                <a:cs typeface="B Zar" pitchFamily="2" charset="-78"/>
              </a:rPr>
              <a:t>- توانايي تغيير ويژگي هاي منفي خود </a:t>
            </a:r>
            <a:endParaRPr lang="en-US" dirty="0" smtClean="0">
              <a:cs typeface="B Zar" pitchFamily="2" charset="-78"/>
            </a:endParaRPr>
          </a:p>
          <a:p>
            <a:pPr algn="r" rtl="1"/>
            <a:r>
              <a:rPr lang="fa-IR" b="1" dirty="0" smtClean="0">
                <a:cs typeface="B Zar" pitchFamily="2" charset="-78"/>
              </a:rPr>
              <a:t>- تقويت ويژگي هاي مثبت </a:t>
            </a:r>
            <a:endParaRPr lang="en-US" dirty="0">
              <a:cs typeface="B Zar"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مهارت هاي نگرشي</a:t>
            </a:r>
            <a:endParaRPr lang="en-US" dirty="0"/>
          </a:p>
        </p:txBody>
      </p:sp>
      <p:sp>
        <p:nvSpPr>
          <p:cNvPr id="3" name="Content Placeholder 2"/>
          <p:cNvSpPr>
            <a:spLocks noGrp="1"/>
          </p:cNvSpPr>
          <p:nvPr>
            <p:ph idx="1"/>
          </p:nvPr>
        </p:nvSpPr>
        <p:spPr>
          <a:xfrm>
            <a:off x="457200" y="1935480"/>
            <a:ext cx="8229600" cy="2560320"/>
          </a:xfrm>
        </p:spPr>
        <p:txBody>
          <a:bodyPr/>
          <a:lstStyle/>
          <a:p>
            <a:pPr algn="r" rtl="1"/>
            <a:r>
              <a:rPr lang="fa-IR" b="1" dirty="0" smtClean="0">
                <a:cs typeface="B Zar" pitchFamily="2" charset="-78"/>
              </a:rPr>
              <a:t>علاقه به بررسي وتحليل خود </a:t>
            </a:r>
            <a:endParaRPr lang="en-US" dirty="0" smtClean="0">
              <a:cs typeface="B Zar" pitchFamily="2" charset="-78"/>
            </a:endParaRPr>
          </a:p>
          <a:p>
            <a:pPr algn="r" rtl="1"/>
            <a:r>
              <a:rPr lang="fa-IR" b="1" dirty="0" smtClean="0">
                <a:cs typeface="B Zar" pitchFamily="2" charset="-78"/>
              </a:rPr>
              <a:t>- تمایل به تغییر ویژگی های منفی خود</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تمرین های جلسه اول </a:t>
            </a:r>
            <a:endParaRPr lang="en-US" dirty="0"/>
          </a:p>
        </p:txBody>
      </p:sp>
      <p:sp>
        <p:nvSpPr>
          <p:cNvPr id="3" name="Content Placeholder 2"/>
          <p:cNvSpPr>
            <a:spLocks noGrp="1"/>
          </p:cNvSpPr>
          <p:nvPr>
            <p:ph idx="1"/>
          </p:nvPr>
        </p:nvSpPr>
        <p:spPr/>
        <p:txBody>
          <a:bodyPr/>
          <a:lstStyle/>
          <a:p>
            <a:pPr algn="r" rtl="1"/>
            <a:r>
              <a:rPr lang="fa-IR" b="1" dirty="0" smtClean="0">
                <a:cs typeface="B Zar" pitchFamily="2" charset="-78"/>
              </a:rPr>
              <a:t>فعاليت : 1-</a:t>
            </a:r>
          </a:p>
          <a:p>
            <a:pPr algn="r" rtl="1"/>
            <a:r>
              <a:rPr lang="fa-IR" b="1" dirty="0" smtClean="0">
                <a:cs typeface="B Zar" pitchFamily="2" charset="-78"/>
              </a:rPr>
              <a:t>من كي هستم ؟</a:t>
            </a:r>
          </a:p>
          <a:p>
            <a:pPr algn="r" rtl="1"/>
            <a:r>
              <a:rPr lang="fa-IR" b="1" dirty="0" smtClean="0">
                <a:cs typeface="B Zar" pitchFamily="2" charset="-78"/>
              </a:rPr>
              <a:t>خود آگاهي جسماني </a:t>
            </a:r>
            <a:endParaRPr lang="en-US" dirty="0" smtClean="0">
              <a:cs typeface="B Zar" pitchFamily="2" charset="-78"/>
            </a:endParaRPr>
          </a:p>
          <a:p>
            <a:pPr algn="r" rtl="1"/>
            <a:r>
              <a:rPr lang="fa-IR" b="1" dirty="0" smtClean="0">
                <a:cs typeface="B Zar" pitchFamily="2" charset="-78"/>
              </a:rPr>
              <a:t>فردي كه در مسير خود آگاهي قدم نهاده بايد نسبت به ويژگي هاي جسماني خود نيز آگاهي داشته باشد. با انجام تمرين هاي عملي زير دراين زمينه اقدام كنيد.</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تصوير شما در آينه </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b="1" dirty="0" smtClean="0">
                <a:cs typeface="B Zar" pitchFamily="2" charset="-78"/>
              </a:rPr>
              <a:t>به خودتان در آينه نگاه كنيد ، آنچه مي بينيد آقا يا خانمي چاق يا لاغريا متوسط، سفيد يا سبزه يا گندمگون ، مرتب يا نامنظم و...است اين موارد ويژگي هاي جسماني شما هستند . ويژگي هايي كه حتي وقتي ديگران هم به شما نگاه مي كنند، آنها را تشخيص مي دهند . شما بايد بتوانيد به خوبي ويژگي هاي جسماني خود را فهرست كنيد ، به طوري كه اگر اين فهرست به فردي داده شود كه شما رانمي شناسد ، او بتواند شما را در ميان يك جمع تشخيص دهد. من....</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ويژگي هاي جسماني مطلوب و نامطلوب </a:t>
            </a:r>
            <a:endParaRPr lang="en-US" dirty="0"/>
          </a:p>
        </p:txBody>
      </p:sp>
      <p:sp>
        <p:nvSpPr>
          <p:cNvPr id="3" name="Content Placeholder 2"/>
          <p:cNvSpPr>
            <a:spLocks noGrp="1"/>
          </p:cNvSpPr>
          <p:nvPr>
            <p:ph idx="1"/>
          </p:nvPr>
        </p:nvSpPr>
        <p:spPr>
          <a:xfrm>
            <a:off x="457200" y="1935480"/>
            <a:ext cx="8229600" cy="3169920"/>
          </a:xfrm>
        </p:spPr>
        <p:txBody>
          <a:bodyPr/>
          <a:lstStyle/>
          <a:p>
            <a:pPr algn="r" rtl="1"/>
            <a:r>
              <a:rPr lang="fa-IR" b="1" dirty="0" smtClean="0">
                <a:cs typeface="B Zar" pitchFamily="2" charset="-78"/>
              </a:rPr>
              <a:t>ممكن است شما داراي ويژگي هاي جسماني باشيد كه برايتان مطلوب نباشند . برخي از اين ويژگي هاي جسماني كاملاً قابل تغيير هستند ، برخي غير قابل تغيير و بعضي ديگر تا حدودي قابل تغيير مي باشند . به ويژگي هاي جسماني خود فكر كنيد و در تمرين زير تعيين كنيد كه جزو كدام يك از ويژگي ها هستند.</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b="1" dirty="0" smtClean="0">
                <a:cs typeface="B Zar" pitchFamily="2" charset="-78"/>
              </a:rPr>
              <a:t>به طور مثال : </a:t>
            </a:r>
            <a:endParaRPr lang="en-US" dirty="0" smtClean="0">
              <a:cs typeface="B Zar" pitchFamily="2" charset="-78"/>
            </a:endParaRPr>
          </a:p>
          <a:p>
            <a:pPr algn="r" rtl="1"/>
            <a:r>
              <a:rPr lang="fa-IR" b="1" dirty="0" smtClean="0">
                <a:cs typeface="B Zar" pitchFamily="2" charset="-78"/>
              </a:rPr>
              <a:t>1 – چاقی – قابل تغییر</a:t>
            </a:r>
            <a:endParaRPr lang="en-US" dirty="0" smtClean="0">
              <a:cs typeface="B Zar" pitchFamily="2" charset="-78"/>
            </a:endParaRPr>
          </a:p>
          <a:p>
            <a:pPr algn="r" rtl="1"/>
            <a:r>
              <a:rPr lang="fa-IR" b="1" dirty="0" smtClean="0">
                <a:cs typeface="B Zar" pitchFamily="2" charset="-78"/>
              </a:rPr>
              <a:t>2 – اندازه چشم های کوچک – غیرقابل تغییر</a:t>
            </a:r>
            <a:endParaRPr lang="en-US" dirty="0" smtClean="0">
              <a:cs typeface="B Zar" pitchFamily="2" charset="-78"/>
            </a:endParaRPr>
          </a:p>
          <a:p>
            <a:pPr algn="r" rtl="1"/>
            <a:r>
              <a:rPr lang="fa-IR" b="1" dirty="0" smtClean="0">
                <a:cs typeface="B Zar" pitchFamily="2" charset="-78"/>
              </a:rPr>
              <a:t>3 – بینی بزرگ – تا حدوی قابل تغییر</a:t>
            </a:r>
            <a:endParaRPr lang="en-US" dirty="0">
              <a:cs typeface="B Zar"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35480"/>
            <a:ext cx="8229600" cy="3322320"/>
          </a:xfrm>
        </p:spPr>
        <p:txBody>
          <a:bodyPr/>
          <a:lstStyle/>
          <a:p>
            <a:pPr algn="r" rtl="1"/>
            <a:r>
              <a:rPr lang="fa-IR" b="1" dirty="0" smtClean="0">
                <a:cs typeface="B Zar" pitchFamily="2" charset="-78"/>
              </a:rPr>
              <a:t>با توجه به مثال بالا به ویژگی های جسمانی خود فکر کنید و 10 ویژگی جسمانی خود را یادداشت کرده و مشخص کنید کدام قابل تغییر ، کدام غیرقابل تغییر و کدامشان تا حدودی قابل تغییر هستند.</a:t>
            </a:r>
            <a:endParaRPr lang="en-US" dirty="0" smtClean="0">
              <a:cs typeface="B Zar" pitchFamily="2" charset="-78"/>
            </a:endParaRPr>
          </a:p>
          <a:p>
            <a:pPr algn="r" rtl="1"/>
            <a:endParaRPr lang="en-US" dirty="0">
              <a:cs typeface="B Zar"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rtl="1"/>
            <a:r>
              <a:rPr lang="fa-IR" sz="4000" dirty="0" smtClean="0">
                <a:solidFill>
                  <a:srgbClr val="FF0000"/>
                </a:solidFill>
                <a:cs typeface="B Zar" pitchFamily="2" charset="-78"/>
              </a:rPr>
              <a:t>خود ارزشيابي صحيح</a:t>
            </a:r>
            <a:r>
              <a:rPr lang="en-US" sz="4000" dirty="0" smtClean="0">
                <a:solidFill>
                  <a:srgbClr val="FF0000"/>
                </a:solidFill>
                <a:cs typeface="B Zar" pitchFamily="2" charset="-78"/>
              </a:rPr>
              <a:t/>
            </a:r>
            <a:br>
              <a:rPr lang="en-US" sz="4000" dirty="0" smtClean="0">
                <a:solidFill>
                  <a:srgbClr val="FF0000"/>
                </a:solidFill>
                <a:cs typeface="B Zar" pitchFamily="2" charset="-78"/>
              </a:rPr>
            </a:br>
            <a:r>
              <a:rPr lang="fa-IR" sz="4000" dirty="0" smtClean="0">
                <a:solidFill>
                  <a:srgbClr val="FF0000"/>
                </a:solidFill>
                <a:cs typeface="B Zar" pitchFamily="2" charset="-78"/>
              </a:rPr>
              <a:t>لطفاً به سوال هاي زير پاسخ دهيد:</a:t>
            </a:r>
            <a:r>
              <a:rPr lang="en-US" sz="4000" dirty="0" smtClean="0">
                <a:solidFill>
                  <a:srgbClr val="FF0000"/>
                </a:solidFill>
                <a:cs typeface="B Zar" pitchFamily="2" charset="-78"/>
              </a:rPr>
              <a:t/>
            </a:r>
            <a:br>
              <a:rPr lang="en-US" sz="4000" dirty="0" smtClean="0">
                <a:solidFill>
                  <a:srgbClr val="FF0000"/>
                </a:solidFill>
                <a:cs typeface="B Zar" pitchFamily="2" charset="-78"/>
              </a:rPr>
            </a:br>
            <a:endParaRPr lang="en-US" sz="4000" dirty="0">
              <a:solidFill>
                <a:srgbClr val="FF0000"/>
              </a:solidFill>
              <a:cs typeface="B Zar" pitchFamily="2" charset="-78"/>
            </a:endParaRPr>
          </a:p>
        </p:txBody>
      </p:sp>
      <p:sp>
        <p:nvSpPr>
          <p:cNvPr id="3" name="Content Placeholder 2"/>
          <p:cNvSpPr>
            <a:spLocks noGrp="1"/>
          </p:cNvSpPr>
          <p:nvPr>
            <p:ph idx="1"/>
          </p:nvPr>
        </p:nvSpPr>
        <p:spPr>
          <a:xfrm>
            <a:off x="457200" y="1935480"/>
            <a:ext cx="8229600" cy="3779520"/>
          </a:xfrm>
        </p:spPr>
        <p:txBody>
          <a:bodyPr/>
          <a:lstStyle/>
          <a:p>
            <a:pPr algn="r" rtl="1"/>
            <a:r>
              <a:rPr lang="fa-IR" b="1" dirty="0" smtClean="0">
                <a:cs typeface="B Zar" pitchFamily="2" charset="-78"/>
              </a:rPr>
              <a:t>فكر مي كنيد مهمترين پيشرفت ودستاورد شما چيست ؟</a:t>
            </a:r>
            <a:endParaRPr lang="en-US" dirty="0" smtClean="0">
              <a:cs typeface="B Zar" pitchFamily="2" charset="-78"/>
            </a:endParaRPr>
          </a:p>
          <a:p>
            <a:pPr algn="r" rtl="1"/>
            <a:r>
              <a:rPr lang="fa-IR" b="1" dirty="0" smtClean="0">
                <a:cs typeface="B Zar" pitchFamily="2" charset="-78"/>
              </a:rPr>
              <a:t>كدام ويژگي خانواده خود را بيشتر مي پسنديد؟</a:t>
            </a:r>
            <a:endParaRPr lang="en-US" dirty="0" smtClean="0">
              <a:cs typeface="B Zar" pitchFamily="2" charset="-78"/>
            </a:endParaRPr>
          </a:p>
          <a:p>
            <a:pPr algn="r" rtl="1"/>
            <a:r>
              <a:rPr lang="fa-IR" b="1" dirty="0" smtClean="0">
                <a:cs typeface="B Zar" pitchFamily="2" charset="-78"/>
              </a:rPr>
              <a:t>چه چيزي در زندگي شما با ارزش تراست؟</a:t>
            </a:r>
            <a:endParaRPr lang="en-US" dirty="0" smtClean="0">
              <a:cs typeface="B Zar" pitchFamily="2" charset="-78"/>
            </a:endParaRPr>
          </a:p>
          <a:p>
            <a:pPr algn="r" rtl="1"/>
            <a:r>
              <a:rPr lang="fa-IR" b="1" dirty="0" smtClean="0">
                <a:cs typeface="B Zar" pitchFamily="2" charset="-78"/>
              </a:rPr>
              <a:t>سه فعاليتي كه فكر مي كنيد در انجام دادن آنها توانايي داريد، كدام هستند؟</a:t>
            </a:r>
            <a:endParaRPr lang="en-US" dirty="0">
              <a:cs typeface="B Zar"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algn="r" rtl="1"/>
            <a:r>
              <a:rPr lang="fa-IR" b="1" dirty="0" smtClean="0">
                <a:solidFill>
                  <a:srgbClr val="FF0000"/>
                </a:solidFill>
                <a:cs typeface="B Zar" pitchFamily="2" charset="-78"/>
              </a:rPr>
              <a:t>دوست داريد چه چيزي را درخود تقويت كنيد ؟</a:t>
            </a:r>
            <a:endParaRPr lang="en-US" dirty="0" smtClean="0">
              <a:solidFill>
                <a:srgbClr val="FF0000"/>
              </a:solidFill>
              <a:cs typeface="B Zar" pitchFamily="2" charset="-78"/>
            </a:endParaRPr>
          </a:p>
          <a:p>
            <a:pPr algn="r" rtl="1"/>
            <a:r>
              <a:rPr lang="fa-IR" b="1" dirty="0" smtClean="0">
                <a:cs typeface="B Zar" pitchFamily="2" charset="-78"/>
              </a:rPr>
              <a:t>نكته هاي مثبت ، منفي ياخنثي هر كدام از ويژگي هاي زير را مشخص كنيد.</a:t>
            </a:r>
            <a:endParaRPr lang="en-US" dirty="0" smtClean="0">
              <a:cs typeface="B Zar" pitchFamily="2" charset="-78"/>
            </a:endParaRPr>
          </a:p>
          <a:p>
            <a:pPr algn="r" rtl="1"/>
            <a:r>
              <a:rPr lang="fa-IR" b="1" dirty="0" smtClean="0">
                <a:cs typeface="B Zar" pitchFamily="2" charset="-78"/>
              </a:rPr>
              <a:t>اعتماد به نفس</a:t>
            </a:r>
          </a:p>
          <a:p>
            <a:pPr algn="r" rtl="1"/>
            <a:r>
              <a:rPr lang="fa-IR" b="1" dirty="0" smtClean="0">
                <a:cs typeface="B Zar" pitchFamily="2" charset="-78"/>
              </a:rPr>
              <a:t> حسادت</a:t>
            </a:r>
          </a:p>
          <a:p>
            <a:pPr algn="r" rtl="1"/>
            <a:r>
              <a:rPr lang="fa-IR" b="1" dirty="0" smtClean="0">
                <a:cs typeface="B Zar" pitchFamily="2" charset="-78"/>
              </a:rPr>
              <a:t> خوش قولي</a:t>
            </a:r>
          </a:p>
          <a:p>
            <a:pPr algn="r" rtl="1"/>
            <a:r>
              <a:rPr lang="fa-IR" b="1" dirty="0" smtClean="0">
                <a:cs typeface="B Zar" pitchFamily="2" charset="-78"/>
              </a:rPr>
              <a:t> نظم و ترتیب</a:t>
            </a:r>
          </a:p>
          <a:p>
            <a:pPr algn="r" rtl="1"/>
            <a:r>
              <a:rPr lang="fa-IR" b="1" dirty="0" smtClean="0">
                <a:cs typeface="B Zar" pitchFamily="2" charset="-78"/>
              </a:rPr>
              <a:t> زود رنجي</a:t>
            </a:r>
          </a:p>
          <a:p>
            <a:pPr algn="r" rtl="1"/>
            <a:r>
              <a:rPr lang="fa-IR" b="1" dirty="0" smtClean="0">
                <a:cs typeface="B Zar" pitchFamily="2" charset="-78"/>
              </a:rPr>
              <a:t> نااميدي</a:t>
            </a:r>
          </a:p>
          <a:p>
            <a:pPr algn="r" rtl="1"/>
            <a:r>
              <a:rPr lang="fa-IR" b="1" dirty="0" smtClean="0">
                <a:cs typeface="B Zar" pitchFamily="2" charset="-78"/>
              </a:rPr>
              <a:t> مسئوليت پذيري</a:t>
            </a:r>
          </a:p>
          <a:p>
            <a:pPr algn="r" rtl="1"/>
            <a:r>
              <a:rPr lang="fa-IR" b="1" dirty="0" smtClean="0">
                <a:cs typeface="B Zar" pitchFamily="2" charset="-78"/>
              </a:rPr>
              <a:t> غرور و تكبر</a:t>
            </a:r>
          </a:p>
          <a:p>
            <a:pPr algn="r" rtl="1"/>
            <a:r>
              <a:rPr lang="fa-IR" b="1" dirty="0" smtClean="0">
                <a:cs typeface="B Zar" pitchFamily="2" charset="-78"/>
              </a:rPr>
              <a:t> نقش اعضاي خانواده ودوستان نزديك درخودآگاهي</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لطفاً ضمن پرس و جو از بستگان و نزديكان به سوال هاي زير پاسخ دهيد :</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r" rtl="1"/>
            <a:r>
              <a:rPr lang="fa-IR" b="1" dirty="0" smtClean="0">
                <a:cs typeface="B Zar" pitchFamily="2" charset="-78"/>
              </a:rPr>
              <a:t>ديگران چه صفتي را بيش از همه در شما مي پسندند؟</a:t>
            </a:r>
            <a:endParaRPr lang="en-US" dirty="0" smtClean="0">
              <a:cs typeface="B Zar" pitchFamily="2" charset="-78"/>
            </a:endParaRPr>
          </a:p>
          <a:p>
            <a:pPr algn="r" rtl="1"/>
            <a:r>
              <a:rPr lang="fa-IR" b="1" dirty="0" smtClean="0">
                <a:cs typeface="B Zar" pitchFamily="2" charset="-78"/>
              </a:rPr>
              <a:t>ديگران چه صفتي را بيش از همه درشما نمي پسندند؟</a:t>
            </a:r>
            <a:endParaRPr lang="en-US" dirty="0" smtClean="0">
              <a:cs typeface="B Zar" pitchFamily="2" charset="-78"/>
            </a:endParaRPr>
          </a:p>
          <a:p>
            <a:pPr algn="r" rtl="1"/>
            <a:r>
              <a:rPr lang="fa-IR" b="1" dirty="0" smtClean="0">
                <a:cs typeface="B Zar" pitchFamily="2" charset="-78"/>
              </a:rPr>
              <a:t>آيا ازبين صفت هاي مذكور ، موردي هست كه شما به آنها آگاهي نداشته ايد؟</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فعاليت هاي تكميلي </a:t>
            </a:r>
            <a:endParaRPr lang="en-US" dirty="0"/>
          </a:p>
        </p:txBody>
      </p:sp>
      <p:sp>
        <p:nvSpPr>
          <p:cNvPr id="3" name="Content Placeholder 2"/>
          <p:cNvSpPr>
            <a:spLocks noGrp="1"/>
          </p:cNvSpPr>
          <p:nvPr>
            <p:ph idx="1"/>
          </p:nvPr>
        </p:nvSpPr>
        <p:spPr>
          <a:xfrm>
            <a:off x="457200" y="1935480"/>
            <a:ext cx="8229600" cy="2941320"/>
          </a:xfrm>
        </p:spPr>
        <p:txBody>
          <a:bodyPr/>
          <a:lstStyle/>
          <a:p>
            <a:pPr algn="r" rtl="1"/>
            <a:r>
              <a:rPr lang="fa-IR" b="1" dirty="0" smtClean="0">
                <a:cs typeface="B Zar" pitchFamily="2" charset="-78"/>
              </a:rPr>
              <a:t>با اجراي اين فعاليت ها و تمرين ها چه چيزهايي در مورد خودتان آموختيد؟</a:t>
            </a:r>
            <a:endParaRPr lang="en-US" dirty="0" smtClean="0">
              <a:cs typeface="B Zar" pitchFamily="2" charset="-78"/>
            </a:endParaRPr>
          </a:p>
          <a:p>
            <a:pPr algn="r" rtl="1"/>
            <a:r>
              <a:rPr lang="fa-IR" b="1" dirty="0" smtClean="0">
                <a:cs typeface="B Zar" pitchFamily="2" charset="-78"/>
              </a:rPr>
              <a:t>- براي رفع كاستي هاي خود چه طرح ها و برنامه هايي داريد؟</a:t>
            </a:r>
            <a:endParaRPr lang="en-US" dirty="0" smtClean="0">
              <a:cs typeface="B Zar" pitchFamily="2" charset="-78"/>
            </a:endParaRPr>
          </a:p>
          <a:p>
            <a:pPr algn="r"/>
            <a:endParaRPr lang="en-US" dirty="0">
              <a:cs typeface="B Zar"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15</TotalTime>
  <Words>1590</Words>
  <Application>Microsoft Office PowerPoint</Application>
  <PresentationFormat>On-screen Show (4:3)</PresentationFormat>
  <Paragraphs>86</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بنام خدا</vt:lpstr>
      <vt:lpstr>مهارتهای زندگی</vt:lpstr>
      <vt:lpstr>وقتي بچه بودم دلم مي خواست دنيا را عوض كنم</vt:lpstr>
      <vt:lpstr>PowerPoint Presentation</vt:lpstr>
      <vt:lpstr>PowerPoint Presentation</vt:lpstr>
      <vt:lpstr>PowerPoint Presentation</vt:lpstr>
      <vt:lpstr>PowerPoint Presentation</vt:lpstr>
      <vt:lpstr>PowerPoint Presentation</vt:lpstr>
      <vt:lpstr>انواع آگاهي از خود</vt:lpstr>
      <vt:lpstr>PowerPoint Presentation</vt:lpstr>
      <vt:lpstr>PowerPoint Presentation</vt:lpstr>
      <vt:lpstr>ويژگي هاي افراد خودآگاه : </vt:lpstr>
      <vt:lpstr>PowerPoint Presentation</vt:lpstr>
      <vt:lpstr>PowerPoint Presentation</vt:lpstr>
      <vt:lpstr>شخصيت داراي دو بعد مي باشد:</vt:lpstr>
      <vt:lpstr>PowerPoint Presentation</vt:lpstr>
      <vt:lpstr>هدف هاي يادگيري: </vt:lpstr>
      <vt:lpstr>مهارت هاي كنشي </vt:lpstr>
      <vt:lpstr>مهارت هاي نگرشي</vt:lpstr>
      <vt:lpstr>تمرین های جلسه اول </vt:lpstr>
      <vt:lpstr>تصوير شما در آينه  </vt:lpstr>
      <vt:lpstr>ويژگي هاي جسماني مطلوب و نامطلوب </vt:lpstr>
      <vt:lpstr>PowerPoint Presentation</vt:lpstr>
      <vt:lpstr>PowerPoint Presentation</vt:lpstr>
      <vt:lpstr>خود ارزشيابي صحيح لطفاً به سوال هاي زير پاسخ دهيد: </vt:lpstr>
      <vt:lpstr>PowerPoint Presentation</vt:lpstr>
      <vt:lpstr>لطفاً ضمن پرس و جو از بستگان و نزديكان به سوال هاي زير پاسخ دهيد : </vt:lpstr>
      <vt:lpstr>فعاليت هاي تكميلي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مهارت خودآگاهی</dc:title>
  <dc:creator/>
  <cp:lastModifiedBy>Windows User</cp:lastModifiedBy>
  <cp:revision>19</cp:revision>
  <dcterms:created xsi:type="dcterms:W3CDTF">2006-08-16T00:00:00Z</dcterms:created>
  <dcterms:modified xsi:type="dcterms:W3CDTF">2020-06-18T04:13:14Z</dcterms:modified>
</cp:coreProperties>
</file>