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tl="1" saveSubsetFonts="1">
  <p:sldMasterIdLst>
    <p:sldMasterId id="2147483672" r:id="rId1"/>
  </p:sldMasterIdLst>
  <p:notesMasterIdLst>
    <p:notesMasterId r:id="rId22"/>
  </p:notesMasterIdLst>
  <p:sldIdLst>
    <p:sldId id="256" r:id="rId2"/>
    <p:sldId id="495" r:id="rId3"/>
    <p:sldId id="308" r:id="rId4"/>
    <p:sldId id="277" r:id="rId5"/>
    <p:sldId id="344" r:id="rId6"/>
    <p:sldId id="505" r:id="rId7"/>
    <p:sldId id="501" r:id="rId8"/>
    <p:sldId id="547" r:id="rId9"/>
    <p:sldId id="548" r:id="rId10"/>
    <p:sldId id="290" r:id="rId11"/>
    <p:sldId id="307" r:id="rId12"/>
    <p:sldId id="509" r:id="rId13"/>
    <p:sldId id="506" r:id="rId14"/>
    <p:sldId id="535" r:id="rId15"/>
    <p:sldId id="507" r:id="rId16"/>
    <p:sldId id="500" r:id="rId17"/>
    <p:sldId id="544" r:id="rId18"/>
    <p:sldId id="545" r:id="rId19"/>
    <p:sldId id="550" r:id="rId20"/>
    <p:sldId id="546" r:id="rId21"/>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7419" autoAdjust="0"/>
    <p:restoredTop sz="94660"/>
  </p:normalViewPr>
  <p:slideViewPr>
    <p:cSldViewPr>
      <p:cViewPr varScale="1">
        <p:scale>
          <a:sx n="66" d="100"/>
          <a:sy n="66" d="100"/>
        </p:scale>
        <p:origin x="-1626" y="-10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6638857-D27B-4A2F-9076-D7048B188BF1}" type="datetimeFigureOut">
              <a:rPr lang="fa-IR" smtClean="0"/>
              <a:pPr/>
              <a:t>26/10/1441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BCD0626-5174-4EE5-8C67-CACFA13A9942}" type="slidenum">
              <a:rPr lang="fa-IR" smtClean="0"/>
              <a:pPr/>
              <a:t>‹#›</a:t>
            </a:fld>
            <a:endParaRPr lang="fa-IR"/>
          </a:p>
        </p:txBody>
      </p:sp>
    </p:spTree>
    <p:extLst>
      <p:ext uri="{BB962C8B-B14F-4D97-AF65-F5344CB8AC3E}">
        <p14:creationId xmlns:p14="http://schemas.microsoft.com/office/powerpoint/2010/main" val="197788079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9B759431-94BA-47FC-8A62-BDF1C2205B2A}" type="datetime8">
              <a:rPr lang="fa-IR" smtClean="0"/>
              <a:pPr/>
              <a:t>17 ژوئن 20</a:t>
            </a:fld>
            <a:endParaRPr lang="fa-IR"/>
          </a:p>
        </p:txBody>
      </p:sp>
      <p:sp>
        <p:nvSpPr>
          <p:cNvPr id="5" name="Footer Placeholder 4"/>
          <p:cNvSpPr>
            <a:spLocks noGrp="1"/>
          </p:cNvSpPr>
          <p:nvPr>
            <p:ph type="ftr" sz="quarter" idx="11"/>
          </p:nvPr>
        </p:nvSpPr>
        <p:spPr/>
        <p:txBody>
          <a:bodyPr/>
          <a:lstStyle>
            <a:lvl1pPr>
              <a:defRPr/>
            </a:lvl1pPr>
          </a:lstStyle>
          <a:p>
            <a:endParaRPr lang="fa-IR"/>
          </a:p>
        </p:txBody>
      </p:sp>
      <p:sp>
        <p:nvSpPr>
          <p:cNvPr id="6" name="Slide Number Placeholder 5"/>
          <p:cNvSpPr>
            <a:spLocks noGrp="1"/>
          </p:cNvSpPr>
          <p:nvPr>
            <p:ph type="sldNum" sz="quarter" idx="12"/>
          </p:nvPr>
        </p:nvSpPr>
        <p:spPr/>
        <p:txBody>
          <a:bodyPr/>
          <a:lstStyle>
            <a:lvl1pPr>
              <a:defRPr/>
            </a:lvl1pPr>
          </a:lstStyle>
          <a:p>
            <a:fld id="{7C6FA8BF-AB68-4E1E-A4CC-85C54C2391B1}" type="slidenum">
              <a:rPr lang="fa-IR" smtClean="0"/>
              <a:pPr/>
              <a:t>‹#›</a:t>
            </a:fld>
            <a:endParaRPr lang="fa-IR"/>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588224" y="6309320"/>
            <a:ext cx="2133600" cy="365125"/>
          </a:xfrm>
        </p:spPr>
        <p:txBody>
          <a:bodyPr/>
          <a:lstStyle>
            <a:lvl1pPr>
              <a:defRPr/>
            </a:lvl1pPr>
          </a:lstStyle>
          <a:p>
            <a:fld id="{B6AF22EF-3357-42FC-9594-BD004A3BDADA}" type="datetime8">
              <a:rPr lang="fa-IR" smtClean="0"/>
              <a:pPr/>
              <a:t>17 ژوئن 20</a:t>
            </a:fld>
            <a:endParaRPr lang="fa-IR"/>
          </a:p>
        </p:txBody>
      </p:sp>
      <p:sp>
        <p:nvSpPr>
          <p:cNvPr id="5" name="Footer Placeholder 4"/>
          <p:cNvSpPr>
            <a:spLocks noGrp="1"/>
          </p:cNvSpPr>
          <p:nvPr>
            <p:ph type="ftr" sz="quarter" idx="11"/>
          </p:nvPr>
        </p:nvSpPr>
        <p:spPr>
          <a:xfrm>
            <a:off x="2339752" y="6356350"/>
            <a:ext cx="4176464" cy="365125"/>
          </a:xfrm>
        </p:spPr>
        <p:txBody>
          <a:bodyPr/>
          <a:lstStyle>
            <a:lvl1pPr>
              <a:defRPr/>
            </a:lvl1pPr>
          </a:lstStyle>
          <a:p>
            <a:endParaRPr lang="fa-IR" dirty="0"/>
          </a:p>
        </p:txBody>
      </p:sp>
      <p:sp>
        <p:nvSpPr>
          <p:cNvPr id="6" name="Slide Number Placeholder 5"/>
          <p:cNvSpPr>
            <a:spLocks noGrp="1"/>
          </p:cNvSpPr>
          <p:nvPr>
            <p:ph type="sldNum" sz="quarter" idx="12"/>
          </p:nvPr>
        </p:nvSpPr>
        <p:spPr>
          <a:xfrm>
            <a:off x="35496" y="6381329"/>
            <a:ext cx="504056" cy="432048"/>
          </a:xfrm>
        </p:spPr>
        <p:txBody>
          <a:bodyPr/>
          <a:lstStyle>
            <a:lvl1pPr algn="l">
              <a:defRPr sz="1400">
                <a:solidFill>
                  <a:schemeClr val="bg1">
                    <a:lumMod val="95000"/>
                  </a:schemeClr>
                </a:solidFill>
                <a:effectLst>
                  <a:outerShdw blurRad="38100" dist="38100" dir="2700000" algn="tl">
                    <a:srgbClr val="000000">
                      <a:alpha val="43137"/>
                    </a:srgbClr>
                  </a:outerShdw>
                </a:effectLst>
              </a:defRPr>
            </a:lvl1pPr>
          </a:lstStyle>
          <a:p>
            <a:pPr algn="ctr"/>
            <a:fld id="{7C6FA8BF-AB68-4E1E-A4CC-85C54C2391B1}" type="slidenum">
              <a:rPr lang="fa-IR" smtClean="0"/>
              <a:pPr algn="ctr"/>
              <a:t>‹#›</a:t>
            </a:fld>
            <a:endParaRPr lang="fa-IR" dirty="0"/>
          </a:p>
        </p:txBody>
      </p:sp>
    </p:spTree>
  </p:cSld>
  <p:clrMapOvr>
    <a:masterClrMapping/>
  </p:clrMapOvr>
  <p:transition>
    <p:random/>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E642E189-2220-4A04-9742-EA520FDBBF0F}" type="datetime8">
              <a:rPr lang="fa-IR" smtClean="0"/>
              <a:pPr/>
              <a:t>17 ژوئن 20</a:t>
            </a:fld>
            <a:endParaRPr lang="fa-IR"/>
          </a:p>
        </p:txBody>
      </p:sp>
      <p:sp>
        <p:nvSpPr>
          <p:cNvPr id="5" name="Footer Placeholder 4"/>
          <p:cNvSpPr>
            <a:spLocks noGrp="1"/>
          </p:cNvSpPr>
          <p:nvPr>
            <p:ph type="ftr" sz="quarter" idx="11"/>
          </p:nvPr>
        </p:nvSpPr>
        <p:spPr/>
        <p:txBody>
          <a:bodyPr/>
          <a:lstStyle>
            <a:lvl1pPr>
              <a:defRPr/>
            </a:lvl1pPr>
          </a:lstStyle>
          <a:p>
            <a:endParaRPr lang="fa-IR"/>
          </a:p>
        </p:txBody>
      </p:sp>
      <p:sp>
        <p:nvSpPr>
          <p:cNvPr id="6" name="Slide Number Placeholder 5"/>
          <p:cNvSpPr>
            <a:spLocks noGrp="1"/>
          </p:cNvSpPr>
          <p:nvPr>
            <p:ph type="sldNum" sz="quarter" idx="12"/>
          </p:nvPr>
        </p:nvSpPr>
        <p:spPr/>
        <p:txBody>
          <a:bodyPr/>
          <a:lstStyle>
            <a:lvl1pPr>
              <a:defRPr/>
            </a:lvl1pPr>
          </a:lstStyle>
          <a:p>
            <a:fld id="{7C6FA8BF-AB68-4E1E-A4CC-85C54C2391B1}" type="slidenum">
              <a:rPr lang="fa-IR" smtClean="0"/>
              <a:pPr/>
              <a:t>‹#›</a:t>
            </a:fld>
            <a:endParaRPr lang="fa-IR"/>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DAFA2FE4-3A2D-4BA3-8EA9-2A107F834668}" type="datetime8">
              <a:rPr lang="fa-IR" smtClean="0"/>
              <a:pPr/>
              <a:t>17 ژوئن 20</a:t>
            </a:fld>
            <a:endParaRPr lang="fa-IR"/>
          </a:p>
        </p:txBody>
      </p:sp>
      <p:sp>
        <p:nvSpPr>
          <p:cNvPr id="6" name="Footer Placeholder 4"/>
          <p:cNvSpPr>
            <a:spLocks noGrp="1"/>
          </p:cNvSpPr>
          <p:nvPr>
            <p:ph type="ftr" sz="quarter" idx="11"/>
          </p:nvPr>
        </p:nvSpPr>
        <p:spPr/>
        <p:txBody>
          <a:bodyPr/>
          <a:lstStyle>
            <a:lvl1pPr>
              <a:defRPr/>
            </a:lvl1pPr>
          </a:lstStyle>
          <a:p>
            <a:endParaRPr lang="fa-IR"/>
          </a:p>
        </p:txBody>
      </p:sp>
      <p:sp>
        <p:nvSpPr>
          <p:cNvPr id="7" name="Slide Number Placeholder 5"/>
          <p:cNvSpPr>
            <a:spLocks noGrp="1"/>
          </p:cNvSpPr>
          <p:nvPr>
            <p:ph type="sldNum" sz="quarter" idx="12"/>
          </p:nvPr>
        </p:nvSpPr>
        <p:spPr/>
        <p:txBody>
          <a:bodyPr/>
          <a:lstStyle>
            <a:lvl1pPr>
              <a:defRPr/>
            </a:lvl1pPr>
          </a:lstStyle>
          <a:p>
            <a:fld id="{7C6FA8BF-AB68-4E1E-A4CC-85C54C2391B1}" type="slidenum">
              <a:rPr lang="fa-IR" smtClean="0"/>
              <a:pPr/>
              <a:t>‹#›</a:t>
            </a:fld>
            <a:endParaRPr lang="fa-IR"/>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DBB1F6F9-329E-474F-BC6C-E738607A38C0}" type="datetime8">
              <a:rPr lang="fa-IR" smtClean="0"/>
              <a:pPr/>
              <a:t>17 ژوئن 20</a:t>
            </a:fld>
            <a:endParaRPr lang="fa-IR"/>
          </a:p>
        </p:txBody>
      </p:sp>
      <p:sp>
        <p:nvSpPr>
          <p:cNvPr id="8" name="Footer Placeholder 4"/>
          <p:cNvSpPr>
            <a:spLocks noGrp="1"/>
          </p:cNvSpPr>
          <p:nvPr>
            <p:ph type="ftr" sz="quarter" idx="11"/>
          </p:nvPr>
        </p:nvSpPr>
        <p:spPr/>
        <p:txBody>
          <a:bodyPr/>
          <a:lstStyle>
            <a:lvl1pPr>
              <a:defRPr/>
            </a:lvl1pPr>
          </a:lstStyle>
          <a:p>
            <a:endParaRPr lang="fa-IR"/>
          </a:p>
        </p:txBody>
      </p:sp>
      <p:sp>
        <p:nvSpPr>
          <p:cNvPr id="9" name="Slide Number Placeholder 5"/>
          <p:cNvSpPr>
            <a:spLocks noGrp="1"/>
          </p:cNvSpPr>
          <p:nvPr>
            <p:ph type="sldNum" sz="quarter" idx="12"/>
          </p:nvPr>
        </p:nvSpPr>
        <p:spPr/>
        <p:txBody>
          <a:bodyPr/>
          <a:lstStyle>
            <a:lvl1pPr>
              <a:defRPr/>
            </a:lvl1pPr>
          </a:lstStyle>
          <a:p>
            <a:fld id="{7C6FA8BF-AB68-4E1E-A4CC-85C54C2391B1}" type="slidenum">
              <a:rPr lang="fa-IR" smtClean="0"/>
              <a:pPr/>
              <a:t>‹#›</a:t>
            </a:fld>
            <a:endParaRPr lang="fa-IR"/>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02990955-BB6C-481D-AF0B-1221FBA53FC8}" type="datetime8">
              <a:rPr lang="fa-IR" smtClean="0"/>
              <a:pPr/>
              <a:t>17 ژوئن 20</a:t>
            </a:fld>
            <a:endParaRPr lang="fa-IR"/>
          </a:p>
        </p:txBody>
      </p:sp>
      <p:sp>
        <p:nvSpPr>
          <p:cNvPr id="4" name="Footer Placeholder 4"/>
          <p:cNvSpPr>
            <a:spLocks noGrp="1"/>
          </p:cNvSpPr>
          <p:nvPr>
            <p:ph type="ftr" sz="quarter" idx="11"/>
          </p:nvPr>
        </p:nvSpPr>
        <p:spPr/>
        <p:txBody>
          <a:bodyPr/>
          <a:lstStyle>
            <a:lvl1pPr>
              <a:defRPr/>
            </a:lvl1pPr>
          </a:lstStyle>
          <a:p>
            <a:endParaRPr lang="fa-IR"/>
          </a:p>
        </p:txBody>
      </p:sp>
      <p:sp>
        <p:nvSpPr>
          <p:cNvPr id="5" name="Slide Number Placeholder 5"/>
          <p:cNvSpPr>
            <a:spLocks noGrp="1"/>
          </p:cNvSpPr>
          <p:nvPr>
            <p:ph type="sldNum" sz="quarter" idx="12"/>
          </p:nvPr>
        </p:nvSpPr>
        <p:spPr/>
        <p:txBody>
          <a:bodyPr/>
          <a:lstStyle>
            <a:lvl1pPr>
              <a:defRPr/>
            </a:lvl1pPr>
          </a:lstStyle>
          <a:p>
            <a:fld id="{7C6FA8BF-AB68-4E1E-A4CC-85C54C2391B1}" type="slidenum">
              <a:rPr lang="fa-IR" smtClean="0"/>
              <a:pPr/>
              <a:t>‹#›</a:t>
            </a:fld>
            <a:endParaRPr lang="fa-IR"/>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96F05A73-A91C-4209-944B-3346A62F341D}" type="datetime8">
              <a:rPr lang="fa-IR" smtClean="0"/>
              <a:pPr/>
              <a:t>17 ژوئن 20</a:t>
            </a:fld>
            <a:endParaRPr lang="fa-IR"/>
          </a:p>
        </p:txBody>
      </p:sp>
      <p:sp>
        <p:nvSpPr>
          <p:cNvPr id="3" name="Footer Placeholder 4"/>
          <p:cNvSpPr>
            <a:spLocks noGrp="1"/>
          </p:cNvSpPr>
          <p:nvPr>
            <p:ph type="ftr" sz="quarter" idx="11"/>
          </p:nvPr>
        </p:nvSpPr>
        <p:spPr/>
        <p:txBody>
          <a:bodyPr/>
          <a:lstStyle>
            <a:lvl1pPr>
              <a:defRPr/>
            </a:lvl1pPr>
          </a:lstStyle>
          <a:p>
            <a:endParaRPr lang="fa-IR"/>
          </a:p>
        </p:txBody>
      </p:sp>
      <p:sp>
        <p:nvSpPr>
          <p:cNvPr id="4" name="Slide Number Placeholder 5"/>
          <p:cNvSpPr>
            <a:spLocks noGrp="1"/>
          </p:cNvSpPr>
          <p:nvPr>
            <p:ph type="sldNum" sz="quarter" idx="12"/>
          </p:nvPr>
        </p:nvSpPr>
        <p:spPr/>
        <p:txBody>
          <a:bodyPr/>
          <a:lstStyle>
            <a:lvl1pPr>
              <a:defRPr/>
            </a:lvl1pPr>
          </a:lstStyle>
          <a:p>
            <a:fld id="{7C6FA8BF-AB68-4E1E-A4CC-85C54C2391B1}" type="slidenum">
              <a:rPr lang="fa-IR" smtClean="0"/>
              <a:pPr/>
              <a:t>‹#›</a:t>
            </a:fld>
            <a:endParaRPr lang="fa-IR"/>
          </a:p>
        </p:txBody>
      </p:sp>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2B2D43D8-4091-4A51-A0C7-5E5402CE7A6A}" type="datetime8">
              <a:rPr lang="fa-IR" smtClean="0"/>
              <a:pPr/>
              <a:t>17 ژوئن 20</a:t>
            </a:fld>
            <a:endParaRPr lang="fa-IR"/>
          </a:p>
        </p:txBody>
      </p:sp>
      <p:sp>
        <p:nvSpPr>
          <p:cNvPr id="6" name="Footer Placeholder 4"/>
          <p:cNvSpPr>
            <a:spLocks noGrp="1"/>
          </p:cNvSpPr>
          <p:nvPr>
            <p:ph type="ftr" sz="quarter" idx="11"/>
          </p:nvPr>
        </p:nvSpPr>
        <p:spPr/>
        <p:txBody>
          <a:bodyPr/>
          <a:lstStyle>
            <a:lvl1pPr>
              <a:defRPr/>
            </a:lvl1pPr>
          </a:lstStyle>
          <a:p>
            <a:endParaRPr lang="fa-IR"/>
          </a:p>
        </p:txBody>
      </p:sp>
      <p:sp>
        <p:nvSpPr>
          <p:cNvPr id="7" name="Slide Number Placeholder 5"/>
          <p:cNvSpPr>
            <a:spLocks noGrp="1"/>
          </p:cNvSpPr>
          <p:nvPr>
            <p:ph type="sldNum" sz="quarter" idx="12"/>
          </p:nvPr>
        </p:nvSpPr>
        <p:spPr/>
        <p:txBody>
          <a:bodyPr/>
          <a:lstStyle>
            <a:lvl1pPr>
              <a:defRPr/>
            </a:lvl1pPr>
          </a:lstStyle>
          <a:p>
            <a:fld id="{7C6FA8BF-AB68-4E1E-A4CC-85C54C2391B1}" type="slidenum">
              <a:rPr lang="fa-IR" smtClean="0"/>
              <a:pPr/>
              <a:t>‹#›</a:t>
            </a:fld>
            <a:endParaRPr lang="fa-IR"/>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BC88178A-C2DA-4FE4-924E-423DB1AE5772}" type="datetime8">
              <a:rPr lang="fa-IR" smtClean="0"/>
              <a:pPr/>
              <a:t>17 ژوئن 20</a:t>
            </a:fld>
            <a:endParaRPr lang="fa-IR"/>
          </a:p>
        </p:txBody>
      </p:sp>
      <p:sp>
        <p:nvSpPr>
          <p:cNvPr id="6" name="Footer Placeholder 4"/>
          <p:cNvSpPr>
            <a:spLocks noGrp="1"/>
          </p:cNvSpPr>
          <p:nvPr>
            <p:ph type="ftr" sz="quarter" idx="11"/>
          </p:nvPr>
        </p:nvSpPr>
        <p:spPr/>
        <p:txBody>
          <a:bodyPr/>
          <a:lstStyle>
            <a:lvl1pPr>
              <a:defRPr/>
            </a:lvl1pPr>
          </a:lstStyle>
          <a:p>
            <a:endParaRPr lang="fa-IR"/>
          </a:p>
        </p:txBody>
      </p:sp>
      <p:sp>
        <p:nvSpPr>
          <p:cNvPr id="7" name="Slide Number Placeholder 5"/>
          <p:cNvSpPr>
            <a:spLocks noGrp="1"/>
          </p:cNvSpPr>
          <p:nvPr>
            <p:ph type="sldNum" sz="quarter" idx="12"/>
          </p:nvPr>
        </p:nvSpPr>
        <p:spPr/>
        <p:txBody>
          <a:bodyPr/>
          <a:lstStyle>
            <a:lvl1pPr>
              <a:defRPr/>
            </a:lvl1pPr>
          </a:lstStyle>
          <a:p>
            <a:fld id="{7C6FA8BF-AB68-4E1E-A4CC-85C54C2391B1}" type="slidenum">
              <a:rPr lang="fa-IR" smtClean="0"/>
              <a:pPr/>
              <a:t>‹#›</a:t>
            </a:fld>
            <a:endParaRPr lang="fa-IR"/>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B6510CB6-E789-4866-8DAE-DE66F74B5F45}" type="datetime8">
              <a:rPr lang="fa-IR" smtClean="0"/>
              <a:pPr/>
              <a:t>17 ژوئن 20</a:t>
            </a:fld>
            <a:endParaRPr lang="fa-IR"/>
          </a:p>
        </p:txBody>
      </p:sp>
      <p:sp>
        <p:nvSpPr>
          <p:cNvPr id="5" name="Footer Placeholder 4"/>
          <p:cNvSpPr>
            <a:spLocks noGrp="1"/>
          </p:cNvSpPr>
          <p:nvPr>
            <p:ph type="ftr" sz="quarter" idx="11"/>
          </p:nvPr>
        </p:nvSpPr>
        <p:spPr/>
        <p:txBody>
          <a:bodyPr/>
          <a:lstStyle>
            <a:lvl1pPr>
              <a:defRPr/>
            </a:lvl1pPr>
          </a:lstStyle>
          <a:p>
            <a:endParaRPr lang="fa-IR"/>
          </a:p>
        </p:txBody>
      </p:sp>
      <p:sp>
        <p:nvSpPr>
          <p:cNvPr id="6" name="Slide Number Placeholder 5"/>
          <p:cNvSpPr>
            <a:spLocks noGrp="1"/>
          </p:cNvSpPr>
          <p:nvPr>
            <p:ph type="sldNum" sz="quarter" idx="12"/>
          </p:nvPr>
        </p:nvSpPr>
        <p:spPr/>
        <p:txBody>
          <a:bodyPr/>
          <a:lstStyle>
            <a:lvl1pPr>
              <a:defRPr/>
            </a:lvl1pPr>
          </a:lstStyle>
          <a:p>
            <a:fld id="{7C6FA8BF-AB68-4E1E-A4CC-85C54C2391B1}" type="slidenum">
              <a:rPr lang="fa-IR" smtClean="0"/>
              <a:pPr/>
              <a:t>‹#›</a:t>
            </a:fld>
            <a:endParaRPr lang="fa-IR"/>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2AEF9AC0-71B5-4CDF-9576-FBE8EFDCB2F5}" type="datetime8">
              <a:rPr lang="fa-IR" smtClean="0"/>
              <a:pPr/>
              <a:t>17 ژوئن 20</a:t>
            </a:fld>
            <a:endParaRPr lang="fa-IR"/>
          </a:p>
        </p:txBody>
      </p:sp>
      <p:sp>
        <p:nvSpPr>
          <p:cNvPr id="5" name="Footer Placeholder 4"/>
          <p:cNvSpPr>
            <a:spLocks noGrp="1"/>
          </p:cNvSpPr>
          <p:nvPr>
            <p:ph type="ftr" sz="quarter" idx="11"/>
          </p:nvPr>
        </p:nvSpPr>
        <p:spPr/>
        <p:txBody>
          <a:bodyPr/>
          <a:lstStyle>
            <a:lvl1pPr>
              <a:defRPr/>
            </a:lvl1pPr>
          </a:lstStyle>
          <a:p>
            <a:endParaRPr lang="fa-IR"/>
          </a:p>
        </p:txBody>
      </p:sp>
      <p:sp>
        <p:nvSpPr>
          <p:cNvPr id="6" name="Slide Number Placeholder 5"/>
          <p:cNvSpPr>
            <a:spLocks noGrp="1"/>
          </p:cNvSpPr>
          <p:nvPr>
            <p:ph type="sldNum" sz="quarter" idx="12"/>
          </p:nvPr>
        </p:nvSpPr>
        <p:spPr/>
        <p:txBody>
          <a:bodyPr/>
          <a:lstStyle>
            <a:lvl1pPr>
              <a:defRPr/>
            </a:lvl1pPr>
          </a:lstStyle>
          <a:p>
            <a:fld id="{7C6FA8BF-AB68-4E1E-A4CC-85C54C2391B1}" type="slidenum">
              <a:rPr lang="fa-IR" smtClean="0"/>
              <a:pPr/>
              <a:t>‹#›</a:t>
            </a:fld>
            <a:endParaRPr lang="fa-IR"/>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screen"/>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i="0">
                <a:solidFill>
                  <a:schemeClr val="tx1">
                    <a:tint val="75000"/>
                  </a:schemeClr>
                </a:solidFill>
                <a:latin typeface="+mn-lt"/>
              </a:defRPr>
            </a:lvl1pPr>
          </a:lstStyle>
          <a:p>
            <a:fld id="{8CCE4A14-CC28-4D9E-A878-75DC6EEC574B}" type="datetime8">
              <a:rPr lang="fa-IR" smtClean="0"/>
              <a:pPr/>
              <a:t>17 ژوئن 20</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i="0" baseline="1000">
                <a:solidFill>
                  <a:srgbClr val="BABABA"/>
                </a:solidFill>
                <a:latin typeface="Calibri" pitchFamily="34" charset="0"/>
              </a:defRPr>
            </a:lvl1pPr>
          </a:lstStyle>
          <a:p>
            <a:endParaRPr lang="fa-I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i="0">
                <a:solidFill>
                  <a:schemeClr val="tx1">
                    <a:tint val="75000"/>
                  </a:schemeClr>
                </a:solidFill>
                <a:latin typeface="+mn-lt"/>
              </a:defRPr>
            </a:lvl1pPr>
          </a:lstStyle>
          <a:p>
            <a:fld id="{7C6FA8BF-AB68-4E1E-A4CC-85C54C2391B1}"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random/>
  </p:transition>
  <p:hf hdr="0" dt="0"/>
  <p:txStyles>
    <p:titleStyle>
      <a:lvl1pPr algn="ctr" rtl="1" eaLnBrk="1" fontAlgn="base" hangingPunct="1">
        <a:spcBef>
          <a:spcPct val="0"/>
        </a:spcBef>
        <a:spcAft>
          <a:spcPct val="0"/>
        </a:spcAft>
        <a:defRPr sz="4400" kern="1200">
          <a:solidFill>
            <a:schemeClr val="tx1"/>
          </a:solidFill>
          <a:latin typeface="+mj-lt"/>
          <a:ea typeface="+mj-ea"/>
          <a:cs typeface="+mj-cs"/>
        </a:defRPr>
      </a:lvl1pPr>
      <a:lvl2pPr algn="ctr" rtl="1" eaLnBrk="1" fontAlgn="base" hangingPunct="1">
        <a:spcBef>
          <a:spcPct val="0"/>
        </a:spcBef>
        <a:spcAft>
          <a:spcPct val="0"/>
        </a:spcAft>
        <a:defRPr sz="4400">
          <a:solidFill>
            <a:schemeClr val="tx1"/>
          </a:solidFill>
          <a:latin typeface="Calibri" pitchFamily="34" charset="0"/>
        </a:defRPr>
      </a:lvl2pPr>
      <a:lvl3pPr algn="ctr" rtl="1" eaLnBrk="1" fontAlgn="base" hangingPunct="1">
        <a:spcBef>
          <a:spcPct val="0"/>
        </a:spcBef>
        <a:spcAft>
          <a:spcPct val="0"/>
        </a:spcAft>
        <a:defRPr sz="4400">
          <a:solidFill>
            <a:schemeClr val="tx1"/>
          </a:solidFill>
          <a:latin typeface="Calibri" pitchFamily="34" charset="0"/>
        </a:defRPr>
      </a:lvl3pPr>
      <a:lvl4pPr algn="ctr" rtl="1" eaLnBrk="1" fontAlgn="base" hangingPunct="1">
        <a:spcBef>
          <a:spcPct val="0"/>
        </a:spcBef>
        <a:spcAft>
          <a:spcPct val="0"/>
        </a:spcAft>
        <a:defRPr sz="4400">
          <a:solidFill>
            <a:schemeClr val="tx1"/>
          </a:solidFill>
          <a:latin typeface="Calibri" pitchFamily="34" charset="0"/>
        </a:defRPr>
      </a:lvl4pPr>
      <a:lvl5pPr algn="ctr" rtl="1" eaLnBrk="1" fontAlgn="base" hangingPunct="1">
        <a:spcBef>
          <a:spcPct val="0"/>
        </a:spcBef>
        <a:spcAft>
          <a:spcPct val="0"/>
        </a:spcAft>
        <a:defRPr sz="4400">
          <a:solidFill>
            <a:schemeClr val="tx1"/>
          </a:solidFill>
          <a:latin typeface="Calibri" pitchFamily="34" charset="0"/>
        </a:defRPr>
      </a:lvl5pPr>
      <a:lvl6pPr marL="457200" algn="ctr" rtl="1" eaLnBrk="1" fontAlgn="base" hangingPunct="1">
        <a:spcBef>
          <a:spcPct val="0"/>
        </a:spcBef>
        <a:spcAft>
          <a:spcPct val="0"/>
        </a:spcAft>
        <a:defRPr sz="4400">
          <a:solidFill>
            <a:schemeClr val="tx1"/>
          </a:solidFill>
          <a:latin typeface="Calibri" pitchFamily="34" charset="0"/>
        </a:defRPr>
      </a:lvl6pPr>
      <a:lvl7pPr marL="914400" algn="ctr" rtl="1" eaLnBrk="1" fontAlgn="base" hangingPunct="1">
        <a:spcBef>
          <a:spcPct val="0"/>
        </a:spcBef>
        <a:spcAft>
          <a:spcPct val="0"/>
        </a:spcAft>
        <a:defRPr sz="4400">
          <a:solidFill>
            <a:schemeClr val="tx1"/>
          </a:solidFill>
          <a:latin typeface="Calibri" pitchFamily="34" charset="0"/>
        </a:defRPr>
      </a:lvl7pPr>
      <a:lvl8pPr marL="1371600" algn="ctr" rtl="1" eaLnBrk="1" fontAlgn="base" hangingPunct="1">
        <a:spcBef>
          <a:spcPct val="0"/>
        </a:spcBef>
        <a:spcAft>
          <a:spcPct val="0"/>
        </a:spcAft>
        <a:defRPr sz="4400">
          <a:solidFill>
            <a:schemeClr val="tx1"/>
          </a:solidFill>
          <a:latin typeface="Calibri" pitchFamily="34" charset="0"/>
        </a:defRPr>
      </a:lvl8pPr>
      <a:lvl9pPr marL="1828800" algn="ctr" rtl="1" eaLnBrk="1" fontAlgn="base" hangingPunct="1">
        <a:spcBef>
          <a:spcPct val="0"/>
        </a:spcBef>
        <a:spcAft>
          <a:spcPct val="0"/>
        </a:spcAft>
        <a:defRPr sz="4400">
          <a:solidFill>
            <a:schemeClr val="tx1"/>
          </a:solidFill>
          <a:latin typeface="Calibri" pitchFamily="34" charset="0"/>
        </a:defRPr>
      </a:lvl9pPr>
    </p:titleStyle>
    <p:bodyStyle>
      <a:lvl1pPr marL="342900" indent="-342900" algn="r" rtl="1"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r" rtl="1"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r" rtl="1"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r" rtl="1"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r" rtl="1"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wmf"/><Relationship Id="rId5" Type="http://schemas.openxmlformats.org/officeDocument/2006/relationships/oleObject" Target="../embeddings/oleObject2.bin"/><Relationship Id="rId4" Type="http://schemas.openxmlformats.org/officeDocument/2006/relationships/image" Target="../media/image3.w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BESMEL01"/>
          <p:cNvPicPr>
            <a:picLocks noChangeAspect="1" noChangeArrowheads="1"/>
          </p:cNvPicPr>
          <p:nvPr/>
        </p:nvPicPr>
        <p:blipFill>
          <a:blip r:embed="rId2" cstate="print"/>
          <a:srcRect/>
          <a:stretch>
            <a:fillRect/>
          </a:stretch>
        </p:blipFill>
        <p:spPr bwMode="auto">
          <a:xfrm>
            <a:off x="4286248" y="214290"/>
            <a:ext cx="1236652" cy="992694"/>
          </a:xfrm>
          <a:prstGeom prst="rect">
            <a:avLst/>
          </a:prstGeom>
          <a:noFill/>
          <a:ln w="9525">
            <a:noFill/>
            <a:miter lim="800000"/>
            <a:headEnd/>
            <a:tailEnd/>
          </a:ln>
        </p:spPr>
      </p:pic>
      <p:sp>
        <p:nvSpPr>
          <p:cNvPr id="2" name="Title 1"/>
          <p:cNvSpPr>
            <a:spLocks noGrp="1"/>
          </p:cNvSpPr>
          <p:nvPr>
            <p:ph type="ctrTitle"/>
          </p:nvPr>
        </p:nvSpPr>
        <p:spPr>
          <a:xfrm>
            <a:off x="571472" y="2428868"/>
            <a:ext cx="8358246" cy="2428891"/>
          </a:xfrm>
        </p:spPr>
        <p:txBody>
          <a:bodyPr/>
          <a:lstStyle/>
          <a:p>
            <a:r>
              <a:rPr lang="fa-IR" sz="6600" b="1" dirty="0" smtClean="0">
                <a:ln w="17780" cmpd="sng">
                  <a:solidFill>
                    <a:schemeClr val="accent1">
                      <a:tint val="3000"/>
                    </a:schemeClr>
                  </a:solidFill>
                  <a:prstDash val="solid"/>
                  <a:miter lim="800000"/>
                </a:ln>
                <a:solidFill>
                  <a:schemeClr val="accent1">
                    <a:lumMod val="50000"/>
                  </a:schemeClr>
                </a:solidFill>
                <a:effectLst>
                  <a:glow rad="63500">
                    <a:schemeClr val="accent1">
                      <a:satMod val="175000"/>
                      <a:alpha val="40000"/>
                    </a:schemeClr>
                  </a:glow>
                  <a:outerShdw blurRad="55000" dist="50800" dir="5400000" algn="tl">
                    <a:srgbClr val="000000">
                      <a:alpha val="33000"/>
                    </a:srgbClr>
                  </a:outerShdw>
                </a:effectLst>
              </a:rPr>
              <a:t>مدیریت استرس</a:t>
            </a:r>
            <a:endParaRPr lang="fa-IR" sz="5400" b="1" dirty="0">
              <a:ln w="17780" cmpd="sng">
                <a:solidFill>
                  <a:schemeClr val="accent1">
                    <a:tint val="3000"/>
                  </a:schemeClr>
                </a:solidFill>
                <a:prstDash val="solid"/>
                <a:miter lim="800000"/>
              </a:ln>
              <a:solidFill>
                <a:schemeClr val="accent1">
                  <a:lumMod val="50000"/>
                </a:schemeClr>
              </a:solidFill>
              <a:effectLst>
                <a:glow rad="63500">
                  <a:schemeClr val="accent1">
                    <a:satMod val="175000"/>
                    <a:alpha val="40000"/>
                  </a:schemeClr>
                </a:glow>
                <a:outerShdw blurRad="55000" dist="50800" dir="5400000" algn="tl">
                  <a:srgbClr val="000000">
                    <a:alpha val="33000"/>
                  </a:srgbClr>
                </a:outerShdw>
              </a:effectLst>
            </a:endParaRPr>
          </a:p>
        </p:txBody>
      </p:sp>
      <p:sp>
        <p:nvSpPr>
          <p:cNvPr id="9" name="Title 1"/>
          <p:cNvSpPr txBox="1">
            <a:spLocks/>
          </p:cNvSpPr>
          <p:nvPr/>
        </p:nvSpPr>
        <p:spPr bwMode="auto">
          <a:xfrm>
            <a:off x="6715140" y="2285422"/>
            <a:ext cx="2071702" cy="107157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fa-IR" sz="4400" b="1" i="0" u="none" strike="noStrike" kern="1200" cap="none" spc="0" normalizeH="0" baseline="0" noProof="0" dirty="0" smtClean="0">
                <a:ln w="17780" cmpd="sng">
                  <a:solidFill>
                    <a:schemeClr val="accent1">
                      <a:tint val="3000"/>
                    </a:schemeClr>
                  </a:solidFill>
                  <a:prstDash val="solid"/>
                  <a:miter lim="800000"/>
                </a:ln>
                <a:solidFill>
                  <a:schemeClr val="accent1">
                    <a:lumMod val="50000"/>
                  </a:schemeClr>
                </a:solidFill>
                <a:effectLst>
                  <a:glow rad="63500">
                    <a:schemeClr val="accent1">
                      <a:satMod val="175000"/>
                      <a:alpha val="40000"/>
                    </a:schemeClr>
                  </a:glow>
                  <a:outerShdw blurRad="55000" dist="50800" dir="5400000" algn="tl">
                    <a:srgbClr val="000000">
                      <a:alpha val="33000"/>
                    </a:srgbClr>
                  </a:outerShdw>
                </a:effectLst>
                <a:uLnTx/>
                <a:uFillTx/>
                <a:latin typeface="+mj-lt"/>
                <a:ea typeface="+mj-ea"/>
                <a:cs typeface="+mj-cs"/>
              </a:rPr>
              <a:t>مهارت</a:t>
            </a:r>
            <a:endParaRPr kumimoji="0" lang="fa-IR" sz="3600" b="1" i="0" u="none" strike="noStrike" kern="1200" cap="none" spc="0" normalizeH="0" baseline="0" noProof="0" dirty="0">
              <a:ln w="17780" cmpd="sng">
                <a:solidFill>
                  <a:schemeClr val="accent1">
                    <a:tint val="3000"/>
                  </a:schemeClr>
                </a:solidFill>
                <a:prstDash val="solid"/>
                <a:miter lim="800000"/>
              </a:ln>
              <a:solidFill>
                <a:schemeClr val="accent1">
                  <a:lumMod val="50000"/>
                </a:schemeClr>
              </a:solidFill>
              <a:effectLst>
                <a:glow rad="63500">
                  <a:schemeClr val="accent1">
                    <a:satMod val="175000"/>
                    <a:alpha val="40000"/>
                  </a:schemeClr>
                </a:glow>
                <a:outerShdw blurRad="55000" dist="50800" dir="5400000" algn="tl">
                  <a:srgbClr val="000000">
                    <a:alpha val="33000"/>
                  </a:srgbClr>
                </a:outerShdw>
              </a:effectLst>
              <a:uLnTx/>
              <a:uFillTx/>
              <a:latin typeface="+mj-lt"/>
              <a:ea typeface="+mj-ea"/>
              <a:cs typeface="+mj-cs"/>
            </a:endParaRPr>
          </a:p>
        </p:txBody>
      </p:sp>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مدیریت استرس</a:t>
            </a:r>
            <a:endParaRPr lang="en-US" dirty="0"/>
          </a:p>
        </p:txBody>
      </p:sp>
      <p:sp>
        <p:nvSpPr>
          <p:cNvPr id="3" name="Content Placeholder 2"/>
          <p:cNvSpPr>
            <a:spLocks noGrp="1"/>
          </p:cNvSpPr>
          <p:nvPr>
            <p:ph idx="1"/>
          </p:nvPr>
        </p:nvSpPr>
        <p:spPr/>
        <p:txBody>
          <a:bodyPr/>
          <a:lstStyle/>
          <a:p>
            <a:pPr algn="ctr"/>
            <a:endParaRPr lang="fa-IR" dirty="0" smtClean="0"/>
          </a:p>
          <a:p>
            <a:pPr algn="ctr"/>
            <a:endParaRPr lang="fa-IR" dirty="0" smtClean="0"/>
          </a:p>
          <a:p>
            <a:pPr algn="ctr"/>
            <a:r>
              <a:rPr lang="fa-IR" sz="3600" dirty="0" smtClean="0">
                <a:cs typeface="+mj-cs"/>
              </a:rPr>
              <a:t>محتوای آموزشی مدیریت استرس</a:t>
            </a:r>
          </a:p>
          <a:p>
            <a:pPr algn="ctr">
              <a:buNone/>
            </a:pPr>
            <a:r>
              <a:rPr lang="fa-IR" sz="3600" dirty="0" smtClean="0">
                <a:cs typeface="+mj-cs"/>
              </a:rPr>
              <a:t>جلسه اول</a:t>
            </a:r>
          </a:p>
          <a:p>
            <a:pPr algn="ctr">
              <a:buNone/>
            </a:pPr>
            <a:endParaRPr lang="fa-IR" sz="3600" dirty="0" smtClean="0">
              <a:cs typeface="+mj-cs"/>
            </a:endParaRPr>
          </a:p>
          <a:p>
            <a:pPr algn="ctr">
              <a:buNone/>
            </a:pPr>
            <a:r>
              <a:rPr lang="fa-IR" sz="3600" dirty="0" smtClean="0">
                <a:cs typeface="B Lotus" pitchFamily="2" charset="-78"/>
              </a:rPr>
              <a:t>مدت زمان : 2 ساعت</a:t>
            </a:r>
            <a:endParaRPr lang="en-US" sz="3600" dirty="0">
              <a:cs typeface="B Lotus" pitchFamily="2" charset="-78"/>
            </a:endParaRPr>
          </a:p>
        </p:txBody>
      </p:sp>
      <p:sp>
        <p:nvSpPr>
          <p:cNvPr id="4" name="Footer Placeholder 3"/>
          <p:cNvSpPr>
            <a:spLocks noGrp="1"/>
          </p:cNvSpPr>
          <p:nvPr>
            <p:ph type="ftr" sz="quarter" idx="11"/>
          </p:nvPr>
        </p:nvSpPr>
        <p:spPr/>
        <p:txBody>
          <a:bodyPr/>
          <a:lstStyle/>
          <a:p>
            <a:endParaRPr lang="fa-IR" dirty="0"/>
          </a:p>
        </p:txBody>
      </p:sp>
      <p:sp>
        <p:nvSpPr>
          <p:cNvPr id="5" name="Slide Number Placeholder 4"/>
          <p:cNvSpPr>
            <a:spLocks noGrp="1"/>
          </p:cNvSpPr>
          <p:nvPr>
            <p:ph type="sldNum" sz="quarter" idx="12"/>
          </p:nvPr>
        </p:nvSpPr>
        <p:spPr/>
        <p:txBody>
          <a:bodyPr/>
          <a:lstStyle/>
          <a:p>
            <a:pPr algn="ctr"/>
            <a:fld id="{7C6FA8BF-AB68-4E1E-A4CC-85C54C2391B1}" type="slidenum">
              <a:rPr lang="fa-IR" smtClean="0"/>
              <a:pPr algn="ctr"/>
              <a:t>2</a:t>
            </a:fld>
            <a:endParaRPr lang="fa-IR" dirty="0"/>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74638"/>
            <a:ext cx="8501122" cy="1143000"/>
          </a:xfrm>
        </p:spPr>
        <p:txBody>
          <a:bodyPr/>
          <a:lstStyle/>
          <a:p>
            <a:r>
              <a:rPr lang="fa-IR" dirty="0" smtClean="0"/>
              <a:t>در این جلسه می‌آموزیم...</a:t>
            </a:r>
            <a:endParaRPr lang="fa-IR" dirty="0"/>
          </a:p>
        </p:txBody>
      </p:sp>
      <p:sp>
        <p:nvSpPr>
          <p:cNvPr id="3" name="Content Placeholder 2"/>
          <p:cNvSpPr>
            <a:spLocks noGrp="1"/>
          </p:cNvSpPr>
          <p:nvPr>
            <p:ph idx="1"/>
          </p:nvPr>
        </p:nvSpPr>
        <p:spPr>
          <a:xfrm>
            <a:off x="500034" y="1500174"/>
            <a:ext cx="8501122" cy="5143536"/>
          </a:xfrm>
        </p:spPr>
        <p:txBody>
          <a:bodyPr/>
          <a:lstStyle/>
          <a:p>
            <a:pPr>
              <a:lnSpc>
                <a:spcPct val="150000"/>
              </a:lnSpc>
            </a:pPr>
            <a:r>
              <a:rPr lang="fa-IR" sz="2800" dirty="0" smtClean="0"/>
              <a:t>استرس چیست؟</a:t>
            </a:r>
          </a:p>
          <a:p>
            <a:pPr>
              <a:lnSpc>
                <a:spcPct val="150000"/>
              </a:lnSpc>
            </a:pPr>
            <a:r>
              <a:rPr lang="fa-IR" sz="2800" dirty="0" smtClean="0"/>
              <a:t>نشانه های استرس چه هستند؟</a:t>
            </a:r>
          </a:p>
          <a:p>
            <a:pPr>
              <a:lnSpc>
                <a:spcPct val="150000"/>
              </a:lnSpc>
            </a:pPr>
            <a:r>
              <a:rPr lang="fa-IR" sz="2800" dirty="0" smtClean="0"/>
              <a:t>منحنی استرس - عملکرد</a:t>
            </a:r>
          </a:p>
          <a:p>
            <a:pPr>
              <a:lnSpc>
                <a:spcPct val="150000"/>
              </a:lnSpc>
            </a:pPr>
            <a:r>
              <a:rPr lang="fa-IR" sz="2800" dirty="0" smtClean="0"/>
              <a:t>دانشجویان و فشار روانی</a:t>
            </a:r>
          </a:p>
          <a:p>
            <a:pPr>
              <a:lnSpc>
                <a:spcPct val="150000"/>
              </a:lnSpc>
            </a:pPr>
            <a:r>
              <a:rPr lang="fa-IR" sz="2800" dirty="0" smtClean="0"/>
              <a:t>فشار روانی شغلی</a:t>
            </a:r>
          </a:p>
          <a:p>
            <a:pPr>
              <a:lnSpc>
                <a:spcPct val="150000"/>
              </a:lnSpc>
            </a:pPr>
            <a:r>
              <a:rPr lang="fa-IR" sz="2800" dirty="0" smtClean="0"/>
              <a:t>خودارزیابی</a:t>
            </a:r>
          </a:p>
          <a:p>
            <a:pPr>
              <a:lnSpc>
                <a:spcPct val="150000"/>
              </a:lnSpc>
            </a:pPr>
            <a:r>
              <a:rPr lang="fa-IR" sz="2800" dirty="0" smtClean="0"/>
              <a:t>تاثیر استرس مزمن بر انسان</a:t>
            </a:r>
          </a:p>
        </p:txBody>
      </p:sp>
      <p:sp>
        <p:nvSpPr>
          <p:cNvPr id="4" name="Slide Number Placeholder 3"/>
          <p:cNvSpPr>
            <a:spLocks noGrp="1"/>
          </p:cNvSpPr>
          <p:nvPr>
            <p:ph type="sldNum" sz="quarter" idx="12"/>
          </p:nvPr>
        </p:nvSpPr>
        <p:spPr/>
        <p:txBody>
          <a:bodyPr/>
          <a:lstStyle/>
          <a:p>
            <a:fld id="{7C6FA8BF-AB68-4E1E-A4CC-85C54C2391B1}" type="slidenum">
              <a:rPr lang="fa-IR" smtClean="0"/>
              <a:pPr/>
              <a:t>3</a:t>
            </a:fld>
            <a:endParaRPr lang="fa-IR" dirty="0"/>
          </a:p>
        </p:txBody>
      </p:sp>
      <p:sp>
        <p:nvSpPr>
          <p:cNvPr id="5" name="Footer Placeholder 4"/>
          <p:cNvSpPr>
            <a:spLocks noGrp="1"/>
          </p:cNvSpPr>
          <p:nvPr>
            <p:ph type="ftr" sz="quarter" idx="11"/>
          </p:nvPr>
        </p:nvSpPr>
        <p:spPr/>
        <p:txBody>
          <a:bodyPr/>
          <a:lstStyle/>
          <a:p>
            <a:endParaRPr lang="fa-IR" dirty="0"/>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74638"/>
            <a:ext cx="8501122" cy="1143000"/>
          </a:xfrm>
        </p:spPr>
        <p:txBody>
          <a:bodyPr/>
          <a:lstStyle/>
          <a:p>
            <a:r>
              <a:rPr lang="fa-IR" dirty="0" smtClean="0"/>
              <a:t>مقدمه</a:t>
            </a:r>
            <a:endParaRPr lang="fa-IR" dirty="0"/>
          </a:p>
        </p:txBody>
      </p:sp>
      <p:sp>
        <p:nvSpPr>
          <p:cNvPr id="3" name="Content Placeholder 2"/>
          <p:cNvSpPr>
            <a:spLocks noGrp="1"/>
          </p:cNvSpPr>
          <p:nvPr>
            <p:ph idx="1"/>
          </p:nvPr>
        </p:nvSpPr>
        <p:spPr>
          <a:xfrm>
            <a:off x="500034" y="1500174"/>
            <a:ext cx="8501122" cy="5143536"/>
          </a:xfrm>
        </p:spPr>
        <p:txBody>
          <a:bodyPr/>
          <a:lstStyle/>
          <a:p>
            <a:pPr algn="just">
              <a:lnSpc>
                <a:spcPct val="150000"/>
              </a:lnSpc>
              <a:spcBef>
                <a:spcPts val="1800"/>
              </a:spcBef>
            </a:pPr>
            <a:r>
              <a:rPr lang="fa-IR" sz="2400" dirty="0" smtClean="0"/>
              <a:t>استرس به عنوان طاعون قرن بیست و یکم شناخته شده است.</a:t>
            </a:r>
          </a:p>
          <a:p>
            <a:pPr algn="just">
              <a:lnSpc>
                <a:spcPct val="150000"/>
              </a:lnSpc>
              <a:spcBef>
                <a:spcPts val="1800"/>
              </a:spcBef>
            </a:pPr>
            <a:r>
              <a:rPr lang="fa-IR" sz="2400" dirty="0" smtClean="0"/>
              <a:t>43% آدم‌ها عوارض ناشي از استرس را تجربه مي‌كنند.</a:t>
            </a:r>
          </a:p>
          <a:p>
            <a:pPr algn="just">
              <a:lnSpc>
                <a:spcPct val="150000"/>
              </a:lnSpc>
              <a:spcBef>
                <a:spcPts val="1800"/>
              </a:spcBef>
            </a:pPr>
            <a:r>
              <a:rPr lang="fa-IR" sz="2400" dirty="0" smtClean="0"/>
              <a:t>استرس بخشی از زندگی طبیعی هر انسانی است.استرس جزء لاینفک تغییر است. </a:t>
            </a:r>
          </a:p>
          <a:p>
            <a:pPr algn="just">
              <a:lnSpc>
                <a:spcPct val="150000"/>
              </a:lnSpc>
              <a:spcBef>
                <a:spcPts val="1800"/>
              </a:spcBef>
            </a:pPr>
            <a:r>
              <a:rPr lang="fa-IR" sz="2400" dirty="0" smtClean="0"/>
              <a:t>حداقل سه چهارم افرادی که به پزشک مراجعه می کنند شکایاتی در رابطه با استرس دارند.</a:t>
            </a:r>
          </a:p>
          <a:p>
            <a:pPr algn="just">
              <a:lnSpc>
                <a:spcPct val="150000"/>
              </a:lnSpc>
              <a:spcBef>
                <a:spcPts val="1800"/>
              </a:spcBef>
            </a:pPr>
            <a:endParaRPr lang="fa-IR" sz="2400" dirty="0" smtClean="0"/>
          </a:p>
        </p:txBody>
      </p:sp>
      <p:sp>
        <p:nvSpPr>
          <p:cNvPr id="7" name="Rectangle 6"/>
          <p:cNvSpPr/>
          <p:nvPr/>
        </p:nvSpPr>
        <p:spPr>
          <a:xfrm rot="19552764">
            <a:off x="732248" y="991783"/>
            <a:ext cx="2800768" cy="923330"/>
          </a:xfrm>
          <a:prstGeom prst="rect">
            <a:avLst/>
          </a:prstGeom>
          <a:noFill/>
        </p:spPr>
        <p:txBody>
          <a:bodyPr wrap="none" lIns="91440" tIns="45720" rIns="91440" bIns="45720">
            <a:spAutoFit/>
          </a:bodyPr>
          <a:lstStyle/>
          <a:p>
            <a:pPr algn="ctr"/>
            <a:r>
              <a:rPr lang="en-U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reflection blurRad="6350" stA="50000" endA="300" endPos="50000" dist="29997" dir="5400000" sy="-100000" algn="bl" rotWithShape="0"/>
                </a:effectLst>
              </a:rPr>
              <a:t>STRESS</a:t>
            </a:r>
            <a:endParaRPr lang="en-US" sz="5400" b="1" dirty="0">
              <a:ln w="18000">
                <a:solidFill>
                  <a:schemeClr val="accent2">
                    <a:satMod val="140000"/>
                  </a:schemeClr>
                </a:solidFill>
                <a:prstDash val="solid"/>
                <a:miter lim="800000"/>
              </a:ln>
              <a:noFill/>
              <a:effectLst>
                <a:outerShdw blurRad="25500" dist="23000" dir="7020000" algn="tl">
                  <a:srgbClr val="000000">
                    <a:alpha val="50000"/>
                  </a:srgbClr>
                </a:outerShdw>
                <a:reflection blurRad="6350" stA="50000" endA="300" endPos="50000" dist="29997" dir="5400000" sy="-100000" algn="bl" rotWithShape="0"/>
              </a:effectLst>
            </a:endParaRPr>
          </a:p>
        </p:txBody>
      </p:sp>
      <p:sp>
        <p:nvSpPr>
          <p:cNvPr id="5" name="Slide Number Placeholder 4"/>
          <p:cNvSpPr>
            <a:spLocks noGrp="1"/>
          </p:cNvSpPr>
          <p:nvPr>
            <p:ph type="sldNum" sz="quarter" idx="12"/>
          </p:nvPr>
        </p:nvSpPr>
        <p:spPr/>
        <p:txBody>
          <a:bodyPr/>
          <a:lstStyle/>
          <a:p>
            <a:fld id="{7C6FA8BF-AB68-4E1E-A4CC-85C54C2391B1}" type="slidenum">
              <a:rPr lang="fa-IR" smtClean="0"/>
              <a:pPr/>
              <a:t>4</a:t>
            </a:fld>
            <a:endParaRPr lang="fa-IR" dirty="0"/>
          </a:p>
        </p:txBody>
      </p:sp>
      <p:sp>
        <p:nvSpPr>
          <p:cNvPr id="6" name="Footer Placeholder 5"/>
          <p:cNvSpPr>
            <a:spLocks noGrp="1"/>
          </p:cNvSpPr>
          <p:nvPr>
            <p:ph type="ftr" sz="quarter" idx="11"/>
          </p:nvPr>
        </p:nvSpPr>
        <p:spPr/>
        <p:txBody>
          <a:bodyPr/>
          <a:lstStyle/>
          <a:p>
            <a:endParaRPr lang="fa-IR" dirty="0"/>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استرس چیست؟</a:t>
            </a:r>
            <a:endParaRPr lang="en-US" dirty="0"/>
          </a:p>
        </p:txBody>
      </p:sp>
      <p:sp>
        <p:nvSpPr>
          <p:cNvPr id="3" name="Content Placeholder 2"/>
          <p:cNvSpPr>
            <a:spLocks noGrp="1"/>
          </p:cNvSpPr>
          <p:nvPr>
            <p:ph idx="1"/>
          </p:nvPr>
        </p:nvSpPr>
        <p:spPr>
          <a:xfrm>
            <a:off x="642910" y="928670"/>
            <a:ext cx="8229600" cy="4525963"/>
          </a:xfrm>
        </p:spPr>
        <p:txBody>
          <a:bodyPr/>
          <a:lstStyle/>
          <a:p>
            <a:endParaRPr lang="fa-IR" altLang="zh-CN" sz="2400" dirty="0" smtClean="0"/>
          </a:p>
          <a:p>
            <a:endParaRPr lang="fa-IR" altLang="zh-CN" sz="2400" dirty="0" smtClean="0"/>
          </a:p>
          <a:p>
            <a:pPr algn="just"/>
            <a:r>
              <a:rPr lang="fa-IR" altLang="zh-CN" dirty="0" smtClean="0"/>
              <a:t>استرس يك تجربه هيجاني است كه با تغيرات بيوشيميايی، روان شناختي و رفتاري همراه مي شود.</a:t>
            </a:r>
            <a:br>
              <a:rPr lang="fa-IR" altLang="zh-CN" dirty="0" smtClean="0"/>
            </a:br>
            <a:r>
              <a:rPr lang="fa-IR" altLang="zh-CN" dirty="0" smtClean="0"/>
              <a:t>استرس پيامد فرايند </a:t>
            </a:r>
            <a:r>
              <a:rPr lang="fa-IR" altLang="zh-CN" sz="4000" dirty="0" smtClean="0">
                <a:solidFill>
                  <a:srgbClr val="C00000"/>
                </a:solidFill>
                <a:cs typeface="B Lotus" pitchFamily="2" charset="-78"/>
              </a:rPr>
              <a:t>ارزيابي فرد </a:t>
            </a:r>
            <a:r>
              <a:rPr lang="fa-IR" altLang="zh-CN" dirty="0" smtClean="0"/>
              <a:t>از تجارب تنش آفرين محيط است.</a:t>
            </a:r>
          </a:p>
          <a:p>
            <a:pPr algn="just"/>
            <a:r>
              <a:rPr lang="fa-IR" altLang="zh-CN" dirty="0" smtClean="0"/>
              <a:t>استرس می تواند به عنوان حالتی تعریف شود که در آن بین درک فشار شرایط و درک توانایی جهت مقابله رابطه مناسبی وجود ندارد. </a:t>
            </a:r>
            <a:endParaRPr lang="en-US" altLang="zh-CN" dirty="0" smtClean="0"/>
          </a:p>
        </p:txBody>
      </p:sp>
      <p:sp>
        <p:nvSpPr>
          <p:cNvPr id="4" name="Slide Number Placeholder 3"/>
          <p:cNvSpPr>
            <a:spLocks noGrp="1"/>
          </p:cNvSpPr>
          <p:nvPr>
            <p:ph type="sldNum" sz="quarter" idx="12"/>
          </p:nvPr>
        </p:nvSpPr>
        <p:spPr/>
        <p:txBody>
          <a:bodyPr/>
          <a:lstStyle/>
          <a:p>
            <a:pPr algn="ctr"/>
            <a:fld id="{7C6FA8BF-AB68-4E1E-A4CC-85C54C2391B1}" type="slidenum">
              <a:rPr lang="fa-IR" smtClean="0"/>
              <a:pPr algn="ctr"/>
              <a:t>5</a:t>
            </a:fld>
            <a:endParaRPr lang="fa-IR" dirty="0"/>
          </a:p>
        </p:txBody>
      </p:sp>
      <p:sp>
        <p:nvSpPr>
          <p:cNvPr id="5" name="Footer Placeholder 4"/>
          <p:cNvSpPr>
            <a:spLocks noGrp="1"/>
          </p:cNvSpPr>
          <p:nvPr>
            <p:ph type="ftr" sz="quarter" idx="11"/>
          </p:nvPr>
        </p:nvSpPr>
        <p:spPr/>
        <p:txBody>
          <a:bodyPr/>
          <a:lstStyle/>
          <a:p>
            <a:endParaRPr lang="fa-IR" dirty="0"/>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فعالیت شماره یک:</a:t>
            </a:r>
            <a:endParaRPr lang="en-US" dirty="0"/>
          </a:p>
        </p:txBody>
      </p:sp>
      <p:sp>
        <p:nvSpPr>
          <p:cNvPr id="3" name="Content Placeholder 2"/>
          <p:cNvSpPr>
            <a:spLocks noGrp="1"/>
          </p:cNvSpPr>
          <p:nvPr>
            <p:ph idx="1"/>
          </p:nvPr>
        </p:nvSpPr>
        <p:spPr/>
        <p:txBody>
          <a:bodyPr/>
          <a:lstStyle/>
          <a:p>
            <a:pPr algn="just"/>
            <a:r>
              <a:rPr lang="fa-IR" sz="2400" dirty="0" smtClean="0">
                <a:cs typeface="B Lotus" pitchFamily="2" charset="-78"/>
              </a:rPr>
              <a:t>چشمان خود را ببندید. در ذهن خود یکی از موقعیت های استرس آفرینی را که تجربه کردید به یاد بیاورید. نشانه های استرسی را که در آن زمان تجربه می کردید پیدا کنید و آنها را بنویسید.</a:t>
            </a:r>
          </a:p>
          <a:p>
            <a:pPr algn="just">
              <a:buNone/>
            </a:pPr>
            <a:r>
              <a:rPr lang="fa-IR" sz="2400" dirty="0" smtClean="0">
                <a:cs typeface="B Lotus" pitchFamily="2" charset="-78"/>
              </a:rPr>
              <a:t>......................................................................................................................................................................................................................................................................................................................................................................................................................................................................................................................................................................................................................................................................................</a:t>
            </a:r>
            <a:endParaRPr lang="en-US" sz="2400" dirty="0">
              <a:cs typeface="B Lotus" pitchFamily="2" charset="-78"/>
            </a:endParaRPr>
          </a:p>
        </p:txBody>
      </p:sp>
      <p:sp>
        <p:nvSpPr>
          <p:cNvPr id="4" name="Footer Placeholder 3"/>
          <p:cNvSpPr>
            <a:spLocks noGrp="1"/>
          </p:cNvSpPr>
          <p:nvPr>
            <p:ph type="ftr" sz="quarter" idx="11"/>
          </p:nvPr>
        </p:nvSpPr>
        <p:spPr/>
        <p:txBody>
          <a:bodyPr/>
          <a:lstStyle/>
          <a:p>
            <a:endParaRPr lang="fa-IR" dirty="0"/>
          </a:p>
        </p:txBody>
      </p:sp>
      <p:sp>
        <p:nvSpPr>
          <p:cNvPr id="5" name="Slide Number Placeholder 4"/>
          <p:cNvSpPr>
            <a:spLocks noGrp="1"/>
          </p:cNvSpPr>
          <p:nvPr>
            <p:ph type="sldNum" sz="quarter" idx="12"/>
          </p:nvPr>
        </p:nvSpPr>
        <p:spPr/>
        <p:txBody>
          <a:bodyPr/>
          <a:lstStyle/>
          <a:p>
            <a:pPr algn="ctr"/>
            <a:fld id="{7C6FA8BF-AB68-4E1E-A4CC-85C54C2391B1}" type="slidenum">
              <a:rPr lang="fa-IR" smtClean="0"/>
              <a:pPr algn="ctr"/>
              <a:t>6</a:t>
            </a:fld>
            <a:endParaRPr lang="fa-IR" dirty="0"/>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نشانه های استرس</a:t>
            </a:r>
            <a:endParaRPr lang="en-US" dirty="0"/>
          </a:p>
        </p:txBody>
      </p:sp>
      <p:sp>
        <p:nvSpPr>
          <p:cNvPr id="3" name="Content Placeholder 2"/>
          <p:cNvSpPr>
            <a:spLocks noGrp="1"/>
          </p:cNvSpPr>
          <p:nvPr>
            <p:ph idx="1"/>
          </p:nvPr>
        </p:nvSpPr>
        <p:spPr/>
        <p:txBody>
          <a:bodyPr/>
          <a:lstStyle/>
          <a:p>
            <a:r>
              <a:rPr lang="fa-IR" dirty="0" smtClean="0"/>
              <a:t>نشانه های استرس در چهار بعد زیر نمایان می شوند :</a:t>
            </a:r>
          </a:p>
          <a:p>
            <a:endParaRPr lang="fa-IR" dirty="0" smtClean="0"/>
          </a:p>
          <a:p>
            <a:r>
              <a:rPr lang="fa-IR" dirty="0" smtClean="0"/>
              <a:t>جسمانی</a:t>
            </a:r>
          </a:p>
          <a:p>
            <a:r>
              <a:rPr lang="fa-IR" dirty="0" smtClean="0"/>
              <a:t>رفتاری</a:t>
            </a:r>
          </a:p>
          <a:p>
            <a:r>
              <a:rPr lang="fa-IR" dirty="0" smtClean="0"/>
              <a:t>هیجانی</a:t>
            </a:r>
          </a:p>
          <a:p>
            <a:r>
              <a:rPr lang="fa-IR" dirty="0" smtClean="0"/>
              <a:t>شناختی</a:t>
            </a:r>
          </a:p>
          <a:p>
            <a:endParaRPr lang="en-US" dirty="0"/>
          </a:p>
        </p:txBody>
      </p:sp>
      <p:sp>
        <p:nvSpPr>
          <p:cNvPr id="4" name="Footer Placeholder 3"/>
          <p:cNvSpPr>
            <a:spLocks noGrp="1"/>
          </p:cNvSpPr>
          <p:nvPr>
            <p:ph type="ftr" sz="quarter" idx="11"/>
          </p:nvPr>
        </p:nvSpPr>
        <p:spPr/>
        <p:txBody>
          <a:bodyPr/>
          <a:lstStyle/>
          <a:p>
            <a:endParaRPr lang="fa-IR" dirty="0"/>
          </a:p>
        </p:txBody>
      </p:sp>
      <p:sp>
        <p:nvSpPr>
          <p:cNvPr id="5" name="Slide Number Placeholder 4"/>
          <p:cNvSpPr>
            <a:spLocks noGrp="1"/>
          </p:cNvSpPr>
          <p:nvPr>
            <p:ph type="sldNum" sz="quarter" idx="12"/>
          </p:nvPr>
        </p:nvSpPr>
        <p:spPr/>
        <p:txBody>
          <a:bodyPr/>
          <a:lstStyle/>
          <a:p>
            <a:pPr algn="ctr"/>
            <a:fld id="{7C6FA8BF-AB68-4E1E-A4CC-85C54C2391B1}" type="slidenum">
              <a:rPr lang="fa-IR" smtClean="0"/>
              <a:pPr algn="ctr"/>
              <a:t>7</a:t>
            </a:fld>
            <a:endParaRPr lang="fa-IR" dirty="0"/>
          </a:p>
        </p:txBody>
      </p:sp>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274638"/>
            <a:ext cx="6192688" cy="1143000"/>
          </a:xfrm>
        </p:spPr>
        <p:style>
          <a:lnRef idx="1">
            <a:schemeClr val="accent3"/>
          </a:lnRef>
          <a:fillRef idx="2">
            <a:schemeClr val="accent3"/>
          </a:fillRef>
          <a:effectRef idx="1">
            <a:schemeClr val="accent3"/>
          </a:effectRef>
          <a:fontRef idx="minor">
            <a:schemeClr val="dk1"/>
          </a:fontRef>
        </p:style>
        <p:txBody>
          <a:bodyPr/>
          <a:lstStyle/>
          <a:p>
            <a:r>
              <a:rPr lang="fa-IR" b="1" dirty="0" smtClean="0"/>
              <a:t>فعالیت</a:t>
            </a:r>
            <a:endParaRPr lang="en-US" b="1" dirty="0"/>
          </a:p>
        </p:txBody>
      </p:sp>
      <p:sp>
        <p:nvSpPr>
          <p:cNvPr id="3" name="Content Placeholder 2"/>
          <p:cNvSpPr>
            <a:spLocks noGrp="1"/>
          </p:cNvSpPr>
          <p:nvPr>
            <p:ph idx="1"/>
          </p:nvPr>
        </p:nvSpPr>
        <p:spPr>
          <a:xfrm>
            <a:off x="457200" y="2924945"/>
            <a:ext cx="8229600" cy="1800200"/>
          </a:xfrm>
        </p:spPr>
        <p:txBody>
          <a:bodyPr/>
          <a:lstStyle/>
          <a:p>
            <a:pPr>
              <a:buNone/>
            </a:pPr>
            <a:r>
              <a:rPr lang="fa-IR" dirty="0" smtClean="0"/>
              <a:t>  ثبت نشانه های استرس (4 بعد) در گروه های کوچک</a:t>
            </a:r>
            <a:endParaRPr lang="en-US" dirty="0"/>
          </a:p>
        </p:txBody>
      </p:sp>
      <p:sp>
        <p:nvSpPr>
          <p:cNvPr id="4" name="Footer Placeholder 3"/>
          <p:cNvSpPr>
            <a:spLocks noGrp="1"/>
          </p:cNvSpPr>
          <p:nvPr>
            <p:ph type="ftr" sz="quarter" idx="11"/>
          </p:nvPr>
        </p:nvSpPr>
        <p:spPr/>
        <p:txBody>
          <a:bodyPr/>
          <a:lstStyle/>
          <a:p>
            <a:endParaRPr lang="fa-IR" dirty="0"/>
          </a:p>
        </p:txBody>
      </p:sp>
      <p:sp>
        <p:nvSpPr>
          <p:cNvPr id="5" name="Slide Number Placeholder 4"/>
          <p:cNvSpPr>
            <a:spLocks noGrp="1"/>
          </p:cNvSpPr>
          <p:nvPr>
            <p:ph type="sldNum" sz="quarter" idx="12"/>
          </p:nvPr>
        </p:nvSpPr>
        <p:spPr/>
        <p:txBody>
          <a:bodyPr/>
          <a:lstStyle/>
          <a:p>
            <a:pPr algn="ctr"/>
            <a:fld id="{7C6FA8BF-AB68-4E1E-A4CC-85C54C2391B1}" type="slidenum">
              <a:rPr lang="fa-IR" smtClean="0"/>
              <a:pPr algn="ctr"/>
              <a:t>8</a:t>
            </a:fld>
            <a:endParaRPr lang="fa-IR" dirty="0"/>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نشانه های استرس</a:t>
            </a:r>
            <a:endParaRPr lang="en-US" dirty="0"/>
          </a:p>
        </p:txBody>
      </p:sp>
      <p:graphicFrame>
        <p:nvGraphicFramePr>
          <p:cNvPr id="6" name="Content Placeholder 5"/>
          <p:cNvGraphicFramePr>
            <a:graphicFrameLocks noGrp="1"/>
          </p:cNvGraphicFramePr>
          <p:nvPr>
            <p:ph idx="1"/>
          </p:nvPr>
        </p:nvGraphicFramePr>
        <p:xfrm>
          <a:off x="539552" y="1600200"/>
          <a:ext cx="8604447" cy="4565104"/>
        </p:xfrm>
        <a:graphic>
          <a:graphicData uri="http://schemas.openxmlformats.org/drawingml/2006/table">
            <a:tbl>
              <a:tblPr firstRow="1" bandRow="1">
                <a:tableStyleId>{5C22544A-7EE6-4342-B048-85BDC9FD1C3A}</a:tableStyleId>
              </a:tblPr>
              <a:tblGrid>
                <a:gridCol w="2664296"/>
                <a:gridCol w="1944216"/>
                <a:gridCol w="1611093"/>
                <a:gridCol w="2384842"/>
              </a:tblGrid>
              <a:tr h="852841">
                <a:tc>
                  <a:txBody>
                    <a:bodyPr/>
                    <a:lstStyle/>
                    <a:p>
                      <a:r>
                        <a:rPr lang="fa-IR" dirty="0" smtClean="0"/>
                        <a:t>رفتاری</a:t>
                      </a:r>
                      <a:endParaRPr lang="en-US" dirty="0"/>
                    </a:p>
                  </a:txBody>
                  <a:tcPr/>
                </a:tc>
                <a:tc>
                  <a:txBody>
                    <a:bodyPr/>
                    <a:lstStyle/>
                    <a:p>
                      <a:r>
                        <a:rPr lang="fa-IR" dirty="0" smtClean="0"/>
                        <a:t>شناختی</a:t>
                      </a:r>
                      <a:endParaRPr lang="en-US" dirty="0"/>
                    </a:p>
                  </a:txBody>
                  <a:tcPr/>
                </a:tc>
                <a:tc>
                  <a:txBody>
                    <a:bodyPr/>
                    <a:lstStyle/>
                    <a:p>
                      <a:r>
                        <a:rPr lang="fa-IR" dirty="0" smtClean="0"/>
                        <a:t>هیجانی</a:t>
                      </a:r>
                      <a:endParaRPr lang="en-US" dirty="0"/>
                    </a:p>
                  </a:txBody>
                  <a:tcPr/>
                </a:tc>
                <a:tc>
                  <a:txBody>
                    <a:bodyPr/>
                    <a:lstStyle/>
                    <a:p>
                      <a:r>
                        <a:rPr lang="fa-IR" dirty="0" smtClean="0"/>
                        <a:t>جسمی</a:t>
                      </a:r>
                      <a:endParaRPr lang="en-US" dirty="0"/>
                    </a:p>
                  </a:txBody>
                  <a:tcPr/>
                </a:tc>
              </a:tr>
              <a:tr h="3712263">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دندان قروچه </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 پرحوری یا کم خوری  زود از کوره در رفتن</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ناتمام رها کردن کارها</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اجتناب از موقعیت های استرس زا</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حرکات بی هدف </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بازی کردن با ابزار </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حرکات ریتمیک</a:t>
                      </a:r>
                      <a:endParaRPr lang="en-US" dirty="0" smtClean="0">
                        <a:cs typeface="B Lotus" pitchFamily="2" charset="-78"/>
                      </a:endParaRPr>
                    </a:p>
                    <a:p>
                      <a:endParaRPr lang="en-US" dirty="0"/>
                    </a:p>
                  </a:txBody>
                  <a:tcPr/>
                </a:tc>
                <a:tc>
                  <a:txBody>
                    <a:bodyPr/>
                    <a:lstStyle/>
                    <a:p>
                      <a:pPr algn="just">
                        <a:buNone/>
                      </a:pPr>
                      <a:r>
                        <a:rPr lang="fa-IR" dirty="0" smtClean="0">
                          <a:cs typeface="B Lotus" pitchFamily="2" charset="-78"/>
                        </a:rPr>
                        <a:t>مشکل در تمرکز</a:t>
                      </a:r>
                    </a:p>
                    <a:p>
                      <a:pPr algn="just">
                        <a:buNone/>
                      </a:pPr>
                      <a:r>
                        <a:rPr lang="fa-IR" dirty="0" smtClean="0">
                          <a:cs typeface="B Lotus" pitchFamily="2" charset="-78"/>
                        </a:rPr>
                        <a:t>مشکل در</a:t>
                      </a:r>
                      <a:r>
                        <a:rPr lang="fa-IR" baseline="0" dirty="0" smtClean="0">
                          <a:cs typeface="B Lotus" pitchFamily="2" charset="-78"/>
                        </a:rPr>
                        <a:t> تصمیم گیری</a:t>
                      </a:r>
                    </a:p>
                    <a:p>
                      <a:pPr algn="just">
                        <a:buNone/>
                      </a:pPr>
                      <a:r>
                        <a:rPr lang="fa-IR" dirty="0" smtClean="0">
                          <a:cs typeface="B Lotus" pitchFamily="2" charset="-78"/>
                        </a:rPr>
                        <a:t>نگرانی</a:t>
                      </a:r>
                      <a:r>
                        <a:rPr lang="fa-IR" baseline="0" dirty="0" smtClean="0">
                          <a:cs typeface="B Lotus" pitchFamily="2" charset="-78"/>
                        </a:rPr>
                        <a:t> </a:t>
                      </a:r>
                    </a:p>
                    <a:p>
                      <a:pPr algn="just">
                        <a:buNone/>
                      </a:pPr>
                      <a:r>
                        <a:rPr lang="fa-IR" dirty="0" smtClean="0">
                          <a:cs typeface="B Lotus" pitchFamily="2" charset="-78"/>
                        </a:rPr>
                        <a:t>فراموشکاری</a:t>
                      </a:r>
                    </a:p>
                  </a:txBody>
                  <a:tcPr/>
                </a:tc>
                <a:tc>
                  <a:txBody>
                    <a:bodyPr/>
                    <a:lstStyle/>
                    <a:p>
                      <a:pPr algn="just">
                        <a:buNone/>
                      </a:pPr>
                      <a:r>
                        <a:rPr lang="fa-IR" dirty="0" smtClean="0">
                          <a:cs typeface="B Lotus" pitchFamily="2" charset="-78"/>
                        </a:rPr>
                        <a:t>احساس درماندگی</a:t>
                      </a:r>
                    </a:p>
                    <a:p>
                      <a:pPr algn="just">
                        <a:buNone/>
                      </a:pPr>
                      <a:r>
                        <a:rPr lang="fa-IR" dirty="0" smtClean="0">
                          <a:cs typeface="B Lotus" pitchFamily="2" charset="-78"/>
                        </a:rPr>
                        <a:t> عصبی شدن</a:t>
                      </a:r>
                    </a:p>
                    <a:p>
                      <a:pPr algn="just">
                        <a:buNone/>
                      </a:pPr>
                      <a:r>
                        <a:rPr lang="fa-IR" dirty="0" smtClean="0">
                          <a:cs typeface="B Lotus" pitchFamily="2" charset="-78"/>
                        </a:rPr>
                        <a:t> اضطراب</a:t>
                      </a:r>
                    </a:p>
                    <a:p>
                      <a:pPr algn="just">
                        <a:buNone/>
                      </a:pPr>
                      <a:r>
                        <a:rPr lang="fa-IR" dirty="0" smtClean="0">
                          <a:cs typeface="B Lotus" pitchFamily="2" charset="-78"/>
                        </a:rPr>
                        <a:t> کلافگی</a:t>
                      </a:r>
                    </a:p>
                    <a:p>
                      <a:pPr algn="just">
                        <a:buNone/>
                      </a:pPr>
                      <a:r>
                        <a:rPr lang="fa-IR" dirty="0" smtClean="0">
                          <a:cs typeface="B Lotus" pitchFamily="2" charset="-78"/>
                        </a:rPr>
                        <a:t> خستگی</a:t>
                      </a:r>
                    </a:p>
                    <a:p>
                      <a:pPr algn="just">
                        <a:buNone/>
                      </a:pPr>
                      <a:r>
                        <a:rPr lang="fa-IR" dirty="0" smtClean="0">
                          <a:cs typeface="B Lotus" pitchFamily="2" charset="-78"/>
                        </a:rPr>
                        <a:t> ناراحت شدن</a:t>
                      </a:r>
                    </a:p>
                    <a:p>
                      <a:pPr algn="just">
                        <a:buNone/>
                      </a:pPr>
                      <a:r>
                        <a:rPr lang="fa-IR" dirty="0" smtClean="0">
                          <a:cs typeface="B Lotus" pitchFamily="2" charset="-78"/>
                        </a:rPr>
                        <a:t> کسالت</a:t>
                      </a:r>
                      <a:endParaRPr lang="en-US" dirty="0">
                        <a:cs typeface="B Lotus"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تپش قلب</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 خشکی دهان </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 تنش عضلانی </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 مشت کردن دست ها</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 ناخن جویدن </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 مالیدن دست ها به هم  خستگی </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 سردرد</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 احساس ضعف</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تعریق به ویژه در کف</a:t>
                      </a:r>
                      <a:r>
                        <a:rPr lang="fa-IR" baseline="0" dirty="0" smtClean="0">
                          <a:cs typeface="B Lotus" pitchFamily="2" charset="-78"/>
                        </a:rPr>
                        <a:t> </a:t>
                      </a:r>
                      <a:r>
                        <a:rPr lang="fa-IR" dirty="0" smtClean="0">
                          <a:cs typeface="B Lotus" pitchFamily="2" charset="-78"/>
                        </a:rPr>
                        <a:t>دست ها </a:t>
                      </a:r>
                    </a:p>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B Lotus" pitchFamily="2" charset="-78"/>
                        </a:rPr>
                        <a:t>احساس قطع تنفس</a:t>
                      </a:r>
                    </a:p>
                    <a:p>
                      <a:endParaRPr lang="en-US" dirty="0"/>
                    </a:p>
                  </a:txBody>
                  <a:tcPr/>
                </a:tc>
              </a:tr>
            </a:tbl>
          </a:graphicData>
        </a:graphic>
      </p:graphicFrame>
      <p:sp>
        <p:nvSpPr>
          <p:cNvPr id="4" name="Footer Placeholder 3"/>
          <p:cNvSpPr>
            <a:spLocks noGrp="1"/>
          </p:cNvSpPr>
          <p:nvPr>
            <p:ph type="ftr" sz="quarter" idx="11"/>
          </p:nvPr>
        </p:nvSpPr>
        <p:spPr/>
        <p:txBody>
          <a:bodyPr/>
          <a:lstStyle/>
          <a:p>
            <a:endParaRPr lang="fa-IR" dirty="0"/>
          </a:p>
        </p:txBody>
      </p:sp>
      <p:sp>
        <p:nvSpPr>
          <p:cNvPr id="5" name="Slide Number Placeholder 4"/>
          <p:cNvSpPr>
            <a:spLocks noGrp="1"/>
          </p:cNvSpPr>
          <p:nvPr>
            <p:ph type="sldNum" sz="quarter" idx="12"/>
          </p:nvPr>
        </p:nvSpPr>
        <p:spPr/>
        <p:txBody>
          <a:bodyPr/>
          <a:lstStyle/>
          <a:p>
            <a:pPr algn="ctr"/>
            <a:fld id="{7C6FA8BF-AB68-4E1E-A4CC-85C54C2391B1}" type="slidenum">
              <a:rPr lang="fa-IR" smtClean="0"/>
              <a:pPr algn="ctr"/>
              <a:t>9</a:t>
            </a:fld>
            <a:endParaRPr lang="fa-IR" dirty="0"/>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274638"/>
            <a:ext cx="8286808" cy="868346"/>
          </a:xfrm>
        </p:spPr>
        <p:txBody>
          <a:bodyPr/>
          <a:lstStyle/>
          <a:p>
            <a:r>
              <a:rPr lang="fa-IR" dirty="0" smtClean="0"/>
              <a:t>انواع استرس</a:t>
            </a:r>
            <a:endParaRPr lang="fa-IR" dirty="0"/>
          </a:p>
        </p:txBody>
      </p:sp>
      <p:cxnSp>
        <p:nvCxnSpPr>
          <p:cNvPr id="5" name="Straight Arrow Connector 4"/>
          <p:cNvCxnSpPr/>
          <p:nvPr/>
        </p:nvCxnSpPr>
        <p:spPr>
          <a:xfrm>
            <a:off x="1000100" y="4071942"/>
            <a:ext cx="7643866" cy="1588"/>
          </a:xfrm>
          <a:prstGeom prst="straightConnector1">
            <a:avLst/>
          </a:prstGeom>
          <a:ln w="57150">
            <a:headEnd type="arrow"/>
            <a:tailEnd type="arrow"/>
          </a:ln>
        </p:spPr>
        <p:style>
          <a:lnRef idx="3">
            <a:schemeClr val="accent2"/>
          </a:lnRef>
          <a:fillRef idx="0">
            <a:schemeClr val="accent2"/>
          </a:fillRef>
          <a:effectRef idx="2">
            <a:schemeClr val="accent2"/>
          </a:effectRef>
          <a:fontRef idx="minor">
            <a:schemeClr val="tx1"/>
          </a:fontRef>
        </p:style>
      </p:cxnSp>
      <p:cxnSp>
        <p:nvCxnSpPr>
          <p:cNvPr id="7" name="Straight Arrow Connector 6"/>
          <p:cNvCxnSpPr/>
          <p:nvPr/>
        </p:nvCxnSpPr>
        <p:spPr>
          <a:xfrm rot="16200000" flipV="1">
            <a:off x="2418030" y="4011334"/>
            <a:ext cx="5025170" cy="2850"/>
          </a:xfrm>
          <a:prstGeom prst="straightConnector1">
            <a:avLst/>
          </a:prstGeom>
          <a:ln w="57150">
            <a:headEnd type="arrow"/>
            <a:tailEnd type="arrow"/>
          </a:ln>
        </p:spPr>
        <p:style>
          <a:lnRef idx="3">
            <a:schemeClr val="accent4"/>
          </a:lnRef>
          <a:fillRef idx="0">
            <a:schemeClr val="accent4"/>
          </a:fillRef>
          <a:effectRef idx="2">
            <a:schemeClr val="accent4"/>
          </a:effectRef>
          <a:fontRef idx="minor">
            <a:schemeClr val="tx1"/>
          </a:fontRef>
        </p:style>
      </p:cxnSp>
      <p:sp>
        <p:nvSpPr>
          <p:cNvPr id="10" name="TextBox 9"/>
          <p:cNvSpPr txBox="1"/>
          <p:nvPr/>
        </p:nvSpPr>
        <p:spPr>
          <a:xfrm>
            <a:off x="6883548" y="3467401"/>
            <a:ext cx="1760418" cy="461665"/>
          </a:xfrm>
          <a:prstGeom prst="rect">
            <a:avLst/>
          </a:prstGeom>
          <a:noFill/>
        </p:spPr>
        <p:txBody>
          <a:bodyPr wrap="none" rtlCol="1">
            <a:spAutoFit/>
          </a:bodyPr>
          <a:lstStyle/>
          <a:p>
            <a:r>
              <a:rPr lang="fa-IR" sz="2400" b="1" dirty="0" smtClean="0"/>
              <a:t>استرس مفید</a:t>
            </a:r>
            <a:endParaRPr lang="fa-IR" sz="2400" b="1" dirty="0"/>
          </a:p>
        </p:txBody>
      </p:sp>
      <p:sp>
        <p:nvSpPr>
          <p:cNvPr id="11" name="TextBox 10"/>
          <p:cNvSpPr txBox="1"/>
          <p:nvPr/>
        </p:nvSpPr>
        <p:spPr>
          <a:xfrm>
            <a:off x="1071538" y="3467401"/>
            <a:ext cx="1736373" cy="461665"/>
          </a:xfrm>
          <a:prstGeom prst="rect">
            <a:avLst/>
          </a:prstGeom>
          <a:noFill/>
        </p:spPr>
        <p:txBody>
          <a:bodyPr wrap="none" rtlCol="1">
            <a:spAutoFit/>
          </a:bodyPr>
          <a:lstStyle/>
          <a:p>
            <a:r>
              <a:rPr lang="fa-IR" sz="2400" b="1" dirty="0" smtClean="0"/>
              <a:t>استرس مضر</a:t>
            </a:r>
            <a:endParaRPr lang="fa-IR" sz="2400" b="1" dirty="0"/>
          </a:p>
        </p:txBody>
      </p:sp>
      <p:sp>
        <p:nvSpPr>
          <p:cNvPr id="12" name="TextBox 11"/>
          <p:cNvSpPr txBox="1"/>
          <p:nvPr/>
        </p:nvSpPr>
        <p:spPr>
          <a:xfrm>
            <a:off x="4929190" y="5896293"/>
            <a:ext cx="1867819" cy="461665"/>
          </a:xfrm>
          <a:prstGeom prst="rect">
            <a:avLst/>
          </a:prstGeom>
          <a:noFill/>
        </p:spPr>
        <p:txBody>
          <a:bodyPr wrap="none" rtlCol="1">
            <a:spAutoFit/>
          </a:bodyPr>
          <a:lstStyle/>
          <a:p>
            <a:r>
              <a:rPr lang="fa-IR" sz="2400" b="1" dirty="0" smtClean="0"/>
              <a:t>استرس خفیف</a:t>
            </a:r>
            <a:endParaRPr lang="fa-IR" sz="2400" b="1" dirty="0"/>
          </a:p>
        </p:txBody>
      </p:sp>
      <p:sp>
        <p:nvSpPr>
          <p:cNvPr id="13" name="TextBox 12"/>
          <p:cNvSpPr txBox="1"/>
          <p:nvPr/>
        </p:nvSpPr>
        <p:spPr>
          <a:xfrm>
            <a:off x="4937297" y="1785926"/>
            <a:ext cx="1920719" cy="461665"/>
          </a:xfrm>
          <a:prstGeom prst="rect">
            <a:avLst/>
          </a:prstGeom>
          <a:noFill/>
        </p:spPr>
        <p:txBody>
          <a:bodyPr wrap="none" rtlCol="1">
            <a:spAutoFit/>
          </a:bodyPr>
          <a:lstStyle/>
          <a:p>
            <a:r>
              <a:rPr lang="fa-IR" sz="2400" b="1" dirty="0" smtClean="0"/>
              <a:t>استرس شدید</a:t>
            </a:r>
            <a:endParaRPr lang="fa-IR" sz="2400" b="1" dirty="0"/>
          </a:p>
        </p:txBody>
      </p:sp>
      <p:sp>
        <p:nvSpPr>
          <p:cNvPr id="14" name="TextBox 13"/>
          <p:cNvSpPr txBox="1"/>
          <p:nvPr/>
        </p:nvSpPr>
        <p:spPr>
          <a:xfrm>
            <a:off x="7143768" y="4214818"/>
            <a:ext cx="1291572" cy="461665"/>
          </a:xfrm>
          <a:prstGeom prst="rect">
            <a:avLst/>
          </a:prstGeom>
          <a:noFill/>
        </p:spPr>
        <p:txBody>
          <a:bodyPr wrap="none" rtlCol="1">
            <a:spAutoFit/>
          </a:bodyPr>
          <a:lstStyle/>
          <a:p>
            <a:pPr algn="l" rtl="0"/>
            <a:r>
              <a:rPr lang="en-US" sz="2400" b="1" dirty="0" smtClean="0"/>
              <a:t>Eustress</a:t>
            </a:r>
            <a:endParaRPr lang="fa-IR" sz="2400" b="1" dirty="0"/>
          </a:p>
        </p:txBody>
      </p:sp>
      <p:sp>
        <p:nvSpPr>
          <p:cNvPr id="15" name="TextBox 14"/>
          <p:cNvSpPr txBox="1"/>
          <p:nvPr/>
        </p:nvSpPr>
        <p:spPr>
          <a:xfrm>
            <a:off x="1261807" y="4214818"/>
            <a:ext cx="1222642" cy="461665"/>
          </a:xfrm>
          <a:prstGeom prst="rect">
            <a:avLst/>
          </a:prstGeom>
          <a:noFill/>
        </p:spPr>
        <p:txBody>
          <a:bodyPr wrap="none" rtlCol="1">
            <a:spAutoFit/>
          </a:bodyPr>
          <a:lstStyle/>
          <a:p>
            <a:pPr algn="l" rtl="0"/>
            <a:r>
              <a:rPr lang="en-US" sz="2400" b="1" dirty="0" smtClean="0"/>
              <a:t>Distress</a:t>
            </a:r>
            <a:endParaRPr lang="fa-IR" sz="2400" b="1" dirty="0"/>
          </a:p>
        </p:txBody>
      </p:sp>
      <p:sp>
        <p:nvSpPr>
          <p:cNvPr id="16" name="TextBox 15"/>
          <p:cNvSpPr txBox="1"/>
          <p:nvPr/>
        </p:nvSpPr>
        <p:spPr>
          <a:xfrm>
            <a:off x="3143240" y="5857892"/>
            <a:ext cx="1633011" cy="461665"/>
          </a:xfrm>
          <a:prstGeom prst="rect">
            <a:avLst/>
          </a:prstGeom>
          <a:noFill/>
        </p:spPr>
        <p:txBody>
          <a:bodyPr wrap="none" rtlCol="1">
            <a:spAutoFit/>
          </a:bodyPr>
          <a:lstStyle/>
          <a:p>
            <a:pPr algn="l" rtl="0"/>
            <a:r>
              <a:rPr lang="en-US" sz="2400" b="1" dirty="0" err="1" smtClean="0"/>
              <a:t>Hypostress</a:t>
            </a:r>
            <a:endParaRPr lang="fa-IR" sz="2400" b="1" dirty="0"/>
          </a:p>
        </p:txBody>
      </p:sp>
      <p:sp>
        <p:nvSpPr>
          <p:cNvPr id="17" name="TextBox 16"/>
          <p:cNvSpPr txBox="1"/>
          <p:nvPr/>
        </p:nvSpPr>
        <p:spPr>
          <a:xfrm>
            <a:off x="3000364" y="1785926"/>
            <a:ext cx="1751633" cy="461665"/>
          </a:xfrm>
          <a:prstGeom prst="rect">
            <a:avLst/>
          </a:prstGeom>
          <a:noFill/>
        </p:spPr>
        <p:txBody>
          <a:bodyPr wrap="none" rtlCol="1">
            <a:spAutoFit/>
          </a:bodyPr>
          <a:lstStyle/>
          <a:p>
            <a:pPr algn="l" rtl="0"/>
            <a:r>
              <a:rPr lang="en-US" sz="2400" b="1" dirty="0" err="1" smtClean="0"/>
              <a:t>Hyperstress</a:t>
            </a:r>
            <a:endParaRPr lang="fa-IR" sz="2400" b="1" dirty="0"/>
          </a:p>
        </p:txBody>
      </p:sp>
      <p:sp>
        <p:nvSpPr>
          <p:cNvPr id="18" name="Oval 17"/>
          <p:cNvSpPr/>
          <p:nvPr/>
        </p:nvSpPr>
        <p:spPr>
          <a:xfrm>
            <a:off x="3929058" y="3143248"/>
            <a:ext cx="1928826" cy="18573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0"/>
            <a:r>
              <a:rPr lang="fa-I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استرس</a:t>
            </a:r>
            <a:endParaRPr lang="en-U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algn="ctr" rtl="0"/>
            <a:r>
              <a:rPr lang="en-US"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Stress</a:t>
            </a:r>
            <a:endParaRPr lang="fa-IR" sz="3600" dirty="0"/>
          </a:p>
        </p:txBody>
      </p:sp>
      <p:graphicFrame>
        <p:nvGraphicFramePr>
          <p:cNvPr id="9217" name="Object 1">
            <a:hlinkClick r:id="" action="ppaction://ole?verb=0"/>
          </p:cNvPr>
          <p:cNvGraphicFramePr>
            <a:graphicFrameLocks/>
          </p:cNvGraphicFramePr>
          <p:nvPr/>
        </p:nvGraphicFramePr>
        <p:xfrm>
          <a:off x="7740352" y="4711154"/>
          <a:ext cx="1155105" cy="1094110"/>
        </p:xfrm>
        <a:graphic>
          <a:graphicData uri="http://schemas.openxmlformats.org/presentationml/2006/ole">
            <mc:AlternateContent xmlns:mc="http://schemas.openxmlformats.org/markup-compatibility/2006">
              <mc:Choice xmlns:v="urn:schemas-microsoft-com:vml" Requires="v">
                <p:oleObj spid="_x0000_s9261" name="Clip" r:id="rId3" imgW="2235200" imgH="1958975" progId="">
                  <p:embed/>
                </p:oleObj>
              </mc:Choice>
              <mc:Fallback>
                <p:oleObj name="Clip" r:id="rId3" imgW="2235200" imgH="1958975" progId="">
                  <p:embed/>
                  <p:pic>
                    <p:nvPicPr>
                      <p:cNvPr id="0" name="Picture 3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352" y="4711154"/>
                        <a:ext cx="1155105" cy="1094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19" name="Group 1027"/>
          <p:cNvGrpSpPr>
            <a:grpSpLocks/>
          </p:cNvGrpSpPr>
          <p:nvPr/>
        </p:nvGrpSpPr>
        <p:grpSpPr bwMode="auto">
          <a:xfrm>
            <a:off x="683568" y="4653136"/>
            <a:ext cx="1155080" cy="1045667"/>
            <a:chOff x="720" y="1440"/>
            <a:chExt cx="1408" cy="1203"/>
          </a:xfrm>
        </p:grpSpPr>
        <p:sp>
          <p:nvSpPr>
            <p:cNvPr id="20" name="AutoShape 1028"/>
            <p:cNvSpPr>
              <a:spLocks noChangeArrowheads="1"/>
            </p:cNvSpPr>
            <p:nvPr/>
          </p:nvSpPr>
          <p:spPr bwMode="auto">
            <a:xfrm>
              <a:off x="720" y="1440"/>
              <a:ext cx="1392" cy="1200"/>
            </a:xfrm>
            <a:prstGeom prst="roundRect">
              <a:avLst>
                <a:gd name="adj" fmla="val 16648"/>
              </a:avLst>
            </a:prstGeom>
            <a:solidFill>
              <a:srgbClr val="00FFFF"/>
            </a:solidFill>
            <a:ln w="12700">
              <a:solidFill>
                <a:schemeClr val="tx1"/>
              </a:solidFill>
              <a:round/>
              <a:headEnd/>
              <a:tailEnd/>
            </a:ln>
            <a:effectLst/>
          </p:spPr>
          <p:txBody>
            <a:bodyPr wrap="none" anchor="ctr"/>
            <a:lstStyle/>
            <a:p>
              <a:endParaRPr lang="fa-IR"/>
            </a:p>
          </p:txBody>
        </p:sp>
        <p:graphicFrame>
          <p:nvGraphicFramePr>
            <p:cNvPr id="21" name="Object 1029">
              <a:hlinkClick r:id="" action="ppaction://ole?verb=0"/>
            </p:cNvPr>
            <p:cNvGraphicFramePr>
              <a:graphicFrameLocks/>
            </p:cNvGraphicFramePr>
            <p:nvPr/>
          </p:nvGraphicFramePr>
          <p:xfrm>
            <a:off x="720" y="1488"/>
            <a:ext cx="1408" cy="1155"/>
          </p:xfrm>
          <a:graphic>
            <a:graphicData uri="http://schemas.openxmlformats.org/presentationml/2006/ole">
              <mc:AlternateContent xmlns:mc="http://schemas.openxmlformats.org/markup-compatibility/2006">
                <mc:Choice xmlns:v="urn:schemas-microsoft-com:vml" Requires="v">
                  <p:oleObj spid="_x0000_s9262" name="Clip" r:id="rId5" imgW="2231326" imgH="1830385" progId="">
                    <p:embed/>
                  </p:oleObj>
                </mc:Choice>
                <mc:Fallback>
                  <p:oleObj name="Clip" r:id="rId5" imgW="2231326" imgH="1830385" progId="">
                    <p:embed/>
                    <p:pic>
                      <p:nvPicPr>
                        <p:cNvPr id="0" name="Picture 38"/>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0" y="1488"/>
                          <a:ext cx="1408" cy="11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22" name="Slide Number Placeholder 21"/>
          <p:cNvSpPr>
            <a:spLocks noGrp="1"/>
          </p:cNvSpPr>
          <p:nvPr>
            <p:ph type="sldNum" sz="quarter" idx="12"/>
          </p:nvPr>
        </p:nvSpPr>
        <p:spPr/>
        <p:txBody>
          <a:bodyPr/>
          <a:lstStyle/>
          <a:p>
            <a:fld id="{7C6FA8BF-AB68-4E1E-A4CC-85C54C2391B1}" type="slidenum">
              <a:rPr lang="fa-IR" smtClean="0"/>
              <a:pPr/>
              <a:t>10</a:t>
            </a:fld>
            <a:endParaRPr lang="fa-IR"/>
          </a:p>
        </p:txBody>
      </p:sp>
      <p:sp>
        <p:nvSpPr>
          <p:cNvPr id="23" name="Footer Placeholder 22"/>
          <p:cNvSpPr>
            <a:spLocks noGrp="1"/>
          </p:cNvSpPr>
          <p:nvPr>
            <p:ph type="ftr" sz="quarter" idx="11"/>
          </p:nvPr>
        </p:nvSpPr>
        <p:spPr/>
        <p:txBody>
          <a:bodyPr/>
          <a:lstStyle/>
          <a:p>
            <a:endParaRPr lang="fa-IR" dirty="0"/>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5"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strVal val="#ppt_w*0.70"/>
                                          </p:val>
                                        </p:tav>
                                        <p:tav tm="100000">
                                          <p:val>
                                            <p:strVal val="#ppt_w"/>
                                          </p:val>
                                        </p:tav>
                                      </p:tavLst>
                                    </p:anim>
                                    <p:anim calcmode="lin" valueType="num">
                                      <p:cBhvr>
                                        <p:cTn id="13" dur="1000" fill="hold"/>
                                        <p:tgtEl>
                                          <p:spTgt spid="5"/>
                                        </p:tgtEl>
                                        <p:attrNameLst>
                                          <p:attrName>ppt_h</p:attrName>
                                        </p:attrNameLst>
                                      </p:cBhvr>
                                      <p:tavLst>
                                        <p:tav tm="0">
                                          <p:val>
                                            <p:strVal val="#ppt_h"/>
                                          </p:val>
                                        </p:tav>
                                        <p:tav tm="100000">
                                          <p:val>
                                            <p:strVal val="#ppt_h"/>
                                          </p:val>
                                        </p:tav>
                                      </p:tavLst>
                                    </p:anim>
                                    <p:animEffect transition="in" filter="fade">
                                      <p:cBhvr>
                                        <p:cTn id="14" dur="1000"/>
                                        <p:tgtEl>
                                          <p:spTgt spid="5"/>
                                        </p:tgtEl>
                                      </p:cBhvr>
                                    </p:animEffect>
                                  </p:childTnLst>
                                </p:cTn>
                              </p:par>
                            </p:childTnLst>
                          </p:cTn>
                        </p:par>
                        <p:par>
                          <p:cTn id="15" fill="hold">
                            <p:stCondLst>
                              <p:cond delay="1500"/>
                            </p:stCondLst>
                            <p:childTnLst>
                              <p:par>
                                <p:cTn id="16" presetID="53"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500" fill="hold"/>
                                        <p:tgtEl>
                                          <p:spTgt spid="14"/>
                                        </p:tgtEl>
                                        <p:attrNameLst>
                                          <p:attrName>ppt_w</p:attrName>
                                        </p:attrNameLst>
                                      </p:cBhvr>
                                      <p:tavLst>
                                        <p:tav tm="0">
                                          <p:val>
                                            <p:fltVal val="0"/>
                                          </p:val>
                                        </p:tav>
                                        <p:tav tm="100000">
                                          <p:val>
                                            <p:strVal val="#ppt_w"/>
                                          </p:val>
                                        </p:tav>
                                      </p:tavLst>
                                    </p:anim>
                                    <p:anim calcmode="lin" valueType="num">
                                      <p:cBhvr>
                                        <p:cTn id="19" dur="500" fill="hold"/>
                                        <p:tgtEl>
                                          <p:spTgt spid="14"/>
                                        </p:tgtEl>
                                        <p:attrNameLst>
                                          <p:attrName>ppt_h</p:attrName>
                                        </p:attrNameLst>
                                      </p:cBhvr>
                                      <p:tavLst>
                                        <p:tav tm="0">
                                          <p:val>
                                            <p:fltVal val="0"/>
                                          </p:val>
                                        </p:tav>
                                        <p:tav tm="100000">
                                          <p:val>
                                            <p:strVal val="#ppt_h"/>
                                          </p:val>
                                        </p:tav>
                                      </p:tavLst>
                                    </p:anim>
                                    <p:animEffect transition="in" filter="fade">
                                      <p:cBhvr>
                                        <p:cTn id="20" dur="500"/>
                                        <p:tgtEl>
                                          <p:spTgt spid="14"/>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childTnLst>
                          </p:cTn>
                        </p:par>
                        <p:par>
                          <p:cTn id="26" fill="hold">
                            <p:stCondLst>
                              <p:cond delay="2000"/>
                            </p:stCondLst>
                            <p:childTnLst>
                              <p:par>
                                <p:cTn id="27" presetID="23" presetClass="entr" presetSubtype="16" fill="hold" nodeType="afterEffect">
                                  <p:stCondLst>
                                    <p:cond delay="0"/>
                                  </p:stCondLst>
                                  <p:childTnLst>
                                    <p:set>
                                      <p:cBhvr>
                                        <p:cTn id="28" dur="1" fill="hold">
                                          <p:stCondLst>
                                            <p:cond delay="0"/>
                                          </p:stCondLst>
                                        </p:cTn>
                                        <p:tgtEl>
                                          <p:spTgt spid="9217"/>
                                        </p:tgtEl>
                                        <p:attrNameLst>
                                          <p:attrName>style.visibility</p:attrName>
                                        </p:attrNameLst>
                                      </p:cBhvr>
                                      <p:to>
                                        <p:strVal val="visible"/>
                                      </p:to>
                                    </p:set>
                                    <p:anim calcmode="lin" valueType="num">
                                      <p:cBhvr>
                                        <p:cTn id="29" dur="500" fill="hold"/>
                                        <p:tgtEl>
                                          <p:spTgt spid="9217"/>
                                        </p:tgtEl>
                                        <p:attrNameLst>
                                          <p:attrName>ppt_w</p:attrName>
                                        </p:attrNameLst>
                                      </p:cBhvr>
                                      <p:tavLst>
                                        <p:tav tm="0">
                                          <p:val>
                                            <p:fltVal val="0"/>
                                          </p:val>
                                        </p:tav>
                                        <p:tav tm="100000">
                                          <p:val>
                                            <p:strVal val="#ppt_w"/>
                                          </p:val>
                                        </p:tav>
                                      </p:tavLst>
                                    </p:anim>
                                    <p:anim calcmode="lin" valueType="num">
                                      <p:cBhvr>
                                        <p:cTn id="30" dur="500" fill="hold"/>
                                        <p:tgtEl>
                                          <p:spTgt spid="9217"/>
                                        </p:tgtEl>
                                        <p:attrNameLst>
                                          <p:attrName>ppt_h</p:attrName>
                                        </p:attrNameLst>
                                      </p:cBhvr>
                                      <p:tavLst>
                                        <p:tav tm="0">
                                          <p:val>
                                            <p:fltVal val="0"/>
                                          </p:val>
                                        </p:tav>
                                        <p:tav tm="100000">
                                          <p:val>
                                            <p:strVal val="#ppt_h"/>
                                          </p:val>
                                        </p:tav>
                                      </p:tavLst>
                                    </p:anim>
                                  </p:childTnLst>
                                </p:cTn>
                              </p:par>
                            </p:childTnLst>
                          </p:cTn>
                        </p:par>
                        <p:par>
                          <p:cTn id="31" fill="hold">
                            <p:stCondLst>
                              <p:cond delay="2500"/>
                            </p:stCondLst>
                            <p:childTnLst>
                              <p:par>
                                <p:cTn id="32" presetID="53" presetClass="entr" presetSubtype="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Effect transition="in" filter="fade">
                                      <p:cBhvr>
                                        <p:cTn id="36" dur="500"/>
                                        <p:tgtEl>
                                          <p:spTgt spid="11"/>
                                        </p:tgtEl>
                                      </p:cBhvr>
                                    </p:animEffect>
                                  </p:childTnLst>
                                </p:cTn>
                              </p:par>
                              <p:par>
                                <p:cTn id="37" presetID="53"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Effect transition="in" filter="fade">
                                      <p:cBhvr>
                                        <p:cTn id="41" dur="500"/>
                                        <p:tgtEl>
                                          <p:spTgt spid="15"/>
                                        </p:tgtEl>
                                      </p:cBhvr>
                                    </p:animEffect>
                                  </p:childTnLst>
                                </p:cTn>
                              </p:par>
                            </p:childTnLst>
                          </p:cTn>
                        </p:par>
                        <p:par>
                          <p:cTn id="42" fill="hold">
                            <p:stCondLst>
                              <p:cond delay="3000"/>
                            </p:stCondLst>
                            <p:childTnLst>
                              <p:par>
                                <p:cTn id="43" presetID="23" presetClass="entr" presetSubtype="16" fill="hold"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p:cTn id="45" dur="500" fill="hold"/>
                                        <p:tgtEl>
                                          <p:spTgt spid="19"/>
                                        </p:tgtEl>
                                        <p:attrNameLst>
                                          <p:attrName>ppt_w</p:attrName>
                                        </p:attrNameLst>
                                      </p:cBhvr>
                                      <p:tavLst>
                                        <p:tav tm="0">
                                          <p:val>
                                            <p:fltVal val="0"/>
                                          </p:val>
                                        </p:tav>
                                        <p:tav tm="100000">
                                          <p:val>
                                            <p:strVal val="#ppt_w"/>
                                          </p:val>
                                        </p:tav>
                                      </p:tavLst>
                                    </p:anim>
                                    <p:anim calcmode="lin" valueType="num">
                                      <p:cBhvr>
                                        <p:cTn id="46" dur="500" fill="hold"/>
                                        <p:tgtEl>
                                          <p:spTgt spid="19"/>
                                        </p:tgtEl>
                                        <p:attrNameLst>
                                          <p:attrName>ppt_h</p:attrName>
                                        </p:attrNameLst>
                                      </p:cBhvr>
                                      <p:tavLst>
                                        <p:tav tm="0">
                                          <p:val>
                                            <p:fltVal val="0"/>
                                          </p:val>
                                        </p:tav>
                                        <p:tav tm="100000">
                                          <p:val>
                                            <p:strVal val="#ppt_h"/>
                                          </p:val>
                                        </p:tav>
                                      </p:tavLst>
                                    </p:anim>
                                  </p:childTnLst>
                                </p:cTn>
                              </p:par>
                            </p:childTnLst>
                          </p:cTn>
                        </p:par>
                      </p:childTnLst>
                    </p:cTn>
                  </p:par>
                  <p:par>
                    <p:cTn id="47" fill="hold">
                      <p:stCondLst>
                        <p:cond delay="indefinite"/>
                      </p:stCondLst>
                      <p:childTnLst>
                        <p:par>
                          <p:cTn id="48" fill="hold">
                            <p:stCondLst>
                              <p:cond delay="0"/>
                            </p:stCondLst>
                            <p:childTnLst>
                              <p:par>
                                <p:cTn id="49" presetID="55" presetClass="entr" presetSubtype="0" fill="hold" nodeType="click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1000" fill="hold"/>
                                        <p:tgtEl>
                                          <p:spTgt spid="7"/>
                                        </p:tgtEl>
                                        <p:attrNameLst>
                                          <p:attrName>ppt_w</p:attrName>
                                        </p:attrNameLst>
                                      </p:cBhvr>
                                      <p:tavLst>
                                        <p:tav tm="0">
                                          <p:val>
                                            <p:strVal val="#ppt_w*0.70"/>
                                          </p:val>
                                        </p:tav>
                                        <p:tav tm="100000">
                                          <p:val>
                                            <p:strVal val="#ppt_w"/>
                                          </p:val>
                                        </p:tav>
                                      </p:tavLst>
                                    </p:anim>
                                    <p:anim calcmode="lin" valueType="num">
                                      <p:cBhvr>
                                        <p:cTn id="52" dur="1000" fill="hold"/>
                                        <p:tgtEl>
                                          <p:spTgt spid="7"/>
                                        </p:tgtEl>
                                        <p:attrNameLst>
                                          <p:attrName>ppt_h</p:attrName>
                                        </p:attrNameLst>
                                      </p:cBhvr>
                                      <p:tavLst>
                                        <p:tav tm="0">
                                          <p:val>
                                            <p:strVal val="#ppt_h"/>
                                          </p:val>
                                        </p:tav>
                                        <p:tav tm="100000">
                                          <p:val>
                                            <p:strVal val="#ppt_h"/>
                                          </p:val>
                                        </p:tav>
                                      </p:tavLst>
                                    </p:anim>
                                    <p:animEffect transition="in" filter="fade">
                                      <p:cBhvr>
                                        <p:cTn id="53" dur="1000"/>
                                        <p:tgtEl>
                                          <p:spTgt spid="7"/>
                                        </p:tgtEl>
                                      </p:cBhvr>
                                    </p:animEffect>
                                  </p:childTnLst>
                                </p:cTn>
                              </p:par>
                            </p:childTnLst>
                          </p:cTn>
                        </p:par>
                        <p:par>
                          <p:cTn id="54" fill="hold">
                            <p:stCondLst>
                              <p:cond delay="1000"/>
                            </p:stCondLst>
                            <p:childTnLst>
                              <p:par>
                                <p:cTn id="55" presetID="53" presetClass="entr" presetSubtype="0"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500" fill="hold"/>
                                        <p:tgtEl>
                                          <p:spTgt spid="13"/>
                                        </p:tgtEl>
                                        <p:attrNameLst>
                                          <p:attrName>ppt_w</p:attrName>
                                        </p:attrNameLst>
                                      </p:cBhvr>
                                      <p:tavLst>
                                        <p:tav tm="0">
                                          <p:val>
                                            <p:fltVal val="0"/>
                                          </p:val>
                                        </p:tav>
                                        <p:tav tm="100000">
                                          <p:val>
                                            <p:strVal val="#ppt_w"/>
                                          </p:val>
                                        </p:tav>
                                      </p:tavLst>
                                    </p:anim>
                                    <p:anim calcmode="lin" valueType="num">
                                      <p:cBhvr>
                                        <p:cTn id="58" dur="500" fill="hold"/>
                                        <p:tgtEl>
                                          <p:spTgt spid="13"/>
                                        </p:tgtEl>
                                        <p:attrNameLst>
                                          <p:attrName>ppt_h</p:attrName>
                                        </p:attrNameLst>
                                      </p:cBhvr>
                                      <p:tavLst>
                                        <p:tav tm="0">
                                          <p:val>
                                            <p:fltVal val="0"/>
                                          </p:val>
                                        </p:tav>
                                        <p:tav tm="100000">
                                          <p:val>
                                            <p:strVal val="#ppt_h"/>
                                          </p:val>
                                        </p:tav>
                                      </p:tavLst>
                                    </p:anim>
                                    <p:animEffect transition="in" filter="fade">
                                      <p:cBhvr>
                                        <p:cTn id="59" dur="500"/>
                                        <p:tgtEl>
                                          <p:spTgt spid="13"/>
                                        </p:tgtEl>
                                      </p:cBhvr>
                                    </p:animEffect>
                                  </p:childTnLst>
                                </p:cTn>
                              </p:par>
                              <p:par>
                                <p:cTn id="60" presetID="53" presetClass="entr" presetSubtype="0"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p:cTn id="62" dur="500" fill="hold"/>
                                        <p:tgtEl>
                                          <p:spTgt spid="17"/>
                                        </p:tgtEl>
                                        <p:attrNameLst>
                                          <p:attrName>ppt_w</p:attrName>
                                        </p:attrNameLst>
                                      </p:cBhvr>
                                      <p:tavLst>
                                        <p:tav tm="0">
                                          <p:val>
                                            <p:fltVal val="0"/>
                                          </p:val>
                                        </p:tav>
                                        <p:tav tm="100000">
                                          <p:val>
                                            <p:strVal val="#ppt_w"/>
                                          </p:val>
                                        </p:tav>
                                      </p:tavLst>
                                    </p:anim>
                                    <p:anim calcmode="lin" valueType="num">
                                      <p:cBhvr>
                                        <p:cTn id="63" dur="500" fill="hold"/>
                                        <p:tgtEl>
                                          <p:spTgt spid="17"/>
                                        </p:tgtEl>
                                        <p:attrNameLst>
                                          <p:attrName>ppt_h</p:attrName>
                                        </p:attrNameLst>
                                      </p:cBhvr>
                                      <p:tavLst>
                                        <p:tav tm="0">
                                          <p:val>
                                            <p:fltVal val="0"/>
                                          </p:val>
                                        </p:tav>
                                        <p:tav tm="100000">
                                          <p:val>
                                            <p:strVal val="#ppt_h"/>
                                          </p:val>
                                        </p:tav>
                                      </p:tavLst>
                                    </p:anim>
                                    <p:animEffect transition="in" filter="fade">
                                      <p:cBhvr>
                                        <p:cTn id="64" dur="500"/>
                                        <p:tgtEl>
                                          <p:spTgt spid="17"/>
                                        </p:tgtEl>
                                      </p:cBhvr>
                                    </p:animEffect>
                                  </p:childTnLst>
                                </p:cTn>
                              </p:par>
                            </p:childTnLst>
                          </p:cTn>
                        </p:par>
                        <p:par>
                          <p:cTn id="65" fill="hold">
                            <p:stCondLst>
                              <p:cond delay="1500"/>
                            </p:stCondLst>
                            <p:childTnLst>
                              <p:par>
                                <p:cTn id="66" presetID="53"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childTnLst>
                                </p:cTn>
                              </p:par>
                              <p:par>
                                <p:cTn id="71" presetID="53" presetClass="entr" presetSubtype="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74638"/>
            <a:ext cx="8501122" cy="1143000"/>
          </a:xfrm>
        </p:spPr>
        <p:txBody>
          <a:bodyPr/>
          <a:lstStyle/>
          <a:p>
            <a:r>
              <a:rPr lang="fa-IR" dirty="0" smtClean="0"/>
              <a:t>منحنی استرس – عملکرد :</a:t>
            </a:r>
            <a:r>
              <a:rPr lang="fa-IR" sz="2400" dirty="0" smtClean="0"/>
              <a:t>رابطۀ استرس با سطح عملکرد</a:t>
            </a:r>
            <a:endParaRPr lang="fa-IR" sz="2400" dirty="0"/>
          </a:p>
        </p:txBody>
      </p:sp>
      <p:sp>
        <p:nvSpPr>
          <p:cNvPr id="4" name="Line 3"/>
          <p:cNvSpPr>
            <a:spLocks noChangeShapeType="1"/>
          </p:cNvSpPr>
          <p:nvPr/>
        </p:nvSpPr>
        <p:spPr bwMode="auto">
          <a:xfrm>
            <a:off x="2181884" y="1584928"/>
            <a:ext cx="0" cy="3581430"/>
          </a:xfrm>
          <a:prstGeom prst="line">
            <a:avLst/>
          </a:prstGeom>
          <a:noFill/>
          <a:ln w="57150">
            <a:solidFill>
              <a:srgbClr val="BC6D16"/>
            </a:solidFill>
            <a:round/>
            <a:headEnd type="triangle" w="med" len="med"/>
            <a:tailEnd type="none" w="med" len="med"/>
          </a:ln>
          <a:effectLst/>
        </p:spPr>
        <p:txBody>
          <a:bodyPr/>
          <a:lstStyle/>
          <a:p>
            <a:endParaRPr lang="fa-IR"/>
          </a:p>
        </p:txBody>
      </p:sp>
      <p:sp>
        <p:nvSpPr>
          <p:cNvPr id="5" name="Line 4"/>
          <p:cNvSpPr>
            <a:spLocks noChangeShapeType="1"/>
          </p:cNvSpPr>
          <p:nvPr/>
        </p:nvSpPr>
        <p:spPr bwMode="auto">
          <a:xfrm>
            <a:off x="2167815" y="5138221"/>
            <a:ext cx="5630477" cy="0"/>
          </a:xfrm>
          <a:prstGeom prst="line">
            <a:avLst/>
          </a:prstGeom>
          <a:noFill/>
          <a:ln w="57150">
            <a:solidFill>
              <a:srgbClr val="BC6D16"/>
            </a:solidFill>
            <a:round/>
            <a:headEnd type="none" w="med" len="med"/>
            <a:tailEnd type="triangle" w="med" len="med"/>
          </a:ln>
          <a:effectLst/>
        </p:spPr>
        <p:txBody>
          <a:bodyPr/>
          <a:lstStyle/>
          <a:p>
            <a:endParaRPr lang="fa-IR"/>
          </a:p>
        </p:txBody>
      </p:sp>
      <p:sp>
        <p:nvSpPr>
          <p:cNvPr id="6" name="Freeform 5"/>
          <p:cNvSpPr>
            <a:spLocks/>
          </p:cNvSpPr>
          <p:nvPr/>
        </p:nvSpPr>
        <p:spPr bwMode="auto">
          <a:xfrm>
            <a:off x="2699793" y="1844824"/>
            <a:ext cx="4536504" cy="3024336"/>
          </a:xfrm>
          <a:custGeom>
            <a:avLst/>
            <a:gdLst/>
            <a:ahLst/>
            <a:cxnLst>
              <a:cxn ang="0">
                <a:pos x="0" y="1166"/>
              </a:cxn>
              <a:cxn ang="0">
                <a:pos x="371" y="1030"/>
              </a:cxn>
              <a:cxn ang="0">
                <a:pos x="881" y="0"/>
              </a:cxn>
              <a:cxn ang="0">
                <a:pos x="1437" y="1030"/>
              </a:cxn>
              <a:cxn ang="0">
                <a:pos x="1729" y="1176"/>
              </a:cxn>
              <a:cxn ang="0">
                <a:pos x="1720" y="1166"/>
              </a:cxn>
            </a:cxnLst>
            <a:rect l="0" t="0" r="r" b="b"/>
            <a:pathLst>
              <a:path w="1776" h="1226">
                <a:moveTo>
                  <a:pt x="0" y="1166"/>
                </a:moveTo>
                <a:cubicBezTo>
                  <a:pt x="111" y="1195"/>
                  <a:pt x="224" y="1225"/>
                  <a:pt x="371" y="1030"/>
                </a:cubicBezTo>
                <a:cubicBezTo>
                  <a:pt x="518" y="836"/>
                  <a:pt x="703" y="0"/>
                  <a:pt x="881" y="0"/>
                </a:cubicBezTo>
                <a:cubicBezTo>
                  <a:pt x="1059" y="0"/>
                  <a:pt x="1296" y="834"/>
                  <a:pt x="1437" y="1030"/>
                </a:cubicBezTo>
                <a:cubicBezTo>
                  <a:pt x="1578" y="1226"/>
                  <a:pt x="1682" y="1153"/>
                  <a:pt x="1729" y="1176"/>
                </a:cubicBezTo>
                <a:cubicBezTo>
                  <a:pt x="1776" y="1199"/>
                  <a:pt x="1722" y="1168"/>
                  <a:pt x="1720" y="1166"/>
                </a:cubicBezTo>
              </a:path>
            </a:pathLst>
          </a:custGeom>
          <a:ln w="57150">
            <a:headEnd/>
            <a:tailEnd/>
          </a:ln>
        </p:spPr>
        <p:style>
          <a:lnRef idx="3">
            <a:schemeClr val="accent2"/>
          </a:lnRef>
          <a:fillRef idx="0">
            <a:schemeClr val="accent2"/>
          </a:fillRef>
          <a:effectRef idx="2">
            <a:schemeClr val="accent2"/>
          </a:effectRef>
          <a:fontRef idx="minor">
            <a:schemeClr val="tx1"/>
          </a:fontRef>
        </p:style>
        <p:txBody>
          <a:bodyPr/>
          <a:lstStyle/>
          <a:p>
            <a:endParaRPr lang="fa-IR"/>
          </a:p>
        </p:txBody>
      </p:sp>
      <p:sp>
        <p:nvSpPr>
          <p:cNvPr id="7" name="Rectangle 6"/>
          <p:cNvSpPr>
            <a:spLocks noChangeArrowheads="1"/>
          </p:cNvSpPr>
          <p:nvPr/>
        </p:nvSpPr>
        <p:spPr bwMode="auto">
          <a:xfrm rot="16200000">
            <a:off x="905790" y="2927655"/>
            <a:ext cx="1459644" cy="895975"/>
          </a:xfrm>
          <a:prstGeom prst="rect">
            <a:avLst/>
          </a:prstGeom>
          <a:noFill/>
          <a:ln w="9525">
            <a:solidFill>
              <a:schemeClr val="bg1"/>
            </a:solidFill>
            <a:miter lim="800000"/>
            <a:headEnd/>
            <a:tailEnd/>
          </a:ln>
          <a:effectLst/>
        </p:spPr>
        <p:txBody>
          <a:bodyPr wrap="none" anchor="b"/>
          <a:lstStyle/>
          <a:p>
            <a:pPr algn="ctr" rtl="1" eaLnBrk="1" hangingPunct="1"/>
            <a:r>
              <a:rPr lang="fa-IR"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Jadid" pitchFamily="2" charset="-78"/>
              </a:rPr>
              <a:t>سطح عملكرد</a:t>
            </a:r>
            <a:endParaRPr 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Jadid" pitchFamily="2" charset="-78"/>
            </a:endParaRPr>
          </a:p>
        </p:txBody>
      </p:sp>
      <p:sp>
        <p:nvSpPr>
          <p:cNvPr id="10" name="Rectangle 9"/>
          <p:cNvSpPr>
            <a:spLocks noChangeArrowheads="1"/>
          </p:cNvSpPr>
          <p:nvPr/>
        </p:nvSpPr>
        <p:spPr bwMode="auto">
          <a:xfrm>
            <a:off x="2195736" y="5204320"/>
            <a:ext cx="1487251" cy="671364"/>
          </a:xfrm>
          <a:prstGeom prst="rect">
            <a:avLst/>
          </a:prstGeom>
          <a:solidFill>
            <a:schemeClr val="bg1"/>
          </a:solidFill>
          <a:ln w="9525">
            <a:solidFill>
              <a:schemeClr val="bg1"/>
            </a:solidFill>
            <a:miter lim="800000"/>
            <a:headEnd/>
            <a:tailEnd/>
          </a:ln>
          <a:effectLst/>
        </p:spPr>
        <p:txBody>
          <a:bodyPr wrap="none" anchor="ctr"/>
          <a:lstStyle/>
          <a:p>
            <a:pPr algn="ctr" rtl="1" eaLnBrk="1" hangingPunct="1"/>
            <a:r>
              <a:rPr lang="fa-IR" sz="1600" b="1" dirty="0" smtClean="0">
                <a:solidFill>
                  <a:srgbClr val="FF0000"/>
                </a:solidFill>
                <a:effectLst>
                  <a:outerShdw blurRad="38100" dist="38100" dir="2700000" algn="tl">
                    <a:srgbClr val="000000">
                      <a:alpha val="43137"/>
                    </a:srgbClr>
                  </a:outerShdw>
                </a:effectLst>
              </a:rPr>
              <a:t>كم</a:t>
            </a:r>
            <a:endParaRPr lang="fa-IR" sz="1600" b="1" dirty="0">
              <a:solidFill>
                <a:srgbClr val="FF0000"/>
              </a:solidFill>
              <a:effectLst>
                <a:outerShdw blurRad="38100" dist="38100" dir="2700000" algn="tl">
                  <a:srgbClr val="000000">
                    <a:alpha val="43137"/>
                  </a:srgbClr>
                </a:outerShdw>
              </a:effectLst>
            </a:endParaRPr>
          </a:p>
        </p:txBody>
      </p:sp>
      <p:sp>
        <p:nvSpPr>
          <p:cNvPr id="11" name="Rectangle 10"/>
          <p:cNvSpPr>
            <a:spLocks noChangeArrowheads="1"/>
          </p:cNvSpPr>
          <p:nvPr/>
        </p:nvSpPr>
        <p:spPr bwMode="auto">
          <a:xfrm>
            <a:off x="4139952" y="5204320"/>
            <a:ext cx="1582662" cy="671364"/>
          </a:xfrm>
          <a:prstGeom prst="rect">
            <a:avLst/>
          </a:prstGeom>
          <a:solidFill>
            <a:schemeClr val="bg1"/>
          </a:solidFill>
          <a:ln w="9525">
            <a:solidFill>
              <a:schemeClr val="bg1"/>
            </a:solidFill>
            <a:miter lim="800000"/>
            <a:headEnd/>
            <a:tailEnd/>
          </a:ln>
          <a:effectLst/>
        </p:spPr>
        <p:txBody>
          <a:bodyPr wrap="none" anchor="ctr"/>
          <a:lstStyle/>
          <a:p>
            <a:pPr algn="ctr" rtl="1" eaLnBrk="1" hangingPunct="1"/>
            <a:r>
              <a:rPr lang="fa-IR" sz="1600" b="1" dirty="0" smtClean="0">
                <a:solidFill>
                  <a:srgbClr val="00B050"/>
                </a:solidFill>
                <a:effectLst>
                  <a:outerShdw blurRad="38100" dist="38100" dir="2700000" algn="tl">
                    <a:srgbClr val="000000">
                      <a:alpha val="43137"/>
                    </a:srgbClr>
                  </a:outerShdw>
                </a:effectLst>
              </a:rPr>
              <a:t>بهينه</a:t>
            </a:r>
            <a:endParaRPr lang="fa-IR" sz="1600" b="1" dirty="0">
              <a:solidFill>
                <a:srgbClr val="00B050"/>
              </a:solidFill>
              <a:effectLst>
                <a:outerShdw blurRad="38100" dist="38100" dir="2700000" algn="tl">
                  <a:srgbClr val="000000">
                    <a:alpha val="43137"/>
                  </a:srgbClr>
                </a:outerShdw>
              </a:effectLst>
            </a:endParaRPr>
          </a:p>
        </p:txBody>
      </p:sp>
      <p:sp>
        <p:nvSpPr>
          <p:cNvPr id="12" name="Rectangle 11"/>
          <p:cNvSpPr>
            <a:spLocks noChangeArrowheads="1"/>
          </p:cNvSpPr>
          <p:nvPr/>
        </p:nvSpPr>
        <p:spPr bwMode="auto">
          <a:xfrm>
            <a:off x="6156176" y="5203439"/>
            <a:ext cx="1656184" cy="673833"/>
          </a:xfrm>
          <a:prstGeom prst="rect">
            <a:avLst/>
          </a:prstGeom>
          <a:solidFill>
            <a:schemeClr val="bg1"/>
          </a:solidFill>
          <a:ln w="9525">
            <a:solidFill>
              <a:schemeClr val="bg1"/>
            </a:solidFill>
            <a:miter lim="800000"/>
            <a:headEnd/>
            <a:tailEnd/>
          </a:ln>
          <a:effectLst/>
        </p:spPr>
        <p:txBody>
          <a:bodyPr wrap="none" anchor="ctr"/>
          <a:lstStyle/>
          <a:p>
            <a:pPr algn="ctr" rtl="1" eaLnBrk="1" hangingPunct="1"/>
            <a:r>
              <a:rPr lang="fa-IR" sz="1600" b="1" dirty="0" smtClean="0">
                <a:solidFill>
                  <a:srgbClr val="FF0000"/>
                </a:solidFill>
                <a:effectLst>
                  <a:outerShdw blurRad="38100" dist="38100" dir="2700000" algn="tl">
                    <a:srgbClr val="000000">
                      <a:alpha val="43137"/>
                    </a:srgbClr>
                  </a:outerShdw>
                </a:effectLst>
              </a:rPr>
              <a:t>زياد</a:t>
            </a:r>
            <a:endParaRPr lang="fa-IR" sz="1600" b="1" dirty="0">
              <a:solidFill>
                <a:srgbClr val="FF0000"/>
              </a:solidFill>
              <a:effectLst>
                <a:outerShdw blurRad="38100" dist="38100" dir="2700000" algn="tl">
                  <a:srgbClr val="000000">
                    <a:alpha val="43137"/>
                  </a:srgbClr>
                </a:outerShdw>
              </a:effectLst>
            </a:endParaRPr>
          </a:p>
        </p:txBody>
      </p:sp>
      <p:sp>
        <p:nvSpPr>
          <p:cNvPr id="13" name="Slide Number Placeholder 12"/>
          <p:cNvSpPr>
            <a:spLocks noGrp="1"/>
          </p:cNvSpPr>
          <p:nvPr>
            <p:ph type="sldNum" sz="quarter" idx="12"/>
          </p:nvPr>
        </p:nvSpPr>
        <p:spPr/>
        <p:txBody>
          <a:bodyPr/>
          <a:lstStyle/>
          <a:p>
            <a:fld id="{7C6FA8BF-AB68-4E1E-A4CC-85C54C2391B1}" type="slidenum">
              <a:rPr lang="fa-IR" smtClean="0"/>
              <a:pPr/>
              <a:t>11</a:t>
            </a:fld>
            <a:endParaRPr lang="fa-IR"/>
          </a:p>
        </p:txBody>
      </p:sp>
      <p:sp>
        <p:nvSpPr>
          <p:cNvPr id="14" name="Rectangle 13"/>
          <p:cNvSpPr>
            <a:spLocks noChangeArrowheads="1"/>
          </p:cNvSpPr>
          <p:nvPr/>
        </p:nvSpPr>
        <p:spPr bwMode="auto">
          <a:xfrm>
            <a:off x="4141466" y="5781972"/>
            <a:ext cx="1582662" cy="671364"/>
          </a:xfrm>
          <a:prstGeom prst="rect">
            <a:avLst/>
          </a:prstGeom>
          <a:solidFill>
            <a:schemeClr val="bg1"/>
          </a:solidFill>
          <a:ln w="9525">
            <a:solidFill>
              <a:schemeClr val="bg1"/>
            </a:solidFill>
            <a:miter lim="800000"/>
            <a:headEnd/>
            <a:tailEnd/>
          </a:ln>
          <a:effectLst/>
        </p:spPr>
        <p:txBody>
          <a:bodyPr wrap="none" anchor="ctr"/>
          <a:lstStyle/>
          <a:p>
            <a:pPr algn="ctr" rtl="1" eaLnBrk="1" hangingPunct="1"/>
            <a:r>
              <a:rPr lang="fa-IR"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Jadid" pitchFamily="2" charset="-78"/>
              </a:rPr>
              <a:t>شدّت استرس</a:t>
            </a:r>
            <a:endParaRPr lang="fa-IR"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Jadid" pitchFamily="2" charset="-78"/>
            </a:endParaRPr>
          </a:p>
        </p:txBody>
      </p:sp>
      <p:cxnSp>
        <p:nvCxnSpPr>
          <p:cNvPr id="19" name="Straight Connector 18"/>
          <p:cNvCxnSpPr/>
          <p:nvPr/>
        </p:nvCxnSpPr>
        <p:spPr>
          <a:xfrm flipV="1">
            <a:off x="4962483" y="1932222"/>
            <a:ext cx="0" cy="3152962"/>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2195736" y="1844824"/>
            <a:ext cx="2735548" cy="0"/>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15" name="Footer Placeholder 14"/>
          <p:cNvSpPr>
            <a:spLocks noGrp="1"/>
          </p:cNvSpPr>
          <p:nvPr>
            <p:ph type="ftr" sz="quarter" idx="11"/>
          </p:nvPr>
        </p:nvSpPr>
        <p:spPr/>
        <p:txBody>
          <a:bodyPr/>
          <a:lstStyle/>
          <a:p>
            <a:endParaRPr lang="fa-IR" dirty="0"/>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1500"/>
                                        <p:tgtEl>
                                          <p:spTgt spid="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down)">
                                      <p:cBhvr>
                                        <p:cTn id="36" dur="500"/>
                                        <p:tgtEl>
                                          <p:spTgt spid="19"/>
                                        </p:tgtEl>
                                      </p:cBhvr>
                                    </p:animEffect>
                                  </p:childTnLst>
                                </p:cTn>
                              </p:par>
                            </p:childTnLst>
                          </p:cTn>
                        </p:par>
                        <p:par>
                          <p:cTn id="37" fill="hold">
                            <p:stCondLst>
                              <p:cond delay="500"/>
                            </p:stCondLst>
                            <p:childTnLst>
                              <p:par>
                                <p:cTn id="38" presetID="22" presetClass="entr" presetSubtype="2"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ipe(right)">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0" grpId="0" animBg="1"/>
      <p:bldP spid="11" grpId="0" animBg="1"/>
      <p:bldP spid="12"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فعالیت شماره 2:</a:t>
            </a:r>
            <a:endParaRPr lang="en-US" dirty="0"/>
          </a:p>
        </p:txBody>
      </p:sp>
      <p:sp>
        <p:nvSpPr>
          <p:cNvPr id="3" name="Content Placeholder 2"/>
          <p:cNvSpPr>
            <a:spLocks noGrp="1"/>
          </p:cNvSpPr>
          <p:nvPr>
            <p:ph idx="1"/>
          </p:nvPr>
        </p:nvSpPr>
        <p:spPr>
          <a:xfrm>
            <a:off x="1835696" y="1600200"/>
            <a:ext cx="6408712" cy="4525963"/>
          </a:xfrm>
        </p:spPr>
        <p:txBody>
          <a:bodyPr/>
          <a:lstStyle/>
          <a:p>
            <a:pPr algn="just"/>
            <a:r>
              <a:rPr lang="fa-IR" dirty="0" smtClean="0"/>
              <a:t>لطفا لیستی از رویدادهای یا موقعیت ها ی که به نظر شما برای دانشجویان استرس زا هستند را بنویسید.</a:t>
            </a:r>
            <a:endParaRPr lang="en-US" dirty="0"/>
          </a:p>
        </p:txBody>
      </p:sp>
      <p:sp>
        <p:nvSpPr>
          <p:cNvPr id="4" name="Footer Placeholder 3"/>
          <p:cNvSpPr>
            <a:spLocks noGrp="1"/>
          </p:cNvSpPr>
          <p:nvPr>
            <p:ph type="ftr" sz="quarter" idx="11"/>
          </p:nvPr>
        </p:nvSpPr>
        <p:spPr/>
        <p:txBody>
          <a:bodyPr/>
          <a:lstStyle/>
          <a:p>
            <a:endParaRPr lang="fa-IR" dirty="0"/>
          </a:p>
        </p:txBody>
      </p:sp>
      <p:sp>
        <p:nvSpPr>
          <p:cNvPr id="5" name="Slide Number Placeholder 4"/>
          <p:cNvSpPr>
            <a:spLocks noGrp="1"/>
          </p:cNvSpPr>
          <p:nvPr>
            <p:ph type="sldNum" sz="quarter" idx="12"/>
          </p:nvPr>
        </p:nvSpPr>
        <p:spPr/>
        <p:txBody>
          <a:bodyPr/>
          <a:lstStyle/>
          <a:p>
            <a:pPr algn="ctr"/>
            <a:fld id="{7C6FA8BF-AB68-4E1E-A4CC-85C54C2391B1}" type="slidenum">
              <a:rPr lang="fa-IR" smtClean="0"/>
              <a:pPr algn="ctr"/>
              <a:t>12</a:t>
            </a:fld>
            <a:endParaRPr lang="fa-IR" dirty="0"/>
          </a:p>
        </p:txBody>
      </p:sp>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دانشجویان و فشار روانی</a:t>
            </a:r>
            <a:endParaRPr lang="en-US" dirty="0"/>
          </a:p>
        </p:txBody>
      </p:sp>
      <p:sp>
        <p:nvSpPr>
          <p:cNvPr id="3" name="Content Placeholder 2"/>
          <p:cNvSpPr>
            <a:spLocks noGrp="1"/>
          </p:cNvSpPr>
          <p:nvPr>
            <p:ph idx="1"/>
          </p:nvPr>
        </p:nvSpPr>
        <p:spPr/>
        <p:txBody>
          <a:bodyPr/>
          <a:lstStyle/>
          <a:p>
            <a:r>
              <a:rPr lang="fa-IR" sz="2800" dirty="0" smtClean="0">
                <a:cs typeface="B Lotus" pitchFamily="2" charset="-78"/>
              </a:rPr>
              <a:t>دانشجویان سال پایین</a:t>
            </a:r>
          </a:p>
          <a:p>
            <a:r>
              <a:rPr lang="fa-IR" sz="2800" dirty="0" smtClean="0">
                <a:cs typeface="B Lotus" pitchFamily="2" charset="-78"/>
              </a:rPr>
              <a:t>تغییر سبک زندگی</a:t>
            </a:r>
          </a:p>
          <a:p>
            <a:r>
              <a:rPr lang="fa-IR" sz="2800" dirty="0" smtClean="0">
                <a:cs typeface="B Lotus" pitchFamily="2" charset="-78"/>
              </a:rPr>
              <a:t>فشار بیش از حد درس ها</a:t>
            </a:r>
          </a:p>
          <a:p>
            <a:r>
              <a:rPr lang="fa-IR" sz="2800" dirty="0" smtClean="0">
                <a:cs typeface="B Lotus" pitchFamily="2" charset="-78"/>
              </a:rPr>
              <a:t>دوستی های جدید </a:t>
            </a:r>
          </a:p>
          <a:p>
            <a:r>
              <a:rPr lang="fa-IR" sz="2800" dirty="0" smtClean="0">
                <a:cs typeface="B Lotus" pitchFamily="2" charset="-78"/>
              </a:rPr>
              <a:t>خانواده و دانشگاه</a:t>
            </a:r>
          </a:p>
          <a:p>
            <a:r>
              <a:rPr lang="fa-IR" sz="2800" dirty="0" smtClean="0">
                <a:cs typeface="B Lotus" pitchFamily="2" charset="-78"/>
              </a:rPr>
              <a:t>روابط عاطفی</a:t>
            </a:r>
          </a:p>
          <a:p>
            <a:r>
              <a:rPr lang="fa-IR" sz="2800" dirty="0" smtClean="0">
                <a:cs typeface="B Lotus" pitchFamily="2" charset="-78"/>
              </a:rPr>
              <a:t>زندگی خوابگاهی</a:t>
            </a:r>
          </a:p>
          <a:p>
            <a:r>
              <a:rPr lang="fa-IR" sz="2800" dirty="0" smtClean="0">
                <a:cs typeface="B Lotus" pitchFamily="2" charset="-78"/>
              </a:rPr>
              <a:t>شغل آینده</a:t>
            </a:r>
          </a:p>
          <a:p>
            <a:pPr>
              <a:buNone/>
            </a:pPr>
            <a:endParaRPr lang="en-US" sz="2800" dirty="0">
              <a:cs typeface="B Lotus" pitchFamily="2" charset="-78"/>
            </a:endParaRPr>
          </a:p>
        </p:txBody>
      </p:sp>
      <p:sp>
        <p:nvSpPr>
          <p:cNvPr id="4" name="Footer Placeholder 3"/>
          <p:cNvSpPr>
            <a:spLocks noGrp="1"/>
          </p:cNvSpPr>
          <p:nvPr>
            <p:ph type="ftr" sz="quarter" idx="11"/>
          </p:nvPr>
        </p:nvSpPr>
        <p:spPr/>
        <p:txBody>
          <a:bodyPr/>
          <a:lstStyle/>
          <a:p>
            <a:endParaRPr lang="fa-IR" dirty="0"/>
          </a:p>
        </p:txBody>
      </p:sp>
      <p:sp>
        <p:nvSpPr>
          <p:cNvPr id="5" name="Slide Number Placeholder 4"/>
          <p:cNvSpPr>
            <a:spLocks noGrp="1"/>
          </p:cNvSpPr>
          <p:nvPr>
            <p:ph type="sldNum" sz="quarter" idx="12"/>
          </p:nvPr>
        </p:nvSpPr>
        <p:spPr/>
        <p:txBody>
          <a:bodyPr/>
          <a:lstStyle/>
          <a:p>
            <a:pPr algn="ctr"/>
            <a:fld id="{7C6FA8BF-AB68-4E1E-A4CC-85C54C2391B1}" type="slidenum">
              <a:rPr lang="fa-IR" smtClean="0"/>
              <a:pPr algn="ctr"/>
              <a:t>13</a:t>
            </a:fld>
            <a:endParaRPr lang="fa-IR" dirty="0"/>
          </a:p>
        </p:txBody>
      </p:sp>
    </p:spTree>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268760"/>
            <a:ext cx="8229600" cy="3168352"/>
          </a:xfrm>
        </p:spPr>
        <p:txBody>
          <a:bodyPr/>
          <a:lstStyle/>
          <a:p>
            <a:r>
              <a:rPr lang="fa-IR" dirty="0" smtClean="0"/>
              <a:t>دانشجویان پزشکی و فشار روانی</a:t>
            </a:r>
            <a:br>
              <a:rPr lang="fa-IR" dirty="0" smtClean="0"/>
            </a:br>
            <a:r>
              <a:rPr lang="fa-IR" dirty="0" smtClean="0"/>
              <a:t>(بحث در گروه بزرگ)</a:t>
            </a:r>
            <a:endParaRPr lang="en-US" dirty="0"/>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7C6FA8BF-AB68-4E1E-A4CC-85C54C2391B1}" type="slidenum">
              <a:rPr lang="fa-IR" smtClean="0"/>
              <a:pPr/>
              <a:t>14</a:t>
            </a:fld>
            <a:endParaRPr lang="fa-IR"/>
          </a:p>
        </p:txBody>
      </p:sp>
    </p:spTree>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فشار روانی شغلی در پزشکی</a:t>
            </a:r>
            <a:endParaRPr lang="en-US" dirty="0"/>
          </a:p>
        </p:txBody>
      </p:sp>
      <p:sp>
        <p:nvSpPr>
          <p:cNvPr id="3" name="Content Placeholder 2"/>
          <p:cNvSpPr>
            <a:spLocks noGrp="1"/>
          </p:cNvSpPr>
          <p:nvPr>
            <p:ph idx="1"/>
          </p:nvPr>
        </p:nvSpPr>
        <p:spPr/>
        <p:txBody>
          <a:bodyPr/>
          <a:lstStyle/>
          <a:p>
            <a:r>
              <a:rPr lang="fa-IR" dirty="0" smtClean="0"/>
              <a:t>فشار شغلی چیست؟</a:t>
            </a:r>
          </a:p>
          <a:p>
            <a:r>
              <a:rPr lang="fa-IR" dirty="0" smtClean="0"/>
              <a:t>چرا فشار روانی شغلی جای نگرانی دارد؟</a:t>
            </a:r>
          </a:p>
          <a:p>
            <a:r>
              <a:rPr lang="fa-IR" dirty="0" smtClean="0"/>
              <a:t>فشار شغلی و بیماری</a:t>
            </a:r>
          </a:p>
          <a:p>
            <a:r>
              <a:rPr lang="fa-IR" dirty="0" smtClean="0"/>
              <a:t>فشارزاهای شغلی چه هستند؟</a:t>
            </a:r>
            <a:endParaRPr lang="en-US" dirty="0"/>
          </a:p>
        </p:txBody>
      </p:sp>
      <p:sp>
        <p:nvSpPr>
          <p:cNvPr id="4" name="Footer Placeholder 3"/>
          <p:cNvSpPr>
            <a:spLocks noGrp="1"/>
          </p:cNvSpPr>
          <p:nvPr>
            <p:ph type="ftr" sz="quarter" idx="11"/>
          </p:nvPr>
        </p:nvSpPr>
        <p:spPr/>
        <p:txBody>
          <a:bodyPr/>
          <a:lstStyle/>
          <a:p>
            <a:endParaRPr lang="fa-IR" dirty="0"/>
          </a:p>
        </p:txBody>
      </p:sp>
      <p:sp>
        <p:nvSpPr>
          <p:cNvPr id="5" name="Slide Number Placeholder 4"/>
          <p:cNvSpPr>
            <a:spLocks noGrp="1"/>
          </p:cNvSpPr>
          <p:nvPr>
            <p:ph type="sldNum" sz="quarter" idx="12"/>
          </p:nvPr>
        </p:nvSpPr>
        <p:spPr/>
        <p:txBody>
          <a:bodyPr/>
          <a:lstStyle/>
          <a:p>
            <a:pPr algn="ctr"/>
            <a:fld id="{7C6FA8BF-AB68-4E1E-A4CC-85C54C2391B1}" type="slidenum">
              <a:rPr lang="fa-IR" smtClean="0"/>
              <a:pPr algn="ctr"/>
              <a:t>15</a:t>
            </a:fld>
            <a:endParaRPr lang="fa-IR" dirty="0"/>
          </a:p>
        </p:txBody>
      </p:sp>
    </p:spTree>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4000" dirty="0" smtClean="0"/>
              <a:t/>
            </a:r>
            <a:br>
              <a:rPr lang="fa-IR" sz="4000" dirty="0" smtClean="0"/>
            </a:br>
            <a:r>
              <a:rPr lang="fa-IR" sz="4000" dirty="0" smtClean="0"/>
              <a:t>پرسشنامه ارزیابی خود از استرس</a:t>
            </a:r>
            <a:endParaRPr lang="en-US" sz="4000" dirty="0"/>
          </a:p>
        </p:txBody>
      </p:sp>
      <p:sp>
        <p:nvSpPr>
          <p:cNvPr id="3" name="Content Placeholder 2"/>
          <p:cNvSpPr>
            <a:spLocks noGrp="1"/>
          </p:cNvSpPr>
          <p:nvPr>
            <p:ph idx="1"/>
          </p:nvPr>
        </p:nvSpPr>
        <p:spPr/>
        <p:txBody>
          <a:bodyPr/>
          <a:lstStyle/>
          <a:p>
            <a:endParaRPr lang="en-US" dirty="0" smtClean="0"/>
          </a:p>
          <a:p>
            <a:endParaRPr lang="en-US" dirty="0" smtClean="0"/>
          </a:p>
          <a:p>
            <a:pPr algn="ctr"/>
            <a:r>
              <a:rPr lang="fa-IR" dirty="0" smtClean="0"/>
              <a:t>استرس خود را ارزیابی کنید.</a:t>
            </a:r>
            <a:endParaRPr lang="en-US" dirty="0"/>
          </a:p>
        </p:txBody>
      </p:sp>
      <p:sp>
        <p:nvSpPr>
          <p:cNvPr id="4" name="Slide Number Placeholder 3"/>
          <p:cNvSpPr>
            <a:spLocks noGrp="1"/>
          </p:cNvSpPr>
          <p:nvPr>
            <p:ph type="sldNum" sz="quarter" idx="12"/>
          </p:nvPr>
        </p:nvSpPr>
        <p:spPr/>
        <p:txBody>
          <a:bodyPr/>
          <a:lstStyle/>
          <a:p>
            <a:pPr algn="ctr"/>
            <a:fld id="{7C6FA8BF-AB68-4E1E-A4CC-85C54C2391B1}" type="slidenum">
              <a:rPr lang="fa-IR" smtClean="0"/>
              <a:pPr algn="ctr"/>
              <a:t>16</a:t>
            </a:fld>
            <a:endParaRPr lang="fa-IR" dirty="0"/>
          </a:p>
        </p:txBody>
      </p:sp>
      <p:sp>
        <p:nvSpPr>
          <p:cNvPr id="5" name="Footer Placeholder 4"/>
          <p:cNvSpPr>
            <a:spLocks noGrp="1"/>
          </p:cNvSpPr>
          <p:nvPr>
            <p:ph type="ftr" sz="quarter" idx="11"/>
          </p:nvPr>
        </p:nvSpPr>
        <p:spPr/>
        <p:txBody>
          <a:bodyPr/>
          <a:lstStyle/>
          <a:p>
            <a:endParaRPr lang="fa-IR" dirty="0"/>
          </a:p>
        </p:txBody>
      </p:sp>
    </p:spTree>
  </p:cSld>
  <p:clrMapOvr>
    <a:masterClrMapping/>
  </p:clrMapOvr>
  <p:transition>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229600" cy="1143000"/>
          </a:xfrm>
        </p:spPr>
        <p:txBody>
          <a:bodyPr>
            <a:normAutofit fontScale="90000"/>
          </a:bodyPr>
          <a:lstStyle/>
          <a:p>
            <a:pPr algn="r"/>
            <a:r>
              <a:rPr lang="fa-IR" dirty="0" smtClean="0"/>
              <a:t>تست </a:t>
            </a:r>
            <a:r>
              <a:rPr lang="en-US" dirty="0" smtClean="0"/>
              <a:t>BAI</a:t>
            </a:r>
            <a:br>
              <a:rPr lang="en-US" dirty="0" smtClean="0"/>
            </a:br>
            <a:r>
              <a:rPr lang="fa-IR" sz="2700" dirty="0" smtClean="0"/>
              <a:t>0</a:t>
            </a:r>
            <a:r>
              <a:rPr lang="fa-IR" sz="2200" dirty="0" smtClean="0"/>
              <a:t>=اصلا</a:t>
            </a:r>
            <a:r>
              <a:rPr lang="en-US" sz="2200" dirty="0" smtClean="0"/>
              <a:t> </a:t>
            </a:r>
            <a:r>
              <a:rPr lang="fa-IR" sz="2200" dirty="0" smtClean="0"/>
              <a:t/>
            </a:r>
            <a:br>
              <a:rPr lang="fa-IR" sz="2200" dirty="0" smtClean="0"/>
            </a:br>
            <a:r>
              <a:rPr lang="fa-IR" sz="2200" dirty="0" smtClean="0"/>
              <a:t>1=خفیف</a:t>
            </a:r>
            <a:r>
              <a:rPr lang="en-US" sz="2200" dirty="0" smtClean="0"/>
              <a:t>)</a:t>
            </a:r>
            <a:r>
              <a:rPr lang="fa-IR" sz="2200" dirty="0" smtClean="0"/>
              <a:t>زیاد ناراحتم نکرده)</a:t>
            </a:r>
            <a:br>
              <a:rPr lang="fa-IR" sz="2200" dirty="0" smtClean="0"/>
            </a:br>
            <a:r>
              <a:rPr lang="fa-IR" sz="2200" dirty="0" smtClean="0"/>
              <a:t>2= متوسط(ناخوشاند بود اما تحمل کردم)</a:t>
            </a:r>
            <a:br>
              <a:rPr lang="fa-IR" sz="2200" dirty="0" smtClean="0"/>
            </a:br>
            <a:r>
              <a:rPr lang="fa-IR" sz="2200" dirty="0" smtClean="0"/>
              <a:t>3= شدید( نمی توانستم تحمل کنم)</a:t>
            </a:r>
            <a:r>
              <a:rPr lang="fa-IR" sz="2700" dirty="0" smtClean="0"/>
              <a:t/>
            </a:r>
            <a:br>
              <a:rPr lang="fa-IR" sz="2700" dirty="0" smtClean="0"/>
            </a:br>
            <a:r>
              <a:rPr lang="en-US" dirty="0" smtClean="0"/>
              <a:t/>
            </a:r>
            <a:br>
              <a:rPr lang="en-US" dirty="0" smtClean="0"/>
            </a:br>
            <a:endParaRPr lang="fa-IR" dirty="0"/>
          </a:p>
        </p:txBody>
      </p:sp>
      <p:sp>
        <p:nvSpPr>
          <p:cNvPr id="4" name="Content Placeholder 3"/>
          <p:cNvSpPr>
            <a:spLocks noGrp="1"/>
          </p:cNvSpPr>
          <p:nvPr>
            <p:ph sz="half" idx="2"/>
          </p:nvPr>
        </p:nvSpPr>
        <p:spPr>
          <a:xfrm>
            <a:off x="381000" y="2667000"/>
            <a:ext cx="4040188" cy="3951288"/>
          </a:xfrm>
        </p:spPr>
        <p:txBody>
          <a:bodyPr>
            <a:normAutofit lnSpcReduction="10000"/>
          </a:bodyPr>
          <a:lstStyle/>
          <a:p>
            <a:r>
              <a:rPr lang="fa-IR" dirty="0" smtClean="0">
                <a:solidFill>
                  <a:schemeClr val="accent1">
                    <a:lumMod val="75000"/>
                  </a:schemeClr>
                </a:solidFill>
                <a:cs typeface="B Koodak" pitchFamily="2" charset="-78"/>
              </a:rPr>
              <a:t>12</a:t>
            </a:r>
            <a:r>
              <a:rPr lang="ar-SA" dirty="0" smtClean="0">
                <a:solidFill>
                  <a:schemeClr val="accent1">
                    <a:lumMod val="75000"/>
                  </a:schemeClr>
                </a:solidFill>
                <a:cs typeface="B Koodak" pitchFamily="2" charset="-78"/>
              </a:rPr>
              <a:t>.لرزش دست</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13.لرزش بدن</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14.ترس از دست دادن کنترل</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15.به سختی نفس کشیدن</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16.ترس از مردن</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17.ترسیده ( حالت ترس)</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18.سوء هاضمه و ناراحتی شکم.</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19.غش کردن (ازحال رفتن)</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20.سرخ شدن صورت</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21.عرق کردن ( نه در اثر گرما</a:t>
            </a:r>
            <a:r>
              <a:rPr lang="en-US" dirty="0" smtClean="0"/>
              <a:t/>
            </a:r>
            <a:br>
              <a:rPr lang="en-US" dirty="0" smtClean="0"/>
            </a:br>
            <a:r>
              <a:rPr lang="en-US" dirty="0" smtClean="0"/>
              <a:t> </a:t>
            </a:r>
            <a:endParaRPr lang="fa-IR" dirty="0"/>
          </a:p>
        </p:txBody>
      </p:sp>
      <p:sp>
        <p:nvSpPr>
          <p:cNvPr id="6" name="Content Placeholder 5"/>
          <p:cNvSpPr>
            <a:spLocks noGrp="1"/>
          </p:cNvSpPr>
          <p:nvPr>
            <p:ph sz="quarter" idx="4"/>
          </p:nvPr>
        </p:nvSpPr>
        <p:spPr>
          <a:xfrm>
            <a:off x="4876800" y="2286000"/>
            <a:ext cx="4041775" cy="3951288"/>
          </a:xfrm>
        </p:spPr>
        <p:txBody>
          <a:bodyPr>
            <a:normAutofit fontScale="92500" lnSpcReduction="20000"/>
          </a:bodyPr>
          <a:lstStyle/>
          <a:p>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 </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1.     کرخی و گز گز شدن ( مور مور شدن)</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2.     احساس داغی (گرما)</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3.     لرزش درپاها</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4.     ناتوانی در آرامش</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5.     ترس از وقوع حادثه بد</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6.     سرگیجه و منگی</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7.     تپش قلب و نفس نفس زدن</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8.     حالت متغیر ( بی ثبات)</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9.     وحشت زده</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10.عصبی</a:t>
            </a:r>
            <a:r>
              <a:rPr lang="en-US" dirty="0" smtClean="0">
                <a:solidFill>
                  <a:schemeClr val="accent1">
                    <a:lumMod val="75000"/>
                  </a:schemeClr>
                </a:solidFill>
                <a:cs typeface="B Koodak" pitchFamily="2" charset="-78"/>
              </a:rPr>
              <a:t/>
            </a:r>
            <a:br>
              <a:rPr lang="en-US" dirty="0" smtClean="0">
                <a:solidFill>
                  <a:schemeClr val="accent1">
                    <a:lumMod val="75000"/>
                  </a:schemeClr>
                </a:solidFill>
                <a:cs typeface="B Koodak" pitchFamily="2" charset="-78"/>
              </a:rPr>
            </a:br>
            <a:r>
              <a:rPr lang="ar-SA" dirty="0" smtClean="0">
                <a:solidFill>
                  <a:schemeClr val="accent1">
                    <a:lumMod val="75000"/>
                  </a:schemeClr>
                </a:solidFill>
                <a:cs typeface="B Koodak" pitchFamily="2" charset="-78"/>
              </a:rPr>
              <a:t>11.احساس خفگی</a:t>
            </a:r>
            <a:endParaRPr lang="fa-IR" dirty="0"/>
          </a:p>
        </p:txBody>
      </p:sp>
    </p:spTree>
  </p:cSld>
  <p:clrMapOvr>
    <a:masterClrMapping/>
  </p:clrMapOvr>
  <p:transition>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458200" cy="3124200"/>
          </a:xfrm>
        </p:spPr>
        <p:txBody>
          <a:bodyPr>
            <a:normAutofit/>
          </a:bodyPr>
          <a:lstStyle/>
          <a:p>
            <a:pPr algn="ctr" rtl="1"/>
            <a:r>
              <a:rPr lang="fa-IR" sz="2800" dirty="0" smtClean="0">
                <a:cs typeface="B Koodak" pitchFamily="2" charset="-78"/>
              </a:rPr>
              <a:t>میزان اضطراب</a:t>
            </a:r>
            <a:br>
              <a:rPr lang="fa-IR" sz="2800" dirty="0" smtClean="0">
                <a:cs typeface="B Koodak" pitchFamily="2" charset="-78"/>
              </a:rPr>
            </a:br>
            <a:r>
              <a:rPr lang="fa-IR" sz="2800" dirty="0" smtClean="0">
                <a:cs typeface="B Koodak" pitchFamily="2" charset="-78"/>
              </a:rPr>
              <a:t/>
            </a:r>
            <a:br>
              <a:rPr lang="fa-IR" sz="2800" dirty="0" smtClean="0">
                <a:cs typeface="B Koodak" pitchFamily="2" charset="-78"/>
              </a:rPr>
            </a:br>
            <a:r>
              <a:rPr lang="fa-IR" sz="2800" dirty="0" smtClean="0">
                <a:cs typeface="B Koodak" pitchFamily="2" charset="-78"/>
              </a:rPr>
              <a:t>12-0                    نرمال</a:t>
            </a:r>
            <a:br>
              <a:rPr lang="fa-IR" sz="2800" dirty="0" smtClean="0">
                <a:cs typeface="B Koodak" pitchFamily="2" charset="-78"/>
              </a:rPr>
            </a:br>
            <a:r>
              <a:rPr lang="fa-IR" sz="2800" dirty="0" smtClean="0">
                <a:cs typeface="B Koodak" pitchFamily="2" charset="-78"/>
              </a:rPr>
              <a:t>25-13                  خفیف            </a:t>
            </a:r>
            <a:br>
              <a:rPr lang="fa-IR" sz="2800" dirty="0" smtClean="0">
                <a:cs typeface="B Koodak" pitchFamily="2" charset="-78"/>
              </a:rPr>
            </a:br>
            <a:r>
              <a:rPr lang="fa-IR" sz="2800" dirty="0" smtClean="0">
                <a:cs typeface="B Koodak" pitchFamily="2" charset="-78"/>
              </a:rPr>
              <a:t> 40-26                  متوسط</a:t>
            </a:r>
            <a:r>
              <a:rPr lang="fa-IR" sz="2800" smtClean="0">
                <a:cs typeface="B Koodak" pitchFamily="2" charset="-78"/>
              </a:rPr>
              <a:t/>
            </a:r>
            <a:br>
              <a:rPr lang="fa-IR" sz="2800" smtClean="0">
                <a:cs typeface="B Koodak" pitchFamily="2" charset="-78"/>
              </a:rPr>
            </a:br>
            <a:r>
              <a:rPr lang="fa-IR" sz="2800" smtClean="0">
                <a:cs typeface="B Koodak" pitchFamily="2" charset="-78"/>
              </a:rPr>
              <a:t>40&lt;                   </a:t>
            </a:r>
            <a:r>
              <a:rPr lang="fa-IR" sz="2800" dirty="0" smtClean="0">
                <a:cs typeface="B Koodak" pitchFamily="2" charset="-78"/>
              </a:rPr>
              <a:t>شدید</a:t>
            </a:r>
            <a:r>
              <a:rPr lang="fa-IR" sz="2800" dirty="0" smtClean="0"/>
              <a:t/>
            </a:r>
            <a:br>
              <a:rPr lang="fa-IR" sz="2800" dirty="0" smtClean="0"/>
            </a:br>
            <a:endParaRPr lang="en-US" sz="2800" dirty="0"/>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50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2"/>
                                        </p:tgtEl>
                                        <p:attrNameLst>
                                          <p:attrName>fillcolor</p:attrName>
                                        </p:attrNameLst>
                                      </p:cBhvr>
                                      <p:tavLst>
                                        <p:tav tm="0">
                                          <p:val>
                                            <p:clrVal>
                                              <a:schemeClr val="accent2"/>
                                            </p:clrVal>
                                          </p:val>
                                        </p:tav>
                                        <p:tav tm="50000">
                                          <p:val>
                                            <p:clrVal>
                                              <a:schemeClr val="hlink"/>
                                            </p:clrVal>
                                          </p:val>
                                        </p:tav>
                                      </p:tavLst>
                                    </p:anim>
                                    <p:set>
                                      <p:cBhvr>
                                        <p:cTn id="9" dur="500"/>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642918"/>
            <a:ext cx="8229600" cy="1143000"/>
          </a:xfrm>
        </p:spPr>
        <p:txBody>
          <a:bodyPr/>
          <a:lstStyle/>
          <a:p>
            <a:r>
              <a:rPr lang="fa-IR" dirty="0" smtClean="0">
                <a:solidFill>
                  <a:srgbClr val="FF0000"/>
                </a:solidFill>
              </a:rPr>
              <a:t>تاثیر استرس مزمن بر انسان</a:t>
            </a:r>
            <a:r>
              <a:rPr lang="fa-IR" dirty="0" smtClean="0">
                <a:solidFill>
                  <a:srgbClr val="0070C0"/>
                </a:solidFill>
              </a:rPr>
              <a:t/>
            </a:r>
            <a:br>
              <a:rPr lang="fa-IR" dirty="0" smtClean="0">
                <a:solidFill>
                  <a:srgbClr val="0070C0"/>
                </a:solidFill>
              </a:rPr>
            </a:br>
            <a:endParaRPr lang="en-US" dirty="0"/>
          </a:p>
        </p:txBody>
      </p:sp>
      <p:sp>
        <p:nvSpPr>
          <p:cNvPr id="3" name="Content Placeholder 2"/>
          <p:cNvSpPr>
            <a:spLocks noGrp="1"/>
          </p:cNvSpPr>
          <p:nvPr>
            <p:ph idx="1"/>
          </p:nvPr>
        </p:nvSpPr>
        <p:spPr/>
        <p:txBody>
          <a:bodyPr/>
          <a:lstStyle/>
          <a:p>
            <a:pPr algn="just">
              <a:buNone/>
            </a:pPr>
            <a:r>
              <a:rPr lang="fa-IR" sz="2800" dirty="0" smtClean="0"/>
              <a:t>             استرس همیشگی ،طولانی مدت و بیش از حد </a:t>
            </a:r>
          </a:p>
          <a:p>
            <a:pPr>
              <a:buNone/>
            </a:pPr>
            <a:endParaRPr lang="en-US" dirty="0" smtClean="0">
              <a:solidFill>
                <a:srgbClr val="0070C0"/>
              </a:solidFill>
            </a:endParaRPr>
          </a:p>
          <a:p>
            <a:pPr algn="just">
              <a:buNone/>
            </a:pPr>
            <a:endParaRPr lang="fa-IR" sz="2400" dirty="0" smtClean="0">
              <a:solidFill>
                <a:srgbClr val="C00000"/>
              </a:solidFill>
            </a:endParaRPr>
          </a:p>
          <a:p>
            <a:pPr algn="just">
              <a:buNone/>
            </a:pPr>
            <a:r>
              <a:rPr lang="fa-IR" sz="2800" dirty="0" smtClean="0"/>
              <a:t> </a:t>
            </a:r>
            <a:endParaRPr lang="en-US" sz="2800" dirty="0"/>
          </a:p>
        </p:txBody>
      </p:sp>
      <p:sp>
        <p:nvSpPr>
          <p:cNvPr id="4" name="Footer Placeholder 3"/>
          <p:cNvSpPr>
            <a:spLocks noGrp="1"/>
          </p:cNvSpPr>
          <p:nvPr>
            <p:ph type="ftr" sz="quarter" idx="11"/>
          </p:nvPr>
        </p:nvSpPr>
        <p:spPr/>
        <p:txBody>
          <a:bodyPr/>
          <a:lstStyle/>
          <a:p>
            <a:endParaRPr lang="fa-IR" dirty="0"/>
          </a:p>
        </p:txBody>
      </p:sp>
      <p:sp>
        <p:nvSpPr>
          <p:cNvPr id="5" name="Slide Number Placeholder 4"/>
          <p:cNvSpPr>
            <a:spLocks noGrp="1"/>
          </p:cNvSpPr>
          <p:nvPr>
            <p:ph type="sldNum" sz="quarter" idx="12"/>
          </p:nvPr>
        </p:nvSpPr>
        <p:spPr/>
        <p:txBody>
          <a:bodyPr/>
          <a:lstStyle/>
          <a:p>
            <a:pPr algn="ctr"/>
            <a:fld id="{7C6FA8BF-AB68-4E1E-A4CC-85C54C2391B1}" type="slidenum">
              <a:rPr lang="fa-IR" smtClean="0"/>
              <a:pPr algn="ctr"/>
              <a:t>19</a:t>
            </a:fld>
            <a:endParaRPr lang="fa-IR" dirty="0"/>
          </a:p>
        </p:txBody>
      </p:sp>
      <p:sp>
        <p:nvSpPr>
          <p:cNvPr id="6" name="Down Arrow 5"/>
          <p:cNvSpPr/>
          <p:nvPr/>
        </p:nvSpPr>
        <p:spPr>
          <a:xfrm>
            <a:off x="3851920" y="2204864"/>
            <a:ext cx="2068808"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1115616" y="3356992"/>
            <a:ext cx="3024336" cy="2585323"/>
          </a:xfrm>
          <a:prstGeom prst="rect">
            <a:avLst/>
          </a:prstGeom>
          <a:noFill/>
        </p:spPr>
        <p:txBody>
          <a:bodyPr wrap="square" rtlCol="0">
            <a:spAutoFit/>
          </a:bodyPr>
          <a:lstStyle/>
          <a:p>
            <a:pPr algn="just">
              <a:buNone/>
            </a:pPr>
            <a:r>
              <a:rPr lang="fa-IR" dirty="0" smtClean="0"/>
              <a:t>دیابت </a:t>
            </a:r>
          </a:p>
          <a:p>
            <a:pPr algn="just">
              <a:buNone/>
            </a:pPr>
            <a:r>
              <a:rPr lang="fa-IR" dirty="0" smtClean="0"/>
              <a:t> سرطان </a:t>
            </a:r>
          </a:p>
          <a:p>
            <a:pPr algn="just">
              <a:buNone/>
            </a:pPr>
            <a:r>
              <a:rPr lang="fa-IR" dirty="0" smtClean="0"/>
              <a:t>آسم </a:t>
            </a:r>
          </a:p>
          <a:p>
            <a:pPr algn="just">
              <a:buNone/>
            </a:pPr>
            <a:r>
              <a:rPr lang="fa-IR" dirty="0" smtClean="0"/>
              <a:t> اختلالات جنسی </a:t>
            </a:r>
          </a:p>
          <a:p>
            <a:pPr algn="just">
              <a:buNone/>
            </a:pPr>
            <a:r>
              <a:rPr lang="fa-IR" dirty="0" smtClean="0"/>
              <a:t> پرخوری  </a:t>
            </a:r>
          </a:p>
          <a:p>
            <a:pPr algn="just">
              <a:buNone/>
            </a:pPr>
            <a:r>
              <a:rPr lang="fa-IR" dirty="0" smtClean="0"/>
              <a:t>بی اشتهایی </a:t>
            </a:r>
          </a:p>
          <a:p>
            <a:pPr algn="just">
              <a:buNone/>
            </a:pPr>
            <a:r>
              <a:rPr lang="fa-IR" dirty="0" smtClean="0"/>
              <a:t> اضطراب  </a:t>
            </a:r>
          </a:p>
          <a:p>
            <a:pPr algn="just">
              <a:buNone/>
            </a:pPr>
            <a:r>
              <a:rPr lang="fa-IR" dirty="0" smtClean="0"/>
              <a:t>افسردگی </a:t>
            </a:r>
          </a:p>
          <a:p>
            <a:pPr algn="just">
              <a:buNone/>
            </a:pPr>
            <a:r>
              <a:rPr lang="fa-IR" dirty="0" smtClean="0"/>
              <a:t> سوء مصرف مواد</a:t>
            </a:r>
            <a:endParaRPr lang="en-US" dirty="0"/>
          </a:p>
        </p:txBody>
      </p:sp>
      <p:sp>
        <p:nvSpPr>
          <p:cNvPr id="9" name="TextBox 8"/>
          <p:cNvSpPr txBox="1"/>
          <p:nvPr/>
        </p:nvSpPr>
        <p:spPr>
          <a:xfrm>
            <a:off x="5220072" y="3429000"/>
            <a:ext cx="2808312" cy="2585323"/>
          </a:xfrm>
          <a:prstGeom prst="rect">
            <a:avLst/>
          </a:prstGeom>
          <a:noFill/>
        </p:spPr>
        <p:txBody>
          <a:bodyPr wrap="square" rtlCol="0">
            <a:spAutoFit/>
          </a:bodyPr>
          <a:lstStyle/>
          <a:p>
            <a:pPr algn="just">
              <a:buNone/>
            </a:pPr>
            <a:r>
              <a:rPr lang="fa-IR" dirty="0" smtClean="0"/>
              <a:t>فشارخون بالا</a:t>
            </a:r>
          </a:p>
          <a:p>
            <a:pPr algn="just">
              <a:buNone/>
            </a:pPr>
            <a:r>
              <a:rPr lang="fa-IR" dirty="0" smtClean="0"/>
              <a:t>سکته قلبی </a:t>
            </a:r>
          </a:p>
          <a:p>
            <a:pPr algn="just">
              <a:buNone/>
            </a:pPr>
            <a:r>
              <a:rPr lang="fa-IR" dirty="0" smtClean="0"/>
              <a:t>حملات قلبی </a:t>
            </a:r>
          </a:p>
          <a:p>
            <a:pPr algn="just">
              <a:buNone/>
            </a:pPr>
            <a:r>
              <a:rPr lang="fa-IR" dirty="0" smtClean="0"/>
              <a:t>تهوع </a:t>
            </a:r>
          </a:p>
          <a:p>
            <a:pPr algn="just">
              <a:buNone/>
            </a:pPr>
            <a:r>
              <a:rPr lang="fa-IR" dirty="0" smtClean="0"/>
              <a:t> زخم معده</a:t>
            </a:r>
            <a:r>
              <a:rPr lang="en-US" dirty="0" smtClean="0"/>
              <a:t> </a:t>
            </a:r>
            <a:endParaRPr lang="fa-IR" dirty="0" smtClean="0"/>
          </a:p>
          <a:p>
            <a:pPr algn="just">
              <a:buNone/>
            </a:pPr>
            <a:r>
              <a:rPr lang="fa-IR" dirty="0" smtClean="0"/>
              <a:t>سندرم روده تحریک پذیر(</a:t>
            </a:r>
            <a:r>
              <a:rPr lang="en-US" dirty="0" smtClean="0"/>
              <a:t>IBS</a:t>
            </a:r>
            <a:r>
              <a:rPr lang="fa-IR" dirty="0" smtClean="0"/>
              <a:t>)</a:t>
            </a:r>
          </a:p>
          <a:p>
            <a:pPr algn="just">
              <a:buNone/>
            </a:pPr>
            <a:r>
              <a:rPr lang="fa-IR" dirty="0" smtClean="0"/>
              <a:t>یبوست </a:t>
            </a:r>
          </a:p>
          <a:p>
            <a:pPr algn="just">
              <a:buNone/>
            </a:pPr>
            <a:r>
              <a:rPr lang="fa-IR" dirty="0" smtClean="0"/>
              <a:t>کمردرد </a:t>
            </a:r>
          </a:p>
          <a:p>
            <a:pPr algn="just">
              <a:buNone/>
            </a:pPr>
            <a:endParaRPr lang="en-US" dirty="0"/>
          </a:p>
        </p:txBody>
      </p:sp>
    </p:spTree>
  </p:cSld>
  <p:clrMapOvr>
    <a:masterClrMapping/>
  </p:clrMapOvr>
  <p:transition>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تکلیف</a:t>
            </a:r>
            <a:endParaRPr lang="en-US" dirty="0"/>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7C6FA8BF-AB68-4E1E-A4CC-85C54C2391B1}" type="slidenum">
              <a:rPr lang="fa-IR" smtClean="0"/>
              <a:pPr/>
              <a:t>20</a:t>
            </a:fld>
            <a:endParaRPr lang="fa-IR"/>
          </a:p>
        </p:txBody>
      </p:sp>
      <p:sp>
        <p:nvSpPr>
          <p:cNvPr id="5" name="TextBox 4"/>
          <p:cNvSpPr txBox="1"/>
          <p:nvPr/>
        </p:nvSpPr>
        <p:spPr>
          <a:xfrm>
            <a:off x="1115616" y="1412776"/>
            <a:ext cx="7272808" cy="230832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r>
              <a:rPr lang="fa-IR" sz="3600" b="1" dirty="0" smtClean="0">
                <a:cs typeface="B Nazanin" pitchFamily="2" charset="-78"/>
              </a:rPr>
              <a:t>در مقابل سه رویداد استرس زای اخیر </a:t>
            </a:r>
          </a:p>
          <a:p>
            <a:r>
              <a:rPr lang="fa-IR" sz="3600" b="1" dirty="0" smtClean="0">
                <a:cs typeface="B Nazanin" pitchFamily="2" charset="-78"/>
              </a:rPr>
              <a:t>چه نشانه هایی </a:t>
            </a:r>
          </a:p>
          <a:p>
            <a:r>
              <a:rPr lang="fa-IR" sz="3600" b="1" dirty="0" smtClean="0">
                <a:cs typeface="B Nazanin" pitchFamily="2" charset="-78"/>
              </a:rPr>
              <a:t>(هیجانی، جسمانی، شناختی و رفتاری)</a:t>
            </a:r>
          </a:p>
          <a:p>
            <a:r>
              <a:rPr lang="fa-IR" sz="3600" b="1" dirty="0" smtClean="0">
                <a:cs typeface="B Nazanin" pitchFamily="2" charset="-78"/>
              </a:rPr>
              <a:t> را تجربه کردید؟</a:t>
            </a:r>
            <a:endParaRPr lang="en-US" sz="3600" b="1" dirty="0">
              <a:cs typeface="B Nazanin" pitchFamily="2" charset="-78"/>
            </a:endParaRPr>
          </a:p>
        </p:txBody>
      </p:sp>
      <p:graphicFrame>
        <p:nvGraphicFramePr>
          <p:cNvPr id="6" name="Table 5"/>
          <p:cNvGraphicFramePr>
            <a:graphicFrameLocks noGrp="1"/>
          </p:cNvGraphicFramePr>
          <p:nvPr/>
        </p:nvGraphicFramePr>
        <p:xfrm>
          <a:off x="1115616" y="4077072"/>
          <a:ext cx="7128792" cy="1944216"/>
        </p:xfrm>
        <a:graphic>
          <a:graphicData uri="http://schemas.openxmlformats.org/drawingml/2006/table">
            <a:tbl>
              <a:tblPr firstRow="1" bandRow="1">
                <a:tableStyleId>{5C22544A-7EE6-4342-B048-85BDC9FD1C3A}</a:tableStyleId>
              </a:tblPr>
              <a:tblGrid>
                <a:gridCol w="2376264"/>
                <a:gridCol w="3096344"/>
                <a:gridCol w="1656184"/>
              </a:tblGrid>
              <a:tr h="972108">
                <a:tc>
                  <a:txBody>
                    <a:bodyPr/>
                    <a:lstStyle/>
                    <a:p>
                      <a:r>
                        <a:rPr lang="fa-IR" dirty="0" smtClean="0"/>
                        <a:t>چه واکنشی نشان دادم؟</a:t>
                      </a:r>
                      <a:endParaRPr lang="en-US" dirty="0"/>
                    </a:p>
                  </a:txBody>
                  <a:tcPr>
                    <a:solidFill>
                      <a:schemeClr val="accent2">
                        <a:lumMod val="50000"/>
                      </a:schemeClr>
                    </a:solidFill>
                  </a:tcPr>
                </a:tc>
                <a:tc>
                  <a:txBody>
                    <a:bodyPr/>
                    <a:lstStyle/>
                    <a:p>
                      <a:r>
                        <a:rPr lang="fa-IR" dirty="0" smtClean="0"/>
                        <a:t>چه نشانه هایی را تجربه</a:t>
                      </a:r>
                      <a:r>
                        <a:rPr lang="fa-IR" baseline="0" dirty="0" smtClean="0"/>
                        <a:t> </a:t>
                      </a:r>
                      <a:r>
                        <a:rPr lang="fa-IR" dirty="0" smtClean="0"/>
                        <a:t>کردم؟</a:t>
                      </a:r>
                      <a:endParaRPr lang="en-US" dirty="0"/>
                    </a:p>
                  </a:txBody>
                  <a:tcPr>
                    <a:solidFill>
                      <a:schemeClr val="accent2">
                        <a:lumMod val="50000"/>
                      </a:schemeClr>
                    </a:solidFill>
                  </a:tcPr>
                </a:tc>
                <a:tc>
                  <a:txBody>
                    <a:bodyPr/>
                    <a:lstStyle/>
                    <a:p>
                      <a:r>
                        <a:rPr lang="fa-IR" dirty="0" smtClean="0"/>
                        <a:t>چه اتفاقی افتاد؟</a:t>
                      </a:r>
                      <a:endParaRPr lang="en-US" dirty="0"/>
                    </a:p>
                  </a:txBody>
                  <a:tcPr>
                    <a:solidFill>
                      <a:schemeClr val="accent2">
                        <a:lumMod val="50000"/>
                      </a:schemeClr>
                    </a:solidFill>
                  </a:tcPr>
                </a:tc>
              </a:tr>
              <a:tr h="972108">
                <a:tc>
                  <a:txBody>
                    <a:bodyPr/>
                    <a:lstStyle/>
                    <a:p>
                      <a:endParaRPr lang="en-US"/>
                    </a:p>
                  </a:txBody>
                  <a:tcPr/>
                </a:tc>
                <a:tc>
                  <a:txBody>
                    <a:bodyPr/>
                    <a:lstStyle/>
                    <a:p>
                      <a:endParaRPr lang="en-US" dirty="0"/>
                    </a:p>
                  </a:txBody>
                  <a:tcPr/>
                </a:tc>
                <a:tc>
                  <a:txBody>
                    <a:bodyPr/>
                    <a:lstStyle/>
                    <a:p>
                      <a:endParaRPr lang="en-US" dirty="0"/>
                    </a:p>
                  </a:txBody>
                  <a:tcPr/>
                </a:tc>
              </a:tr>
            </a:tbl>
          </a:graphicData>
        </a:graphic>
      </p:graphicFrame>
    </p:spTree>
  </p:cSld>
  <p:clrMapOvr>
    <a:masterClrMapping/>
  </p:clrMapOvr>
  <p:transition>
    <p:random/>
  </p:transition>
</p:sld>
</file>

<file path=ppt/theme/theme1.xml><?xml version="1.0" encoding="utf-8"?>
<a:theme xmlns:a="http://schemas.openxmlformats.org/drawingml/2006/main" name="Theme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Times New Roman"/>
        <a:ea typeface=""/>
        <a:cs typeface="B Titr"/>
      </a:majorFont>
      <a:minorFont>
        <a:latin typeface="Times New Roman"/>
        <a:ea typeface=""/>
        <a:cs typeface="B Traffic"/>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Theme3</Template>
  <TotalTime>2246</TotalTime>
  <Words>540</Words>
  <Application>Microsoft Office PowerPoint</Application>
  <PresentationFormat>On-screen Show (4:3)</PresentationFormat>
  <Paragraphs>162</Paragraphs>
  <Slides>20</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2" baseType="lpstr">
      <vt:lpstr>Theme3</vt:lpstr>
      <vt:lpstr>Clip</vt:lpstr>
      <vt:lpstr>مدیریت استرس</vt:lpstr>
      <vt:lpstr>مدیریت استرس</vt:lpstr>
      <vt:lpstr>در این جلسه می‌آموزیم...</vt:lpstr>
      <vt:lpstr>مقدمه</vt:lpstr>
      <vt:lpstr>استرس چیست؟</vt:lpstr>
      <vt:lpstr>فعالیت شماره یک:</vt:lpstr>
      <vt:lpstr>نشانه های استرس</vt:lpstr>
      <vt:lpstr>فعالیت</vt:lpstr>
      <vt:lpstr>نشانه های استرس</vt:lpstr>
      <vt:lpstr>انواع استرس</vt:lpstr>
      <vt:lpstr>منحنی استرس – عملکرد :رابطۀ استرس با سطح عملکرد</vt:lpstr>
      <vt:lpstr>فعالیت شماره 2:</vt:lpstr>
      <vt:lpstr>دانشجویان و فشار روانی</vt:lpstr>
      <vt:lpstr>دانشجویان پزشکی و فشار روانی (بحث در گروه بزرگ)</vt:lpstr>
      <vt:lpstr>فشار روانی شغلی در پزشکی</vt:lpstr>
      <vt:lpstr> پرسشنامه ارزیابی خود از استرس</vt:lpstr>
      <vt:lpstr>تست BAI 0=اصلا  1=خفیف)زیاد ناراحتم نکرده) 2= متوسط(ناخوشاند بود اما تحمل کردم) 3= شدید( نمی توانستم تحمل کنم)  </vt:lpstr>
      <vt:lpstr>میزان اضطراب  12-0                    نرمال 25-13                  خفیف              40-26                  متوسط 40&lt;                   شدید </vt:lpstr>
      <vt:lpstr>تاثیر استرس مزمن بر انسان </vt:lpstr>
      <vt:lpstr>تکلیف</vt:lpstr>
    </vt:vector>
  </TitlesOfParts>
  <Company>PARANDCO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آشنایی با کارآفرینی</dc:title>
  <dc:creator>A. M. P.</dc:creator>
  <cp:lastModifiedBy>Windows User</cp:lastModifiedBy>
  <cp:revision>433</cp:revision>
  <dcterms:created xsi:type="dcterms:W3CDTF">2010-02-21T16:48:25Z</dcterms:created>
  <dcterms:modified xsi:type="dcterms:W3CDTF">2020-06-17T12:56:32Z</dcterms:modified>
</cp:coreProperties>
</file>