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E596ED-6A72-4EE3-AF2B-8A0BD64A7BB2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63744F-6D8E-487D-8C4C-0CA7ECAA1E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312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873DB2-1B11-468A-A95A-E373AAED227B}" type="slidenum">
              <a:rPr lang="ar-SA" altLang="en-US"/>
              <a:pPr/>
              <a:t>6</a:t>
            </a:fld>
            <a:endParaRPr lang="en-US" altLang="en-U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032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511380-B8A1-47E2-9E18-6A675A925058}" type="slidenum">
              <a:rPr lang="ar-SA" altLang="en-US"/>
              <a:pPr/>
              <a:t>28</a:t>
            </a:fld>
            <a:endParaRPr lang="en-US" altLang="en-US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1763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45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707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0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141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373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82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339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61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280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190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240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5B21A-3A66-45DF-BDE5-E6024B832A2C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5E100-73EA-4A31-94CD-128561AB81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355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1830388" y="4881564"/>
            <a:ext cx="8361362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>
              <a:buSzPct val="135000"/>
            </a:pPr>
            <a:r>
              <a:rPr lang="ar-SA" altLang="en-US" sz="45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نحوه برخورد با بيمار مبتلا به مننژيت</a:t>
            </a:r>
            <a:endParaRPr lang="en-US" altLang="en-US" sz="4500" dirty="0">
              <a:solidFill>
                <a:srgbClr val="FFFF00"/>
              </a:solidFill>
              <a:cs typeface="Jadid" pitchFamily="10" charset="-78"/>
            </a:endParaRPr>
          </a:p>
        </p:txBody>
      </p:sp>
      <p:sp>
        <p:nvSpPr>
          <p:cNvPr id="9232" name="WordArt 16"/>
          <p:cNvSpPr>
            <a:spLocks noChangeArrowheads="1" noChangeShapeType="1" noTextEdit="1"/>
          </p:cNvSpPr>
          <p:nvPr/>
        </p:nvSpPr>
        <p:spPr bwMode="auto">
          <a:xfrm>
            <a:off x="2973389" y="666750"/>
            <a:ext cx="6200775" cy="2774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rtl="1"/>
            <a:r>
              <a:rPr lang="fa-IR" sz="8000" kern="10" dirty="0">
                <a:ln w="381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07763" dir="2700000" algn="ctr" rotWithShape="0">
                    <a:srgbClr val="808080"/>
                  </a:outerShdw>
                </a:effectLst>
                <a:latin typeface="Elham"/>
              </a:rPr>
              <a:t>مننژيت</a:t>
            </a:r>
            <a:endParaRPr lang="en-US" sz="8000" kern="10" dirty="0">
              <a:ln w="38100">
                <a:solidFill>
                  <a:srgbClr val="FFFF0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107763" dir="2700000" algn="ctr" rotWithShape="0">
                  <a:srgbClr val="808080"/>
                </a:outerShdw>
              </a:effectLst>
              <a:latin typeface="Elham"/>
            </a:endParaRPr>
          </a:p>
        </p:txBody>
      </p:sp>
    </p:spTree>
    <p:extLst>
      <p:ext uri="{BB962C8B-B14F-4D97-AF65-F5344CB8AC3E}">
        <p14:creationId xmlns:p14="http://schemas.microsoft.com/office/powerpoint/2010/main" val="49207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utoUpdateAnimBg="0"/>
      <p:bldP spid="92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16902" y="0"/>
            <a:ext cx="2029685" cy="92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5400" dirty="0">
                <a:solidFill>
                  <a:srgbClr val="FFFF00"/>
                </a:solidFill>
                <a:cs typeface="Traffic" pitchFamily="10" charset="-78"/>
              </a:rPr>
              <a:t>تعاريف:</a:t>
            </a:r>
            <a:endParaRPr lang="en-US" altLang="en-US" sz="2300" dirty="0">
              <a:cs typeface="Times New Roman (Arabic)" panose="02020603050405020304" pitchFamily="18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8124825" y="917575"/>
            <a:ext cx="2342272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en-US" altLang="ar-SA" sz="2700" dirty="0">
                <a:solidFill>
                  <a:srgbClr val="FFFF00"/>
                </a:solidFill>
                <a:cs typeface="Titr" pitchFamily="10" charset="-78"/>
              </a:rPr>
              <a:t>I</a:t>
            </a:r>
            <a:r>
              <a:rPr lang="ar-SA" altLang="ar-SA" sz="2700" dirty="0">
                <a:solidFill>
                  <a:srgbClr val="FFFF00"/>
                </a:solidFill>
                <a:cs typeface="Titr" pitchFamily="10" charset="-78"/>
              </a:rPr>
              <a:t> </a:t>
            </a:r>
            <a:r>
              <a:rPr lang="ar-SA" altLang="ar-SA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-    </a:t>
            </a:r>
            <a:r>
              <a:rPr lang="ar-SA" altLang="en-US" sz="31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مننژيت   </a:t>
            </a:r>
            <a:r>
              <a:rPr lang="ar-SA" altLang="en-US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:</a:t>
            </a:r>
            <a:endParaRPr lang="en-US" altLang="en-US" sz="31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370691" y="2166938"/>
            <a:ext cx="5658884" cy="92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27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التهاب آنسفال كه با اختلال هوشياري  و تغييرات </a:t>
            </a:r>
            <a:endParaRPr lang="en-US" altLang="en-US" sz="27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  <a:p>
            <a:pPr algn="r" rtl="1"/>
            <a:r>
              <a:rPr lang="ar-SA" altLang="en-US" sz="27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 مايع  نخاع همراه است. ( &gt; 8 ساعت )</a:t>
            </a:r>
            <a:endParaRPr lang="en-US" altLang="en-US" sz="27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068514" y="3643314"/>
            <a:ext cx="4438999" cy="50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27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التهاب پرده هاي مننژ + التهاب آنسفال</a:t>
            </a:r>
            <a:endParaRPr lang="en-US" altLang="en-US" sz="27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633539" y="4846639"/>
            <a:ext cx="6605587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27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التهاب آنسفال همراه با اختلال هوشياري با همان</a:t>
            </a:r>
            <a:endParaRPr lang="en-US" altLang="en-US" sz="27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  <a:p>
            <a:pPr rtl="1"/>
            <a:r>
              <a:rPr lang="ar-SA" altLang="en-US" sz="27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   تظاهرات نورولوژيك آنسفاليت ؛ ولي مايع نخاع </a:t>
            </a:r>
            <a:endParaRPr lang="en-US" altLang="en-US" sz="27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  <a:p>
            <a:pPr rtl="1"/>
            <a:r>
              <a:rPr lang="ar-SA" altLang="en-US" sz="27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طبيعي است</a:t>
            </a:r>
            <a:r>
              <a:rPr lang="ar-SA" altLang="en-US" sz="2700" dirty="0">
                <a:solidFill>
                  <a:srgbClr val="FFFF00"/>
                </a:solidFill>
                <a:cs typeface="Titr" pitchFamily="10" charset="-78"/>
              </a:rPr>
              <a:t>                                                   </a:t>
            </a:r>
            <a:endParaRPr lang="en-US" altLang="en-US" sz="2700" dirty="0">
              <a:solidFill>
                <a:srgbClr val="FFFF00"/>
              </a:solidFill>
              <a:cs typeface="Titr" pitchFamily="10" charset="-78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026026" y="952501"/>
            <a:ext cx="2568295" cy="50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27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التهاب پرده هاي مننژ</a:t>
            </a:r>
            <a:endParaRPr lang="en-US" altLang="en-US" sz="31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8085139" y="2166938"/>
            <a:ext cx="2076173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en-US" altLang="ar-SA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II</a:t>
            </a:r>
            <a:r>
              <a:rPr lang="ar-SA" altLang="ar-SA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 - </a:t>
            </a:r>
            <a:r>
              <a:rPr lang="ar-SA" altLang="en-US" sz="31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آنسفاليت </a:t>
            </a:r>
            <a:r>
              <a:rPr lang="ar-SA" altLang="en-US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:</a:t>
            </a:r>
            <a:endParaRPr lang="en-US" altLang="en-US" sz="31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7151688" y="3584575"/>
            <a:ext cx="3049196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en-US" altLang="ar-SA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III</a:t>
            </a:r>
            <a:r>
              <a:rPr lang="ar-SA" altLang="ar-SA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 - </a:t>
            </a:r>
            <a:r>
              <a:rPr lang="ar-SA" altLang="en-US" sz="31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مننگو آنسفاليت</a:t>
            </a:r>
            <a:r>
              <a:rPr lang="ar-SA" altLang="en-US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 :</a:t>
            </a:r>
            <a:endParaRPr lang="en-US" altLang="en-US" sz="31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7743826" y="4846638"/>
            <a:ext cx="2430437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en-US" altLang="ar-SA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IV</a:t>
            </a:r>
            <a:r>
              <a:rPr lang="ar-SA" altLang="ar-SA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- </a:t>
            </a:r>
            <a:r>
              <a:rPr lang="ar-SA" altLang="en-US" sz="31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آنسفالوپاتي</a:t>
            </a:r>
            <a:r>
              <a:rPr lang="ar-SA" altLang="en-US" sz="31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 :</a:t>
            </a:r>
            <a:endParaRPr lang="en-US" altLang="en-US" sz="31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599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  <p:bldP spid="10250" grpId="0" autoUpdateAnimBg="0"/>
      <p:bldP spid="10251" grpId="0" autoUpdateAnimBg="0"/>
      <p:bldP spid="1025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992314" y="84139"/>
            <a:ext cx="7532687" cy="846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en-US" altLang="en-US" sz="4900">
                <a:solidFill>
                  <a:srgbClr val="FFFF00"/>
                </a:solidFill>
                <a:cs typeface="Homa" pitchFamily="10" charset="-78"/>
              </a:rPr>
              <a:t>V</a:t>
            </a:r>
            <a:r>
              <a:rPr lang="ar-SA" altLang="en-US" sz="4900">
                <a:solidFill>
                  <a:srgbClr val="FFFF00"/>
                </a:solidFill>
                <a:cs typeface="Homa" pitchFamily="10" charset="-78"/>
              </a:rPr>
              <a:t> -</a:t>
            </a:r>
            <a:r>
              <a:rPr lang="ar-SA" altLang="en-US" sz="4900">
                <a:solidFill>
                  <a:srgbClr val="FF9933"/>
                </a:solidFill>
                <a:cs typeface="Homa" pitchFamily="10" charset="-78"/>
              </a:rPr>
              <a:t> </a:t>
            </a:r>
            <a:r>
              <a:rPr lang="ar-SA" altLang="en-US" sz="4900">
                <a:solidFill>
                  <a:schemeClr val="bg1"/>
                </a:solidFill>
                <a:cs typeface="Homa" pitchFamily="10" charset="-78"/>
              </a:rPr>
              <a:t>تفاوت آنسفاليت با مننژيت</a:t>
            </a:r>
            <a:r>
              <a:rPr lang="ar-SA" altLang="en-US" sz="4900">
                <a:solidFill>
                  <a:srgbClr val="0066FF"/>
                </a:solidFill>
                <a:cs typeface="Homa" pitchFamily="10" charset="-78"/>
              </a:rPr>
              <a:t> :</a:t>
            </a:r>
            <a:endParaRPr lang="en-US" altLang="en-US" sz="8000">
              <a:solidFill>
                <a:srgbClr val="FF0066"/>
              </a:solidFill>
              <a:cs typeface="Traffic" pitchFamily="10" charset="-78"/>
            </a:endParaRPr>
          </a:p>
        </p:txBody>
      </p:sp>
      <p:graphicFrame>
        <p:nvGraphicFramePr>
          <p:cNvPr id="11286" name="Object 22"/>
          <p:cNvGraphicFramePr>
            <a:graphicFrameLocks noChangeAspect="1"/>
          </p:cNvGraphicFramePr>
          <p:nvPr/>
        </p:nvGraphicFramePr>
        <p:xfrm>
          <a:off x="2970213" y="1393825"/>
          <a:ext cx="6254750" cy="407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3" imgW="6240240" imgH="4064040" progId="Word.Document.8">
                  <p:embed/>
                </p:oleObj>
              </mc:Choice>
              <mc:Fallback>
                <p:oleObj name="Document" r:id="rId3" imgW="6240240" imgH="40640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0213" y="1393825"/>
                        <a:ext cx="6254750" cy="4071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11288" name="Rectangle 24"/>
          <p:cNvSpPr>
            <a:spLocks noChangeArrowheads="1"/>
          </p:cNvSpPr>
          <p:nvPr/>
        </p:nvSpPr>
        <p:spPr bwMode="auto">
          <a:xfrm>
            <a:off x="1524000" y="904876"/>
            <a:ext cx="9144000" cy="5548313"/>
          </a:xfrm>
          <a:prstGeom prst="rect">
            <a:avLst/>
          </a:prstGeom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/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endParaRPr lang="en-US" altLang="en-US" sz="3100">
              <a:effectLst>
                <a:outerShdw blurRad="38100" dist="38100" dir="2700000" algn="tl">
                  <a:srgbClr val="C0C0C0"/>
                </a:outerShdw>
              </a:effectLst>
              <a:cs typeface="Zar" pitchFamily="10" charset="-78"/>
            </a:endParaRPr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>
            <a:off x="1524000" y="4452938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1524000" y="2751138"/>
            <a:ext cx="914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5" name="Line 31"/>
          <p:cNvSpPr>
            <a:spLocks noChangeShapeType="1"/>
          </p:cNvSpPr>
          <p:nvPr/>
        </p:nvSpPr>
        <p:spPr bwMode="auto">
          <a:xfrm>
            <a:off x="2870200" y="893764"/>
            <a:ext cx="0" cy="5559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8" name="Line 34"/>
          <p:cNvSpPr>
            <a:spLocks noChangeShapeType="1"/>
          </p:cNvSpPr>
          <p:nvPr/>
        </p:nvSpPr>
        <p:spPr bwMode="auto">
          <a:xfrm>
            <a:off x="4510088" y="904876"/>
            <a:ext cx="0" cy="558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99" name="Line 35"/>
          <p:cNvSpPr>
            <a:spLocks noChangeShapeType="1"/>
          </p:cNvSpPr>
          <p:nvPr/>
        </p:nvSpPr>
        <p:spPr bwMode="auto">
          <a:xfrm>
            <a:off x="6681788" y="928688"/>
            <a:ext cx="0" cy="5561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00" name="Line 36"/>
          <p:cNvSpPr>
            <a:spLocks noChangeShapeType="1"/>
          </p:cNvSpPr>
          <p:nvPr/>
        </p:nvSpPr>
        <p:spPr bwMode="auto">
          <a:xfrm>
            <a:off x="8847138" y="893764"/>
            <a:ext cx="0" cy="5559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03" name="Text Box 39"/>
          <p:cNvSpPr txBox="1">
            <a:spLocks noChangeArrowheads="1"/>
          </p:cNvSpPr>
          <p:nvPr/>
        </p:nvSpPr>
        <p:spPr bwMode="auto">
          <a:xfrm>
            <a:off x="8936038" y="4989513"/>
            <a:ext cx="1731962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4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مننژيت</a:t>
            </a:r>
            <a:endParaRPr lang="en-US" altLang="en-US" sz="4500">
              <a:solidFill>
                <a:srgbClr val="FFFF00"/>
              </a:solidFill>
              <a:cs typeface="Titr" pitchFamily="10" charset="-78"/>
            </a:endParaRPr>
          </a:p>
        </p:txBody>
      </p:sp>
      <p:sp>
        <p:nvSpPr>
          <p:cNvPr id="11305" name="Text Box 41"/>
          <p:cNvSpPr txBox="1">
            <a:spLocks noChangeArrowheads="1"/>
          </p:cNvSpPr>
          <p:nvPr/>
        </p:nvSpPr>
        <p:spPr bwMode="auto">
          <a:xfrm>
            <a:off x="6959600" y="1393826"/>
            <a:ext cx="1595438" cy="105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اختلال </a:t>
            </a:r>
            <a:endParaRPr lang="en-US" altLang="en-US" sz="310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2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هوشياري</a:t>
            </a:r>
            <a:r>
              <a:rPr lang="ar-SA" altLang="en-US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endParaRPr lang="en-US" altLang="en-US" sz="32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07" name="Text Box 43"/>
          <p:cNvSpPr txBox="1">
            <a:spLocks noChangeArrowheads="1"/>
          </p:cNvSpPr>
          <p:nvPr/>
        </p:nvSpPr>
        <p:spPr bwMode="auto">
          <a:xfrm>
            <a:off x="5943056" y="857251"/>
            <a:ext cx="184694" cy="72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endParaRPr lang="en-US" altLang="en-US" sz="4100">
              <a:solidFill>
                <a:srgbClr val="FFFF00"/>
              </a:solidFill>
              <a:cs typeface="Titr" pitchFamily="10" charset="-78"/>
            </a:endParaRPr>
          </a:p>
        </p:txBody>
      </p:sp>
      <p:sp>
        <p:nvSpPr>
          <p:cNvPr id="11310" name="Text Box 46"/>
          <p:cNvSpPr txBox="1">
            <a:spLocks noChangeArrowheads="1"/>
          </p:cNvSpPr>
          <p:nvPr/>
        </p:nvSpPr>
        <p:spPr bwMode="auto">
          <a:xfrm>
            <a:off x="4759483" y="1393825"/>
            <a:ext cx="1907858" cy="1046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رفلكسهاي</a:t>
            </a:r>
            <a:endParaRPr lang="en-US" altLang="en-US" sz="3100">
              <a:solidFill>
                <a:srgbClr val="FF9933"/>
              </a:solidFill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وتـري عمقي</a:t>
            </a:r>
            <a:endParaRPr lang="en-US" altLang="en-US" sz="3100">
              <a:cs typeface="Zar" pitchFamily="10" charset="-78"/>
            </a:endParaRPr>
          </a:p>
        </p:txBody>
      </p:sp>
      <p:sp>
        <p:nvSpPr>
          <p:cNvPr id="11311" name="Text Box 47"/>
          <p:cNvSpPr txBox="1">
            <a:spLocks noChangeArrowheads="1"/>
          </p:cNvSpPr>
          <p:nvPr/>
        </p:nvSpPr>
        <p:spPr bwMode="auto">
          <a:xfrm>
            <a:off x="3272783" y="1393825"/>
            <a:ext cx="1088723" cy="1046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محل</a:t>
            </a:r>
            <a:endParaRPr lang="en-US" altLang="en-US" sz="310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التهاب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11312" name="Text Box 48"/>
          <p:cNvSpPr txBox="1">
            <a:spLocks noChangeArrowheads="1"/>
          </p:cNvSpPr>
          <p:nvPr/>
        </p:nvSpPr>
        <p:spPr bwMode="auto">
          <a:xfrm>
            <a:off x="1788148" y="1560513"/>
            <a:ext cx="891553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en-US" altLang="en-US" sz="31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  <a:endParaRPr lang="en-US" altLang="ar-SA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11313" name="Text Box 49"/>
          <p:cNvSpPr txBox="1">
            <a:spLocks noChangeArrowheads="1"/>
          </p:cNvSpPr>
          <p:nvPr/>
        </p:nvSpPr>
        <p:spPr bwMode="auto">
          <a:xfrm>
            <a:off x="6540500" y="2894014"/>
            <a:ext cx="2355850" cy="144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طولاني مدت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&gt; 8 ساعت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14" name="Text Box 50"/>
          <p:cNvSpPr txBox="1">
            <a:spLocks noChangeArrowheads="1"/>
          </p:cNvSpPr>
          <p:nvPr/>
        </p:nvSpPr>
        <p:spPr bwMode="auto">
          <a:xfrm>
            <a:off x="4449763" y="2894014"/>
            <a:ext cx="20320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افزايش يافته 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23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گاهي پاتولوژيك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15" name="Text Box 51"/>
          <p:cNvSpPr txBox="1">
            <a:spLocks noChangeArrowheads="1"/>
          </p:cNvSpPr>
          <p:nvPr/>
        </p:nvSpPr>
        <p:spPr bwMode="auto">
          <a:xfrm>
            <a:off x="3298657" y="3233738"/>
            <a:ext cx="973307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آنسفال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16" name="Text Box 52"/>
          <p:cNvSpPr txBox="1">
            <a:spLocks noChangeArrowheads="1"/>
          </p:cNvSpPr>
          <p:nvPr/>
        </p:nvSpPr>
        <p:spPr bwMode="auto">
          <a:xfrm>
            <a:off x="1749426" y="3060701"/>
            <a:ext cx="114617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غير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طبيعي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17" name="Text Box 53"/>
          <p:cNvSpPr txBox="1">
            <a:spLocks noChangeArrowheads="1"/>
          </p:cNvSpPr>
          <p:nvPr/>
        </p:nvSpPr>
        <p:spPr bwMode="auto">
          <a:xfrm>
            <a:off x="1804989" y="4989514"/>
            <a:ext cx="114617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غير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طبيعي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18" name="Text Box 54"/>
          <p:cNvSpPr txBox="1">
            <a:spLocks noChangeArrowheads="1"/>
          </p:cNvSpPr>
          <p:nvPr/>
        </p:nvSpPr>
        <p:spPr bwMode="auto">
          <a:xfrm>
            <a:off x="3068280" y="4989513"/>
            <a:ext cx="1358028" cy="1046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پرده هاي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مننژ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19" name="Text Box 55"/>
          <p:cNvSpPr txBox="1">
            <a:spLocks noChangeArrowheads="1"/>
          </p:cNvSpPr>
          <p:nvPr/>
        </p:nvSpPr>
        <p:spPr bwMode="auto">
          <a:xfrm>
            <a:off x="5044628" y="5322888"/>
            <a:ext cx="1002161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طبيعي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20" name="Text Box 56"/>
          <p:cNvSpPr txBox="1">
            <a:spLocks noChangeArrowheads="1"/>
          </p:cNvSpPr>
          <p:nvPr/>
        </p:nvSpPr>
        <p:spPr bwMode="auto">
          <a:xfrm>
            <a:off x="6878314" y="4619625"/>
            <a:ext cx="1843737" cy="1523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وجود ندارد 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23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گذرا در اوج تب</a:t>
            </a:r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1302" name="Text Box 38"/>
          <p:cNvSpPr txBox="1">
            <a:spLocks noChangeArrowheads="1"/>
          </p:cNvSpPr>
          <p:nvPr/>
        </p:nvSpPr>
        <p:spPr bwMode="auto">
          <a:xfrm>
            <a:off x="9125349" y="3013076"/>
            <a:ext cx="1571227" cy="72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4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آنسفاليت</a:t>
            </a:r>
            <a:endParaRPr lang="en-US" altLang="en-US" sz="4500">
              <a:solidFill>
                <a:srgbClr val="FFFF00"/>
              </a:solidFill>
              <a:cs typeface="Titr" pitchFamily="10" charset="-78"/>
            </a:endParaRPr>
          </a:p>
        </p:txBody>
      </p:sp>
      <p:sp>
        <p:nvSpPr>
          <p:cNvPr id="11334" name="Rectangle 70"/>
          <p:cNvSpPr>
            <a:spLocks noChangeArrowheads="1"/>
          </p:cNvSpPr>
          <p:nvPr/>
        </p:nvSpPr>
        <p:spPr bwMode="auto">
          <a:xfrm>
            <a:off x="8847139" y="164334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335" name="Rectangle 71"/>
          <p:cNvSpPr>
            <a:spLocks noChangeArrowheads="1"/>
          </p:cNvSpPr>
          <p:nvPr/>
        </p:nvSpPr>
        <p:spPr bwMode="auto">
          <a:xfrm>
            <a:off x="6127751" y="47270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337" name="Rectangle 73"/>
          <p:cNvSpPr>
            <a:spLocks noChangeArrowheads="1"/>
          </p:cNvSpPr>
          <p:nvPr/>
        </p:nvSpPr>
        <p:spPr bwMode="auto">
          <a:xfrm>
            <a:off x="8847138" y="1643340"/>
            <a:ext cx="18208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338" name="Rectangle 74"/>
          <p:cNvSpPr>
            <a:spLocks noChangeArrowheads="1"/>
          </p:cNvSpPr>
          <p:nvPr/>
        </p:nvSpPr>
        <p:spPr bwMode="auto">
          <a:xfrm>
            <a:off x="8847139" y="164334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339" name="Rectangle 75"/>
          <p:cNvSpPr>
            <a:spLocks noChangeArrowheads="1"/>
          </p:cNvSpPr>
          <p:nvPr/>
        </p:nvSpPr>
        <p:spPr bwMode="auto">
          <a:xfrm>
            <a:off x="8847139" y="164334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340" name="Rectangle 76"/>
          <p:cNvSpPr>
            <a:spLocks noChangeArrowheads="1"/>
          </p:cNvSpPr>
          <p:nvPr/>
        </p:nvSpPr>
        <p:spPr bwMode="auto">
          <a:xfrm>
            <a:off x="9037639" y="241724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342" name="Rectangle 78"/>
          <p:cNvSpPr>
            <a:spLocks noChangeArrowheads="1"/>
          </p:cNvSpPr>
          <p:nvPr/>
        </p:nvSpPr>
        <p:spPr bwMode="auto">
          <a:xfrm>
            <a:off x="1625601" y="342927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80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11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1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13" grpId="0" autoUpdateAnimBg="0"/>
      <p:bldP spid="11314" grpId="0" autoUpdateAnimBg="0"/>
      <p:bldP spid="11315" grpId="0" autoUpdateAnimBg="0"/>
      <p:bldP spid="11316" grpId="0" autoUpdateAnimBg="0"/>
      <p:bldP spid="11317" grpId="0" autoUpdateAnimBg="0"/>
      <p:bldP spid="11318" grpId="0" autoUpdateAnimBg="0"/>
      <p:bldP spid="11319" grpId="0" autoUpdateAnimBg="0"/>
      <p:bldP spid="1132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524000" y="5832475"/>
            <a:ext cx="9144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5 - </a:t>
            </a:r>
            <a:r>
              <a:rPr lang="ar-SA" altLang="en-US" sz="23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بيماري بسيار شديد است و فرصتي براي دريافت جوا ب آزمايش نيست، چگونه بايد   </a:t>
            </a:r>
            <a:r>
              <a:rPr lang="en-US" altLang="en-US" sz="23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Blind </a:t>
            </a:r>
            <a:r>
              <a:rPr lang="en-US" altLang="en-US" sz="23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Thrapy</a:t>
            </a:r>
            <a:r>
              <a:rPr lang="ar-SA" altLang="en-US" sz="23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كرد؟</a:t>
            </a:r>
            <a:endParaRPr lang="en-US" altLang="en-US" sz="23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524000" y="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700" dirty="0"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سؤالات اساسي كه در بر خورد با هر بيمار مشكوك</a:t>
            </a:r>
            <a:endParaRPr lang="en-US" altLang="en-US" sz="3700" dirty="0"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700" dirty="0"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به مننژيت بايد بدان پاسخ داده شود:</a:t>
            </a:r>
            <a:endParaRPr lang="en-US" altLang="en-US" sz="3700" dirty="0"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181225" y="1485900"/>
            <a:ext cx="834390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</a:t>
            </a:r>
            <a:r>
              <a:rPr lang="ar-SA" alt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آيا علائم و نشانه ها با توجه به سن بيمار به نفع يك مننژيت يا مننگو آنسفاليت مي باشد؟</a:t>
            </a:r>
            <a:endParaRPr lang="en-US" altLang="en-US" sz="19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209800" y="2570163"/>
            <a:ext cx="834390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</a:t>
            </a:r>
            <a:r>
              <a:rPr lang="ar-SA" altLang="en-US" sz="19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از نظر زماني وضعيت مننژيت يا مننگوآنسفاليت بيمار چگونه است؟(حاد ،تحت حاد يا مزمن)</a:t>
            </a:r>
            <a:endParaRPr lang="en-US" altLang="en-US" sz="19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524001" y="3586163"/>
            <a:ext cx="90582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26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</a:t>
            </a:r>
            <a:r>
              <a:rPr lang="ar-SA" alt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تابلوي بيمار با عفونت </a:t>
            </a:r>
            <a:r>
              <a:rPr lang="en-US" alt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CNS</a:t>
            </a:r>
            <a:r>
              <a:rPr lang="ar-SA" altLang="ar-SA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منطبق </a:t>
            </a:r>
            <a:r>
              <a:rPr lang="ar-SA" altLang="en-US" sz="25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است</a:t>
            </a:r>
            <a:r>
              <a:rPr lang="ar-SA" alt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، آيا مجاز به </a:t>
            </a:r>
            <a:r>
              <a:rPr lang="en-US" alt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ar-SA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5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هستيم يا نه ؟</a:t>
            </a:r>
            <a:endParaRPr lang="en-US" altLang="en-US" sz="25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552575" y="4489450"/>
            <a:ext cx="9144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</a:t>
            </a:r>
            <a:r>
              <a:rPr lang="ar-SA" altLang="en-US" sz="23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بيمار مننژيت پيوژن دارد و مايع نخاع را گرفته ايم ، آيا بايد بلافاصله درمان  شروع شود يا مي توانيم تا رسيدن جواب صبر كنيم ؟</a:t>
            </a:r>
            <a:endParaRPr lang="en-US" altLang="en-US" sz="23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8089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7" grpId="0" autoUpdateAnimBg="0"/>
      <p:bldP spid="13318" grpId="0" autoUpdateAnimBg="0"/>
      <p:bldP spid="13319" grpId="0" autoUpdateAnimBg="0"/>
      <p:bldP spid="1332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809876" y="1292226"/>
            <a:ext cx="6621463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100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  <a:cs typeface="Homa" pitchFamily="10" charset="-78"/>
              </a:rPr>
              <a:t>علائـم مننژيت</a:t>
            </a:r>
            <a:r>
              <a:rPr lang="ar-SA" altLang="en-US" sz="9500">
                <a:solidFill>
                  <a:srgbClr val="DCF39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  <a:cs typeface="Times New Roman (Arabic)" panose="02020603050405020304" pitchFamily="18" charset="0"/>
              </a:rPr>
              <a:t> 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689863" y="4437063"/>
            <a:ext cx="5827200" cy="923312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5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بستگي به سن بيمار دارد: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457576" y="16790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7608888" y="333375"/>
            <a:ext cx="1527946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سؤال اول: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5876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609725" y="5272088"/>
            <a:ext cx="8669338" cy="105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*  25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% </a:t>
            </a:r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كود</a:t>
            </a:r>
            <a:r>
              <a:rPr lang="ar-SA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كاني كه </a:t>
            </a:r>
            <a:r>
              <a:rPr lang="en-US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Sepsis</a:t>
            </a:r>
            <a:r>
              <a:rPr lang="ar-SA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مي كنند  دچار مننژيت مي شوند،</a:t>
            </a:r>
            <a:endParaRPr lang="en-US" altLang="en-US" sz="27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ctr" rtl="1"/>
            <a:r>
              <a:rPr lang="ar-SA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 </a:t>
            </a:r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</a:t>
            </a:r>
            <a:r>
              <a:rPr lang="ar-SA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پس بايد در  </a:t>
            </a:r>
            <a:r>
              <a:rPr lang="en-US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Sepsis</a:t>
            </a:r>
            <a:r>
              <a:rPr lang="ar-SA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حتما  </a:t>
            </a:r>
            <a:r>
              <a:rPr lang="en-US" altLang="ar-SA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LP</a:t>
            </a:r>
            <a:r>
              <a:rPr lang="ar-SA" altLang="ar-SA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 (Arabic)" panose="02020603050405020304" pitchFamily="18" charset="0"/>
              </a:rPr>
              <a:t> </a:t>
            </a:r>
            <a:r>
              <a:rPr lang="ar-SA" altLang="ar-SA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</a:t>
            </a:r>
            <a:r>
              <a:rPr lang="ar-SA" altLang="en-US" sz="27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را انجام دهيم</a:t>
            </a:r>
            <a:r>
              <a:rPr lang="ar-SA" altLang="en-US" sz="2700">
                <a:solidFill>
                  <a:schemeClr val="bg1"/>
                </a:solidFill>
                <a:cs typeface="Traffic" pitchFamily="10" charset="-78"/>
              </a:rPr>
              <a:t> </a:t>
            </a:r>
            <a:endParaRPr lang="en-US" altLang="ar-SA" sz="2700">
              <a:solidFill>
                <a:schemeClr val="bg1"/>
              </a:solidFill>
              <a:cs typeface="Traffic" pitchFamily="10" charset="-78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433641" y="84138"/>
            <a:ext cx="1814884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نوزادان :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7332664" y="881063"/>
            <a:ext cx="2472115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ar-SA" sz="3100">
                <a:solidFill>
                  <a:srgbClr val="DCF39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* </a:t>
            </a:r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تب يا هيپوترمي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2200276" y="1676400"/>
            <a:ext cx="6689615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* بي قراري و تحريك پذيري شديد يا بي حالي شديد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7389814" y="2622550"/>
            <a:ext cx="2886075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* اسهال و استفراغ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6827839" y="3514725"/>
            <a:ext cx="3476625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* امتناع از غذا خوردن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4718050" y="4413250"/>
            <a:ext cx="4573652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* يرقان مي تواند وجود داشته باشد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6628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93" grpId="0" autoUpdateAnimBg="0"/>
      <p:bldP spid="16395" grpId="0" autoUpdateAnimBg="0"/>
      <p:bldP spid="16396" grpId="0" autoUpdateAnimBg="0"/>
      <p:bldP spid="16398" grpId="0" autoUpdateAnimBg="0"/>
      <p:bldP spid="1640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385172" y="4430714"/>
            <a:ext cx="6636717" cy="200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>
              <a:buFontTx/>
              <a:buChar char="•"/>
            </a:pPr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Times New Roman (Arabic)" panose="02020603050405020304" pitchFamily="18" charset="0"/>
              </a:rPr>
              <a:t>  </a:t>
            </a: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هيپوترمي يا تب مختصر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r" rtl="1">
              <a:buFontTx/>
              <a:buChar char="•"/>
            </a:pP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سردرد مختصر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r" rtl="1">
              <a:buFontTx/>
              <a:buChar char="•"/>
            </a:pP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اختلال خلق و خوي 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r" rtl="1">
              <a:buFontTx/>
              <a:buChar char="•"/>
            </a:pP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علائم تحريك مننژ ممكن است وجود نداشته باشد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476750" y="0"/>
            <a:ext cx="253365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شير خواران :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198168" y="668339"/>
            <a:ext cx="4823720" cy="200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>
              <a:buFontTx/>
              <a:buChar char="•"/>
            </a:pPr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Times New Roman (Arabic)" panose="02020603050405020304" pitchFamily="18" charset="0"/>
              </a:rPr>
              <a:t> </a:t>
            </a:r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Traffic" pitchFamily="10" charset="-78"/>
              </a:rPr>
              <a:t> </a:t>
            </a: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تب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r" rtl="1">
              <a:buFontTx/>
              <a:buChar char="•"/>
            </a:pP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بي قراري 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r" rtl="1">
              <a:buFontTx/>
              <a:buChar char="•"/>
            </a:pP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استفراغ 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r" rtl="1">
              <a:buFontTx/>
              <a:buChar char="•"/>
            </a:pP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  فونتانل بر جسته   (ديررس است)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010151" y="3190875"/>
            <a:ext cx="1909461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سالمندان 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50190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2" grpId="0" autoUpdateAnimBg="0"/>
      <p:bldP spid="1741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677221" y="333375"/>
            <a:ext cx="1579242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chemeClr val="bg1"/>
                </a:solidFill>
                <a:cs typeface="Zar" pitchFamily="10" charset="-78"/>
              </a:rPr>
              <a:t>در بالغين :</a:t>
            </a:r>
            <a:endParaRPr lang="en-US" altLang="en-US" sz="3100">
              <a:cs typeface="Zar" pitchFamily="10" charset="-78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061790" y="4953000"/>
            <a:ext cx="4669832" cy="1523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cs typeface="Traffic" pitchFamily="10" charset="-78"/>
              </a:rPr>
              <a:t>ردور گردن - كرنيك - برودزنسكي</a:t>
            </a:r>
            <a:endParaRPr lang="en-US" altLang="en-US" sz="3100">
              <a:solidFill>
                <a:schemeClr val="bg1"/>
              </a:solidFill>
              <a:cs typeface="Traffic" pitchFamily="10" charset="-78"/>
            </a:endParaRPr>
          </a:p>
          <a:p>
            <a:pPr algn="ctr" rtl="1"/>
            <a:r>
              <a:rPr lang="en-US" altLang="en-US" sz="3100">
                <a:solidFill>
                  <a:schemeClr val="bg1"/>
                </a:solidFill>
                <a:cs typeface="Traffic" pitchFamily="10" charset="-78"/>
              </a:rPr>
              <a:t> </a:t>
            </a:r>
          </a:p>
          <a:p>
            <a:pPr algn="ctr" rtl="1"/>
            <a:r>
              <a:rPr lang="ar-SA" altLang="en-US" sz="3100">
                <a:solidFill>
                  <a:schemeClr val="bg1"/>
                </a:solidFill>
                <a:cs typeface="Traffic" pitchFamily="10" charset="-78"/>
              </a:rPr>
              <a:t> </a:t>
            </a:r>
            <a:r>
              <a:rPr lang="en-US" altLang="en-US" sz="3100">
                <a:solidFill>
                  <a:schemeClr val="bg1"/>
                </a:solidFill>
                <a:cs typeface="Traffic" pitchFamily="10" charset="-78"/>
              </a:rPr>
              <a:t>Chin To Chest</a:t>
            </a:r>
            <a:r>
              <a:rPr lang="ar-SA" altLang="en-US" sz="3100">
                <a:solidFill>
                  <a:schemeClr val="bg1"/>
                </a:solidFill>
                <a:cs typeface="Traffic" pitchFamily="10" charset="-78"/>
              </a:rPr>
              <a:t>   (مثبت)</a:t>
            </a:r>
            <a:endParaRPr lang="en-US" altLang="en-US" sz="3100">
              <a:cs typeface="Zar" pitchFamily="10" charset="-78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438455" y="1489075"/>
            <a:ext cx="6872358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الف )  علائم غير اختصاصي التهاب پرده هاي مننژ:</a:t>
            </a:r>
            <a:endParaRPr lang="en-US" altLang="en-US" sz="3100">
              <a:cs typeface="Zar" pitchFamily="10" charset="-78"/>
            </a:endParaRP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2709296" y="2452688"/>
            <a:ext cx="5504996" cy="1046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chemeClr val="bg1"/>
                </a:solidFill>
                <a:cs typeface="Traffic" pitchFamily="10" charset="-78"/>
              </a:rPr>
              <a:t>تب - تهوع - استفراغ - سردرد - لتارژي </a:t>
            </a:r>
            <a:endParaRPr lang="en-US" altLang="en-US" sz="3100">
              <a:solidFill>
                <a:schemeClr val="bg1"/>
              </a:solidFill>
              <a:cs typeface="Traffic" pitchFamily="10" charset="-78"/>
            </a:endParaRPr>
          </a:p>
          <a:p>
            <a:pPr algn="ctr" rtl="1"/>
            <a:r>
              <a:rPr lang="ar-SA" altLang="en-US" sz="3100">
                <a:solidFill>
                  <a:schemeClr val="bg1"/>
                </a:solidFill>
                <a:cs typeface="Traffic" pitchFamily="10" charset="-78"/>
              </a:rPr>
              <a:t>كمر درد - ميالژي - آرترالژي - فتوفوبي</a:t>
            </a:r>
            <a:endParaRPr lang="en-US" altLang="en-US" sz="3100">
              <a:cs typeface="Zar" pitchFamily="10" charset="-78"/>
            </a:endParaRP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7088493" y="3989388"/>
            <a:ext cx="3222320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 ) علائم اختصاصي :</a:t>
            </a:r>
            <a:endParaRPr lang="en-US" altLang="en-US" sz="3100">
              <a:solidFill>
                <a:srgbClr val="FFFF00"/>
              </a:solidFill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722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utoUpdateAnimBg="0"/>
      <p:bldP spid="15367" grpId="0" autoUpdateAnimBg="0"/>
      <p:bldP spid="15369" grpId="0" autoUpdateAnimBg="0"/>
      <p:bldP spid="1537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F:\zw\11_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1" y="600075"/>
            <a:ext cx="7745413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4500564" y="5891213"/>
            <a:ext cx="2545853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علامت كرنيك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7226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F:\zw\11_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9" y="657226"/>
            <a:ext cx="7399337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3875089" y="5753100"/>
            <a:ext cx="3456359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علامت برودزنسكي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5329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524000" y="0"/>
            <a:ext cx="9144000" cy="340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993300">
                        <a:gamma/>
                        <a:tint val="57647"/>
                        <a:invGamma/>
                      </a:srgbClr>
                    </a:gs>
                    <a:gs pos="100000">
                      <a:srgbClr val="9933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* هر بيماري كه علائم عفونت دستگاه تنفس فوقاني در  دو روز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قبل داشته و هم اكنون با علائم التهاب مننژ (تب ، تهوع ، …) 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بدون  علـت  مشخص مراجعه كرده است بايد </a:t>
            </a:r>
            <a:r>
              <a:rPr lang="en-US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شود تا به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تشخيص زودرس دست يابيم.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477104" y="4346575"/>
            <a:ext cx="6644796" cy="2015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مننژيت:</a:t>
            </a:r>
            <a:endParaRPr lang="en-US" altLang="en-US" sz="31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31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 (Arabic)" panose="02020603050405020304" pitchFamily="18" charset="0"/>
              </a:rPr>
              <a:t> </a:t>
            </a:r>
            <a:r>
              <a:rPr lang="ar-SA" altLang="en-US" sz="32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استفراغ حالت جهنده و سردرد حالت كوبنده دارد</a:t>
            </a:r>
            <a:endParaRPr lang="en-US" altLang="en-US" sz="320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  <a:p>
            <a:pPr algn="r" rtl="1"/>
            <a:endParaRPr lang="en-US" altLang="en-US" sz="310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892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656388" y="1322388"/>
            <a:ext cx="184694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8199438" y="0"/>
            <a:ext cx="1624126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سؤال دوم 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714625" y="941388"/>
            <a:ext cx="6465888" cy="513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66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Homa" pitchFamily="10" charset="-78"/>
              </a:rPr>
              <a:t>از نظر زماني</a:t>
            </a:r>
            <a:endParaRPr lang="en-US" altLang="en-US" sz="660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Homa" pitchFamily="10" charset="-78"/>
            </a:endParaRPr>
          </a:p>
          <a:p>
            <a:pPr algn="ctr" rtl="1"/>
            <a:endParaRPr lang="en-US" altLang="en-US" sz="660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Homa" pitchFamily="10" charset="-78"/>
            </a:endParaRPr>
          </a:p>
          <a:p>
            <a:pPr algn="ctr" rtl="1"/>
            <a:r>
              <a:rPr lang="ar-SA" altLang="en-US" sz="66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Homa" pitchFamily="10" charset="-78"/>
              </a:rPr>
              <a:t> شروع عفونت </a:t>
            </a:r>
            <a:r>
              <a:rPr lang="en-US" altLang="en-US" sz="66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Homa" pitchFamily="10" charset="-78"/>
              </a:rPr>
              <a:t>CNS</a:t>
            </a:r>
          </a:p>
          <a:p>
            <a:pPr algn="ctr" rtl="1"/>
            <a:r>
              <a:rPr lang="en-US" altLang="ar-SA" sz="66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Homa" pitchFamily="10" charset="-78"/>
              </a:rPr>
              <a:t> </a:t>
            </a:r>
          </a:p>
          <a:p>
            <a:pPr algn="ctr" rtl="1"/>
            <a:r>
              <a:rPr lang="ar-SA" altLang="en-US" sz="660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Homa" pitchFamily="10" charset="-78"/>
              </a:rPr>
              <a:t>چگونه است ؟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505076" y="610262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2505076" y="63463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83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220914" y="2166939"/>
            <a:ext cx="799147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72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Sina" pitchFamily="10" charset="-78"/>
              </a:rPr>
              <a:t>تقسيم بندي زماني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719513" y="5119689"/>
            <a:ext cx="3802608" cy="50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2700">
                <a:solidFill>
                  <a:srgbClr val="E0E3A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اين تقسيم بندي اختياري است )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26889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9117014" y="862014"/>
            <a:ext cx="1199331" cy="72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4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حاد  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534587" y="833438"/>
            <a:ext cx="5947426" cy="123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زماني كه از شروع علائم التهاب مننژ</a:t>
            </a:r>
            <a:endParaRPr lang="en-US" altLang="en-US" sz="37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24 ساعت يا كمتر گذشته باشد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8351839" y="2941639"/>
            <a:ext cx="2127469" cy="72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4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تحت حاد  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2326194" y="2941638"/>
            <a:ext cx="5663694" cy="123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زماني كه از شروع علائم باليني بين</a:t>
            </a:r>
            <a:endParaRPr lang="en-US" altLang="en-US" sz="37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1 تا 7 روز گذشته است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8888413" y="4799014"/>
            <a:ext cx="1713894" cy="72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4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مزمن   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1706564" y="4857751"/>
            <a:ext cx="6861137" cy="661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دوره بيماري بيش از 7 تا 24 روز مي باشد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441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utoUpdateAnimBg="0"/>
      <p:bldP spid="21511" grpId="0" autoUpdateAnimBg="0"/>
      <p:bldP spid="2151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2846388" y="1036638"/>
            <a:ext cx="5980112" cy="3016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73025">
                <a:solidFill>
                  <a:srgbClr val="FF99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9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Homa" pitchFamily="10" charset="-78"/>
              </a:rPr>
              <a:t>اهميت تقسيم بندي زماني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3526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641850" y="1"/>
            <a:ext cx="2779892" cy="846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4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فرم حاد 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443163" y="989013"/>
            <a:ext cx="7364480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  سريعا  بايد اقدامات تشخيصي و درماني انجام شود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978026" y="2012951"/>
            <a:ext cx="810577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 براي انجام تمامي اين اقدامات 30 دقيقه زمان داريم 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 بدون انتظار براي شروع علائم بايد درمان آغاز گردد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614613" y="3619500"/>
            <a:ext cx="7726362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 فرم حاد در </a:t>
            </a: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badi MT Condensed Light" pitchFamily="42" charset="0"/>
                <a:cs typeface="Zar" pitchFamily="10" charset="-78"/>
              </a:rPr>
              <a:t>50%   م</a:t>
            </a:r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وارد باعث مرگ مي شود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706689" y="4441825"/>
            <a:ext cx="7519987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 بخش اعظم مننژيت هاي حاد عامل پيوژن دارند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892301" y="5370514"/>
            <a:ext cx="827722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5 -  حدود 10% مننژيت هاي پيوژن به شكل حاد  ظاهر  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مي شوند ولي اكثر به فرم تحت حاد هستند</a:t>
            </a:r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           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452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utoUpdateAnimBg="0"/>
      <p:bldP spid="22533" grpId="0" autoUpdateAnimBg="0"/>
      <p:bldP spid="22534" grpId="0" autoUpdateAnimBg="0"/>
      <p:bldP spid="22535" grpId="0" autoUpdateAnimBg="0"/>
      <p:bldP spid="2253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087813" y="47626"/>
            <a:ext cx="3716046" cy="846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4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فرم تحت حاد: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749425" y="1304925"/>
            <a:ext cx="854710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فرصت بيشتري براي شروع درمان داريم ( 2 تا 3 ساعت )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778000" y="2374900"/>
            <a:ext cx="854710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 پروگنوز اين فرم بهتر است . 25% باعث مرگ مي شود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063751" y="3524250"/>
            <a:ext cx="8367713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   اتيولوژي آن را نمي توان حدس زد . </a:t>
            </a:r>
          </a:p>
          <a:p>
            <a:pPr algn="r" rtl="1"/>
            <a:endParaRPr lang="ar-SA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بخش اعظم  مننژيت هاي  سلي ، سيفليس ،‌ لپتوسپيرايي</a:t>
            </a:r>
          </a:p>
          <a:p>
            <a:pPr algn="ct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</a:t>
            </a:r>
          </a:p>
          <a:p>
            <a:pPr algn="ct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  اكثر مننژيت هاي پيوژن به اين فرم ظاهر مي شوند 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404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utoUpdateAnimBg="0"/>
      <p:bldP spid="23556" grpId="0" autoUpdateAnimBg="0"/>
      <p:bldP spid="2355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8597900" y="0"/>
            <a:ext cx="1701070" cy="56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سؤال سوم :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718778" y="939801"/>
            <a:ext cx="6498859" cy="1800475"/>
          </a:xfrm>
          <a:prstGeom prst="rect">
            <a:avLst/>
          </a:prstGeom>
          <a:noFill/>
          <a:ln w="101600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مشكوك به عفونت </a:t>
            </a:r>
            <a:r>
              <a:rPr lang="en-US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CNS</a:t>
            </a:r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هستيم </a:t>
            </a:r>
            <a:endParaRPr lang="en-US" altLang="en-US" sz="37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endParaRPr lang="en-US" altLang="en-US" sz="37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ctr" rtl="1"/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آيا كنتراانديكاسيون </a:t>
            </a:r>
            <a:r>
              <a:rPr lang="en-US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en-US" sz="37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وجود دارد يا نه ؟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541714" y="3848100"/>
            <a:ext cx="4418161" cy="754034"/>
          </a:xfrm>
          <a:prstGeom prst="rect">
            <a:avLst/>
          </a:prstGeom>
          <a:solidFill>
            <a:schemeClr val="bg1"/>
          </a:soli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43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Zar" pitchFamily="10" charset="-78"/>
              </a:rPr>
              <a:t>كنترا انديكاسيونهاي </a:t>
            </a:r>
            <a:r>
              <a:rPr lang="en-US" altLang="en-US" sz="43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Zar" pitchFamily="10" charset="-78"/>
              </a:rPr>
              <a:t>LP</a:t>
            </a:r>
            <a:endParaRPr lang="en-US" altLang="ar-SA" sz="3100">
              <a:effectLst>
                <a:outerShdw blurRad="38100" dist="38100" dir="2700000" algn="tl">
                  <a:srgbClr val="C0C0C0"/>
                </a:outerShdw>
              </a:effectLst>
              <a:cs typeface="Zar" pitchFamily="10" charset="-78"/>
            </a:endParaRP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6626226" y="5403850"/>
            <a:ext cx="3472723" cy="571568"/>
          </a:xfrm>
          <a:prstGeom prst="rect">
            <a:avLst/>
          </a:prstGeom>
          <a:solidFill>
            <a:srgbClr val="E0E3AD"/>
          </a:solidFill>
          <a:ln w="76200" cmpd="tri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كنترا انديكاسيونهاي مطلق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1524001" y="5403850"/>
            <a:ext cx="3416283" cy="569368"/>
          </a:xfrm>
          <a:prstGeom prst="rect">
            <a:avLst/>
          </a:prstGeom>
          <a:solidFill>
            <a:srgbClr val="E0E3AD"/>
          </a:solidFill>
          <a:ln w="76200" cmpd="tri">
            <a:solidFill>
              <a:srgbClr val="33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كنترا انديكاسيونهاي نسبي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45077" name="AutoShape 21"/>
          <p:cNvSpPr>
            <a:spLocks noChangeArrowheads="1"/>
          </p:cNvSpPr>
          <p:nvPr/>
        </p:nvSpPr>
        <p:spPr bwMode="auto">
          <a:xfrm>
            <a:off x="7112001" y="4810857"/>
            <a:ext cx="485775" cy="454151"/>
          </a:xfrm>
          <a:prstGeom prst="downArrow">
            <a:avLst>
              <a:gd name="adj1" fmla="val 50000"/>
              <a:gd name="adj2" fmla="val 37663"/>
            </a:avLst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en-US"/>
          </a:p>
        </p:txBody>
      </p:sp>
      <p:sp>
        <p:nvSpPr>
          <p:cNvPr id="45078" name="AutoShape 22"/>
          <p:cNvSpPr>
            <a:spLocks noChangeArrowheads="1"/>
          </p:cNvSpPr>
          <p:nvPr/>
        </p:nvSpPr>
        <p:spPr bwMode="auto">
          <a:xfrm>
            <a:off x="4495801" y="4810857"/>
            <a:ext cx="485775" cy="454151"/>
          </a:xfrm>
          <a:prstGeom prst="downArrow">
            <a:avLst>
              <a:gd name="adj1" fmla="val 50000"/>
              <a:gd name="adj2" fmla="val 37663"/>
            </a:avLst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65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50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50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4506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autoUpdateAnimBg="0"/>
      <p:bldP spid="45063" grpId="0" autoUpdateAnimBg="0"/>
      <p:bldP spid="45065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335339" y="25400"/>
            <a:ext cx="5475287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rtl="1"/>
            <a:r>
              <a:rPr lang="ar-SA" altLang="en-US" sz="31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الف :‌ كنترا انديكاسيونهاي مطلق</a:t>
            </a:r>
            <a:endParaRPr lang="en-US" altLang="en-US" sz="31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911351" y="733425"/>
            <a:ext cx="7629309" cy="987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l" rtl="1"/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</a:t>
            </a:r>
            <a:r>
              <a:rPr lang="ar-SA" altLang="en-US" sz="2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بيماراني كه با علائم عدم ثبات هموديناميك مراجعه كرده اند </a:t>
            </a:r>
            <a:endParaRPr lang="en-US" altLang="en-US" sz="29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l" rtl="1"/>
            <a:r>
              <a:rPr lang="ar-SA" altLang="en-US" sz="2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(مثلا شوك سپتيك ) . بايد اختلال هموديناميك اصلاح شود </a:t>
            </a:r>
            <a:endParaRPr lang="en-US" altLang="en-US" sz="29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987551" y="2176464"/>
            <a:ext cx="7573205" cy="1479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l" rtl="1"/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II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ar-SA" altLang="en-US" sz="3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وقتي كه سوزن پونكسيون براي رسيدن به مايع نخاع بايد </a:t>
            </a:r>
            <a:endParaRPr lang="en-US" alt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l" rtl="1"/>
            <a:r>
              <a:rPr lang="ar-SA" altLang="en-US" sz="3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از كانون عفوني عبور كند مثل آبسه اپي دورال نخاعي،</a:t>
            </a:r>
          </a:p>
          <a:p>
            <a:pPr algn="l" rtl="1"/>
            <a:r>
              <a:rPr lang="ar-SA" altLang="en-US" sz="3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عفونت موضعي ،زخم بستر وسيع يا سلوليت           </a:t>
            </a:r>
            <a:endParaRPr lang="en-US" alt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1695450" y="4176714"/>
            <a:ext cx="8743950" cy="124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III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ادم پاپي . </a:t>
            </a:r>
            <a:r>
              <a:rPr lang="ar-SA" altLang="en-US" sz="2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ادم پاپي به قدري در جريان مننژيت نادر است </a:t>
            </a:r>
            <a:endParaRPr lang="en-US" altLang="en-US" sz="29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l" rtl="1">
              <a:spcBef>
                <a:spcPct val="50000"/>
              </a:spcBef>
            </a:pPr>
            <a:r>
              <a:rPr lang="ar-SA" altLang="en-US" sz="2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كه وجود آن بايد پزشك را به ضايعه فضاگير مشكوك نمايد.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1758951" y="5857875"/>
            <a:ext cx="7657829" cy="630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/>
            <a:r>
              <a:rPr lang="ar-SA" altLang="en-US" sz="3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( در مننژيت ،  حد اكثر حدود ديسك محو مي شود )</a:t>
            </a:r>
            <a:endParaRPr lang="en-US" altLang="en-US" sz="35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Jadid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3362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utoUpdateAnimBg="0"/>
      <p:bldP spid="46085" grpId="0" autoUpdateAnimBg="0"/>
      <p:bldP spid="46088" grpId="0" autoUpdateAnimBg="0"/>
      <p:bldP spid="4608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2238376" y="5422007"/>
            <a:ext cx="7629525" cy="646313"/>
          </a:xfrm>
          <a:prstGeom prst="rect">
            <a:avLst/>
          </a:prstGeom>
          <a:solidFill>
            <a:srgbClr val="000080"/>
          </a:solidFill>
          <a:ln w="79375">
            <a:miter lim="800000"/>
            <a:headEnd/>
            <a:tailEnd/>
          </a:ln>
          <a:effectLst/>
          <a:scene3d>
            <a:camera prst="legacyPerspectiveTop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rgbClr val="000080"/>
            </a:extrusionClr>
            <a:contourClr>
              <a:srgbClr val="00008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  <a:flatTx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اين موارد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به تاخير مي افتديا بايد بعد از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دادن مانيتول با يك سوزن باريك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نمائيم 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409950" y="38101"/>
            <a:ext cx="4155268" cy="584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539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rtl="1"/>
            <a:r>
              <a:rPr lang="ar-SA" altLang="en-US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raffic" pitchFamily="10" charset="-78"/>
              </a:rPr>
              <a:t>ب : كنترا انديكاسيونهاي نسبي</a:t>
            </a:r>
            <a:endParaRPr lang="en-US" altLang="en-US" sz="32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raffic" pitchFamily="10" charset="-78"/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651251" y="933451"/>
            <a:ext cx="6530975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 بيمار با اغماي عميق بدون پاسخ به درد</a:t>
            </a:r>
            <a:r>
              <a:rPr lang="ar-SA" altLang="en-US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endParaRPr lang="en-US" altLang="en-US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7532688" y="1852614"/>
            <a:ext cx="2787650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 rtl="1"/>
            <a:r>
              <a:rPr lang="ar-SA" altLang="en-US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 دسربراسيون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4022726" y="2727326"/>
            <a:ext cx="3405397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l" rtl="1"/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 ميدرياز دو طرفه بدون واكنش به نور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1593850" y="3692525"/>
            <a:ext cx="7066656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l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ترياد كوشينگ </a:t>
            </a:r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افزايش فشار سيستوليك ، برادي پنه ، برادي كاردي )</a:t>
            </a:r>
            <a:endParaRPr lang="en-US" altLang="en-US" sz="2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892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4" grpId="0" animBg="1" autoUpdateAnimBg="0"/>
      <p:bldP spid="47107" grpId="0" autoUpdateAnimBg="0"/>
      <p:bldP spid="47108" grpId="0" autoUpdateAnimBg="0"/>
      <p:bldP spid="47109" grpId="0" autoUpdateAnimBg="0"/>
      <p:bldP spid="4711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1798638" y="1274764"/>
            <a:ext cx="7505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marL="4572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9144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3716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8288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2860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just" rtl="1">
              <a:spcBef>
                <a:spcPct val="50000"/>
              </a:spcBef>
            </a:pPr>
            <a:r>
              <a:rPr lang="ar-SA" altLang="en-US" sz="32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آبسه مغز بايد از مننژيت پيوژن تشخيص داده شود.</a:t>
            </a:r>
            <a:endParaRPr lang="en-US" altLang="en-US" sz="320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tr" pitchFamily="10" charset="-78"/>
            </a:endParaRPr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1798638" y="241300"/>
            <a:ext cx="6756942" cy="630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 rtl="1">
              <a:spcBef>
                <a:spcPct val="50000"/>
              </a:spcBef>
            </a:pPr>
            <a:r>
              <a:rPr lang="ar-SA" altLang="en-US" sz="35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بايد قبل از </a:t>
            </a:r>
            <a:r>
              <a:rPr lang="en-US" altLang="en-US" sz="35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LP</a:t>
            </a:r>
            <a:r>
              <a:rPr lang="ar-SA" altLang="ar-SA" sz="35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 </a:t>
            </a:r>
            <a:r>
              <a:rPr lang="ar-SA" altLang="en-US" sz="35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tr" pitchFamily="10" charset="-78"/>
              </a:rPr>
              <a:t>ته چشم بيمار را معاينه نمائيم .</a:t>
            </a:r>
          </a:p>
        </p:txBody>
      </p:sp>
      <p:sp>
        <p:nvSpPr>
          <p:cNvPr id="90119" name="AutoShape 7"/>
          <p:cNvSpPr>
            <a:spLocks noChangeArrowheads="1"/>
          </p:cNvSpPr>
          <p:nvPr/>
        </p:nvSpPr>
        <p:spPr bwMode="auto">
          <a:xfrm flipV="1">
            <a:off x="9464676" y="289619"/>
            <a:ext cx="976313" cy="733627"/>
          </a:xfrm>
          <a:prstGeom prst="leftArrow">
            <a:avLst>
              <a:gd name="adj1" fmla="val 50000"/>
              <a:gd name="adj2" fmla="val 59825"/>
            </a:avLst>
          </a:prstGeom>
          <a:solidFill>
            <a:srgbClr val="000080"/>
          </a:solidFill>
          <a:ln w="7937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endParaRPr lang="en-US"/>
          </a:p>
        </p:txBody>
      </p:sp>
      <p:sp>
        <p:nvSpPr>
          <p:cNvPr id="90120" name="AutoShape 8"/>
          <p:cNvSpPr>
            <a:spLocks noChangeArrowheads="1"/>
          </p:cNvSpPr>
          <p:nvPr/>
        </p:nvSpPr>
        <p:spPr bwMode="auto">
          <a:xfrm flipV="1">
            <a:off x="9550401" y="1277044"/>
            <a:ext cx="976313" cy="733627"/>
          </a:xfrm>
          <a:prstGeom prst="leftArrow">
            <a:avLst>
              <a:gd name="adj1" fmla="val 50000"/>
              <a:gd name="adj2" fmla="val 59825"/>
            </a:avLst>
          </a:prstGeom>
          <a:solidFill>
            <a:srgbClr val="000080"/>
          </a:solidFill>
          <a:ln w="79375">
            <a:solidFill>
              <a:srgbClr val="0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endParaRPr lang="en-US"/>
          </a:p>
        </p:txBody>
      </p:sp>
      <p:sp>
        <p:nvSpPr>
          <p:cNvPr id="90123" name="Rectangle 11"/>
          <p:cNvSpPr>
            <a:spLocks noChangeArrowheads="1"/>
          </p:cNvSpPr>
          <p:nvPr/>
        </p:nvSpPr>
        <p:spPr bwMode="auto">
          <a:xfrm>
            <a:off x="3288980" y="3225801"/>
            <a:ext cx="4764409" cy="584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>
            <a:lvl1pPr marL="4572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9144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3716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8288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2860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عفونت گوش ( مهمترين علت)</a:t>
            </a:r>
            <a:endParaRPr lang="en-US" altLang="en-US" sz="32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0124" name="Rectangle 12"/>
          <p:cNvSpPr>
            <a:spLocks noChangeArrowheads="1"/>
          </p:cNvSpPr>
          <p:nvPr/>
        </p:nvSpPr>
        <p:spPr bwMode="auto">
          <a:xfrm>
            <a:off x="3124201" y="4311650"/>
            <a:ext cx="51720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marL="4572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9144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3716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8288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286000" indent="-4572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6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2 - عفونت سينوس و دندان</a:t>
            </a:r>
            <a:endParaRPr lang="en-US" altLang="en-US" sz="32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0125" name="Rectangle 13"/>
          <p:cNvSpPr>
            <a:spLocks noChangeArrowheads="1"/>
          </p:cNvSpPr>
          <p:nvPr/>
        </p:nvSpPr>
        <p:spPr bwMode="auto">
          <a:xfrm>
            <a:off x="4966462" y="5541963"/>
            <a:ext cx="3339339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بيماريهاي كونژنيتال سيانوز دهنده قلب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0132" name="AutoShape 20"/>
          <p:cNvSpPr>
            <a:spLocks noChangeArrowheads="1"/>
          </p:cNvSpPr>
          <p:nvPr/>
        </p:nvSpPr>
        <p:spPr bwMode="auto">
          <a:xfrm>
            <a:off x="8867775" y="3648076"/>
            <a:ext cx="1430338" cy="1787525"/>
          </a:xfrm>
          <a:prstGeom prst="leftArrowCallout">
            <a:avLst>
              <a:gd name="adj1" fmla="val 31243"/>
              <a:gd name="adj2" fmla="val 31243"/>
              <a:gd name="adj3" fmla="val 16667"/>
              <a:gd name="adj4" fmla="val 66667"/>
            </a:avLst>
          </a:prstGeom>
          <a:solidFill>
            <a:srgbClr val="FFFF99"/>
          </a:solidFill>
          <a:ln w="47625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 sz="3600">
                <a:solidFill>
                  <a:srgbClr val="2B11C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علل آبسه مغز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1814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0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0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0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autoUpdateAnimBg="0"/>
      <p:bldP spid="90117" grpId="0" autoUpdateAnimBg="0"/>
      <p:bldP spid="90123" grpId="0" autoUpdateAnimBg="0"/>
      <p:bldP spid="90124" grpId="0" autoUpdateAnimBg="0"/>
      <p:bldP spid="90125" grpId="0" autoUpdateAnimBg="0"/>
      <p:bldP spid="90132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1782763" y="6159501"/>
            <a:ext cx="8628062" cy="448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r" rtl="1"/>
            <a:r>
              <a:rPr lang="ar-SA" altLang="en-US" sz="23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آبسه اگر </a:t>
            </a:r>
            <a:r>
              <a:rPr lang="en-US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ar-SA" sz="2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كنيم 20% خطر هرنياسيون دارد كه طي 24 ساعت باعث مرگ مي شود</a:t>
            </a:r>
            <a:endParaRPr lang="en-US" altLang="en-US" sz="23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3024189" y="0"/>
            <a:ext cx="3041181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/>
            <a:r>
              <a:rPr lang="ar-SA" altLang="en-US" i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علائم كمك كننده در تشخيص آبسه مغز</a:t>
            </a:r>
            <a:endParaRPr lang="en-US" altLang="en-US" i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2838451" y="996950"/>
            <a:ext cx="748982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سردرد ، مقدم بر تب و علائم تحريك مننژ است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6424177" y="2070100"/>
            <a:ext cx="3791386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 ادم پاپي د ر   25 %   موارد ديده مي شود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1608139" y="2997200"/>
            <a:ext cx="6636717" cy="738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علائم عصبي فوكال (</a:t>
            </a:r>
            <a:r>
              <a:rPr lang="ar-SA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همي پارزي ، همي پليژي ، آتاكسي ، آفازي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) </a:t>
            </a:r>
          </a:p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   كه  در 50% موارد ديده مي شود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2025650" y="4395788"/>
            <a:ext cx="8104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l" rtl="1">
              <a:spcBef>
                <a:spcPct val="50000"/>
              </a:spcBef>
            </a:pPr>
            <a:r>
              <a:rPr lang="ar-SA" altLang="en-US" sz="24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اين موارد  اول آنتي بيوتيك شروع مي كنيم  بعد </a:t>
            </a:r>
            <a:r>
              <a:rPr lang="en-US" altLang="en-US" sz="24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CT</a:t>
            </a:r>
            <a:r>
              <a:rPr lang="ar-SA" altLang="en-US" sz="24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ar-SA" sz="24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4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اسكن مي كنيم   </a:t>
            </a:r>
            <a:endParaRPr lang="en-US" altLang="en-US" sz="240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2360614" y="5208588"/>
            <a:ext cx="356010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ضايعه در </a:t>
            </a:r>
            <a:r>
              <a:rPr lang="en-US" altLang="en-US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CT</a:t>
            </a:r>
            <a:r>
              <a:rPr lang="ar-SA" altLang="ar-SA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ديده نشد </a:t>
            </a:r>
            <a:r>
              <a:rPr lang="en-US" altLang="en-US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ar-SA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انجام مي شود</a:t>
            </a:r>
            <a:endParaRPr lang="en-US" altLang="en-US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1873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8" grpId="0" autoUpdateAnimBg="0"/>
      <p:bldP spid="91140" grpId="0" autoUpdateAnimBg="0"/>
      <p:bldP spid="91141" grpId="0" autoUpdateAnimBg="0"/>
      <p:bldP spid="91142" grpId="0" autoUpdateAnimBg="0"/>
      <p:bldP spid="91143" grpId="0" autoUpdateAnimBg="0"/>
      <p:bldP spid="9114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42" name="AutoShape 14"/>
          <p:cNvSpPr>
            <a:spLocks noChangeArrowheads="1"/>
          </p:cNvSpPr>
          <p:nvPr/>
        </p:nvSpPr>
        <p:spPr bwMode="auto">
          <a:xfrm>
            <a:off x="4376738" y="2673046"/>
            <a:ext cx="3592512" cy="551470"/>
          </a:xfrm>
          <a:prstGeom prst="downArrowCallout">
            <a:avLst>
              <a:gd name="adj1" fmla="val 104575"/>
              <a:gd name="adj2" fmla="val 104575"/>
              <a:gd name="adj3" fmla="val 16667"/>
              <a:gd name="adj4" fmla="val 66667"/>
            </a:avLst>
          </a:prstGeom>
          <a:solidFill>
            <a:srgbClr val="FFFF99"/>
          </a:solidFill>
          <a:ln w="34925">
            <a:solidFill>
              <a:srgbClr val="2B11C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خصوصيات مايع </a:t>
            </a:r>
            <a:r>
              <a:rPr lang="en-US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  <a:r>
              <a:rPr lang="en-US" altLang="ar-SA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‌</a:t>
            </a:r>
            <a:r>
              <a:rPr lang="ar-SA" altLang="ar-SA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endParaRPr lang="en-US" altLang="ar-SA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8169275" y="1"/>
            <a:ext cx="1217298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l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سؤال چهارم :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1838326" y="1592264"/>
            <a:ext cx="7851793" cy="461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 rtl="1"/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فرم حاد اول درمان مي كنيم و در موارد ديگر بايد بررسي </a:t>
            </a:r>
            <a:r>
              <a:rPr lang="en-US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  <a:r>
              <a:rPr lang="ar-SA" altLang="ar-SA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انجام شود</a:t>
            </a:r>
            <a:endParaRPr lang="en-US" altLang="en-US" sz="2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7969250" y="3082925"/>
            <a:ext cx="1843738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اول  :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رنگ :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137" name="Rectangle 9"/>
          <p:cNvSpPr>
            <a:spLocks noChangeArrowheads="1"/>
          </p:cNvSpPr>
          <p:nvPr/>
        </p:nvSpPr>
        <p:spPr bwMode="auto">
          <a:xfrm>
            <a:off x="2103438" y="3784601"/>
            <a:ext cx="7418982" cy="40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 rtl="1"/>
            <a:r>
              <a:rPr lang="ar-SA" altLang="en-U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Yagut" pitchFamily="10" charset="-78"/>
              </a:rPr>
              <a:t>به طور طبيعي شفاف بوده بر حسب شدت عفونت از كدورت تا چركي كامل متغير است </a:t>
            </a:r>
            <a:endParaRPr lang="en-US" altLang="en-U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Yagut" pitchFamily="10" charset="-78"/>
            </a:endParaRPr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8434604" y="4411664"/>
            <a:ext cx="2082585" cy="461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رنگ گزانتوكروم :</a:t>
            </a:r>
            <a:endParaRPr lang="en-US" altLang="en-US" sz="2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2089626" y="4986339"/>
            <a:ext cx="8129112" cy="461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en-US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</a:t>
            </a:r>
            <a:r>
              <a:rPr lang="ar-SA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هموراژي در </a:t>
            </a:r>
            <a:r>
              <a:rPr lang="en-US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CNS</a:t>
            </a:r>
            <a:r>
              <a:rPr lang="ar-SA" altLang="ar-SA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en-US" altLang="ar-SA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  </a:t>
            </a:r>
            <a:r>
              <a:rPr lang="ar-SA" altLang="ar-SA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</a:t>
            </a:r>
            <a:r>
              <a:rPr lang="ar-SA" altLang="en-U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بعد از 3 - 2 ساعت از خونريزي رنگ گزانتوكروم مي شود )</a:t>
            </a:r>
            <a:endParaRPr lang="en-US" altLang="en-U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8140" name="Rectangle 12"/>
          <p:cNvSpPr>
            <a:spLocks noChangeArrowheads="1"/>
          </p:cNvSpPr>
          <p:nvPr/>
        </p:nvSpPr>
        <p:spPr bwMode="auto">
          <a:xfrm>
            <a:off x="7470147" y="5622926"/>
            <a:ext cx="2826378" cy="461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en-US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II</a:t>
            </a:r>
            <a:r>
              <a:rPr lang="ar-SA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ايكتر و لپتوسپيروزيس</a:t>
            </a:r>
            <a:endParaRPr lang="en-US" altLang="en-U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48141" name="Rectangle 13"/>
          <p:cNvSpPr>
            <a:spLocks noChangeArrowheads="1"/>
          </p:cNvSpPr>
          <p:nvPr/>
        </p:nvSpPr>
        <p:spPr bwMode="auto">
          <a:xfrm>
            <a:off x="6653214" y="6230939"/>
            <a:ext cx="3230335" cy="461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 rtl="1"/>
            <a:r>
              <a:rPr lang="en-US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III</a:t>
            </a:r>
            <a:r>
              <a:rPr lang="ar-SA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افزايش پروتئين مايع </a:t>
            </a:r>
            <a:r>
              <a:rPr lang="en-US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</a:p>
        </p:txBody>
      </p:sp>
      <p:sp>
        <p:nvSpPr>
          <p:cNvPr id="48144" name="AutoShape 16"/>
          <p:cNvSpPr>
            <a:spLocks noChangeArrowheads="1"/>
          </p:cNvSpPr>
          <p:nvPr/>
        </p:nvSpPr>
        <p:spPr bwMode="auto">
          <a:xfrm>
            <a:off x="1727201" y="718236"/>
            <a:ext cx="8577263" cy="619342"/>
          </a:xfrm>
          <a:prstGeom prst="cube">
            <a:avLst>
              <a:gd name="adj" fmla="val 15949"/>
            </a:avLst>
          </a:prstGeom>
          <a:solidFill>
            <a:srgbClr val="339966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آيا بايد درمان را بلافاصله شروع كنيم يا منتظر جواب </a:t>
            </a:r>
            <a:r>
              <a:rPr lang="en-US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ar-SA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</a:t>
            </a:r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شويم؟</a:t>
            </a:r>
            <a:endParaRPr lang="en-US" alt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694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2" grpId="0" animBg="1" autoUpdateAnimBg="0"/>
      <p:bldP spid="48134" grpId="0" autoUpdateAnimBg="0"/>
      <p:bldP spid="48136" grpId="0" autoUpdateAnimBg="0"/>
      <p:bldP spid="48137" grpId="0" autoUpdateAnimBg="0"/>
      <p:bldP spid="48138" grpId="0" autoUpdateAnimBg="0"/>
      <p:bldP spid="48139" grpId="0" autoUpdateAnimBg="0"/>
      <p:bldP spid="48140" grpId="0" autoUpdateAnimBg="0"/>
      <p:bldP spid="48141" grpId="0" autoUpdateAnimBg="0"/>
      <p:bldP spid="48144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0" name="AutoShape 20"/>
          <p:cNvSpPr>
            <a:spLocks noChangeArrowheads="1"/>
          </p:cNvSpPr>
          <p:nvPr/>
        </p:nvSpPr>
        <p:spPr bwMode="auto">
          <a:xfrm>
            <a:off x="2295525" y="219765"/>
            <a:ext cx="7627938" cy="781261"/>
          </a:xfrm>
          <a:prstGeom prst="downArrowCallout">
            <a:avLst>
              <a:gd name="adj1" fmla="val 293704"/>
              <a:gd name="adj2" fmla="val 293704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افتراق خونريزي قبلي از خونريزي ناشي از تروماتيزه شدن </a:t>
            </a:r>
            <a:r>
              <a:rPr lang="en-US" altLang="ar-SA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LP</a:t>
            </a:r>
            <a:r>
              <a:rPr lang="ar-SA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endParaRPr lang="en-US" altLang="ar-SA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8457176" y="1511300"/>
            <a:ext cx="221082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ar-SA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</a:t>
            </a:r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سه لوله بايد گرفته شود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8881794" y="2490788"/>
            <a:ext cx="1640156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خونريزي قبلي: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3720081" y="3976688"/>
            <a:ext cx="2374332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رنگ هر سه لوله يكسان است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2168" name="Rectangle 8"/>
          <p:cNvSpPr>
            <a:spLocks noChangeArrowheads="1"/>
          </p:cNvSpPr>
          <p:nvPr/>
        </p:nvSpPr>
        <p:spPr bwMode="auto">
          <a:xfrm>
            <a:off x="4532830" y="4960938"/>
            <a:ext cx="3036371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تعداد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RBC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هر سه لوله يكسان است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5273562" y="5922963"/>
            <a:ext cx="4086339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سانتريفوژ شود ، مايع بالاي آن گزانتوكروم است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2175" name="Line 15"/>
          <p:cNvSpPr>
            <a:spLocks noChangeShapeType="1"/>
          </p:cNvSpPr>
          <p:nvPr/>
        </p:nvSpPr>
        <p:spPr bwMode="auto">
          <a:xfrm flipH="1">
            <a:off x="6094413" y="3213100"/>
            <a:ext cx="2087562" cy="763588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endParaRPr lang="en-US"/>
          </a:p>
        </p:txBody>
      </p:sp>
      <p:sp>
        <p:nvSpPr>
          <p:cNvPr id="92178" name="Line 18"/>
          <p:cNvSpPr>
            <a:spLocks noChangeShapeType="1"/>
          </p:cNvSpPr>
          <p:nvPr/>
        </p:nvSpPr>
        <p:spPr bwMode="auto">
          <a:xfrm flipH="1">
            <a:off x="7569201" y="3213100"/>
            <a:ext cx="612775" cy="1747838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endParaRPr lang="en-US"/>
          </a:p>
        </p:txBody>
      </p:sp>
      <p:sp>
        <p:nvSpPr>
          <p:cNvPr id="92179" name="Line 19"/>
          <p:cNvSpPr>
            <a:spLocks noChangeShapeType="1"/>
          </p:cNvSpPr>
          <p:nvPr/>
        </p:nvSpPr>
        <p:spPr bwMode="auto">
          <a:xfrm>
            <a:off x="8181976" y="3213101"/>
            <a:ext cx="1177925" cy="2709863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43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 autoUpdateAnimBg="0"/>
      <p:bldP spid="92166" grpId="0" autoUpdateAnimBg="0"/>
      <p:bldP spid="92167" grpId="0" autoUpdateAnimBg="0"/>
      <p:bldP spid="92168" grpId="0" autoUpdateAnimBg="0"/>
      <p:bldP spid="92169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1026"/>
          <p:cNvSpPr>
            <a:spLocks noChangeArrowheads="1"/>
          </p:cNvSpPr>
          <p:nvPr/>
        </p:nvSpPr>
        <p:spPr bwMode="auto">
          <a:xfrm>
            <a:off x="5868884" y="114300"/>
            <a:ext cx="4741967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وجود اريتروفاگوسيتوز بهترين نشانه خونريزي قبلي است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3187" name="Rectangle 1027"/>
          <p:cNvSpPr>
            <a:spLocks noChangeArrowheads="1"/>
          </p:cNvSpPr>
          <p:nvPr/>
        </p:nvSpPr>
        <p:spPr bwMode="auto">
          <a:xfrm>
            <a:off x="5530929" y="1158875"/>
            <a:ext cx="5051346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</a:t>
            </a:r>
            <a:r>
              <a:rPr lang="ar-SA" alt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بدانيم تروما ايجاد شده :</a:t>
            </a:r>
            <a:endParaRPr lang="en-US" altLang="en-US" sz="4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3188" name="Rectangle 1028"/>
          <p:cNvSpPr>
            <a:spLocks noChangeArrowheads="1"/>
          </p:cNvSpPr>
          <p:nvPr/>
        </p:nvSpPr>
        <p:spPr bwMode="auto">
          <a:xfrm>
            <a:off x="2273301" y="2997201"/>
            <a:ext cx="6678395" cy="1323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به ازاء هر 500 تا 700  </a:t>
            </a:r>
            <a:r>
              <a:rPr lang="en-US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RBC</a:t>
            </a:r>
            <a:r>
              <a:rPr lang="ar-SA" altLang="ar-SA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يك عدد</a:t>
            </a:r>
          </a:p>
          <a:p>
            <a:pPr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از </a:t>
            </a:r>
            <a:r>
              <a:rPr lang="en-US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WBC</a:t>
            </a:r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ها كم مي كنيم 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3189" name="Text Box 1029"/>
          <p:cNvSpPr txBox="1">
            <a:spLocks noChangeArrowheads="1"/>
          </p:cNvSpPr>
          <p:nvPr/>
        </p:nvSpPr>
        <p:spPr bwMode="auto">
          <a:xfrm>
            <a:off x="1890713" y="5013325"/>
            <a:ext cx="6997726" cy="1325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به ازاء هر 1000 عدد </a:t>
            </a:r>
            <a:r>
              <a:rPr lang="en-US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RBC</a:t>
            </a:r>
            <a:r>
              <a:rPr lang="ar-SA" altLang="ar-SA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يك ميليگرم </a:t>
            </a:r>
          </a:p>
          <a:p>
            <a:pPr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از ميزان پروتئين كم مي كنيم 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3190" name="Rectangle 1030"/>
          <p:cNvSpPr>
            <a:spLocks noChangeArrowheads="1"/>
          </p:cNvSpPr>
          <p:nvPr/>
        </p:nvSpPr>
        <p:spPr bwMode="auto">
          <a:xfrm>
            <a:off x="10076208" y="2392363"/>
            <a:ext cx="591792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الف :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3191" name="Rectangle 1031"/>
          <p:cNvSpPr>
            <a:spLocks noChangeArrowheads="1"/>
          </p:cNvSpPr>
          <p:nvPr/>
        </p:nvSpPr>
        <p:spPr bwMode="auto">
          <a:xfrm>
            <a:off x="10132870" y="4813300"/>
            <a:ext cx="477980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 :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9604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utoUpdateAnimBg="0"/>
      <p:bldP spid="93188" grpId="0" autoUpdateAnimBg="0"/>
      <p:bldP spid="93189" grpId="0" autoUpdateAnimBg="0"/>
      <p:bldP spid="93190" grpId="0" autoUpdateAnimBg="0"/>
      <p:bldP spid="9319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8256800" y="-57150"/>
            <a:ext cx="2411201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دوم :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بررسي قند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3100498" y="982664"/>
            <a:ext cx="7510353" cy="43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22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بايد قند همزمان از خون بيمار گرفته شود چون استرس باعث افزايش قند مي شود</a:t>
            </a:r>
            <a:endParaRPr lang="en-US" altLang="en-US" sz="2600" i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 (Arabic)" panose="02020603050405020304" pitchFamily="18" charset="0"/>
            </a:endParaRPr>
          </a:p>
        </p:txBody>
      </p:sp>
      <p:sp>
        <p:nvSpPr>
          <p:cNvPr id="49159" name="Rectangle 7"/>
          <p:cNvSpPr>
            <a:spLocks noChangeArrowheads="1"/>
          </p:cNvSpPr>
          <p:nvPr/>
        </p:nvSpPr>
        <p:spPr bwMode="auto">
          <a:xfrm>
            <a:off x="1411287" y="1838326"/>
            <a:ext cx="9185276" cy="954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قند خون در مننژيت هاي پيوژن كاهش دارد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نسبت قند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به قند سرم كمتر از 66% خواهد بود</a:t>
            </a:r>
            <a:r>
              <a:rPr lang="ar-SA" altLang="en-US" sz="2000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endParaRPr lang="en-US" altLang="en-US" sz="20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49160" name="Rectangle 8"/>
          <p:cNvSpPr>
            <a:spLocks noChangeArrowheads="1"/>
          </p:cNvSpPr>
          <p:nvPr/>
        </p:nvSpPr>
        <p:spPr bwMode="auto">
          <a:xfrm>
            <a:off x="6877244" y="3621089"/>
            <a:ext cx="3562157" cy="64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سوم :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بررسي ارگانيسم ها</a:t>
            </a:r>
            <a:endParaRPr lang="en-US" altLang="en-US" sz="3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2141279" y="5994400"/>
            <a:ext cx="5578735" cy="523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28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قبلا آنتي بيوتيك مصرف كرده باشد  50%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2159475" y="4956175"/>
            <a:ext cx="5666900" cy="523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28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اگر قبلا آنتي بيوتيك مصرف نكرده باشد  80%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49165" name="AutoShape 13"/>
          <p:cNvSpPr>
            <a:spLocks noChangeArrowheads="1"/>
          </p:cNvSpPr>
          <p:nvPr/>
        </p:nvSpPr>
        <p:spPr bwMode="auto">
          <a:xfrm>
            <a:off x="7854950" y="5608924"/>
            <a:ext cx="2698750" cy="369314"/>
          </a:xfrm>
          <a:prstGeom prst="leftArrowCallout">
            <a:avLst>
              <a:gd name="adj1" fmla="val 25000"/>
              <a:gd name="adj2" fmla="val 25000"/>
              <a:gd name="adj3" fmla="val 28941"/>
              <a:gd name="adj4" fmla="val 66667"/>
            </a:avLst>
          </a:prstGeom>
          <a:solidFill>
            <a:srgbClr val="CC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شانس ديدن ارگانيسم 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8428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 autoUpdateAnimBg="0"/>
      <p:bldP spid="49159" grpId="0" autoUpdateAnimBg="0"/>
      <p:bldP spid="49160" grpId="0" autoUpdateAnimBg="0"/>
      <p:bldP spid="49161" grpId="0" autoUpdateAnimBg="0"/>
      <p:bldP spid="49163" grpId="0" autoUpdateAnimBg="0"/>
      <p:bldP spid="49165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1995489" y="3648075"/>
            <a:ext cx="2003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مثبت است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649413" y="6057900"/>
            <a:ext cx="8875712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 sz="270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Yagut" pitchFamily="10" charset="-78"/>
              </a:rPr>
              <a:t>راديو گرافي از سينوسها و ماستوئيد و جمجمه براي يافتن كانون عفوني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4216" name="Rectangle 8"/>
          <p:cNvSpPr>
            <a:spLocks noChangeArrowheads="1"/>
          </p:cNvSpPr>
          <p:nvPr/>
        </p:nvSpPr>
        <p:spPr bwMode="auto">
          <a:xfrm>
            <a:off x="5541825" y="1236663"/>
            <a:ext cx="1790839" cy="92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آنتي ژن مننگوكوك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استرپتوكوك گروه بتا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پنوموكوك و آنفلوانزا</a:t>
            </a:r>
            <a:endParaRPr lang="en-US" altLang="en-US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4217" name="Rectangle 9"/>
          <p:cNvSpPr>
            <a:spLocks noChangeArrowheads="1"/>
          </p:cNvSpPr>
          <p:nvPr/>
        </p:nvSpPr>
        <p:spPr bwMode="auto">
          <a:xfrm>
            <a:off x="9601720" y="2640013"/>
            <a:ext cx="1066281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اقدام بعدي :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4218" name="Rectangle 10"/>
          <p:cNvSpPr>
            <a:spLocks noChangeArrowheads="1"/>
          </p:cNvSpPr>
          <p:nvPr/>
        </p:nvSpPr>
        <p:spPr bwMode="auto">
          <a:xfrm>
            <a:off x="4232275" y="3268663"/>
            <a:ext cx="3100388" cy="92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هموفيلوس 90%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مننگوكوك 90%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پنوموكوك 80%</a:t>
            </a:r>
            <a:endParaRPr lang="en-US" altLang="en-US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4221" name="Rectangle 13"/>
          <p:cNvSpPr>
            <a:spLocks noChangeArrowheads="1"/>
          </p:cNvSpPr>
          <p:nvPr/>
        </p:nvSpPr>
        <p:spPr bwMode="auto">
          <a:xfrm>
            <a:off x="7888288" y="5283200"/>
            <a:ext cx="2779712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ساير اقدامات :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4222" name="Rectangle 14"/>
          <p:cNvSpPr>
            <a:spLocks noChangeArrowheads="1"/>
          </p:cNvSpPr>
          <p:nvPr/>
        </p:nvSpPr>
        <p:spPr bwMode="auto">
          <a:xfrm>
            <a:off x="7581901" y="3714750"/>
            <a:ext cx="2955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كشت خون در :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4227" name="AutoShape 19"/>
          <p:cNvSpPr>
            <a:spLocks noChangeArrowheads="1"/>
          </p:cNvSpPr>
          <p:nvPr/>
        </p:nvSpPr>
        <p:spPr bwMode="auto">
          <a:xfrm>
            <a:off x="7681914" y="1689000"/>
            <a:ext cx="1463675" cy="733627"/>
          </a:xfrm>
          <a:prstGeom prst="leftArrow">
            <a:avLst>
              <a:gd name="adj1" fmla="val 50000"/>
              <a:gd name="adj2" fmla="val 25000"/>
            </a:avLst>
          </a:prstGeom>
          <a:solidFill>
            <a:srgbClr val="CC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براي ديدن 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4229" name="AutoShape 21"/>
          <p:cNvSpPr>
            <a:spLocks noChangeArrowheads="1"/>
          </p:cNvSpPr>
          <p:nvPr/>
        </p:nvSpPr>
        <p:spPr bwMode="auto">
          <a:xfrm>
            <a:off x="2393951" y="96746"/>
            <a:ext cx="6837363" cy="838384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چهارم :</a:t>
            </a:r>
            <a:r>
              <a:rPr lang="ar-SA" altLang="en-US" sz="35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ar-SA" altLang="en-US" sz="3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بررسي آگلوتيناسيون لاتكس</a:t>
            </a:r>
            <a:endParaRPr lang="en-US" altLang="en-US" sz="35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927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4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4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4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4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4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4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 autoUpdateAnimBg="0"/>
      <p:bldP spid="94212" grpId="0" autoUpdateAnimBg="0"/>
      <p:bldP spid="94216" grpId="0" autoUpdateAnimBg="0"/>
      <p:bldP spid="94217" grpId="0" autoUpdateAnimBg="0"/>
      <p:bldP spid="94218" grpId="0" autoUpdateAnimBg="0"/>
      <p:bldP spid="94221" grpId="0" autoUpdateAnimBg="0"/>
      <p:bldP spid="94222" grpId="0" autoUpdateAnimBg="0"/>
      <p:bldP spid="94227" grpId="0" animBg="1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9" name="AutoShape 13"/>
          <p:cNvSpPr>
            <a:spLocks noChangeArrowheads="1"/>
          </p:cNvSpPr>
          <p:nvPr/>
        </p:nvSpPr>
        <p:spPr bwMode="auto">
          <a:xfrm>
            <a:off x="1747838" y="2568687"/>
            <a:ext cx="5994400" cy="1226915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8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استرپ آگلاكتيا   4 - كلبسيلا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اكولاي              5- آنتروكوك </a:t>
            </a:r>
            <a:endParaRPr lang="en-US" altLang="ar-SA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ليستريا                 6 - سالمونلا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0188" name="AutoShape 12"/>
          <p:cNvSpPr>
            <a:spLocks noChangeArrowheads="1"/>
          </p:cNvSpPr>
          <p:nvPr/>
        </p:nvSpPr>
        <p:spPr bwMode="auto">
          <a:xfrm>
            <a:off x="8305800" y="2500640"/>
            <a:ext cx="1701800" cy="1477309"/>
          </a:xfrm>
          <a:prstGeom prst="leftArrowCallout">
            <a:avLst>
              <a:gd name="adj1" fmla="val 37290"/>
              <a:gd name="adj2" fmla="val 37290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rgbClr val="99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سن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0 تا 4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هفته</a:t>
            </a:r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9714956" y="-4763"/>
            <a:ext cx="184694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911475" y="171450"/>
            <a:ext cx="7556500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rtl="1"/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endParaRPr lang="en-US" altLang="en-US" sz="3100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0191" name="AutoShape 15"/>
          <p:cNvSpPr>
            <a:spLocks noChangeArrowheads="1"/>
          </p:cNvSpPr>
          <p:nvPr/>
        </p:nvSpPr>
        <p:spPr bwMode="auto">
          <a:xfrm>
            <a:off x="1766889" y="5080112"/>
            <a:ext cx="6916737" cy="1226915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            آمپي سيلين  +  سفوتاكسيم  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                </a:t>
            </a:r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      يا 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               آمپي سيلين + آمينوگليكوزيد 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0192" name="AutoShape 16"/>
          <p:cNvSpPr>
            <a:spLocks noChangeArrowheads="1"/>
          </p:cNvSpPr>
          <p:nvPr/>
        </p:nvSpPr>
        <p:spPr bwMode="auto">
          <a:xfrm>
            <a:off x="2239964" y="8735"/>
            <a:ext cx="7659687" cy="858833"/>
          </a:xfrm>
          <a:prstGeom prst="cube">
            <a:avLst>
              <a:gd name="adj" fmla="val 25000"/>
            </a:avLst>
          </a:prstGeom>
          <a:solidFill>
            <a:srgbClr val="3399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 sz="3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سؤال پنجم:</a:t>
            </a:r>
            <a:r>
              <a:rPr lang="ar-SA" altLang="en-US" sz="3100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</a:t>
            </a:r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چگونه   </a:t>
            </a:r>
            <a:r>
              <a:rPr lang="en-US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Blind Thrapy</a:t>
            </a:r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 (Arabic)" panose="02020603050405020304" pitchFamily="18" charset="0"/>
              </a:rPr>
              <a:t> نمائيم</a:t>
            </a:r>
            <a:r>
              <a:rPr lang="ar-SA" altLang="en-US" sz="23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 (Arabic)" panose="02020603050405020304" pitchFamily="18" charset="0"/>
              </a:rPr>
              <a:t>؟</a:t>
            </a:r>
            <a:endParaRPr lang="en-US" altLang="en-US" sz="23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 (Arabic)" panose="02020603050405020304" pitchFamily="18" charset="0"/>
            </a:endParaRPr>
          </a:p>
        </p:txBody>
      </p:sp>
      <p:sp>
        <p:nvSpPr>
          <p:cNvPr id="50195" name="AutoShape 19"/>
          <p:cNvSpPr>
            <a:spLocks noChangeArrowheads="1"/>
          </p:cNvSpPr>
          <p:nvPr/>
        </p:nvSpPr>
        <p:spPr bwMode="auto">
          <a:xfrm>
            <a:off x="1735139" y="1156188"/>
            <a:ext cx="8834437" cy="480036"/>
          </a:xfrm>
          <a:prstGeom prst="plaque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علت مننژيت هاي باكتريال  بر حسب سن و درمان آن</a:t>
            </a:r>
            <a:endParaRPr lang="en-US" altLang="en-US" sz="3400" i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781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50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9" grpId="0" animBg="1" autoUpdateAnimBg="0"/>
      <p:bldP spid="50188" grpId="0" animBg="1" autoUpdateAnimBg="0"/>
      <p:bldP spid="50191" grpId="0" animBg="1" autoUpdateAnimBg="0"/>
      <p:bldP spid="50195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7" name="AutoShape 5"/>
          <p:cNvSpPr>
            <a:spLocks noChangeArrowheads="1"/>
          </p:cNvSpPr>
          <p:nvPr/>
        </p:nvSpPr>
        <p:spPr bwMode="auto">
          <a:xfrm>
            <a:off x="1866900" y="1258533"/>
            <a:ext cx="4719638" cy="2331160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2857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استرپ آگلاكتيا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اكولاي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ليستريا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هموفيلوس آنفلوانزا</a:t>
            </a:r>
            <a:endParaRPr lang="en-US" altLang="ar-SA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5 -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پنوموكوك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6 - مننگوكوك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5238" name="AutoShape 6"/>
          <p:cNvSpPr>
            <a:spLocks noChangeArrowheads="1"/>
          </p:cNvSpPr>
          <p:nvPr/>
        </p:nvSpPr>
        <p:spPr bwMode="auto">
          <a:xfrm>
            <a:off x="2244726" y="5768869"/>
            <a:ext cx="4265613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</a:t>
            </a:r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Ampi  + C III</a:t>
            </a:r>
          </a:p>
        </p:txBody>
      </p:sp>
      <p:sp>
        <p:nvSpPr>
          <p:cNvPr id="95239" name="AutoShape 7"/>
          <p:cNvSpPr>
            <a:spLocks noChangeArrowheads="1"/>
          </p:cNvSpPr>
          <p:nvPr/>
        </p:nvSpPr>
        <p:spPr bwMode="auto">
          <a:xfrm>
            <a:off x="7410451" y="1803728"/>
            <a:ext cx="2136775" cy="1477309"/>
          </a:xfrm>
          <a:prstGeom prst="leftArrowCallout">
            <a:avLst>
              <a:gd name="adj1" fmla="val 29699"/>
              <a:gd name="adj2" fmla="val 29699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سن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4 تا 12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هفته 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301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 animBg="1" autoUpdateAnimBg="0"/>
      <p:bldP spid="95238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9" name="AutoShape 9"/>
          <p:cNvSpPr>
            <a:spLocks noChangeArrowheads="1"/>
          </p:cNvSpPr>
          <p:nvPr/>
        </p:nvSpPr>
        <p:spPr bwMode="auto">
          <a:xfrm>
            <a:off x="6296026" y="807550"/>
            <a:ext cx="3211513" cy="923312"/>
          </a:xfrm>
          <a:prstGeom prst="leftArrowCallout">
            <a:avLst>
              <a:gd name="adj1" fmla="val 25000"/>
              <a:gd name="adj2" fmla="val 25000"/>
              <a:gd name="adj3" fmla="val 34230"/>
              <a:gd name="adj4" fmla="val 66667"/>
            </a:avLst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سن  3ماه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تا 18 سال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1214" name="AutoShape 14"/>
          <p:cNvSpPr>
            <a:spLocks noChangeArrowheads="1"/>
          </p:cNvSpPr>
          <p:nvPr/>
        </p:nvSpPr>
        <p:spPr bwMode="auto">
          <a:xfrm>
            <a:off x="2806701" y="609712"/>
            <a:ext cx="1909281" cy="1226915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l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       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H.F - 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</a:t>
            </a:r>
            <a:endParaRPr lang="en-US" altLang="ar-SA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l" rtl="1"/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 -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مننگوكوك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l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 - پنوموكوك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1216" name="AutoShape 16"/>
          <p:cNvSpPr>
            <a:spLocks noChangeArrowheads="1"/>
          </p:cNvSpPr>
          <p:nvPr/>
        </p:nvSpPr>
        <p:spPr bwMode="auto">
          <a:xfrm>
            <a:off x="2647951" y="2819294"/>
            <a:ext cx="6926263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   </a:t>
            </a:r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 III</a:t>
            </a:r>
            <a:r>
              <a:rPr lang="ar-SA" altLang="ar-SA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يا آمپي سيلين + كلرامفنيكل</a:t>
            </a:r>
            <a:endParaRPr lang="en-US" altLang="en-US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1217" name="AutoShape 17"/>
          <p:cNvSpPr>
            <a:spLocks noChangeArrowheads="1"/>
          </p:cNvSpPr>
          <p:nvPr/>
        </p:nvSpPr>
        <p:spPr bwMode="auto">
          <a:xfrm>
            <a:off x="7124700" y="4254420"/>
            <a:ext cx="2203450" cy="1200310"/>
          </a:xfrm>
          <a:prstGeom prst="leftArrowCallout">
            <a:avLst>
              <a:gd name="adj1" fmla="val 25000"/>
              <a:gd name="adj2" fmla="val 25000"/>
              <a:gd name="adj3" fmla="val 17905"/>
              <a:gd name="adj4" fmla="val 66667"/>
            </a:avLst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سن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18 سال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تا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50 سال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1218" name="AutoShape 18"/>
          <p:cNvSpPr>
            <a:spLocks noChangeArrowheads="1"/>
          </p:cNvSpPr>
          <p:nvPr/>
        </p:nvSpPr>
        <p:spPr bwMode="auto">
          <a:xfrm>
            <a:off x="2663826" y="4439447"/>
            <a:ext cx="3103563" cy="858833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پنوموكوك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مننگوكوك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1220" name="AutoShape 20"/>
          <p:cNvSpPr>
            <a:spLocks noChangeArrowheads="1"/>
          </p:cNvSpPr>
          <p:nvPr/>
        </p:nvSpPr>
        <p:spPr bwMode="auto">
          <a:xfrm>
            <a:off x="2882900" y="6154632"/>
            <a:ext cx="2713038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 III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589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4" grpId="0" animBg="1" autoUpdateAnimBg="0"/>
      <p:bldP spid="51216" grpId="0" animBg="1" autoUpdateAnimBg="0"/>
      <p:bldP spid="51218" grpId="0" animBg="1" autoUpdateAnimBg="0"/>
      <p:bldP spid="51220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AutoShape 4"/>
          <p:cNvSpPr>
            <a:spLocks noChangeArrowheads="1"/>
          </p:cNvSpPr>
          <p:nvPr/>
        </p:nvSpPr>
        <p:spPr bwMode="auto">
          <a:xfrm>
            <a:off x="8655050" y="1009551"/>
            <a:ext cx="1798638" cy="646313"/>
          </a:xfrm>
          <a:prstGeom prst="leftArrowCallout">
            <a:avLst>
              <a:gd name="adj1" fmla="val 25000"/>
              <a:gd name="adj2" fmla="val 25000"/>
              <a:gd name="adj3" fmla="val 19171"/>
              <a:gd name="adj4" fmla="val 66667"/>
            </a:avLst>
          </a:prstGeom>
          <a:solidFill>
            <a:srgbClr val="0000FF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سن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&gt; 50 سال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7285" name="AutoShape 5"/>
          <p:cNvSpPr>
            <a:spLocks noChangeArrowheads="1"/>
          </p:cNvSpPr>
          <p:nvPr/>
        </p:nvSpPr>
        <p:spPr bwMode="auto">
          <a:xfrm>
            <a:off x="2767306" y="-3153"/>
            <a:ext cx="5195594" cy="2412956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1- پنوموكوك</a:t>
            </a:r>
            <a:endParaRPr lang="en-US" alt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مننگوكوك </a:t>
            </a:r>
            <a:endParaRPr lang="en-US" alt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ليستريا</a:t>
            </a:r>
            <a:endParaRPr lang="en-US" alt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باسيل هاي گرم منفي و بي هوازي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7286" name="AutoShape 6"/>
          <p:cNvSpPr>
            <a:spLocks noChangeArrowheads="1"/>
          </p:cNvSpPr>
          <p:nvPr/>
        </p:nvSpPr>
        <p:spPr bwMode="auto">
          <a:xfrm>
            <a:off x="2767013" y="2681182"/>
            <a:ext cx="4559300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Ampi  + C III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7288" name="AutoShape 8"/>
          <p:cNvSpPr>
            <a:spLocks noChangeArrowheads="1"/>
          </p:cNvSpPr>
          <p:nvPr/>
        </p:nvSpPr>
        <p:spPr bwMode="auto">
          <a:xfrm>
            <a:off x="8655050" y="4295676"/>
            <a:ext cx="1727200" cy="646313"/>
          </a:xfrm>
          <a:prstGeom prst="leftArrowCallout">
            <a:avLst>
              <a:gd name="adj1" fmla="val 25000"/>
              <a:gd name="adj2" fmla="val 25000"/>
              <a:gd name="adj3" fmla="val 18409"/>
              <a:gd name="adj4" fmla="val 66667"/>
            </a:avLst>
          </a:prstGeom>
          <a:solidFill>
            <a:srgbClr val="0000FF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نقص ايمني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7289" name="AutoShape 9"/>
          <p:cNvSpPr>
            <a:spLocks noChangeArrowheads="1"/>
          </p:cNvSpPr>
          <p:nvPr/>
        </p:nvSpPr>
        <p:spPr bwMode="auto">
          <a:xfrm>
            <a:off x="2767306" y="3471885"/>
            <a:ext cx="5195594" cy="2412956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1- پنوموكوك</a:t>
            </a:r>
            <a:endParaRPr lang="en-US" alt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مننگوكوك </a:t>
            </a:r>
            <a:endParaRPr lang="en-US" alt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ليستريا</a:t>
            </a:r>
            <a:endParaRPr lang="en-US" alt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باسيل هاي گرم منفي و بي هوازي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97290" name="AutoShape 10"/>
          <p:cNvSpPr>
            <a:spLocks noChangeArrowheads="1"/>
          </p:cNvSpPr>
          <p:nvPr/>
        </p:nvSpPr>
        <p:spPr bwMode="auto">
          <a:xfrm>
            <a:off x="1690689" y="6157807"/>
            <a:ext cx="6707187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درمان: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Vanco + Ampi  + Ceftazidim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227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5" grpId="0" animBg="1" autoUpdateAnimBg="0"/>
      <p:bldP spid="97286" grpId="0" animBg="1" autoUpdateAnimBg="0"/>
      <p:bldP spid="97289" grpId="0" animBg="1" autoUpdateAnimBg="0"/>
      <p:bldP spid="97290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7785100" y="875019"/>
            <a:ext cx="2082800" cy="923312"/>
          </a:xfrm>
          <a:prstGeom prst="leftArrowCallout">
            <a:avLst>
              <a:gd name="adj1" fmla="val 25000"/>
              <a:gd name="adj2" fmla="val 25000"/>
              <a:gd name="adj3" fmla="val 16925"/>
              <a:gd name="adj4" fmla="val 66667"/>
            </a:avLst>
          </a:prstGeom>
          <a:solidFill>
            <a:srgbClr val="0000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شكستگي  قاعده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جمجمه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2231" name="AutoShape 7"/>
          <p:cNvSpPr>
            <a:spLocks noChangeArrowheads="1"/>
          </p:cNvSpPr>
          <p:nvPr/>
        </p:nvSpPr>
        <p:spPr bwMode="auto">
          <a:xfrm>
            <a:off x="2112963" y="531925"/>
            <a:ext cx="4819650" cy="1226915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پنوموكوك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هموفيلوس آنفلوانزا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endParaRPr lang="en-US" altLang="ar-SA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استرپتوكوك بتا گروه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A</a:t>
            </a:r>
            <a:endParaRPr lang="en-US" altLang="ar-SA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2232" name="AutoShape 8"/>
          <p:cNvSpPr>
            <a:spLocks noChangeArrowheads="1"/>
          </p:cNvSpPr>
          <p:nvPr/>
        </p:nvSpPr>
        <p:spPr bwMode="auto">
          <a:xfrm>
            <a:off x="3048001" y="2579582"/>
            <a:ext cx="2786063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 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 III</a:t>
            </a:r>
            <a:r>
              <a:rPr lang="en-US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</a:t>
            </a:r>
          </a:p>
        </p:txBody>
      </p:sp>
      <p:sp>
        <p:nvSpPr>
          <p:cNvPr id="52233" name="AutoShape 9"/>
          <p:cNvSpPr>
            <a:spLocks noChangeArrowheads="1"/>
          </p:cNvSpPr>
          <p:nvPr/>
        </p:nvSpPr>
        <p:spPr bwMode="auto">
          <a:xfrm>
            <a:off x="7877176" y="3739663"/>
            <a:ext cx="2049463" cy="923312"/>
          </a:xfrm>
          <a:prstGeom prst="leftArrowCallout">
            <a:avLst>
              <a:gd name="adj1" fmla="val 25000"/>
              <a:gd name="adj2" fmla="val 25000"/>
              <a:gd name="adj3" fmla="val 21844"/>
              <a:gd name="adj4" fmla="val 66667"/>
            </a:avLst>
          </a:prstGeom>
          <a:solidFill>
            <a:srgbClr val="0000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تروماي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سر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2234" name="AutoShape 10"/>
          <p:cNvSpPr>
            <a:spLocks noChangeArrowheads="1"/>
          </p:cNvSpPr>
          <p:nvPr/>
        </p:nvSpPr>
        <p:spPr bwMode="auto">
          <a:xfrm>
            <a:off x="4272813" y="3852072"/>
            <a:ext cx="2075601" cy="858833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استاف طلائي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استاف اپيدرميديس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2235" name="AutoShape 11"/>
          <p:cNvSpPr>
            <a:spLocks noChangeArrowheads="1"/>
          </p:cNvSpPr>
          <p:nvPr/>
        </p:nvSpPr>
        <p:spPr bwMode="auto">
          <a:xfrm>
            <a:off x="1684339" y="5618057"/>
            <a:ext cx="5443537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Vanco +  Ceftazidim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267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animBg="1" autoUpdateAnimBg="0"/>
      <p:bldP spid="52232" grpId="0" animBg="1" autoUpdateAnimBg="0"/>
      <p:bldP spid="52234" grpId="0" animBg="1" autoUpdateAnimBg="0"/>
      <p:bldP spid="52235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4" name="AutoShape 6"/>
          <p:cNvSpPr>
            <a:spLocks noChangeArrowheads="1"/>
          </p:cNvSpPr>
          <p:nvPr/>
        </p:nvSpPr>
        <p:spPr bwMode="auto">
          <a:xfrm>
            <a:off x="8964614" y="1534605"/>
            <a:ext cx="1589087" cy="369314"/>
          </a:xfrm>
          <a:prstGeom prst="leftArrowCallout">
            <a:avLst>
              <a:gd name="adj1" fmla="val 25000"/>
              <a:gd name="adj2" fmla="val 25000"/>
              <a:gd name="adj3" fmla="val 24607"/>
              <a:gd name="adj4" fmla="val 66667"/>
            </a:avLst>
          </a:prstGeom>
          <a:solidFill>
            <a:srgbClr val="0000FF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شنت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3255" name="AutoShape 7"/>
          <p:cNvSpPr>
            <a:spLocks noChangeArrowheads="1"/>
          </p:cNvSpPr>
          <p:nvPr/>
        </p:nvSpPr>
        <p:spPr bwMode="auto">
          <a:xfrm>
            <a:off x="1727201" y="962394"/>
            <a:ext cx="7008813" cy="1799486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استاف اپيدرميديس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استاف طلائي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</a:t>
            </a:r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باسيل هاي گرم منفي هوازي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شامل سودومونا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پروپينوباكتريوم آكنه</a:t>
            </a:r>
            <a:endParaRPr lang="en-US" altLang="ar-SA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3256" name="AutoShape 8"/>
          <p:cNvSpPr>
            <a:spLocks noChangeArrowheads="1"/>
          </p:cNvSpPr>
          <p:nvPr/>
        </p:nvSpPr>
        <p:spPr bwMode="auto">
          <a:xfrm>
            <a:off x="2371726" y="4075007"/>
            <a:ext cx="5440363" cy="490751"/>
          </a:xfrm>
          <a:prstGeom prst="bevel">
            <a:avLst>
              <a:gd name="adj" fmla="val 12500"/>
            </a:avLst>
          </a:prstGeom>
          <a:solidFill>
            <a:srgbClr val="00CCFF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درمان :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Vanco +  Ceftazidim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3261" name="AutoShape 13"/>
          <p:cNvSpPr>
            <a:spLocks noChangeArrowheads="1"/>
          </p:cNvSpPr>
          <p:nvPr/>
        </p:nvSpPr>
        <p:spPr bwMode="auto">
          <a:xfrm>
            <a:off x="1955801" y="5080001"/>
            <a:ext cx="8105775" cy="1520825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 sz="4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80%  مننژيت هاي باكتريال ناشي از </a:t>
            </a:r>
            <a:endParaRPr lang="en-US" altLang="en-US" sz="42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Jadid" pitchFamily="10" charset="-78"/>
            </a:endParaRPr>
          </a:p>
          <a:p>
            <a:pPr rtl="1"/>
            <a:r>
              <a:rPr lang="ar-SA" altLang="en-US" sz="4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  پنوموكوك، مننگوكوك و </a:t>
            </a:r>
            <a:r>
              <a:rPr lang="en-US" altLang="en-US" sz="4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H.F</a:t>
            </a:r>
            <a:r>
              <a:rPr lang="ar-SA" altLang="ar-SA" sz="4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 </a:t>
            </a:r>
            <a:r>
              <a:rPr lang="ar-SA" altLang="en-US" sz="4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Jadid" pitchFamily="10" charset="-78"/>
              </a:rPr>
              <a:t>است</a:t>
            </a:r>
            <a:endParaRPr lang="en-US" altLang="en-US" sz="4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Jadid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463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 animBg="1" autoUpdateAnimBg="0"/>
      <p:bldP spid="53256" grpId="0" animBg="1" autoUpdateAnimBg="0"/>
      <p:bldP spid="53261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AutoShape 5"/>
          <p:cNvSpPr>
            <a:spLocks noChangeArrowheads="1"/>
          </p:cNvSpPr>
          <p:nvPr/>
        </p:nvSpPr>
        <p:spPr bwMode="auto">
          <a:xfrm>
            <a:off x="4808538" y="262864"/>
            <a:ext cx="2660650" cy="1976172"/>
          </a:xfrm>
          <a:prstGeom prst="downArrowCallout">
            <a:avLst>
              <a:gd name="adj1" fmla="val 34457"/>
              <a:gd name="adj2" fmla="val 34457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مورتاليته</a:t>
            </a:r>
            <a:endParaRPr lang="en-US" altLang="en-US" sz="4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rtl="1"/>
            <a:r>
              <a:rPr lang="ar-SA" alt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مننژيت ها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4278" name="AutoShape 6"/>
          <p:cNvSpPr>
            <a:spLocks noChangeArrowheads="1"/>
          </p:cNvSpPr>
          <p:nvPr/>
        </p:nvSpPr>
        <p:spPr bwMode="auto">
          <a:xfrm>
            <a:off x="1827213" y="2020631"/>
            <a:ext cx="8559800" cy="5486914"/>
          </a:xfrm>
          <a:prstGeom prst="bevel">
            <a:avLst>
              <a:gd name="adj" fmla="val 9000"/>
            </a:avLst>
          </a:prstGeom>
          <a:solidFill>
            <a:srgbClr val="0000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هموفيلوس آنفلوانزا                           6     %</a:t>
            </a:r>
          </a:p>
          <a:p>
            <a:pPr algn="r"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مننگوكوك                                     10/3  %</a:t>
            </a:r>
          </a:p>
          <a:p>
            <a:pPr algn="r"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پنوموكوك                                     26/3  % نازوكوميال                                       35    % آنتروباكترياسه ها                               86    % </a:t>
            </a:r>
            <a:endParaRPr lang="en-US" altLang="en-US" sz="3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170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5073650" y="545361"/>
            <a:ext cx="2020888" cy="965093"/>
          </a:xfrm>
          <a:prstGeom prst="downArrowCallout">
            <a:avLst>
              <a:gd name="adj1" fmla="val 32310"/>
              <a:gd name="adj2" fmla="val 32310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مدت درمان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مننژيت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1889125" y="2926270"/>
            <a:ext cx="8428038" cy="2329437"/>
          </a:xfrm>
          <a:prstGeom prst="bevel">
            <a:avLst>
              <a:gd name="adj" fmla="val 7241"/>
            </a:avLst>
          </a:prstGeom>
          <a:solidFill>
            <a:srgbClr val="0000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مننگوكوك                  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7 روز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(استاندارد) 4 روز هم گفته شده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endParaRPr lang="en-US" altLang="en-US" sz="2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هموفيلوس                   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10  روز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</a:t>
            </a:r>
            <a:r>
              <a:rPr lang="ar-SA" altLang="en-US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( 7  روز هم مؤثر است)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پنوموكوك                 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14 روز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استرپتوكوكهاي بتا هموليتيك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14 تا 21 روز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باكتريهاي گرم منفي روده اي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21 روز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ليستريا                         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21 روز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829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4614864" y="209246"/>
            <a:ext cx="1449399" cy="551470"/>
          </a:xfrm>
          <a:prstGeom prst="downArrowCallout">
            <a:avLst>
              <a:gd name="adj1" fmla="val 79762"/>
              <a:gd name="adj2" fmla="val 79762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اقدامات ساپورتيو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2409826" y="1203325"/>
            <a:ext cx="8143875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</a:t>
            </a: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كنترل نبض ، فشار خون و ريت تنفسي تا زماني كه بيمار </a:t>
            </a:r>
            <a:r>
              <a:rPr lang="en-US" altLang="ar-SA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Stable</a:t>
            </a:r>
            <a:r>
              <a:rPr lang="ar-SA" altLang="ar-SA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</a:t>
            </a: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شود هر 15 دقيقه و بعد هر يك ساعت </a:t>
            </a:r>
            <a:endParaRPr lang="en-US" altLang="en-US" sz="3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3930650" y="2368550"/>
            <a:ext cx="6056430" cy="553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</a:t>
            </a: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كنترل درجه حرارت ابتدا هر 4 ساعت يكبار</a:t>
            </a:r>
            <a:endParaRPr lang="en-US" altLang="en-US" sz="3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1524000" y="3062289"/>
            <a:ext cx="9144000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</a:t>
            </a: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معاينه كامل نورولوژيك ابتدا و بعد روزانه و در چند روز اول 11- 6  نوبت امتحان نورولوژيك بطور مختصر انجام شود</a:t>
            </a:r>
            <a:endParaRPr lang="en-US" altLang="en-US" sz="3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1895476" y="4241801"/>
            <a:ext cx="8658225" cy="1985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</a:t>
            </a: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en-US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CBC </a:t>
            </a:r>
            <a:r>
              <a:rPr lang="en-US" altLang="ar-SA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 Plt - Hct</a:t>
            </a:r>
            <a:r>
              <a:rPr lang="ar-SA" altLang="ar-SA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بايد كنترل شود بيمار گاهي سريعا دچار آنمي شده كه در مننژيت هموفيلوس اين حالت شايعتر است</a:t>
            </a:r>
          </a:p>
          <a:p>
            <a:pPr rtl="1">
              <a:spcBef>
                <a:spcPct val="50000"/>
              </a:spcBef>
            </a:pPr>
            <a:endParaRPr lang="ar-SA" altLang="en-US" sz="3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(به علت پوشيد ه شدن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RBC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ها توسط آنتي ژن باكتريايي)</a:t>
            </a:r>
            <a:endParaRPr lang="en-US" altLang="en-US" sz="3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3986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autoUpdateAnimBg="0"/>
      <p:bldP spid="56326" grpId="0" autoUpdateAnimBg="0"/>
      <p:bldP spid="56327" grpId="0" autoUpdateAnimBg="0"/>
      <p:bldP spid="56328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5300959" y="1625600"/>
            <a:ext cx="5028904" cy="523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6 - </a:t>
            </a:r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مايعات بايد محدود شود</a:t>
            </a:r>
            <a:r>
              <a:rPr lang="ar-SA" altLang="en-US" sz="2800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به علت عوارض )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2319859" y="806451"/>
            <a:ext cx="8124304" cy="477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48 تا 72 ساعت اول بيمار بايد </a:t>
            </a:r>
            <a:r>
              <a:rPr lang="en-US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NPO</a:t>
            </a:r>
            <a:r>
              <a:rPr lang="ar-SA" altLang="ar-SA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باشد و جذب و دفع بايد كنترل شود</a:t>
            </a:r>
            <a:endParaRPr lang="en-US" altLang="en-US" sz="25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7872413" y="0"/>
            <a:ext cx="1503902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5 - رژيم غذايي :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7520885" y="2786064"/>
            <a:ext cx="2832790" cy="64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36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عوارض زودرس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: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8310" name="Rectangle 6"/>
          <p:cNvSpPr>
            <a:spLocks noChangeArrowheads="1"/>
          </p:cNvSpPr>
          <p:nvPr/>
        </p:nvSpPr>
        <p:spPr bwMode="auto">
          <a:xfrm>
            <a:off x="4283263" y="2843213"/>
            <a:ext cx="2577913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24 ساعت اول روي مي دهد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8311" name="Rectangle 7"/>
          <p:cNvSpPr>
            <a:spLocks noChangeArrowheads="1"/>
          </p:cNvSpPr>
          <p:nvPr/>
        </p:nvSpPr>
        <p:spPr bwMode="auto">
          <a:xfrm>
            <a:off x="5800863" y="4254500"/>
            <a:ext cx="4552813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ادم شديد مغز كه منجر به هرنياسيون و مرگ مي شود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8312" name="Rectangle 8"/>
          <p:cNvSpPr>
            <a:spLocks noChangeArrowheads="1"/>
          </p:cNvSpPr>
          <p:nvPr/>
        </p:nvSpPr>
        <p:spPr bwMode="auto">
          <a:xfrm>
            <a:off x="8189914" y="4833938"/>
            <a:ext cx="122337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 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SIADH</a:t>
            </a:r>
          </a:p>
        </p:txBody>
      </p:sp>
      <p:sp>
        <p:nvSpPr>
          <p:cNvPr id="98313" name="Rectangle 9"/>
          <p:cNvSpPr>
            <a:spLocks noChangeArrowheads="1"/>
          </p:cNvSpPr>
          <p:nvPr/>
        </p:nvSpPr>
        <p:spPr bwMode="auto">
          <a:xfrm>
            <a:off x="1431926" y="5413375"/>
            <a:ext cx="923607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محدوديت مايعات بايد تا زماني كه ميزان پتاسيم به حد نرمال برسد يا روز دوم و سوم كه خطر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SIADH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كم شودادامه يابد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512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autoUpdateAnimBg="0"/>
      <p:bldP spid="98307" grpId="0" autoUpdateAnimBg="0"/>
      <p:bldP spid="98308" grpId="0" autoUpdateAnimBg="0"/>
      <p:bldP spid="98309" grpId="0" autoUpdateAnimBg="0"/>
      <p:bldP spid="98310" grpId="0" autoUpdateAnimBg="0"/>
      <p:bldP spid="98311" grpId="0" autoUpdateAnimBg="0"/>
      <p:bldP spid="98312" grpId="0" autoUpdateAnimBg="0"/>
      <p:bldP spid="98313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425826" y="5822950"/>
            <a:ext cx="690562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>
              <a:buFontTx/>
              <a:buChar char="•"/>
            </a:pP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تشنج فوكال هميشه نشانه پيش آگهي بد است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1895476" y="195263"/>
            <a:ext cx="843597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rtl="1">
              <a:spcBef>
                <a:spcPct val="50000"/>
              </a:spcBef>
              <a:buFontTx/>
              <a:buChar char="•"/>
            </a:pP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محدوديت مايع در عارضه زودرس شوك سپتيك انجام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نمي شود بلكه فشار را بالاتر از 80 نگه مي داريم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7843838" y="1654175"/>
            <a:ext cx="2811462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7 - كنترل تشنج :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1682750" y="1654175"/>
            <a:ext cx="6161088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تشنج در 30% كودكان رخ مي دهد )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2522538" y="2817813"/>
            <a:ext cx="3853904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تشنج فوكال يا ژنراليزه، ديررس يا زودرس است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1990725" y="4206875"/>
            <a:ext cx="8401050" cy="78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rtl="1">
              <a:spcBef>
                <a:spcPct val="50000"/>
              </a:spcBef>
              <a:buFontTx/>
              <a:buChar char="•"/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تشنج ژنراليزه ارزش پيش آگهي ندارد ولي اگر</a:t>
            </a:r>
          </a:p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3 يا 4 روز رخ دهد باعث وخامت پيش آگهي مي شود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971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 autoUpdateAnimBg="0"/>
      <p:bldP spid="57358" grpId="0" autoUpdateAnimBg="0"/>
      <p:bldP spid="57359" grpId="0" autoUpdateAnimBg="0"/>
      <p:bldP spid="57360" grpId="0" autoUpdateAnimBg="0"/>
      <p:bldP spid="57361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1833563" y="310349"/>
            <a:ext cx="7157508" cy="1717691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اگر تشنج فوكال نباشد ( علائم عصبي فوكال نداشته باشد )</a:t>
            </a:r>
          </a:p>
          <a:p>
            <a:pPr rtl="1"/>
            <a:r>
              <a:rPr lang="ar-SA" altLang="en-US" sz="2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‌ هنگام  ترخيص نيازي  به  داروي  ضد تشنج  ندارد اما اگر</a:t>
            </a:r>
          </a:p>
          <a:p>
            <a:pPr rtl="1"/>
            <a:r>
              <a:rPr lang="ar-SA" altLang="en-US" sz="2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تشنج فوكال دارد بايد</a:t>
            </a:r>
            <a:r>
              <a:rPr lang="ar-SA" altLang="en-US" sz="26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شش ماه </a:t>
            </a:r>
            <a:r>
              <a:rPr lang="ar-SA" altLang="en-US" sz="2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داروي ضد تشنج  مصرف كند</a:t>
            </a:r>
            <a:endParaRPr lang="en-US" altLang="en-US" sz="2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auto">
          <a:xfrm>
            <a:off x="1833564" y="2234965"/>
            <a:ext cx="8497887" cy="1840384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en-US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EEG</a:t>
            </a:r>
            <a:r>
              <a:rPr lang="ar-SA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لازم نيست . فقط در تشنج فوكال يا تشنجي كه بعد از 72 ساعت ادامه داشته باشديا بعد از 3 تا 4 روز بستري رخ داده باشد بايد انجام شود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6710364" y="4800600"/>
            <a:ext cx="2072967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8 - سير تب در بيماران :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1841500" y="5740400"/>
            <a:ext cx="8601998" cy="523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ar-SA" alt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معمولا تا 5 روز قطع مي شود . در 15% موارد تا 9 روز ادامه مي يابد</a:t>
            </a:r>
            <a:endParaRPr lang="en-US" alt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6372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 animBg="1" autoUpdateAnimBg="0"/>
      <p:bldP spid="99333" grpId="0" autoUpdateAnimBg="0"/>
      <p:bldP spid="99334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6326188" y="1381125"/>
            <a:ext cx="3943672" cy="523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اضافه شدن عفونت ويروسي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9404" name="AutoShape 12"/>
          <p:cNvSpPr>
            <a:spLocks noChangeArrowheads="1"/>
          </p:cNvSpPr>
          <p:nvPr/>
        </p:nvSpPr>
        <p:spPr bwMode="auto">
          <a:xfrm>
            <a:off x="4319588" y="320371"/>
            <a:ext cx="3890962" cy="551470"/>
          </a:xfrm>
          <a:prstGeom prst="downArrowCallout">
            <a:avLst>
              <a:gd name="adj1" fmla="val 116714"/>
              <a:gd name="adj2" fmla="val 116714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علل طولاني شدن تب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9407" name="Rectangle 15"/>
          <p:cNvSpPr>
            <a:spLocks noChangeArrowheads="1"/>
          </p:cNvSpPr>
          <p:nvPr/>
        </p:nvSpPr>
        <p:spPr bwMode="auto">
          <a:xfrm>
            <a:off x="1995489" y="4219575"/>
            <a:ext cx="7771643" cy="523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شدت بيماري زمينه اي كه مي تواند باعث باقي ماندن تب شود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9408" name="Rectangle 16"/>
          <p:cNvSpPr>
            <a:spLocks noChangeArrowheads="1"/>
          </p:cNvSpPr>
          <p:nvPr/>
        </p:nvSpPr>
        <p:spPr bwMode="auto">
          <a:xfrm>
            <a:off x="9159455" y="5226050"/>
            <a:ext cx="1327571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تب دارويي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9415" name="AutoShape 23"/>
          <p:cNvSpPr>
            <a:spLocks noChangeArrowheads="1"/>
          </p:cNvSpPr>
          <p:nvPr/>
        </p:nvSpPr>
        <p:spPr bwMode="auto">
          <a:xfrm>
            <a:off x="2024064" y="2399635"/>
            <a:ext cx="4213225" cy="1123692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  </a:t>
            </a:r>
            <a:r>
              <a:rPr lang="ar-SA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پريكارديت - ترومبوفلبيت</a:t>
            </a:r>
          </a:p>
          <a:p>
            <a:pPr algn="r" rtl="1"/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II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آمپيم ساب دورال</a:t>
            </a:r>
          </a:p>
          <a:p>
            <a:pPr algn="r" rtl="1"/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III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آرتريت چركي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9417" name="AutoShape 25"/>
          <p:cNvSpPr>
            <a:spLocks noChangeArrowheads="1"/>
          </p:cNvSpPr>
          <p:nvPr/>
        </p:nvSpPr>
        <p:spPr bwMode="auto">
          <a:xfrm>
            <a:off x="6705601" y="2275344"/>
            <a:ext cx="3514349" cy="1384976"/>
          </a:xfrm>
          <a:prstGeom prst="leftArrow">
            <a:avLst>
              <a:gd name="adj1" fmla="val 100000"/>
              <a:gd name="adj2" fmla="val 66378"/>
            </a:avLst>
          </a:prstGeom>
          <a:solidFill>
            <a:srgbClr val="0000FF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وجود كانون</a:t>
            </a:r>
          </a:p>
          <a:p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</a:p>
          <a:p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عفوني   لوكال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6093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9" grpId="0" autoUpdateAnimBg="0"/>
      <p:bldP spid="59407" grpId="0" autoUpdateAnimBg="0"/>
      <p:bldP spid="59408" grpId="0" autoUpdateAnimBg="0"/>
      <p:bldP spid="59415" grpId="0" animBg="1" autoUpdateAnimBg="0"/>
      <p:bldP spid="59417" grpId="0" animBg="1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9112202" y="2436813"/>
            <a:ext cx="1289098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فنوباربيتال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2405063" y="4094164"/>
            <a:ext cx="6354588" cy="40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فني توئين      (</a:t>
            </a:r>
            <a:r>
              <a:rPr lang="ar-SA" altLang="en-U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بهتر است چون سطح هوشياري را كمتر كاهش مي دهد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)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8471002" y="731838"/>
            <a:ext cx="1930299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مان در مرحله حاد :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3308351" y="4956175"/>
            <a:ext cx="2533221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دوز اوليه : 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15 – 18 mg/kg </a:t>
            </a: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3738563" y="5824538"/>
            <a:ext cx="2512190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دوز مينتننس :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– 8 mg.kg    </a:t>
            </a: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5278189" y="1666"/>
            <a:ext cx="2130675" cy="707868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درمان تشنج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 useBgFill="1">
        <p:nvSpPr>
          <p:cNvPr id="58380" name="Rectangle 12"/>
          <p:cNvSpPr>
            <a:spLocks noChangeArrowheads="1"/>
          </p:cNvSpPr>
          <p:nvPr/>
        </p:nvSpPr>
        <p:spPr bwMode="auto">
          <a:xfrm>
            <a:off x="4541838" y="1311970"/>
            <a:ext cx="1773398" cy="646313"/>
          </a:xfrm>
          <a:prstGeom prst="rect">
            <a:avLst/>
          </a:prstGeom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Zar" pitchFamily="10" charset="-78"/>
              </a:rPr>
              <a:t>ديازپام  (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Zar" pitchFamily="10" charset="-78"/>
              </a:rPr>
              <a:t>0.1mg/kg</a:t>
            </a: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Zar" pitchFamily="10" charset="-78"/>
              </a:rPr>
              <a:t>)</a:t>
            </a:r>
            <a:endParaRPr lang="en-US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8381" name="Rectangle 13"/>
          <p:cNvSpPr>
            <a:spLocks noChangeArrowheads="1"/>
          </p:cNvSpPr>
          <p:nvPr/>
        </p:nvSpPr>
        <p:spPr bwMode="auto">
          <a:xfrm>
            <a:off x="3351214" y="2465388"/>
            <a:ext cx="2533221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دوز اوليه : 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15 – 18 mg/kg </a:t>
            </a:r>
          </a:p>
        </p:txBody>
      </p:sp>
      <p:sp>
        <p:nvSpPr>
          <p:cNvPr id="58382" name="Rectangle 14"/>
          <p:cNvSpPr>
            <a:spLocks noChangeArrowheads="1"/>
          </p:cNvSpPr>
          <p:nvPr/>
        </p:nvSpPr>
        <p:spPr bwMode="auto">
          <a:xfrm>
            <a:off x="3621088" y="3224213"/>
            <a:ext cx="2512190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دوز مينتننس :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– 5 mg.kg    </a:t>
            </a:r>
          </a:p>
        </p:txBody>
      </p:sp>
    </p:spTree>
    <p:extLst>
      <p:ext uri="{BB962C8B-B14F-4D97-AF65-F5344CB8AC3E}">
        <p14:creationId xmlns:p14="http://schemas.microsoft.com/office/powerpoint/2010/main" val="3011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autoUpdateAnimBg="0"/>
      <p:bldP spid="58373" grpId="0" autoUpdateAnimBg="0"/>
      <p:bldP spid="58374" grpId="0" autoUpdateAnimBg="0"/>
      <p:bldP spid="58377" grpId="0" autoUpdateAnimBg="0"/>
      <p:bldP spid="58378" grpId="0" autoUpdateAnimBg="0"/>
      <p:bldP spid="58380" grpId="0" animBg="1" autoUpdateAnimBg="0"/>
      <p:bldP spid="58381" grpId="0" autoUpdateAnimBg="0"/>
      <p:bldP spid="58382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5" name="AutoShape 9"/>
          <p:cNvSpPr>
            <a:spLocks noChangeArrowheads="1"/>
          </p:cNvSpPr>
          <p:nvPr/>
        </p:nvSpPr>
        <p:spPr bwMode="auto">
          <a:xfrm>
            <a:off x="1873251" y="4416646"/>
            <a:ext cx="4187825" cy="1594997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>
              <a:spcBef>
                <a:spcPct val="50000"/>
              </a:spcBef>
              <a:buFontTx/>
              <a:buChar char="•"/>
            </a:pP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قند پايين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لاكتات بالاي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</a:p>
          <a:p>
            <a:pPr algn="r" rtl="1">
              <a:spcBef>
                <a:spcPct val="50000"/>
              </a:spcBef>
              <a:buFontTx/>
              <a:buChar char="•"/>
            </a:pP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پروتئين بالاي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CSF</a:t>
            </a:r>
            <a:endParaRPr lang="en-US" altLang="ar-SA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0427" name="AutoShape 11"/>
          <p:cNvSpPr>
            <a:spLocks noChangeArrowheads="1"/>
          </p:cNvSpPr>
          <p:nvPr/>
        </p:nvSpPr>
        <p:spPr bwMode="auto">
          <a:xfrm>
            <a:off x="1693864" y="1133404"/>
            <a:ext cx="8713787" cy="2392507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1 - مصرف دگزامتازون قبل يا همزمان با آنتي بيوتيك </a:t>
            </a:r>
          </a:p>
          <a:p>
            <a:pPr rtl="1">
              <a:spcBef>
                <a:spcPct val="50000"/>
              </a:spcBef>
            </a:pP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باعث كاهش محصولات ناشي از ليز باكتري مي شود </a:t>
            </a:r>
          </a:p>
          <a:p>
            <a:pPr rtl="1">
              <a:spcBef>
                <a:spcPct val="50000"/>
              </a:spcBef>
            </a:pPr>
            <a:r>
              <a:rPr lang="ar-SA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(بهتر از مصرف بعدي آن است)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0428" name="AutoShape 12"/>
          <p:cNvSpPr>
            <a:spLocks noChangeArrowheads="1"/>
          </p:cNvSpPr>
          <p:nvPr/>
        </p:nvSpPr>
        <p:spPr bwMode="auto">
          <a:xfrm>
            <a:off x="6469064" y="4263135"/>
            <a:ext cx="3938587" cy="1925830"/>
          </a:xfrm>
          <a:prstGeom prst="leftArrow">
            <a:avLst>
              <a:gd name="adj1" fmla="val 50000"/>
              <a:gd name="adj2" fmla="val 38766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 sz="3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2 - كاهش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لكوسيتوز </a:t>
            </a:r>
          </a:p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 بهبودي سريعتر  :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0429" name="AutoShape 13"/>
          <p:cNvSpPr>
            <a:spLocks noChangeArrowheads="1"/>
          </p:cNvSpPr>
          <p:nvPr/>
        </p:nvSpPr>
        <p:spPr bwMode="auto">
          <a:xfrm>
            <a:off x="5087518" y="124622"/>
            <a:ext cx="3027783" cy="858833"/>
          </a:xfrm>
          <a:prstGeom prst="cube">
            <a:avLst>
              <a:gd name="adj" fmla="val 25000"/>
            </a:avLst>
          </a:prstGeom>
          <a:solidFill>
            <a:srgbClr val="3399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9 - فوائد كورتون</a:t>
            </a:r>
            <a:endParaRPr lang="en-US" altLang="en-US" sz="3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0111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 animBg="1" autoUpdateAnimBg="0"/>
      <p:bldP spid="60427" grpId="0" animBg="1" autoUpdateAnimBg="0"/>
      <p:bldP spid="60428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8" name="AutoShape 6"/>
          <p:cNvSpPr>
            <a:spLocks noChangeArrowheads="1"/>
          </p:cNvSpPr>
          <p:nvPr/>
        </p:nvSpPr>
        <p:spPr bwMode="auto">
          <a:xfrm>
            <a:off x="2247114" y="2567585"/>
            <a:ext cx="3672674" cy="4010418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1- مننژيت   </a:t>
            </a:r>
            <a:r>
              <a:rPr lang="en-US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HF</a:t>
            </a:r>
            <a:r>
              <a:rPr lang="en-US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</a:p>
          <a:p>
            <a:pPr algn="r" rtl="1"/>
            <a:r>
              <a:rPr lang="ar-SA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 </a:t>
            </a:r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بيمار      </a:t>
            </a:r>
            <a:r>
              <a:rPr lang="en-US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HR</a:t>
            </a:r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</a:t>
            </a:r>
            <a:r>
              <a:rPr lang="en-US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</a:p>
          <a:p>
            <a:pPr algn="r" rtl="1"/>
            <a:r>
              <a:rPr lang="ar-SA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</a:t>
            </a:r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اختلال هوشياري 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افزايش شديد </a:t>
            </a:r>
            <a:r>
              <a:rPr lang="en-US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ICP</a:t>
            </a:r>
            <a:r>
              <a:rPr lang="en-US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</a:p>
          <a:p>
            <a:pPr algn="r" rtl="1"/>
            <a:r>
              <a:rPr lang="ar-SA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5 - </a:t>
            </a:r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ادم شديد مغزي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6 - فلج زوج شش 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algn="r"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7 - مننژيت سلي 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0359" name="AutoShape 7"/>
          <p:cNvSpPr>
            <a:spLocks noChangeArrowheads="1"/>
          </p:cNvSpPr>
          <p:nvPr/>
        </p:nvSpPr>
        <p:spPr bwMode="auto">
          <a:xfrm>
            <a:off x="6816726" y="4117388"/>
            <a:ext cx="1545955" cy="1283874"/>
          </a:xfrm>
          <a:prstGeom prst="leftArrow">
            <a:avLst>
              <a:gd name="adj1" fmla="val 50000"/>
              <a:gd name="adj2" fmla="val 32179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انديكاسيون </a:t>
            </a:r>
          </a:p>
          <a:p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تجويز كورتون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0360" name="AutoShape 8"/>
          <p:cNvSpPr>
            <a:spLocks noChangeArrowheads="1"/>
          </p:cNvSpPr>
          <p:nvPr/>
        </p:nvSpPr>
        <p:spPr bwMode="auto">
          <a:xfrm>
            <a:off x="1909763" y="1276998"/>
            <a:ext cx="8039100" cy="840081"/>
          </a:xfrm>
          <a:prstGeom prst="plaque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دوز كورتون 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15/ 0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ميليگرم بازاي هر كيلوگرم </a:t>
            </a: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وزن بدن در هر  8 -6 ساعت  مي باشد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00361" name="AutoShape 9"/>
          <p:cNvSpPr>
            <a:spLocks noChangeArrowheads="1"/>
          </p:cNvSpPr>
          <p:nvPr/>
        </p:nvSpPr>
        <p:spPr bwMode="auto">
          <a:xfrm>
            <a:off x="1695451" y="144080"/>
            <a:ext cx="8886825" cy="635769"/>
          </a:xfrm>
          <a:prstGeom prst="plaque">
            <a:avLst>
              <a:gd name="adj" fmla="val 19815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3 - دگزامتازون باعث كاهش اختلالات شنوايي حسي دو طرفه مي شود 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8931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 animBg="1" autoUpdateAnimBg="0"/>
      <p:bldP spid="100359" grpId="0" animBg="1" autoUpdateAnimBg="0"/>
      <p:bldP spid="100360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9" name="Rectangle 9"/>
          <p:cNvSpPr>
            <a:spLocks noChangeArrowheads="1"/>
          </p:cNvSpPr>
          <p:nvPr/>
        </p:nvSpPr>
        <p:spPr bwMode="auto">
          <a:xfrm>
            <a:off x="2084388" y="555953"/>
            <a:ext cx="8126412" cy="1477309"/>
          </a:xfrm>
          <a:prstGeom prst="rect">
            <a:avLst/>
          </a:prstGeom>
          <a:solidFill>
            <a:srgbClr val="0000FF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دوز كورتون در مننژيت سلي</a:t>
            </a:r>
            <a:r>
              <a:rPr lang="en-US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rtl="1"/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60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ميليگرم  پردنيزولون روزانه  براي يك تا دو هفته</a:t>
            </a:r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‌</a:t>
            </a:r>
            <a:endParaRPr lang="ar-SA" altLang="ar-SA" sz="3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در مدت 4 تا 6 هفته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Tapering 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سپس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2198688" y="2962924"/>
            <a:ext cx="4081530" cy="940091"/>
          </a:xfrm>
          <a:prstGeom prst="downArrowCallout">
            <a:avLst>
              <a:gd name="adj1" fmla="val 130063"/>
              <a:gd name="adj2" fmla="val 90637"/>
              <a:gd name="adj3" fmla="val 20616"/>
              <a:gd name="adj4" fmla="val 68514"/>
            </a:avLst>
          </a:prstGeom>
          <a:solidFill>
            <a:srgbClr val="0000FF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مننژيت وقتي بيمار دچار افزايش شديد </a:t>
            </a:r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ICP 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شود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علائم  زير را نشان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مي دهد: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5857374" y="4891200"/>
            <a:ext cx="3553326" cy="1226915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 rtl="1">
              <a:buFontTx/>
              <a:buChar char="•"/>
            </a:pP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اختلال سطح هوشياري </a:t>
            </a:r>
          </a:p>
          <a:p>
            <a:pPr algn="r" rtl="1">
              <a:buFontTx/>
              <a:buChar char="•"/>
            </a:pP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مردمك ديلاته كه به نور پاسخ نمي دهد</a:t>
            </a:r>
          </a:p>
          <a:p>
            <a:pPr algn="r" rtl="1">
              <a:buFontTx/>
              <a:buChar char="•"/>
            </a:pP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اختلال حركات چشمها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47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0" grpId="0" animBg="1" autoUpdateAnimBg="0"/>
      <p:bldP spid="61451" grpId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6632575" y="5948364"/>
            <a:ext cx="2698138" cy="64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l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مصرف كورتون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62487" name="AutoShape 23"/>
          <p:cNvSpPr>
            <a:spLocks noChangeArrowheads="1"/>
          </p:cNvSpPr>
          <p:nvPr/>
        </p:nvSpPr>
        <p:spPr bwMode="auto">
          <a:xfrm>
            <a:off x="7227888" y="1663113"/>
            <a:ext cx="1294374" cy="1283874"/>
          </a:xfrm>
          <a:prstGeom prst="leftArrow">
            <a:avLst>
              <a:gd name="adj1" fmla="val 50000"/>
              <a:gd name="adj2" fmla="val 25658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سر در زاويه</a:t>
            </a:r>
          </a:p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30 درجه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2488" name="AutoShape 24"/>
          <p:cNvSpPr>
            <a:spLocks noChangeArrowheads="1"/>
          </p:cNvSpPr>
          <p:nvPr/>
        </p:nvSpPr>
        <p:spPr bwMode="auto">
          <a:xfrm>
            <a:off x="4479926" y="1647238"/>
            <a:ext cx="1407127" cy="1283874"/>
          </a:xfrm>
          <a:prstGeom prst="leftArrow">
            <a:avLst>
              <a:gd name="adj1" fmla="val 50000"/>
              <a:gd name="adj2" fmla="val 29392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افزايش</a:t>
            </a:r>
          </a:p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درناژ وريدي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2490" name="Rectangle 26"/>
          <p:cNvSpPr>
            <a:spLocks noChangeArrowheads="1"/>
          </p:cNvSpPr>
          <p:nvPr/>
        </p:nvSpPr>
        <p:spPr bwMode="auto">
          <a:xfrm>
            <a:off x="9447214" y="2006601"/>
            <a:ext cx="9985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1 - 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62491" name="AutoShape 27"/>
          <p:cNvSpPr>
            <a:spLocks noChangeArrowheads="1"/>
          </p:cNvSpPr>
          <p:nvPr/>
        </p:nvSpPr>
        <p:spPr bwMode="auto">
          <a:xfrm>
            <a:off x="7218363" y="3946772"/>
            <a:ext cx="2260460" cy="1039320"/>
          </a:xfrm>
          <a:prstGeom prst="leftArrow">
            <a:avLst>
              <a:gd name="adj1" fmla="val 50000"/>
              <a:gd name="adj2" fmla="val 60614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هيپرونتيلاسيون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2492" name="AutoShape 28"/>
          <p:cNvSpPr>
            <a:spLocks noChangeArrowheads="1"/>
          </p:cNvSpPr>
          <p:nvPr/>
        </p:nvSpPr>
        <p:spPr bwMode="auto">
          <a:xfrm>
            <a:off x="4614864" y="3889622"/>
            <a:ext cx="2089003" cy="1039320"/>
          </a:xfrm>
          <a:prstGeom prst="leftArrow">
            <a:avLst>
              <a:gd name="adj1" fmla="val 50000"/>
              <a:gd name="adj2" fmla="val 59619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كاهش </a:t>
            </a:r>
            <a:r>
              <a:rPr lang="en-US" altLang="ar-SA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P Co2</a:t>
            </a:r>
          </a:p>
        </p:txBody>
      </p:sp>
      <p:sp>
        <p:nvSpPr>
          <p:cNvPr id="62493" name="AutoShape 29"/>
          <p:cNvSpPr>
            <a:spLocks noChangeArrowheads="1"/>
          </p:cNvSpPr>
          <p:nvPr/>
        </p:nvSpPr>
        <p:spPr bwMode="auto">
          <a:xfrm>
            <a:off x="1822450" y="3884270"/>
            <a:ext cx="2390362" cy="1424675"/>
          </a:xfrm>
          <a:prstGeom prst="downArrowCallout">
            <a:avLst>
              <a:gd name="adj1" fmla="val 44317"/>
              <a:gd name="adj2" fmla="val 44317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وازو كونستريكشن </a:t>
            </a:r>
          </a:p>
          <a:p>
            <a:r>
              <a:rPr lang="ar-SA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عروق مغزي</a:t>
            </a:r>
            <a:endParaRPr lang="en-US" altLang="en-US" sz="2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2494" name="AutoShape 30"/>
          <p:cNvSpPr>
            <a:spLocks noChangeArrowheads="1"/>
          </p:cNvSpPr>
          <p:nvPr/>
        </p:nvSpPr>
        <p:spPr bwMode="auto">
          <a:xfrm>
            <a:off x="1697038" y="5738707"/>
            <a:ext cx="3376612" cy="490751"/>
          </a:xfrm>
          <a:prstGeom prst="bevel">
            <a:avLst>
              <a:gd name="adj" fmla="val 12500"/>
            </a:avLst>
          </a:prstGeom>
          <a:solidFill>
            <a:srgbClr val="CC0000"/>
          </a:solidFill>
          <a:ln w="9525">
            <a:solidFill>
              <a:srgbClr val="E0E3AD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كاهش حجم مغزي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2495" name="AutoShape 31"/>
          <p:cNvSpPr>
            <a:spLocks noChangeArrowheads="1"/>
          </p:cNvSpPr>
          <p:nvPr/>
        </p:nvSpPr>
        <p:spPr bwMode="auto">
          <a:xfrm>
            <a:off x="1790700" y="1676512"/>
            <a:ext cx="1332218" cy="1226915"/>
          </a:xfrm>
          <a:prstGeom prst="bevel">
            <a:avLst>
              <a:gd name="adj" fmla="val 12500"/>
            </a:avLst>
          </a:prstGeom>
          <a:solidFill>
            <a:srgbClr val="CC0000"/>
          </a:solidFill>
          <a:ln w="9525">
            <a:solidFill>
              <a:srgbClr val="E0E3AD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كاهش</a:t>
            </a:r>
          </a:p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پرفوزيون </a:t>
            </a:r>
          </a:p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مغزي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2496" name="Text Box 32"/>
          <p:cNvSpPr txBox="1">
            <a:spLocks noChangeArrowheads="1"/>
          </p:cNvSpPr>
          <p:nvPr/>
        </p:nvSpPr>
        <p:spPr bwMode="auto">
          <a:xfrm>
            <a:off x="9582150" y="4119564"/>
            <a:ext cx="838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2497" name="Rectangle 33"/>
          <p:cNvSpPr>
            <a:spLocks noChangeArrowheads="1"/>
          </p:cNvSpPr>
          <p:nvPr/>
        </p:nvSpPr>
        <p:spPr bwMode="auto">
          <a:xfrm>
            <a:off x="9478963" y="5843589"/>
            <a:ext cx="9318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2498" name="Rectangle 34"/>
          <p:cNvSpPr>
            <a:spLocks noChangeArrowheads="1"/>
          </p:cNvSpPr>
          <p:nvPr/>
        </p:nvSpPr>
        <p:spPr bwMode="auto">
          <a:xfrm>
            <a:off x="4643438" y="319374"/>
            <a:ext cx="1728322" cy="369314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ICP 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روشهاي كاهش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73487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2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2" grpId="0" autoUpdateAnimBg="0"/>
      <p:bldP spid="62487" grpId="0" animBg="1" autoUpdateAnimBg="0"/>
      <p:bldP spid="62488" grpId="0" animBg="1" autoUpdateAnimBg="0"/>
      <p:bldP spid="62491" grpId="0" animBg="1" autoUpdateAnimBg="0"/>
      <p:bldP spid="62492" grpId="0" animBg="1" autoUpdateAnimBg="0"/>
      <p:bldP spid="62493" grpId="0" animBg="1" autoUpdateAnimBg="0"/>
      <p:bldP spid="62494" grpId="0" animBg="1" autoUpdateAnimBg="0"/>
      <p:bldP spid="62495" grpId="0" animBg="1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9787166" y="207963"/>
            <a:ext cx="768123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9787166" y="1487488"/>
            <a:ext cx="768123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5 -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9787166" y="3527425"/>
            <a:ext cx="768123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6 -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3499" name="AutoShape 11"/>
          <p:cNvSpPr>
            <a:spLocks noChangeArrowheads="1"/>
          </p:cNvSpPr>
          <p:nvPr/>
        </p:nvSpPr>
        <p:spPr bwMode="auto">
          <a:xfrm>
            <a:off x="6926263" y="3303001"/>
            <a:ext cx="1207012" cy="1283874"/>
          </a:xfrm>
          <a:prstGeom prst="leftArrow">
            <a:avLst>
              <a:gd name="adj1" fmla="val 50000"/>
              <a:gd name="adj2" fmla="val 250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دوز بالاي</a:t>
            </a: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باربيتورات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3501" name="AutoShape 13"/>
          <p:cNvSpPr>
            <a:spLocks noChangeArrowheads="1"/>
          </p:cNvSpPr>
          <p:nvPr/>
        </p:nvSpPr>
        <p:spPr bwMode="auto">
          <a:xfrm>
            <a:off x="3068638" y="3590186"/>
            <a:ext cx="3371850" cy="965093"/>
          </a:xfrm>
          <a:prstGeom prst="downArrowCallout">
            <a:avLst>
              <a:gd name="adj1" fmla="val 53909"/>
              <a:gd name="adj2" fmla="val 53909"/>
              <a:gd name="adj3" fmla="val 16667"/>
              <a:gd name="adj4" fmla="val 6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وازو كونستريكشن</a:t>
            </a:r>
          </a:p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بافتهاي نرمال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3502" name="AutoShape 14"/>
          <p:cNvSpPr>
            <a:spLocks noChangeArrowheads="1"/>
          </p:cNvSpPr>
          <p:nvPr/>
        </p:nvSpPr>
        <p:spPr bwMode="auto">
          <a:xfrm>
            <a:off x="1724025" y="5526884"/>
            <a:ext cx="6057900" cy="858833"/>
          </a:xfrm>
          <a:prstGeom prst="bevel">
            <a:avLst>
              <a:gd name="adj" fmla="val 12500"/>
            </a:avLst>
          </a:prstGeom>
          <a:solidFill>
            <a:srgbClr val="CC0000"/>
          </a:solidFill>
          <a:ln w="9525">
            <a:solidFill>
              <a:srgbClr val="E0E3AD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شنت خون به بافتهاي دچار ايسكمي</a:t>
            </a:r>
          </a:p>
          <a:p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و محافظت مغز از ايسكمي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2703514" y="430499"/>
            <a:ext cx="3251175" cy="369314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استفاده از مواد هيپر اسمولار مثل مانيتول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3504" name="Rectangle 16"/>
          <p:cNvSpPr>
            <a:spLocks noChangeArrowheads="1"/>
          </p:cNvSpPr>
          <p:nvPr/>
        </p:nvSpPr>
        <p:spPr bwMode="auto">
          <a:xfrm>
            <a:off x="1781175" y="1568157"/>
            <a:ext cx="3845888" cy="784812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مصرف ليدوكائين داخل وريدي براي بلوك كردن </a:t>
            </a:r>
          </a:p>
          <a:p>
            <a:pPr rtl="1">
              <a:spcBef>
                <a:spcPct val="50000"/>
              </a:spcBef>
            </a:pP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رفلكس افزايش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ICP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بعد از ساكشن تراكئال 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857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9" grpId="0" animBg="1" autoUpdateAnimBg="0"/>
      <p:bldP spid="63501" grpId="0" animBg="1" autoUpdateAnimBg="0"/>
      <p:bldP spid="63502" grpId="0" animBg="1" autoUpdateAnimBg="0"/>
      <p:bldP spid="63503" grpId="0" animBg="1" autoUpdateAnimBg="0"/>
      <p:bldP spid="63504" grpId="0" animBg="1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3078163" y="262016"/>
            <a:ext cx="4875016" cy="707868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كمو پروفيلاكسي در مننژيتها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4516" name="AutoShape 4"/>
          <p:cNvSpPr>
            <a:spLocks noChangeArrowheads="1"/>
          </p:cNvSpPr>
          <p:nvPr/>
        </p:nvSpPr>
        <p:spPr bwMode="auto">
          <a:xfrm>
            <a:off x="1724025" y="1631010"/>
            <a:ext cx="8726488" cy="840081"/>
          </a:xfrm>
          <a:prstGeom prst="plaque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كليه تماسهاي خانگي يا مهد كودك كه بيش از 4 ساعت</a:t>
            </a:r>
          </a:p>
          <a:p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در تماس با بيمار بوده اند بايد پروفيلاكسي شوند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7383464" y="3225801"/>
            <a:ext cx="32845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1 - مننگوكوك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4520" name="AutoShape 8"/>
          <p:cNvSpPr>
            <a:spLocks noChangeArrowheads="1"/>
          </p:cNvSpPr>
          <p:nvPr/>
        </p:nvSpPr>
        <p:spPr bwMode="auto">
          <a:xfrm>
            <a:off x="8091489" y="4753976"/>
            <a:ext cx="2033007" cy="1283874"/>
          </a:xfrm>
          <a:prstGeom prst="leftArrow">
            <a:avLst>
              <a:gd name="adj1" fmla="val 50000"/>
              <a:gd name="adj2" fmla="val 47354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 sz="36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انديكاسيون</a:t>
            </a:r>
            <a:endParaRPr lang="en-US" altLang="en-US" sz="36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4521" name="AutoShape 9"/>
          <p:cNvSpPr>
            <a:spLocks noChangeArrowheads="1"/>
          </p:cNvSpPr>
          <p:nvPr/>
        </p:nvSpPr>
        <p:spPr bwMode="auto">
          <a:xfrm>
            <a:off x="1922463" y="4780768"/>
            <a:ext cx="5822950" cy="1200126"/>
          </a:xfrm>
          <a:prstGeom prst="plaque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كليه افراد در تماس و فرد مبتلا </a:t>
            </a: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اگر دارويي بجز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 III 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بگيرد </a:t>
            </a:r>
          </a:p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بايد كمو پروفيلاكسي شود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920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animBg="1" autoUpdateAnimBg="0"/>
      <p:bldP spid="64517" grpId="0" autoUpdateAnimBg="0"/>
      <p:bldP spid="64520" grpId="0" animBg="1" autoUpdateAnimBg="0"/>
      <p:bldP spid="64521" grpId="0" animBg="1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5" name="AutoShape 1033"/>
          <p:cNvSpPr>
            <a:spLocks noChangeArrowheads="1"/>
          </p:cNvSpPr>
          <p:nvPr/>
        </p:nvSpPr>
        <p:spPr bwMode="auto">
          <a:xfrm>
            <a:off x="3906839" y="76531"/>
            <a:ext cx="3971361" cy="920091"/>
          </a:xfrm>
          <a:prstGeom prst="plaque">
            <a:avLst>
              <a:gd name="adj" fmla="val 16667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روش كموپروفيلاكسي</a:t>
            </a:r>
            <a:endParaRPr lang="en-US" altLang="en-US" sz="4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1386" name="Rectangle 1034"/>
          <p:cNvSpPr>
            <a:spLocks noChangeArrowheads="1"/>
          </p:cNvSpPr>
          <p:nvPr/>
        </p:nvSpPr>
        <p:spPr bwMode="auto">
          <a:xfrm>
            <a:off x="3643313" y="2176105"/>
            <a:ext cx="6356350" cy="830979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2 -</a:t>
            </a:r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سيپروفلوكساسين در عدم تحمل ريفامپين در بالغين </a:t>
            </a:r>
            <a:r>
              <a:rPr lang="en-US" altLang="ar-SA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500mg</a:t>
            </a:r>
            <a:r>
              <a:rPr lang="ar-SA" altLang="ar-SA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دوز واحد</a:t>
            </a:r>
            <a:endParaRPr lang="en-US" altLang="ar-SA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1387" name="Rectangle 1035"/>
          <p:cNvSpPr>
            <a:spLocks noChangeArrowheads="1"/>
          </p:cNvSpPr>
          <p:nvPr/>
        </p:nvSpPr>
        <p:spPr bwMode="auto">
          <a:xfrm>
            <a:off x="2609850" y="3306763"/>
            <a:ext cx="7361238" cy="1054100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3 - سفترياكسون </a:t>
            </a:r>
            <a:r>
              <a:rPr lang="en-US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250 mg/IM/Single Dose</a:t>
            </a:r>
            <a:r>
              <a:rPr lang="ar-SA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در خانم حامله </a:t>
            </a:r>
          </a:p>
          <a:p>
            <a:pPr rtl="1">
              <a:spcBef>
                <a:spcPct val="50000"/>
              </a:spcBef>
            </a:pPr>
            <a:r>
              <a:rPr lang="en-US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125 mg/IM/Single Dose</a:t>
            </a:r>
            <a:r>
              <a:rPr lang="fa-IR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</a:t>
            </a:r>
            <a:r>
              <a:rPr lang="ar-SA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ر كودكان </a:t>
            </a:r>
            <a:r>
              <a:rPr lang="en-US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&gt;</a:t>
            </a:r>
            <a:r>
              <a:rPr lang="ar-SA" altLang="en-US" sz="25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15 سال</a:t>
            </a:r>
            <a:endParaRPr lang="en-US" altLang="en-US" sz="25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1388" name="Rectangle 1036"/>
          <p:cNvSpPr>
            <a:spLocks noChangeArrowheads="1"/>
          </p:cNvSpPr>
          <p:nvPr/>
        </p:nvSpPr>
        <p:spPr bwMode="auto">
          <a:xfrm>
            <a:off x="7329488" y="4800887"/>
            <a:ext cx="2633662" cy="369314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4 -  اسپيرامايسين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1389" name="Rectangle 1037"/>
          <p:cNvSpPr>
            <a:spLocks noChangeArrowheads="1"/>
          </p:cNvSpPr>
          <p:nvPr/>
        </p:nvSpPr>
        <p:spPr bwMode="auto">
          <a:xfrm>
            <a:off x="8467264" y="5769262"/>
            <a:ext cx="1495886" cy="369314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5 - آزيترومايسين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1390" name="Text Box 1038"/>
          <p:cNvSpPr txBox="1">
            <a:spLocks noChangeArrowheads="1"/>
          </p:cNvSpPr>
          <p:nvPr/>
        </p:nvSpPr>
        <p:spPr bwMode="auto">
          <a:xfrm>
            <a:off x="3919539" y="1306513"/>
            <a:ext cx="3535099" cy="369314"/>
          </a:xfrm>
          <a:prstGeom prst="rect">
            <a:avLst/>
          </a:prstGeom>
          <a:solidFill>
            <a:srgbClr val="0000FF"/>
          </a:solidFill>
          <a:ln w="9525">
            <a:solidFill>
              <a:srgbClr val="CCFF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1 - ريفامپين </a:t>
            </a: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10mg/kg</a:t>
            </a:r>
            <a:r>
              <a:rPr 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براي دو روز</a:t>
            </a: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bid  </a:t>
            </a:r>
          </a:p>
        </p:txBody>
      </p:sp>
    </p:spTree>
    <p:extLst>
      <p:ext uri="{BB962C8B-B14F-4D97-AF65-F5344CB8AC3E}">
        <p14:creationId xmlns:p14="http://schemas.microsoft.com/office/powerpoint/2010/main" val="10638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6" grpId="0" animBg="1" autoUpdateAnimBg="0"/>
      <p:bldP spid="101387" grpId="0" animBg="1" autoUpdateAnimBg="0"/>
      <p:bldP spid="101388" grpId="0" animBg="1" autoUpdateAnimBg="0"/>
      <p:bldP spid="101389" grpId="0" animBg="1" autoUpdateAnimBg="0"/>
      <p:bldP spid="101390" grpId="0" animBg="1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2133601" y="866695"/>
            <a:ext cx="4275493" cy="1200310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زمان مصرف :</a:t>
            </a:r>
          </a:p>
          <a:p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قبل از خروج از بيمارستان در زدودترين زمان ممكن </a:t>
            </a:r>
          </a:p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كه بيمار بتواند مصرف كند .  ايدآل در 24 ساعت اول</a:t>
            </a:r>
          </a:p>
          <a:p>
            <a:pPr rtl="1"/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( بعد از 14 روز بي ارزش خواهد بود) 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5543" name="AutoShape 7"/>
          <p:cNvSpPr>
            <a:spLocks noChangeArrowheads="1"/>
          </p:cNvSpPr>
          <p:nvPr/>
        </p:nvSpPr>
        <p:spPr bwMode="auto">
          <a:xfrm>
            <a:off x="1724025" y="3122962"/>
            <a:ext cx="8686800" cy="802578"/>
          </a:xfrm>
          <a:prstGeom prst="plaque">
            <a:avLst>
              <a:gd name="adj" fmla="val 14259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واكسن مننگوكوك براي سوشهاي </a:t>
            </a:r>
            <a:r>
              <a:rPr lang="en-US" altLang="ar-SA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Y,W135,C, A</a:t>
            </a: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auto">
          <a:xfrm>
            <a:off x="1724025" y="4787447"/>
            <a:ext cx="8686800" cy="1104221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ar-SA" altLang="en-US" sz="4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يك دوز واكسن 90%  مؤثر است </a:t>
            </a:r>
            <a:r>
              <a:rPr lang="en-US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533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 animBg="1" autoUpdateAnimBg="0"/>
      <p:bldP spid="65544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6412651" y="236538"/>
            <a:ext cx="3998174" cy="70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2 - هموفيلوس آنفلوانزا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5441950" y="1179513"/>
            <a:ext cx="2464100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rtl="1"/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هدف : 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پاك كردن كاريري حلق</a:t>
            </a:r>
          </a:p>
        </p:txBody>
      </p:sp>
      <p:sp>
        <p:nvSpPr>
          <p:cNvPr id="102407" name="Rectangle 7"/>
          <p:cNvSpPr>
            <a:spLocks noChangeArrowheads="1"/>
          </p:cNvSpPr>
          <p:nvPr/>
        </p:nvSpPr>
        <p:spPr bwMode="auto">
          <a:xfrm>
            <a:off x="8313141" y="3898901"/>
            <a:ext cx="2002435" cy="64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r" rtl="1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انديكاسيون :</a:t>
            </a:r>
            <a:endParaRPr lang="en-US" altLang="en-US" sz="3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409" name="AutoShape 9"/>
          <p:cNvSpPr>
            <a:spLocks noChangeArrowheads="1"/>
          </p:cNvSpPr>
          <p:nvPr/>
        </p:nvSpPr>
        <p:spPr bwMode="auto">
          <a:xfrm>
            <a:off x="1795464" y="5007613"/>
            <a:ext cx="8320087" cy="1513201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r>
              <a:rPr lang="ar-SA" altLang="en-US" sz="3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در تمام افراد خانواده فرد مبتلا  كه بچه </a:t>
            </a:r>
          </a:p>
          <a:p>
            <a:pPr rtl="1"/>
            <a:r>
              <a:rPr lang="ar-SA" altLang="en-US" sz="3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زير 4 سال در بين آنها زندگي مي كند</a:t>
            </a:r>
            <a:endParaRPr lang="en-US" altLang="en-US" sz="3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410" name="Rectangle 10"/>
          <p:cNvSpPr>
            <a:spLocks noChangeArrowheads="1"/>
          </p:cNvSpPr>
          <p:nvPr/>
        </p:nvSpPr>
        <p:spPr bwMode="auto">
          <a:xfrm>
            <a:off x="1909764" y="2541294"/>
            <a:ext cx="8315325" cy="784812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چون آمپي سيلين و كلرامفنيكل بر خلاف سفترياكسون </a:t>
            </a:r>
          </a:p>
          <a:p>
            <a:pPr rtl="1">
              <a:spcBef>
                <a:spcPct val="50000"/>
              </a:spcBef>
            </a:pP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باعث پاك كردن كاريري حلق نمي شوند</a:t>
            </a:r>
            <a:endParaRPr lang="en-US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834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utoUpdateAnimBg="0"/>
      <p:bldP spid="102407" grpId="0" autoUpdateAnimBg="0"/>
      <p:bldP spid="102409" grpId="0" animBg="1" autoUpdateAnimBg="0"/>
      <p:bldP spid="102410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4687811" y="853182"/>
            <a:ext cx="3425902" cy="646313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pPr algn="r"/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روش كموپروفيلاكسي</a:t>
            </a:r>
            <a:endParaRPr lang="en-US" altLang="en-US" sz="36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2270126" y="2981326"/>
            <a:ext cx="7712075" cy="1565275"/>
          </a:xfrm>
          <a:prstGeom prst="rect">
            <a:avLst/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>
              <a:spcBef>
                <a:spcPct val="50000"/>
              </a:spcBef>
            </a:pPr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ريفامپين </a:t>
            </a:r>
            <a:r>
              <a:rPr lang="en-US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20 mg/kg/day</a:t>
            </a:r>
            <a:r>
              <a:rPr lang="ar-SA" alt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براي 4 روز</a:t>
            </a:r>
            <a:endParaRPr lang="ar-SA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 rtl="1">
              <a:spcBef>
                <a:spcPct val="50000"/>
              </a:spcBef>
            </a:pPr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حداكثر 600 ميليگرم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9833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 animBg="1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2133600" y="1311275"/>
            <a:ext cx="897966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</a:t>
            </a:r>
            <a:r>
              <a:rPr lang="en-US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NPO</a:t>
            </a: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2133601" y="2160588"/>
            <a:ext cx="2204413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</a:t>
            </a:r>
            <a:r>
              <a:rPr lang="en-US" altLang="ar-SA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سر در زاويه 30 درجه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2133600" y="2740025"/>
            <a:ext cx="5138738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3</a:t>
            </a:r>
            <a:r>
              <a:rPr lang="en-US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Ser 1/3  2/3      1.5 Lit/24h</a:t>
            </a:r>
          </a:p>
        </p:txBody>
      </p:sp>
      <p:sp>
        <p:nvSpPr>
          <p:cNvPr id="103430" name="Rectangle 6"/>
          <p:cNvSpPr>
            <a:spLocks noChangeArrowheads="1"/>
          </p:cNvSpPr>
          <p:nvPr/>
        </p:nvSpPr>
        <p:spPr bwMode="auto">
          <a:xfrm>
            <a:off x="2063751" y="3586163"/>
            <a:ext cx="8232775" cy="78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4</a:t>
            </a:r>
            <a:r>
              <a:rPr lang="en-US" altLang="ar-SA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 CBC, Plt, BS , Urea , Cr , Ionogram, ESR, </a:t>
            </a:r>
            <a:endParaRPr lang="ar-SA" altLang="ar-SA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  <a:p>
            <a:pPr>
              <a:spcBef>
                <a:spcPct val="50000"/>
              </a:spcBef>
            </a:pP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CRP, UA, UC , BC (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سه نوبت هر 20 دقيقه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)</a:t>
            </a:r>
          </a:p>
        </p:txBody>
      </p:sp>
      <p:sp>
        <p:nvSpPr>
          <p:cNvPr id="103431" name="Rectangle 7"/>
          <p:cNvSpPr>
            <a:spLocks noChangeArrowheads="1"/>
          </p:cNvSpPr>
          <p:nvPr/>
        </p:nvSpPr>
        <p:spPr bwMode="auto">
          <a:xfrm>
            <a:off x="2093914" y="5026025"/>
            <a:ext cx="3607041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5</a:t>
            </a:r>
            <a:r>
              <a:rPr lang="en-US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LP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(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درصورت نداشتن كنتراانديكاسيون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3432" name="AutoShape 8"/>
          <p:cNvSpPr>
            <a:spLocks noChangeArrowheads="1"/>
          </p:cNvSpPr>
          <p:nvPr/>
        </p:nvSpPr>
        <p:spPr bwMode="auto">
          <a:xfrm>
            <a:off x="2936875" y="125000"/>
            <a:ext cx="6008688" cy="940629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 anchor="ctr">
            <a:spAutoFit/>
          </a:bodyPr>
          <a:lstStyle/>
          <a:p>
            <a:pPr rtl="1"/>
            <a:r>
              <a:rPr lang="en-US" altLang="ar-SA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Order </a:t>
            </a:r>
            <a:r>
              <a:rPr lang="ar-SA" altLang="ar-SA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‌    </a:t>
            </a:r>
            <a:r>
              <a:rPr lang="ar-SA" altLang="en-US" sz="4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بيمار مبتلا به مننژيت</a:t>
            </a:r>
            <a:endParaRPr lang="en-US" altLang="en-US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103433" name="Rectangle 9"/>
          <p:cNvSpPr>
            <a:spLocks noChangeArrowheads="1"/>
          </p:cNvSpPr>
          <p:nvPr/>
        </p:nvSpPr>
        <p:spPr bwMode="auto">
          <a:xfrm>
            <a:off x="6175375" y="5776914"/>
            <a:ext cx="4292600" cy="43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r>
              <a:rPr lang="ar-SA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en-US" sz="2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بررسي قند ،‌سلول ، پروتئين ، اسمير</a:t>
            </a:r>
            <a:endParaRPr lang="en-US" altLang="en-US" sz="22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3434" name="Rectangle 10"/>
          <p:cNvSpPr>
            <a:spLocks noChangeArrowheads="1"/>
          </p:cNvSpPr>
          <p:nvPr/>
        </p:nvSpPr>
        <p:spPr bwMode="auto">
          <a:xfrm>
            <a:off x="1668463" y="5900739"/>
            <a:ext cx="4259262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r>
              <a:rPr lang="ar-SA" altLang="en-US" sz="2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گرفته شود </a:t>
            </a:r>
            <a:r>
              <a:rPr lang="en-US" altLang="ar-SA" sz="2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LP </a:t>
            </a:r>
            <a:r>
              <a:rPr lang="ar-SA" altLang="en-US" sz="2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قند خون قبل از انجام </a:t>
            </a:r>
            <a:endParaRPr lang="en-US" altLang="en-US" sz="22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689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autoUpdateAnimBg="0"/>
      <p:bldP spid="103428" grpId="0" autoUpdateAnimBg="0"/>
      <p:bldP spid="103429" grpId="0" autoUpdateAnimBg="0"/>
      <p:bldP spid="103430" grpId="0" autoUpdateAnimBg="0"/>
      <p:bldP spid="103431" grpId="0" autoUpdateAnimBg="0"/>
      <p:bldP spid="103433" grpId="0" autoUpdateAnimBg="0"/>
      <p:bldP spid="103434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744664" y="5938838"/>
            <a:ext cx="8243887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7937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2" tIns="45711" rIns="91422" bIns="45711">
            <a:spAutoFit/>
          </a:bodyPr>
          <a:lstStyle/>
          <a:p>
            <a:pPr algn="r" rtl="1"/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پس از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Stable 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‌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شدن بيمار) گرافي واترز و شولر   </a:t>
            </a: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13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endParaRPr lang="ar-SA" altLang="en-US">
              <a:effectLst>
                <a:outerShdw blurRad="38100" dist="38100" dir="2700000" algn="tl">
                  <a:srgbClr val="FFFFFF"/>
                </a:outerShdw>
              </a:effectLst>
              <a:cs typeface="Zar" pitchFamily="10" charset="-78"/>
            </a:endParaRP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1798639" y="200025"/>
            <a:ext cx="2740329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6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AB Thrapy  </a:t>
            </a:r>
            <a:r>
              <a:rPr lang="ar-SA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بر حسب نياز )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1841500" y="925514"/>
            <a:ext cx="6239942" cy="461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7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Amp  Dexamethason</a:t>
            </a:r>
            <a:r>
              <a:rPr lang="en-US" altLang="ar-SA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ar-SA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 </a:t>
            </a:r>
            <a:r>
              <a:rPr lang="ar-SA" altLang="en-U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صورت نياز قبل از تجويز آنتي بيوتيك </a:t>
            </a:r>
            <a:r>
              <a:rPr lang="ar-SA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)</a:t>
            </a:r>
            <a:endParaRPr lang="en-US" altLang="en-U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1944689" y="1795464"/>
            <a:ext cx="5039485" cy="461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8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ser  Manitol </a:t>
            </a:r>
            <a:r>
              <a:rPr lang="en-US" altLang="ar-SA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20%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    5cc/Kg </a:t>
            </a:r>
            <a:r>
              <a:rPr lang="en-US" altLang="ar-SA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ar-SA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</a:t>
            </a:r>
            <a:r>
              <a:rPr lang="ar-SA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طي 30 دقيقه )</a:t>
            </a:r>
            <a:endParaRPr lang="en-US" altLang="en-US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1820863" y="2528889"/>
            <a:ext cx="6626458" cy="40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9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ser  Manitol </a:t>
            </a:r>
            <a:r>
              <a:rPr lang="en-US" altLang="ar-SA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20%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2.5 cc /Kg</a:t>
            </a:r>
            <a:r>
              <a:rPr lang="en-US" altLang="ar-SA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ar-SA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</a:t>
            </a:r>
            <a:r>
              <a:rPr lang="ar-SA" altLang="ar-SA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</a:t>
            </a:r>
            <a:r>
              <a:rPr lang="ar-SA" altLang="en-U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در عرض يك ساعت ، در صورت نياز )</a:t>
            </a:r>
            <a:endParaRPr lang="en-US" altLang="en-US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1666875" y="3429000"/>
            <a:ext cx="3275476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10</a:t>
            </a:r>
            <a:r>
              <a:rPr lang="en-US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 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CVS /q30'  </a:t>
            </a:r>
            <a:r>
              <a:rPr lang="en-US" altLang="ar-SA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ar-SA" altLang="ar-SA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(</a:t>
            </a:r>
            <a:r>
              <a:rPr lang="ar-SA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توسط انترن محترم )</a:t>
            </a: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7594" name="Rectangle 10"/>
          <p:cNvSpPr>
            <a:spLocks noChangeArrowheads="1"/>
          </p:cNvSpPr>
          <p:nvPr/>
        </p:nvSpPr>
        <p:spPr bwMode="auto">
          <a:xfrm>
            <a:off x="1652589" y="4297363"/>
            <a:ext cx="2343875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11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 - </a:t>
            </a:r>
            <a:r>
              <a:rPr lang="ar-SA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اطلاع به مركز بهداشت</a:t>
            </a:r>
            <a:endParaRPr lang="en-US" altLang="en-U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Zar" pitchFamily="10" charset="-78"/>
            </a:endParaRPr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1724025" y="5126038"/>
            <a:ext cx="910790" cy="3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>
            <a:spAutoFit/>
          </a:bodyPr>
          <a:lstStyle/>
          <a:p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12</a:t>
            </a:r>
            <a:r>
              <a:rPr lang="en-US" altLang="en-US">
                <a:effectLst>
                  <a:outerShdw blurRad="38100" dist="38100" dir="2700000" algn="tl">
                    <a:srgbClr val="FFFFFF"/>
                  </a:outerShdw>
                </a:effectLst>
                <a:cs typeface="Zar" pitchFamily="10" charset="-78"/>
              </a:rPr>
              <a:t> </a:t>
            </a:r>
            <a:r>
              <a:rPr lang="en-US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-</a:t>
            </a:r>
            <a:r>
              <a:rPr lang="en-US" altLang="ar-SA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Zar" pitchFamily="10" charset="-78"/>
              </a:rPr>
              <a:t>CXR</a:t>
            </a:r>
          </a:p>
        </p:txBody>
      </p:sp>
    </p:spTree>
    <p:extLst>
      <p:ext uri="{BB962C8B-B14F-4D97-AF65-F5344CB8AC3E}">
        <p14:creationId xmlns:p14="http://schemas.microsoft.com/office/powerpoint/2010/main" val="135609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utoUpdateAnimBg="0"/>
      <p:bldP spid="67590" grpId="0" autoUpdateAnimBg="0"/>
      <p:bldP spid="67591" grpId="0" autoUpdateAnimBg="0"/>
      <p:bldP spid="67592" grpId="0" autoUpdateAnimBg="0"/>
      <p:bldP spid="67593" grpId="0" autoUpdateAnimBg="0"/>
      <p:bldP spid="67594" grpId="0" autoUpdateAnimBg="0"/>
      <p:bldP spid="67595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5" name="AutoShape 7"/>
          <p:cNvSpPr>
            <a:spLocks noChangeArrowheads="1"/>
          </p:cNvSpPr>
          <p:nvPr/>
        </p:nvSpPr>
        <p:spPr bwMode="auto">
          <a:xfrm>
            <a:off x="6865938" y="718685"/>
            <a:ext cx="2786538" cy="1104221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 sz="4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خسته نباشيد</a:t>
            </a:r>
            <a:endParaRPr lang="en-US" altLang="en-US" sz="48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4456" name="AutoShape 8"/>
          <p:cNvSpPr>
            <a:spLocks noChangeArrowheads="1"/>
          </p:cNvSpPr>
          <p:nvPr/>
        </p:nvSpPr>
        <p:spPr bwMode="auto">
          <a:xfrm>
            <a:off x="1879601" y="5618127"/>
            <a:ext cx="2279455" cy="1022425"/>
          </a:xfrm>
          <a:prstGeom prst="bevel">
            <a:avLst>
              <a:gd name="adj" fmla="val 12500"/>
            </a:avLst>
          </a:prstGeom>
          <a:solidFill>
            <a:srgbClr val="0000FF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2" tIns="45711" rIns="91422" bIns="45711" anchor="ctr">
            <a:spAutoFit/>
          </a:bodyPr>
          <a:lstStyle/>
          <a:p>
            <a:r>
              <a:rPr lang="ar-SA" altLang="en-US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خدانگهدار</a:t>
            </a:r>
            <a:endParaRPr lang="en-US" altLang="en-US" sz="4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221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5" grpId="0" animBg="1" autoUpdateAnimBg="0"/>
      <p:bldP spid="104456" grpId="0" animBg="1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2743</Words>
  <Application>Microsoft Office PowerPoint</Application>
  <PresentationFormat>Widescreen</PresentationFormat>
  <Paragraphs>450</Paragraphs>
  <Slides>54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71" baseType="lpstr">
      <vt:lpstr>Abadi MT Condensed Light</vt:lpstr>
      <vt:lpstr>Arial</vt:lpstr>
      <vt:lpstr>Calibri</vt:lpstr>
      <vt:lpstr>Calibri Light</vt:lpstr>
      <vt:lpstr>Elham</vt:lpstr>
      <vt:lpstr>Garamond</vt:lpstr>
      <vt:lpstr>Homa</vt:lpstr>
      <vt:lpstr>Jadid</vt:lpstr>
      <vt:lpstr>Sina</vt:lpstr>
      <vt:lpstr>Times New Roman</vt:lpstr>
      <vt:lpstr>Times New Roman (Arabic)</vt:lpstr>
      <vt:lpstr>Titr</vt:lpstr>
      <vt:lpstr>Traffic</vt:lpstr>
      <vt:lpstr>Yagut</vt:lpstr>
      <vt:lpstr>Zar</vt:lpstr>
      <vt:lpstr>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Moorche 30 DVDs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MRT www.Win2Farsi.com</dc:creator>
  <cp:lastModifiedBy>MRT www.Win2Farsi.com</cp:lastModifiedBy>
  <cp:revision>2</cp:revision>
  <dcterms:created xsi:type="dcterms:W3CDTF">2017-02-27T23:34:54Z</dcterms:created>
  <dcterms:modified xsi:type="dcterms:W3CDTF">2017-02-28T10:19:00Z</dcterms:modified>
</cp:coreProperties>
</file>