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notesMasterIdLst>
    <p:notesMasterId r:id="rId22"/>
  </p:notesMasterIdLst>
  <p:sldIdLst>
    <p:sldId id="276" r:id="rId2"/>
    <p:sldId id="274" r:id="rId3"/>
    <p:sldId id="258" r:id="rId4"/>
    <p:sldId id="275" r:id="rId5"/>
    <p:sldId id="259" r:id="rId6"/>
    <p:sldId id="260" r:id="rId7"/>
    <p:sldId id="261" r:id="rId8"/>
    <p:sldId id="262" r:id="rId9"/>
    <p:sldId id="263" r:id="rId10"/>
    <p:sldId id="264" r:id="rId11"/>
    <p:sldId id="265" r:id="rId12"/>
    <p:sldId id="273" r:id="rId13"/>
    <p:sldId id="266" r:id="rId14"/>
    <p:sldId id="267" r:id="rId15"/>
    <p:sldId id="268" r:id="rId16"/>
    <p:sldId id="269" r:id="rId17"/>
    <p:sldId id="270" r:id="rId18"/>
    <p:sldId id="271" r:id="rId19"/>
    <p:sldId id="272" r:id="rId20"/>
    <p:sldId id="277" r:id="rId2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F5058F72-5872-4BD2-902F-0B8D003AFD96}" type="datetimeFigureOut">
              <a:rPr lang="fa-IR" smtClean="0"/>
              <a:t>20/08/1439</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C7591D5-8B68-407D-8D7F-4C220C1385F7}" type="slidenum">
              <a:rPr lang="fa-IR" smtClean="0"/>
              <a:t>‹#›</a:t>
            </a:fld>
            <a:endParaRPr lang="fa-IR"/>
          </a:p>
        </p:txBody>
      </p:sp>
    </p:spTree>
    <p:extLst>
      <p:ext uri="{BB962C8B-B14F-4D97-AF65-F5344CB8AC3E}">
        <p14:creationId xmlns:p14="http://schemas.microsoft.com/office/powerpoint/2010/main" val="23072566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9C7591D5-8B68-407D-8D7F-4C220C1385F7}" type="slidenum">
              <a:rPr lang="fa-IR" smtClean="0"/>
              <a:t>18</a:t>
            </a:fld>
            <a:endParaRPr lang="fa-IR"/>
          </a:p>
        </p:txBody>
      </p:sp>
    </p:spTree>
    <p:extLst>
      <p:ext uri="{BB962C8B-B14F-4D97-AF65-F5344CB8AC3E}">
        <p14:creationId xmlns:p14="http://schemas.microsoft.com/office/powerpoint/2010/main" val="25238633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21B2C8A7-0D9F-48CF-9C87-EA9988A9BAFD}" type="datetimeFigureOut">
              <a:rPr lang="fa-IR" smtClean="0"/>
              <a:pPr/>
              <a:t>20/08/1439</a:t>
            </a:fld>
            <a:endParaRPr lang="fa-IR"/>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fa-IR"/>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8FEAAD88-6861-409A-B7FA-91792C295CB5}"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1B2C8A7-0D9F-48CF-9C87-EA9988A9BAFD}" type="datetimeFigureOut">
              <a:rPr lang="fa-IR" smtClean="0"/>
              <a:pPr/>
              <a:t>20/08/1439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FEAAD88-6861-409A-B7FA-91792C295CB5}"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21B2C8A7-0D9F-48CF-9C87-EA9988A9BAFD}" type="datetimeFigureOut">
              <a:rPr lang="fa-IR" smtClean="0"/>
              <a:pPr/>
              <a:t>20/08/1439</a:t>
            </a:fld>
            <a:endParaRPr lang="fa-IR"/>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fa-IR"/>
          </a:p>
        </p:txBody>
      </p:sp>
      <p:sp>
        <p:nvSpPr>
          <p:cNvPr id="6" name="Slide Number Placeholder 5"/>
          <p:cNvSpPr>
            <a:spLocks noGrp="1"/>
          </p:cNvSpPr>
          <p:nvPr>
            <p:ph type="sldNum" sz="quarter" idx="12"/>
          </p:nvPr>
        </p:nvSpPr>
        <p:spPr>
          <a:xfrm>
            <a:off x="6733952" y="6555112"/>
            <a:ext cx="588336" cy="228600"/>
          </a:xfrm>
        </p:spPr>
        <p:txBody>
          <a:bodyPr/>
          <a:lstStyle/>
          <a:p>
            <a:fld id="{8FEAAD88-6861-409A-B7FA-91792C295CB5}"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1B2C8A7-0D9F-48CF-9C87-EA9988A9BAFD}" type="datetimeFigureOut">
              <a:rPr lang="fa-IR" smtClean="0"/>
              <a:pPr/>
              <a:t>20/08/1439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FEAAD88-6861-409A-B7FA-91792C295CB5}"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1B2C8A7-0D9F-48CF-9C87-EA9988A9BAFD}" type="datetimeFigureOut">
              <a:rPr lang="fa-IR" smtClean="0"/>
              <a:pPr/>
              <a:t>20/08/1439</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FEAAD88-6861-409A-B7FA-91792C295CB5}"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1B2C8A7-0D9F-48CF-9C87-EA9988A9BAFD}" type="datetimeFigureOut">
              <a:rPr lang="fa-IR" smtClean="0"/>
              <a:pPr/>
              <a:t>20/08/1439</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FEAAD88-6861-409A-B7FA-91792C295CB5}"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21B2C8A7-0D9F-48CF-9C87-EA9988A9BAFD}" type="datetimeFigureOut">
              <a:rPr lang="fa-IR" smtClean="0"/>
              <a:pPr/>
              <a:t>20/08/1439</a:t>
            </a:fld>
            <a:endParaRPr lang="fa-IR"/>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fa-IR"/>
          </a:p>
        </p:txBody>
      </p:sp>
      <p:sp>
        <p:nvSpPr>
          <p:cNvPr id="4" name="Slide Number Placeholder 3"/>
          <p:cNvSpPr>
            <a:spLocks noGrp="1"/>
          </p:cNvSpPr>
          <p:nvPr>
            <p:ph type="sldNum" sz="quarter" idx="12"/>
          </p:nvPr>
        </p:nvSpPr>
        <p:spPr/>
        <p:txBody>
          <a:bodyPr/>
          <a:lstStyle/>
          <a:p>
            <a:fld id="{8FEAAD88-6861-409A-B7FA-91792C295CB5}"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1B2C8A7-0D9F-48CF-9C87-EA9988A9BAFD}" type="datetimeFigureOut">
              <a:rPr lang="fa-IR" smtClean="0"/>
              <a:pPr/>
              <a:t>20/08/1439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FEAAD88-6861-409A-B7FA-91792C295CB5}"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p>
            <a:fld id="{21B2C8A7-0D9F-48CF-9C87-EA9988A9BAFD}" type="datetimeFigureOut">
              <a:rPr lang="fa-IR" smtClean="0"/>
              <a:pPr/>
              <a:t>20/08/1439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FEAAD88-6861-409A-B7FA-91792C295CB5}" type="slidenum">
              <a:rPr lang="fa-IR" smtClean="0"/>
              <a:pPr/>
              <a:t>‹#›</a:t>
            </a:fld>
            <a:endParaRPr lang="fa-IR"/>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1B2C8A7-0D9F-48CF-9C87-EA9988A9BAFD}" type="datetimeFigureOut">
              <a:rPr lang="fa-IR" smtClean="0"/>
              <a:pPr/>
              <a:t>20/08/1439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FEAAD88-6861-409A-B7FA-91792C295CB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fld id="{21B2C8A7-0D9F-48CF-9C87-EA9988A9BAFD}" type="datetimeFigureOut">
              <a:rPr lang="fa-IR" smtClean="0"/>
              <a:pPr/>
              <a:t>20/08/1439</a:t>
            </a:fld>
            <a:endParaRPr lang="fa-IR"/>
          </a:p>
        </p:txBody>
      </p:sp>
      <p:sp>
        <p:nvSpPr>
          <p:cNvPr id="5" name="Footer Placeholder 4"/>
          <p:cNvSpPr>
            <a:spLocks noGrp="1"/>
          </p:cNvSpPr>
          <p:nvPr>
            <p:ph type="ftr" sz="quarter" idx="11"/>
          </p:nvPr>
        </p:nvSpPr>
        <p:spPr>
          <a:xfrm>
            <a:off x="457200" y="6556248"/>
            <a:ext cx="3657600" cy="228600"/>
          </a:xfrm>
        </p:spPr>
        <p:txBody>
          <a:bodyPr/>
          <a:lstStyle/>
          <a:p>
            <a:endParaRPr lang="fa-IR"/>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8FEAAD88-6861-409A-B7FA-91792C295CB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21B2C8A7-0D9F-48CF-9C87-EA9988A9BAFD}" type="datetimeFigureOut">
              <a:rPr lang="fa-IR" smtClean="0"/>
              <a:pPr/>
              <a:t>20/08/1439</a:t>
            </a:fld>
            <a:endParaRPr lang="fa-IR"/>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fa-IR"/>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8FEAAD88-6861-409A-B7FA-91792C295CB5}"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r" rtl="1"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r" rtl="1"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r" rtl="1"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r" rtl="1"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r" rtl="1"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r" rtl="1"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r" rtl="1"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r" rtl="1"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r" rtl="1"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1351886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
            </a:r>
            <a:br>
              <a:rPr lang="fa-IR" dirty="0" smtClean="0"/>
            </a:br>
            <a:endParaRPr lang="fa-IR" dirty="0"/>
          </a:p>
        </p:txBody>
      </p:sp>
      <p:sp>
        <p:nvSpPr>
          <p:cNvPr id="3" name="Subtitle 2"/>
          <p:cNvSpPr>
            <a:spLocks noGrp="1"/>
          </p:cNvSpPr>
          <p:nvPr>
            <p:ph type="subTitle" idx="1"/>
          </p:nvPr>
        </p:nvSpPr>
        <p:spPr>
          <a:xfrm>
            <a:off x="3354442" y="785794"/>
            <a:ext cx="5114778" cy="5072098"/>
          </a:xfrm>
        </p:spPr>
        <p:txBody>
          <a:bodyPr>
            <a:noAutofit/>
          </a:bodyPr>
          <a:lstStyle/>
          <a:p>
            <a:pPr algn="ctr">
              <a:lnSpc>
                <a:spcPct val="200000"/>
              </a:lnSpc>
            </a:pPr>
            <a:r>
              <a:rPr lang="fa-IR" sz="3200" dirty="0" smtClean="0">
                <a:solidFill>
                  <a:schemeClr val="bg2">
                    <a:lumMod val="75000"/>
                  </a:schemeClr>
                </a:solidFill>
                <a:effectLst>
                  <a:outerShdw blurRad="38100" dist="38100" dir="2700000" algn="tl">
                    <a:srgbClr val="000000">
                      <a:alpha val="43137"/>
                    </a:srgbClr>
                  </a:outerShdw>
                </a:effectLst>
              </a:rPr>
              <a:t>موضوع:</a:t>
            </a:r>
            <a:br>
              <a:rPr lang="fa-IR" sz="3200" dirty="0" smtClean="0">
                <a:solidFill>
                  <a:schemeClr val="bg2">
                    <a:lumMod val="75000"/>
                  </a:schemeClr>
                </a:solidFill>
                <a:effectLst>
                  <a:outerShdw blurRad="38100" dist="38100" dir="2700000" algn="tl">
                    <a:srgbClr val="000000">
                      <a:alpha val="43137"/>
                    </a:srgbClr>
                  </a:outerShdw>
                </a:effectLst>
              </a:rPr>
            </a:br>
            <a:r>
              <a:rPr lang="fa-IR" sz="3200" dirty="0" smtClean="0">
                <a:solidFill>
                  <a:schemeClr val="bg2">
                    <a:lumMod val="75000"/>
                  </a:schemeClr>
                </a:solidFill>
                <a:effectLst>
                  <a:outerShdw blurRad="38100" dist="38100" dir="2700000" algn="tl">
                    <a:srgbClr val="000000">
                      <a:alpha val="43137"/>
                    </a:srgbClr>
                  </a:outerShdw>
                </a:effectLst>
              </a:rPr>
              <a:t>منگنز و کروم</a:t>
            </a:r>
            <a:br>
              <a:rPr lang="fa-IR" sz="3200" dirty="0" smtClean="0">
                <a:solidFill>
                  <a:schemeClr val="bg2">
                    <a:lumMod val="75000"/>
                  </a:schemeClr>
                </a:solidFill>
                <a:effectLst>
                  <a:outerShdw blurRad="38100" dist="38100" dir="2700000" algn="tl">
                    <a:srgbClr val="000000">
                      <a:alpha val="43137"/>
                    </a:srgbClr>
                  </a:outerShdw>
                </a:effectLst>
              </a:rPr>
            </a:br>
            <a:endParaRPr lang="fa-IR" sz="2800" dirty="0">
              <a:solidFill>
                <a:schemeClr val="bg2">
                  <a:lumMod val="75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1785926"/>
            <a:ext cx="6400800" cy="3714776"/>
          </a:xfrm>
        </p:spPr>
        <p:txBody>
          <a:bodyPr>
            <a:noAutofit/>
          </a:bodyPr>
          <a:lstStyle/>
          <a:p>
            <a:r>
              <a:rPr lang="fa-IR" sz="3200" dirty="0" smtClean="0">
                <a:effectLst/>
                <a:cs typeface="B Koodak" pitchFamily="2" charset="-78"/>
              </a:rPr>
              <a:t>برای اولین بار در سال 1972 کمبود منگنز در انسان گزارش شد و ضرورت آن در انسان تعیین گردید. علایم کمبود شامل کاهش وزن ، درماتیت موقتی ، تهوع و استفراغ متناوب ، تغییرات رنگ مو و رشد آهسته آن می باشد. کمبود منگنز در حیوانات روی تولید مثل ، عملکرد پانکراس و جنبه های متعدد متابولیسم کربوهیدرات نیز اثردارد.</a:t>
            </a:r>
            <a:r>
              <a:rPr lang="en-US" sz="3200" dirty="0" smtClean="0">
                <a:effectLst/>
                <a:cs typeface="B Koodak" pitchFamily="2" charset="-78"/>
              </a:rPr>
              <a:t/>
            </a:r>
            <a:br>
              <a:rPr lang="en-US" sz="3200" dirty="0" smtClean="0">
                <a:effectLst/>
                <a:cs typeface="B Koodak" pitchFamily="2" charset="-78"/>
              </a:rPr>
            </a:br>
            <a:r>
              <a:rPr lang="en-US" sz="3200" dirty="0" smtClean="0">
                <a:effectLst/>
                <a:cs typeface="B Koodak" pitchFamily="2" charset="-78"/>
              </a:rPr>
              <a:t/>
            </a:r>
            <a:br>
              <a:rPr lang="en-US" sz="3200" dirty="0" smtClean="0">
                <a:effectLst/>
                <a:cs typeface="B Koodak" pitchFamily="2" charset="-78"/>
              </a:rPr>
            </a:br>
            <a:r>
              <a:rPr lang="en-US" sz="3200" b="0" dirty="0" smtClean="0">
                <a:effectLst/>
                <a:cs typeface="B Koodak" pitchFamily="2" charset="-78"/>
              </a:rPr>
              <a:t/>
            </a:r>
            <a:br>
              <a:rPr lang="en-US" sz="3200" b="0" dirty="0" smtClean="0">
                <a:effectLst/>
                <a:cs typeface="B Koodak" pitchFamily="2" charset="-78"/>
              </a:rPr>
            </a:br>
            <a:r>
              <a:rPr lang="en-US" sz="3200" b="0" dirty="0" smtClean="0">
                <a:effectLst/>
                <a:cs typeface="B Koodak" pitchFamily="2" charset="-78"/>
              </a:rPr>
              <a:t/>
            </a:r>
            <a:br>
              <a:rPr lang="en-US" sz="3200" b="0" dirty="0" smtClean="0">
                <a:effectLst/>
                <a:cs typeface="B Koodak" pitchFamily="2" charset="-78"/>
              </a:rPr>
            </a:br>
            <a:r>
              <a:rPr lang="en-US" sz="3200" dirty="0" smtClean="0"/>
              <a:t/>
            </a:r>
            <a:br>
              <a:rPr lang="en-US" sz="3200" dirty="0" smtClean="0"/>
            </a:br>
            <a:endParaRPr lang="fa-IR" sz="3200" dirty="0"/>
          </a:p>
        </p:txBody>
      </p:sp>
      <p:sp>
        <p:nvSpPr>
          <p:cNvPr id="3" name="Text Placeholder 2"/>
          <p:cNvSpPr>
            <a:spLocks noGrp="1"/>
          </p:cNvSpPr>
          <p:nvPr>
            <p:ph type="body" idx="1"/>
          </p:nvPr>
        </p:nvSpPr>
        <p:spPr>
          <a:xfrm>
            <a:off x="2743200" y="357166"/>
            <a:ext cx="6400800" cy="1509712"/>
          </a:xfrm>
        </p:spPr>
        <p:txBody>
          <a:bodyPr/>
          <a:lstStyle/>
          <a:p>
            <a:pPr algn="ctr"/>
            <a:r>
              <a:rPr lang="fa-IR" sz="6600" b="1" dirty="0" smtClean="0"/>
              <a:t>منگنز </a:t>
            </a:r>
            <a:endParaRPr lang="en-US" sz="6600" b="1" dirty="0" smtClean="0"/>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214290"/>
            <a:ext cx="7239000" cy="1143000"/>
          </a:xfrm>
        </p:spPr>
        <p:txBody>
          <a:bodyPr/>
          <a:lstStyle/>
          <a:p>
            <a:r>
              <a:rPr lang="fa-IR" dirty="0" smtClean="0">
                <a:solidFill>
                  <a:srgbClr val="00B0F0"/>
                </a:solidFill>
              </a:rPr>
              <a:t>جذب ، انتقال ، ذخیره و دفع</a:t>
            </a:r>
            <a:endParaRPr lang="fa-IR" dirty="0"/>
          </a:p>
        </p:txBody>
      </p:sp>
      <p:sp>
        <p:nvSpPr>
          <p:cNvPr id="3" name="Content Placeholder 2"/>
          <p:cNvSpPr>
            <a:spLocks noGrp="1"/>
          </p:cNvSpPr>
          <p:nvPr>
            <p:ph idx="1"/>
          </p:nvPr>
        </p:nvSpPr>
        <p:spPr/>
        <p:txBody>
          <a:bodyPr>
            <a:normAutofit/>
          </a:bodyPr>
          <a:lstStyle/>
          <a:p>
            <a:pPr algn="just">
              <a:buFont typeface="Wingdings" pitchFamily="2" charset="2"/>
              <a:buChar char="ü"/>
            </a:pPr>
            <a:r>
              <a:rPr lang="fa-IR" sz="2800" dirty="0" smtClean="0">
                <a:solidFill>
                  <a:srgbClr val="00B0F0"/>
                </a:solidFill>
                <a:cs typeface="B Koodak" pitchFamily="2" charset="-78"/>
              </a:rPr>
              <a:t>جذب :</a:t>
            </a:r>
            <a:r>
              <a:rPr lang="fa-IR" sz="2800" dirty="0" smtClean="0">
                <a:cs typeface="B Koodak" pitchFamily="2" charset="-78"/>
              </a:rPr>
              <a:t>منگنز در سراسر روده باریک جذب می شود. آهن و کبالت با منگنز برای جایگاه های اتصال معمول برای جذب رقابت می کنند . مردان کمتر از زنان منگنز جذب می کنند. در زنان جوان ، آهن هم اثری روی وضعیت منگنز نداشت ، ولی رژیم های غذایی با آهن  غیر هم بالا با کاهش منگنز سرم ، افزایش دفع ادراری آن و کاهش فعالیت آنزیم سوپراکسید دیس موتاز که وابسته به منگنز است ، ارتباط داشتند .</a:t>
            </a:r>
          </a:p>
          <a:p>
            <a:pPr algn="just">
              <a:buFont typeface="Wingdings" pitchFamily="2" charset="2"/>
              <a:buChar char="ü"/>
            </a:pPr>
            <a:r>
              <a:rPr lang="fa-IR" sz="2800" dirty="0" smtClean="0">
                <a:solidFill>
                  <a:srgbClr val="00B0F0"/>
                </a:solidFill>
                <a:cs typeface="B Koodak" pitchFamily="2" charset="-78"/>
              </a:rPr>
              <a:t>حمل:  </a:t>
            </a:r>
            <a:r>
              <a:rPr lang="fa-IR" sz="2800" dirty="0" smtClean="0">
                <a:cs typeface="B Koodak" pitchFamily="2" charset="-78"/>
              </a:rPr>
              <a:t>منگنزدر پیوند با یک ماکرو گلوبولین ، ترانسفرین و ترانس منگانین حمل می شود. </a:t>
            </a:r>
            <a:endParaRPr lang="en-US" sz="2800" dirty="0" smtClean="0">
              <a:cs typeface="B Koodak" pitchFamily="2" charset="-78"/>
            </a:endParaRPr>
          </a:p>
          <a:p>
            <a:pPr algn="just">
              <a:buFont typeface="Wingdings" pitchFamily="2" charset="2"/>
              <a:buChar char="ü"/>
            </a:pPr>
            <a:r>
              <a:rPr lang="fa-IR" sz="2800" dirty="0" smtClean="0">
                <a:solidFill>
                  <a:srgbClr val="00B0F0"/>
                </a:solidFill>
                <a:cs typeface="B Koodak" pitchFamily="2" charset="-78"/>
              </a:rPr>
              <a:t>دفع :</a:t>
            </a:r>
            <a:r>
              <a:rPr lang="fa-IR" sz="2800" dirty="0" smtClean="0">
                <a:cs typeface="B Koodak" pitchFamily="2" charset="-78"/>
              </a:rPr>
              <a:t>منگنز بعد از  ترشح اسیدهای صفراوی به روده به طور عمده از طریق مدفوع صورت می گیرد .</a:t>
            </a:r>
            <a:endParaRPr lang="en-US" sz="2800" dirty="0" smtClean="0">
              <a:cs typeface="B Koodak" pitchFamily="2" charset="-78"/>
            </a:endParaRPr>
          </a:p>
          <a:p>
            <a:endParaRPr lang="fa-IR" dirty="0" smtClean="0">
              <a:cs typeface="B Koodak" pitchFamily="2" charset="-78"/>
            </a:endParaRPr>
          </a:p>
          <a:p>
            <a:endParaRPr lang="fa-I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500042"/>
            <a:ext cx="7498080" cy="1143000"/>
          </a:xfrm>
        </p:spPr>
        <p:txBody>
          <a:bodyPr>
            <a:normAutofit fontScale="90000"/>
          </a:bodyPr>
          <a:lstStyle/>
          <a:p>
            <a:pPr algn="r"/>
            <a:r>
              <a:rPr lang="fa-IR" b="1" dirty="0" smtClean="0"/>
              <a:t/>
            </a:r>
            <a:br>
              <a:rPr lang="fa-IR" b="1" dirty="0" smtClean="0"/>
            </a:br>
            <a:r>
              <a:rPr lang="fa-IR" b="1" dirty="0" smtClean="0"/>
              <a:t>عملکرد </a:t>
            </a:r>
            <a:r>
              <a:rPr lang="en-US" dirty="0" smtClean="0"/>
              <a:t/>
            </a:r>
            <a:br>
              <a:rPr lang="en-US" dirty="0" smtClean="0"/>
            </a:br>
            <a:endParaRPr lang="fa-IR" dirty="0"/>
          </a:p>
        </p:txBody>
      </p:sp>
      <p:sp>
        <p:nvSpPr>
          <p:cNvPr id="3" name="Content Placeholder 2"/>
          <p:cNvSpPr>
            <a:spLocks noGrp="1"/>
          </p:cNvSpPr>
          <p:nvPr>
            <p:ph idx="1"/>
          </p:nvPr>
        </p:nvSpPr>
        <p:spPr>
          <a:xfrm>
            <a:off x="214282" y="1071546"/>
            <a:ext cx="7498080" cy="5033978"/>
          </a:xfrm>
        </p:spPr>
        <p:txBody>
          <a:bodyPr/>
          <a:lstStyle/>
          <a:p>
            <a:pPr>
              <a:lnSpc>
                <a:spcPct val="150000"/>
              </a:lnSpc>
              <a:buNone/>
            </a:pPr>
            <a:r>
              <a:rPr lang="fa-IR" b="1" dirty="0" smtClean="0">
                <a:cs typeface="B Koodak" pitchFamily="2" charset="-78"/>
              </a:rPr>
              <a:t> </a:t>
            </a:r>
            <a:endParaRPr lang="en-US" dirty="0" smtClean="0">
              <a:cs typeface="B Koodak" pitchFamily="2" charset="-78"/>
            </a:endParaRPr>
          </a:p>
          <a:p>
            <a:pPr algn="just">
              <a:lnSpc>
                <a:spcPct val="150000"/>
              </a:lnSpc>
              <a:buNone/>
            </a:pPr>
            <a:r>
              <a:rPr lang="fa-IR" dirty="0" smtClean="0">
                <a:cs typeface="B Koodak" pitchFamily="2" charset="-78"/>
              </a:rPr>
              <a:t>محتوای منگنز بدن بزرگسال </a:t>
            </a:r>
            <a:r>
              <a:rPr lang="en-US" dirty="0" smtClean="0">
                <a:cs typeface="B Koodak" pitchFamily="2" charset="-78"/>
              </a:rPr>
              <a:t>mg</a:t>
            </a:r>
            <a:r>
              <a:rPr lang="fa-IR" dirty="0" smtClean="0">
                <a:cs typeface="B Koodak" pitchFamily="2" charset="-78"/>
              </a:rPr>
              <a:t>20-10 است که به طور عمده در بافت های غنی از میتوکندری تجمع می یابد . منگنز جزئی از آنزیم های متعدد شامل گلوتامین سنتتاز، پیرووات کربوکسیلاز و سوپراکسید دیس موتاز میتو کندریایی است. منگنز در ارتباط با تشکیل بافت های هم بند و اسکلتی ، رشد و تولید مثل و متابولیسم کربوهیدرات و لیپید است.</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xit" presetSubtype="0" fill="hold" grpId="0" nodeType="clickEffect">
                                  <p:stCondLst>
                                    <p:cond delay="0"/>
                                  </p:stCondLst>
                                  <p:iterate type="lt">
                                    <p:tmPct val="10000"/>
                                  </p:iterate>
                                  <p:childTnLst>
                                    <p:anim calcmode="lin" valueType="num">
                                      <p:cBhvr>
                                        <p:cTn id="6" dur="500"/>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7" dur="500"/>
                                        <p:tgtEl>
                                          <p:spTgt spid="2"/>
                                        </p:tgtEl>
                                        <p:attrNameLst>
                                          <p:attrName>ppt_y</p:attrName>
                                        </p:attrNameLst>
                                      </p:cBhvr>
                                      <p:tavLst>
                                        <p:tav tm="0">
                                          <p:val>
                                            <p:strVal val="ppt_y"/>
                                          </p:val>
                                        </p:tav>
                                        <p:tav tm="100000">
                                          <p:val>
                                            <p:strVal val="ppt_y"/>
                                          </p:val>
                                        </p:tav>
                                      </p:tavLst>
                                    </p:anim>
                                    <p:anim calcmode="lin" valueType="num">
                                      <p:cBhvr>
                                        <p:cTn id="8" dur="500"/>
                                        <p:tgtEl>
                                          <p:spTgt spid="2"/>
                                        </p:tgtEl>
                                        <p:attrNameLst>
                                          <p:attrName>ppt_h</p:attrName>
                                        </p:attrNameLst>
                                      </p:cBhvr>
                                      <p:tavLst>
                                        <p:tav tm="0">
                                          <p:val>
                                            <p:strVal val="ppt_h"/>
                                          </p:val>
                                        </p:tav>
                                        <p:tav tm="50000">
                                          <p:val>
                                            <p:strVal val="ppt_h+.01"/>
                                          </p:val>
                                        </p:tav>
                                        <p:tav tm="100000">
                                          <p:val>
                                            <p:strVal val="ppt_h/10"/>
                                          </p:val>
                                        </p:tav>
                                      </p:tavLst>
                                    </p:anim>
                                    <p:anim calcmode="lin" valueType="num">
                                      <p:cBhvr>
                                        <p:cTn id="9" dur="500"/>
                                        <p:tgtEl>
                                          <p:spTgt spid="2"/>
                                        </p:tgtEl>
                                        <p:attrNameLst>
                                          <p:attrName>ppt_w</p:attrName>
                                        </p:attrNameLst>
                                      </p:cBhvr>
                                      <p:tavLst>
                                        <p:tav tm="0">
                                          <p:val>
                                            <p:strVal val="ppt_w"/>
                                          </p:val>
                                        </p:tav>
                                        <p:tav tm="50000">
                                          <p:val>
                                            <p:strVal val="ppt_w+.01"/>
                                          </p:val>
                                        </p:tav>
                                        <p:tav tm="100000">
                                          <p:val>
                                            <p:strVal val="ppt_w/10"/>
                                          </p:val>
                                        </p:tav>
                                      </p:tavLst>
                                    </p:anim>
                                    <p:animEffect transition="out" filter="fade">
                                      <p:cBhvr>
                                        <p:cTn id="10" dur="500" tmFilter="0,0; .5, 0; 1, 1"/>
                                        <p:tgtEl>
                                          <p:spTgt spid="2"/>
                                        </p:tgtEl>
                                      </p:cBhvr>
                                    </p:animEffect>
                                    <p:set>
                                      <p:cBhvr>
                                        <p:cTn id="11" dur="1" fill="hold">
                                          <p:stCondLst>
                                            <p:cond delay="499"/>
                                          </p:stCondLst>
                                        </p:cTn>
                                        <p:tgtEl>
                                          <p:spTgt spid="2"/>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56" presetClass="exit" presetSubtype="0" fill="hold" grpId="0" nodeType="clickEffect">
                                  <p:stCondLst>
                                    <p:cond delay="0"/>
                                  </p:stCondLst>
                                  <p:iterate type="lt">
                                    <p:tmPct val="10000"/>
                                  </p:iterate>
                                  <p:childTnLst>
                                    <p:anim from="(ppt_w)" to="(-ppt_w*2)" calcmode="lin" valueType="num">
                                      <p:cBhvr rctx="PPT">
                                        <p:cTn id="15" dur="500" autoRev="1">
                                          <p:stCondLst>
                                            <p:cond delay="0"/>
                                          </p:stCondLst>
                                        </p:cTn>
                                        <p:tgtEl>
                                          <p:spTgt spid="3">
                                            <p:txEl>
                                              <p:pRg st="0" end="0"/>
                                            </p:txEl>
                                          </p:spTgt>
                                        </p:tgtEl>
                                        <p:attrNameLst>
                                          <p:attrName>ppt_w</p:attrName>
                                        </p:attrNameLst>
                                      </p:cBhvr>
                                    </p:anim>
                                    <p:anim by="(ppt_w*0.50)" calcmode="lin" valueType="num">
                                      <p:cBhvr>
                                        <p:cTn id="16" dur="500" decel="50000" autoRev="1">
                                          <p:stCondLst>
                                            <p:cond delay="0"/>
                                          </p:stCondLst>
                                        </p:cTn>
                                        <p:tgtEl>
                                          <p:spTgt spid="3">
                                            <p:txEl>
                                              <p:pRg st="0" end="0"/>
                                            </p:txEl>
                                          </p:spTgt>
                                        </p:tgtEl>
                                        <p:attrNameLst>
                                          <p:attrName>ppt_x</p:attrName>
                                        </p:attrNameLst>
                                      </p:cBhvr>
                                    </p:anim>
                                    <p:anim from="(ppt_y)" to="(1+ppt_h/2)" calcmode="lin" valueType="num">
                                      <p:cBhvr>
                                        <p:cTn id="17" dur="1000">
                                          <p:stCondLst>
                                            <p:cond delay="0"/>
                                          </p:stCondLst>
                                        </p:cTn>
                                        <p:tgtEl>
                                          <p:spTgt spid="3">
                                            <p:txEl>
                                              <p:pRg st="0" end="0"/>
                                            </p:txEl>
                                          </p:spTgt>
                                        </p:tgtEl>
                                        <p:attrNameLst>
                                          <p:attrName>ppt_y</p:attrName>
                                        </p:attrNameLst>
                                      </p:cBhvr>
                                    </p:anim>
                                    <p:animRot by="21600000">
                                      <p:cBhvr>
                                        <p:cTn id="18" dur="1000">
                                          <p:stCondLst>
                                            <p:cond delay="0"/>
                                          </p:stCondLst>
                                        </p:cTn>
                                        <p:tgtEl>
                                          <p:spTgt spid="3">
                                            <p:txEl>
                                              <p:pRg st="0" end="0"/>
                                            </p:txEl>
                                          </p:spTgt>
                                        </p:tgtEl>
                                        <p:attrNameLst>
                                          <p:attrName>r</p:attrName>
                                        </p:attrNameLst>
                                      </p:cBhvr>
                                    </p:animRot>
                                    <p:set>
                                      <p:cBhvr>
                                        <p:cTn id="19"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56" presetClass="exit" presetSubtype="0" fill="hold" grpId="0" nodeType="clickEffect">
                                  <p:stCondLst>
                                    <p:cond delay="0"/>
                                  </p:stCondLst>
                                  <p:iterate type="lt">
                                    <p:tmPct val="10000"/>
                                  </p:iterate>
                                  <p:childTnLst>
                                    <p:anim from="(ppt_w)" to="(-ppt_w*2)" calcmode="lin" valueType="num">
                                      <p:cBhvr rctx="PPT">
                                        <p:cTn id="23" dur="500" autoRev="1">
                                          <p:stCondLst>
                                            <p:cond delay="0"/>
                                          </p:stCondLst>
                                        </p:cTn>
                                        <p:tgtEl>
                                          <p:spTgt spid="3">
                                            <p:txEl>
                                              <p:pRg st="1" end="1"/>
                                            </p:txEl>
                                          </p:spTgt>
                                        </p:tgtEl>
                                        <p:attrNameLst>
                                          <p:attrName>ppt_w</p:attrName>
                                        </p:attrNameLst>
                                      </p:cBhvr>
                                    </p:anim>
                                    <p:anim by="(ppt_w*0.50)" calcmode="lin" valueType="num">
                                      <p:cBhvr>
                                        <p:cTn id="24" dur="500" decel="50000" autoRev="1">
                                          <p:stCondLst>
                                            <p:cond delay="0"/>
                                          </p:stCondLst>
                                        </p:cTn>
                                        <p:tgtEl>
                                          <p:spTgt spid="3">
                                            <p:txEl>
                                              <p:pRg st="1" end="1"/>
                                            </p:txEl>
                                          </p:spTgt>
                                        </p:tgtEl>
                                        <p:attrNameLst>
                                          <p:attrName>ppt_x</p:attrName>
                                        </p:attrNameLst>
                                      </p:cBhvr>
                                    </p:anim>
                                    <p:anim from="(ppt_y)" to="(1+ppt_h/2)" calcmode="lin" valueType="num">
                                      <p:cBhvr>
                                        <p:cTn id="25" dur="1000">
                                          <p:stCondLst>
                                            <p:cond delay="0"/>
                                          </p:stCondLst>
                                        </p:cTn>
                                        <p:tgtEl>
                                          <p:spTgt spid="3">
                                            <p:txEl>
                                              <p:pRg st="1" end="1"/>
                                            </p:txEl>
                                          </p:spTgt>
                                        </p:tgtEl>
                                        <p:attrNameLst>
                                          <p:attrName>ppt_y</p:attrName>
                                        </p:attrNameLst>
                                      </p:cBhvr>
                                    </p:anim>
                                    <p:animRot by="21600000">
                                      <p:cBhvr>
                                        <p:cTn id="26" dur="1000">
                                          <p:stCondLst>
                                            <p:cond delay="0"/>
                                          </p:stCondLst>
                                        </p:cTn>
                                        <p:tgtEl>
                                          <p:spTgt spid="3">
                                            <p:txEl>
                                              <p:pRg st="1" end="1"/>
                                            </p:txEl>
                                          </p:spTgt>
                                        </p:tgtEl>
                                        <p:attrNameLst>
                                          <p:attrName>r</p:attrName>
                                        </p:attrNameLst>
                                      </p:cBhvr>
                                    </p:animRot>
                                    <p:set>
                                      <p:cBhvr>
                                        <p:cTn id="27" dur="1" fill="hold">
                                          <p:stCondLst>
                                            <p:cond delay="9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428604"/>
            <a:ext cx="7498080" cy="1143000"/>
          </a:xfrm>
        </p:spPr>
        <p:txBody>
          <a:bodyPr>
            <a:normAutofit fontScale="90000"/>
          </a:bodyPr>
          <a:lstStyle/>
          <a:p>
            <a:pPr algn="ctr"/>
            <a:r>
              <a:rPr lang="en-US" b="1" dirty="0" smtClean="0"/>
              <a:t>DRI</a:t>
            </a:r>
            <a:r>
              <a:rPr lang="en-US" dirty="0" smtClean="0"/>
              <a:t/>
            </a:r>
            <a:br>
              <a:rPr lang="en-US" dirty="0" smtClean="0"/>
            </a:br>
            <a:endParaRPr lang="fa-IR" dirty="0"/>
          </a:p>
        </p:txBody>
      </p:sp>
      <p:sp>
        <p:nvSpPr>
          <p:cNvPr id="3" name="Content Placeholder 2"/>
          <p:cNvSpPr>
            <a:spLocks noGrp="1"/>
          </p:cNvSpPr>
          <p:nvPr>
            <p:ph idx="1"/>
          </p:nvPr>
        </p:nvSpPr>
        <p:spPr/>
        <p:txBody>
          <a:bodyPr/>
          <a:lstStyle/>
          <a:p>
            <a:pPr>
              <a:lnSpc>
                <a:spcPct val="150000"/>
              </a:lnSpc>
              <a:buNone/>
            </a:pPr>
            <a:r>
              <a:rPr lang="en-US" dirty="0" smtClean="0">
                <a:cs typeface="B Koodak" pitchFamily="2" charset="-78"/>
              </a:rPr>
              <a:t>AI</a:t>
            </a:r>
            <a:r>
              <a:rPr lang="fa-IR" dirty="0" smtClean="0">
                <a:cs typeface="B Koodak" pitchFamily="2" charset="-78"/>
              </a:rPr>
              <a:t> منگنز /23 میلی گرم در روز برای مردان و </a:t>
            </a:r>
            <a:r>
              <a:rPr lang="fa-IR" sz="2000" dirty="0" smtClean="0">
                <a:cs typeface="B Koodak" pitchFamily="2" charset="-78"/>
              </a:rPr>
              <a:t>1/8</a:t>
            </a:r>
            <a:r>
              <a:rPr lang="fa-IR" dirty="0" smtClean="0">
                <a:cs typeface="B Koodak" pitchFamily="2" charset="-78"/>
              </a:rPr>
              <a:t>میلی گرم در روز برای زنان است . برای کودکان 9 ساله و بالاتر این مقدار 2/2 -1/9 میلی گرم در روز برای پسران و 1/6 میلی گرم در روز برای دختران است. </a:t>
            </a:r>
            <a:r>
              <a:rPr lang="en-US" dirty="0" smtClean="0">
                <a:cs typeface="B Koodak" pitchFamily="2" charset="-78"/>
              </a:rPr>
              <a:t>AI</a:t>
            </a:r>
            <a:r>
              <a:rPr lang="fa-IR" dirty="0" smtClean="0">
                <a:cs typeface="B Koodak" pitchFamily="2" charset="-78"/>
              </a:rPr>
              <a:t> برای کودکان 1/5 – 1/2 میلی گرم در روز است که بستگی به سن آنها دارد.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0" presetClass="entr" presetSubtype="0" fill="hold" grpId="0" nodeType="click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solidFill>
                  <a:srgbClr val="7030A0"/>
                </a:solidFill>
              </a:rPr>
              <a:t>منابع غذایی و دریافت </a:t>
            </a:r>
            <a:r>
              <a:rPr lang="en-US" dirty="0" smtClean="0"/>
              <a:t/>
            </a:r>
            <a:br>
              <a:rPr lang="en-US" dirty="0" smtClean="0"/>
            </a:br>
            <a:endParaRPr lang="fa-IR" dirty="0"/>
          </a:p>
        </p:txBody>
      </p:sp>
      <p:sp>
        <p:nvSpPr>
          <p:cNvPr id="3" name="Content Placeholder 2"/>
          <p:cNvSpPr>
            <a:spLocks noGrp="1"/>
          </p:cNvSpPr>
          <p:nvPr>
            <p:ph idx="1"/>
          </p:nvPr>
        </p:nvSpPr>
        <p:spPr>
          <a:xfrm>
            <a:off x="428596" y="1071546"/>
            <a:ext cx="7498080" cy="5319730"/>
          </a:xfrm>
        </p:spPr>
        <p:txBody>
          <a:bodyPr>
            <a:normAutofit/>
          </a:bodyPr>
          <a:lstStyle/>
          <a:p>
            <a:pPr algn="just">
              <a:buNone/>
            </a:pPr>
            <a:r>
              <a:rPr lang="fa-IR" sz="2600" dirty="0" smtClean="0">
                <a:solidFill>
                  <a:srgbClr val="7030A0"/>
                </a:solidFill>
                <a:cs typeface="B Koodak" pitchFamily="2" charset="-78"/>
              </a:rPr>
              <a:t>غنی ترین منابع</a:t>
            </a:r>
            <a:endParaRPr lang="fa-IR" sz="2600" dirty="0" smtClean="0">
              <a:solidFill>
                <a:schemeClr val="accent6">
                  <a:lumMod val="50000"/>
                </a:schemeClr>
              </a:solidFill>
              <a:cs typeface="B Koodak" pitchFamily="2" charset="-78"/>
            </a:endParaRPr>
          </a:p>
          <a:p>
            <a:pPr algn="just">
              <a:buClr>
                <a:schemeClr val="accent5">
                  <a:lumMod val="50000"/>
                </a:schemeClr>
              </a:buClr>
              <a:buFont typeface="Wingdings" pitchFamily="2" charset="2"/>
              <a:buChar char="ü"/>
            </a:pPr>
            <a:r>
              <a:rPr lang="fa-IR" sz="2600" dirty="0" smtClean="0">
                <a:cs typeface="B Koodak" pitchFamily="2" charset="-78"/>
              </a:rPr>
              <a:t> دانه های کامل غلات </a:t>
            </a:r>
          </a:p>
          <a:p>
            <a:pPr algn="just">
              <a:buClr>
                <a:schemeClr val="accent5">
                  <a:lumMod val="50000"/>
                </a:schemeClr>
              </a:buClr>
              <a:buFont typeface="Wingdings" pitchFamily="2" charset="2"/>
              <a:buChar char="ü"/>
            </a:pPr>
            <a:r>
              <a:rPr lang="fa-IR" sz="2600" dirty="0" smtClean="0">
                <a:cs typeface="B Koodak" pitchFamily="2" charset="-78"/>
              </a:rPr>
              <a:t> حبوبات </a:t>
            </a:r>
          </a:p>
          <a:p>
            <a:pPr algn="just">
              <a:buClr>
                <a:schemeClr val="accent5">
                  <a:lumMod val="50000"/>
                </a:schemeClr>
              </a:buClr>
              <a:buFont typeface="Wingdings" pitchFamily="2" charset="2"/>
              <a:buChar char="ü"/>
            </a:pPr>
            <a:r>
              <a:rPr lang="fa-IR" sz="2600" dirty="0" smtClean="0">
                <a:cs typeface="B Koodak" pitchFamily="2" charset="-78"/>
              </a:rPr>
              <a:t> مغزها </a:t>
            </a:r>
          </a:p>
          <a:p>
            <a:pPr algn="just">
              <a:buClr>
                <a:schemeClr val="accent5">
                  <a:lumMod val="50000"/>
                </a:schemeClr>
              </a:buClr>
              <a:buFont typeface="Wingdings" pitchFamily="2" charset="2"/>
              <a:buChar char="ü"/>
            </a:pPr>
            <a:r>
              <a:rPr lang="fa-IR" sz="2600" dirty="0" smtClean="0">
                <a:cs typeface="B Koodak" pitchFamily="2" charset="-78"/>
              </a:rPr>
              <a:t> چای </a:t>
            </a:r>
          </a:p>
          <a:p>
            <a:pPr algn="just">
              <a:buClr>
                <a:schemeClr val="accent5">
                  <a:lumMod val="50000"/>
                </a:schemeClr>
              </a:buClr>
              <a:buNone/>
            </a:pPr>
            <a:r>
              <a:rPr lang="fa-IR" sz="2600" dirty="0" smtClean="0">
                <a:solidFill>
                  <a:srgbClr val="7030A0"/>
                </a:solidFill>
                <a:cs typeface="B Koodak" pitchFamily="2" charset="-78"/>
              </a:rPr>
              <a:t>منابع متوسط</a:t>
            </a:r>
          </a:p>
          <a:p>
            <a:pPr algn="just">
              <a:buClr>
                <a:schemeClr val="accent5">
                  <a:lumMod val="50000"/>
                </a:schemeClr>
              </a:buClr>
              <a:buFont typeface="Wingdings" pitchFamily="2" charset="2"/>
              <a:buChar char="ü"/>
            </a:pPr>
            <a:r>
              <a:rPr lang="fa-IR" sz="2600" dirty="0" smtClean="0">
                <a:solidFill>
                  <a:schemeClr val="accent6">
                    <a:lumMod val="50000"/>
                  </a:schemeClr>
                </a:solidFill>
                <a:cs typeface="B Koodak" pitchFamily="2" charset="-78"/>
              </a:rPr>
              <a:t> </a:t>
            </a:r>
            <a:r>
              <a:rPr lang="fa-IR" sz="2600" dirty="0" smtClean="0">
                <a:cs typeface="B Koodak" pitchFamily="2" charset="-78"/>
              </a:rPr>
              <a:t>میوه و سبزیجات </a:t>
            </a:r>
          </a:p>
          <a:p>
            <a:pPr algn="just">
              <a:buClr>
                <a:schemeClr val="accent5">
                  <a:lumMod val="50000"/>
                </a:schemeClr>
              </a:buClr>
              <a:buNone/>
            </a:pPr>
            <a:r>
              <a:rPr lang="fa-IR" sz="2600" dirty="0" smtClean="0">
                <a:solidFill>
                  <a:srgbClr val="7030A0"/>
                </a:solidFill>
                <a:cs typeface="B Koodak" pitchFamily="2" charset="-78"/>
              </a:rPr>
              <a:t>منابع فقیر</a:t>
            </a:r>
          </a:p>
          <a:p>
            <a:pPr algn="just">
              <a:buClr>
                <a:schemeClr val="accent5">
                  <a:lumMod val="50000"/>
                </a:schemeClr>
              </a:buClr>
              <a:buFont typeface="Wingdings" pitchFamily="2" charset="2"/>
              <a:buChar char="ü"/>
            </a:pPr>
            <a:r>
              <a:rPr lang="fa-IR" sz="2600" dirty="0" smtClean="0">
                <a:solidFill>
                  <a:schemeClr val="tx1">
                    <a:lumMod val="95000"/>
                    <a:lumOff val="5000"/>
                  </a:schemeClr>
                </a:solidFill>
                <a:cs typeface="B Koodak" pitchFamily="2" charset="-78"/>
              </a:rPr>
              <a:t> بافت های حیوانی </a:t>
            </a:r>
          </a:p>
          <a:p>
            <a:pPr algn="just">
              <a:buClr>
                <a:schemeClr val="accent5">
                  <a:lumMod val="50000"/>
                </a:schemeClr>
              </a:buClr>
              <a:buFont typeface="Wingdings" pitchFamily="2" charset="2"/>
              <a:buChar char="ü"/>
            </a:pPr>
            <a:r>
              <a:rPr lang="fa-IR" sz="2600" dirty="0" smtClean="0">
                <a:solidFill>
                  <a:schemeClr val="tx1">
                    <a:lumMod val="95000"/>
                    <a:lumOff val="5000"/>
                  </a:schemeClr>
                </a:solidFill>
                <a:cs typeface="B Koodak" pitchFamily="2" charset="-78"/>
              </a:rPr>
              <a:t> غذاهای دریایی</a:t>
            </a:r>
          </a:p>
          <a:p>
            <a:pPr algn="just">
              <a:buClr>
                <a:schemeClr val="accent5">
                  <a:lumMod val="50000"/>
                </a:schemeClr>
              </a:buClr>
              <a:buFont typeface="Wingdings" pitchFamily="2" charset="2"/>
              <a:buChar char="ü"/>
            </a:pPr>
            <a:r>
              <a:rPr lang="fa-IR" sz="2600" dirty="0" smtClean="0">
                <a:solidFill>
                  <a:schemeClr val="tx1">
                    <a:lumMod val="95000"/>
                    <a:lumOff val="5000"/>
                  </a:schemeClr>
                </a:solidFill>
                <a:cs typeface="B Koodak" pitchFamily="2" charset="-78"/>
              </a:rPr>
              <a:t> محصولات لبنی </a:t>
            </a:r>
          </a:p>
          <a:p>
            <a:pPr algn="just">
              <a:buClr>
                <a:schemeClr val="accent5">
                  <a:lumMod val="50000"/>
                </a:schemeClr>
              </a:buClr>
              <a:buNone/>
            </a:pP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4" presetClass="exit" presetSubtype="0" decel="100000" fill="hold" grpId="0" nodeType="clickEffect">
                                  <p:stCondLst>
                                    <p:cond delay="0"/>
                                  </p:stCondLst>
                                  <p:childTnLst>
                                    <p:anim calcmode="lin" valueType="num">
                                      <p:cBhvr>
                                        <p:cTn id="11" dur="500"/>
                                        <p:tgtEl>
                                          <p:spTgt spid="3">
                                            <p:txEl>
                                              <p:pRg st="0" end="0"/>
                                            </p:txEl>
                                          </p:spTgt>
                                        </p:tgtEl>
                                        <p:attrNameLst>
                                          <p:attrName>ppt_w</p:attrName>
                                        </p:attrNameLst>
                                      </p:cBhvr>
                                      <p:tavLst>
                                        <p:tav tm="0">
                                          <p:val>
                                            <p:strVal val="ppt_w"/>
                                          </p:val>
                                        </p:tav>
                                        <p:tav tm="100000">
                                          <p:val>
                                            <p:strVal val="ppt_w*0.05"/>
                                          </p:val>
                                        </p:tav>
                                      </p:tavLst>
                                    </p:anim>
                                    <p:anim calcmode="lin" valueType="num">
                                      <p:cBhvr>
                                        <p:cTn id="12" dur="500"/>
                                        <p:tgtEl>
                                          <p:spTgt spid="3">
                                            <p:txEl>
                                              <p:pRg st="0" end="0"/>
                                            </p:txEl>
                                          </p:spTgt>
                                        </p:tgtEl>
                                        <p:attrNameLst>
                                          <p:attrName>ppt_h</p:attrName>
                                        </p:attrNameLst>
                                      </p:cBhvr>
                                      <p:tavLst>
                                        <p:tav tm="0">
                                          <p:val>
                                            <p:strVal val="ppt_h"/>
                                          </p:val>
                                        </p:tav>
                                        <p:tav tm="100000">
                                          <p:val>
                                            <p:strVal val="ppt_h"/>
                                          </p:val>
                                        </p:tav>
                                      </p:tavLst>
                                    </p:anim>
                                    <p:anim calcmode="lin" valueType="num">
                                      <p:cBhvr>
                                        <p:cTn id="13" dur="500"/>
                                        <p:tgtEl>
                                          <p:spTgt spid="3">
                                            <p:txEl>
                                              <p:pRg st="0" end="0"/>
                                            </p:txEl>
                                          </p:spTgt>
                                        </p:tgtEl>
                                        <p:attrNameLst>
                                          <p:attrName>ppt_x</p:attrName>
                                        </p:attrNameLst>
                                      </p:cBhvr>
                                      <p:tavLst>
                                        <p:tav tm="0">
                                          <p:val>
                                            <p:strVal val="ppt_x"/>
                                          </p:val>
                                        </p:tav>
                                        <p:tav tm="100000">
                                          <p:val>
                                            <p:strVal val="ppt_x-.2"/>
                                          </p:val>
                                        </p:tav>
                                      </p:tavLst>
                                    </p:anim>
                                    <p:anim calcmode="lin" valueType="num">
                                      <p:cBhvr>
                                        <p:cTn id="14" dur="500"/>
                                        <p:tgtEl>
                                          <p:spTgt spid="3">
                                            <p:txEl>
                                              <p:pRg st="0" end="0"/>
                                            </p:txEl>
                                          </p:spTgt>
                                        </p:tgtEl>
                                        <p:attrNameLst>
                                          <p:attrName>ppt_y</p:attrName>
                                        </p:attrNameLst>
                                      </p:cBhvr>
                                      <p:tavLst>
                                        <p:tav tm="0">
                                          <p:val>
                                            <p:strVal val="ppt_y"/>
                                          </p:val>
                                        </p:tav>
                                        <p:tav tm="100000">
                                          <p:val>
                                            <p:strVal val="ppt_y"/>
                                          </p:val>
                                        </p:tav>
                                      </p:tavLst>
                                    </p:anim>
                                    <p:animEffect transition="out" filter="fade">
                                      <p:cBhvr>
                                        <p:cTn id="15" dur="500"/>
                                        <p:tgtEl>
                                          <p:spTgt spid="3">
                                            <p:txEl>
                                              <p:pRg st="0" end="0"/>
                                            </p:txEl>
                                          </p:spTgt>
                                        </p:tgtEl>
                                      </p:cBhvr>
                                    </p:animEffect>
                                    <p:set>
                                      <p:cBhvr>
                                        <p:cTn id="16"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4" presetClass="exit" presetSubtype="0" decel="100000" fill="hold" grpId="0" nodeType="clickEffect">
                                  <p:stCondLst>
                                    <p:cond delay="0"/>
                                  </p:stCondLst>
                                  <p:childTnLst>
                                    <p:anim calcmode="lin" valueType="num">
                                      <p:cBhvr>
                                        <p:cTn id="20" dur="500"/>
                                        <p:tgtEl>
                                          <p:spTgt spid="3">
                                            <p:txEl>
                                              <p:pRg st="1" end="1"/>
                                            </p:txEl>
                                          </p:spTgt>
                                        </p:tgtEl>
                                        <p:attrNameLst>
                                          <p:attrName>ppt_w</p:attrName>
                                        </p:attrNameLst>
                                      </p:cBhvr>
                                      <p:tavLst>
                                        <p:tav tm="0">
                                          <p:val>
                                            <p:strVal val="ppt_w"/>
                                          </p:val>
                                        </p:tav>
                                        <p:tav tm="100000">
                                          <p:val>
                                            <p:strVal val="ppt_w*0.05"/>
                                          </p:val>
                                        </p:tav>
                                      </p:tavLst>
                                    </p:anim>
                                    <p:anim calcmode="lin" valueType="num">
                                      <p:cBhvr>
                                        <p:cTn id="21" dur="500"/>
                                        <p:tgtEl>
                                          <p:spTgt spid="3">
                                            <p:txEl>
                                              <p:pRg st="1" end="1"/>
                                            </p:txEl>
                                          </p:spTgt>
                                        </p:tgtEl>
                                        <p:attrNameLst>
                                          <p:attrName>ppt_h</p:attrName>
                                        </p:attrNameLst>
                                      </p:cBhvr>
                                      <p:tavLst>
                                        <p:tav tm="0">
                                          <p:val>
                                            <p:strVal val="ppt_h"/>
                                          </p:val>
                                        </p:tav>
                                        <p:tav tm="100000">
                                          <p:val>
                                            <p:strVal val="ppt_h"/>
                                          </p:val>
                                        </p:tav>
                                      </p:tavLst>
                                    </p:anim>
                                    <p:anim calcmode="lin" valueType="num">
                                      <p:cBhvr>
                                        <p:cTn id="22" dur="500"/>
                                        <p:tgtEl>
                                          <p:spTgt spid="3">
                                            <p:txEl>
                                              <p:pRg st="1" end="1"/>
                                            </p:txEl>
                                          </p:spTgt>
                                        </p:tgtEl>
                                        <p:attrNameLst>
                                          <p:attrName>ppt_x</p:attrName>
                                        </p:attrNameLst>
                                      </p:cBhvr>
                                      <p:tavLst>
                                        <p:tav tm="0">
                                          <p:val>
                                            <p:strVal val="ppt_x"/>
                                          </p:val>
                                        </p:tav>
                                        <p:tav tm="100000">
                                          <p:val>
                                            <p:strVal val="ppt_x-.2"/>
                                          </p:val>
                                        </p:tav>
                                      </p:tavLst>
                                    </p:anim>
                                    <p:anim calcmode="lin" valueType="num">
                                      <p:cBhvr>
                                        <p:cTn id="23" dur="500"/>
                                        <p:tgtEl>
                                          <p:spTgt spid="3">
                                            <p:txEl>
                                              <p:pRg st="1" end="1"/>
                                            </p:txEl>
                                          </p:spTgt>
                                        </p:tgtEl>
                                        <p:attrNameLst>
                                          <p:attrName>ppt_y</p:attrName>
                                        </p:attrNameLst>
                                      </p:cBhvr>
                                      <p:tavLst>
                                        <p:tav tm="0">
                                          <p:val>
                                            <p:strVal val="ppt_y"/>
                                          </p:val>
                                        </p:tav>
                                        <p:tav tm="100000">
                                          <p:val>
                                            <p:strVal val="ppt_y"/>
                                          </p:val>
                                        </p:tav>
                                      </p:tavLst>
                                    </p:anim>
                                    <p:animEffect transition="out" filter="fade">
                                      <p:cBhvr>
                                        <p:cTn id="24" dur="500"/>
                                        <p:tgtEl>
                                          <p:spTgt spid="3">
                                            <p:txEl>
                                              <p:pRg st="1" end="1"/>
                                            </p:txEl>
                                          </p:spTgt>
                                        </p:tgtEl>
                                      </p:cBhvr>
                                    </p:animEffect>
                                    <p:set>
                                      <p:cBhvr>
                                        <p:cTn id="25"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54" presetClass="exit" presetSubtype="0" decel="100000" fill="hold" grpId="0" nodeType="clickEffect">
                                  <p:stCondLst>
                                    <p:cond delay="0"/>
                                  </p:stCondLst>
                                  <p:childTnLst>
                                    <p:anim calcmode="lin" valueType="num">
                                      <p:cBhvr>
                                        <p:cTn id="29" dur="500"/>
                                        <p:tgtEl>
                                          <p:spTgt spid="3">
                                            <p:txEl>
                                              <p:pRg st="2" end="2"/>
                                            </p:txEl>
                                          </p:spTgt>
                                        </p:tgtEl>
                                        <p:attrNameLst>
                                          <p:attrName>ppt_w</p:attrName>
                                        </p:attrNameLst>
                                      </p:cBhvr>
                                      <p:tavLst>
                                        <p:tav tm="0">
                                          <p:val>
                                            <p:strVal val="ppt_w"/>
                                          </p:val>
                                        </p:tav>
                                        <p:tav tm="100000">
                                          <p:val>
                                            <p:strVal val="ppt_w*0.05"/>
                                          </p:val>
                                        </p:tav>
                                      </p:tavLst>
                                    </p:anim>
                                    <p:anim calcmode="lin" valueType="num">
                                      <p:cBhvr>
                                        <p:cTn id="30" dur="500"/>
                                        <p:tgtEl>
                                          <p:spTgt spid="3">
                                            <p:txEl>
                                              <p:pRg st="2" end="2"/>
                                            </p:txEl>
                                          </p:spTgt>
                                        </p:tgtEl>
                                        <p:attrNameLst>
                                          <p:attrName>ppt_h</p:attrName>
                                        </p:attrNameLst>
                                      </p:cBhvr>
                                      <p:tavLst>
                                        <p:tav tm="0">
                                          <p:val>
                                            <p:strVal val="ppt_h"/>
                                          </p:val>
                                        </p:tav>
                                        <p:tav tm="100000">
                                          <p:val>
                                            <p:strVal val="ppt_h"/>
                                          </p:val>
                                        </p:tav>
                                      </p:tavLst>
                                    </p:anim>
                                    <p:anim calcmode="lin" valueType="num">
                                      <p:cBhvr>
                                        <p:cTn id="31" dur="500"/>
                                        <p:tgtEl>
                                          <p:spTgt spid="3">
                                            <p:txEl>
                                              <p:pRg st="2" end="2"/>
                                            </p:txEl>
                                          </p:spTgt>
                                        </p:tgtEl>
                                        <p:attrNameLst>
                                          <p:attrName>ppt_x</p:attrName>
                                        </p:attrNameLst>
                                      </p:cBhvr>
                                      <p:tavLst>
                                        <p:tav tm="0">
                                          <p:val>
                                            <p:strVal val="ppt_x"/>
                                          </p:val>
                                        </p:tav>
                                        <p:tav tm="100000">
                                          <p:val>
                                            <p:strVal val="ppt_x-.2"/>
                                          </p:val>
                                        </p:tav>
                                      </p:tavLst>
                                    </p:anim>
                                    <p:anim calcmode="lin" valueType="num">
                                      <p:cBhvr>
                                        <p:cTn id="32" dur="500"/>
                                        <p:tgtEl>
                                          <p:spTgt spid="3">
                                            <p:txEl>
                                              <p:pRg st="2" end="2"/>
                                            </p:txEl>
                                          </p:spTgt>
                                        </p:tgtEl>
                                        <p:attrNameLst>
                                          <p:attrName>ppt_y</p:attrName>
                                        </p:attrNameLst>
                                      </p:cBhvr>
                                      <p:tavLst>
                                        <p:tav tm="0">
                                          <p:val>
                                            <p:strVal val="ppt_y"/>
                                          </p:val>
                                        </p:tav>
                                        <p:tav tm="100000">
                                          <p:val>
                                            <p:strVal val="ppt_y"/>
                                          </p:val>
                                        </p:tav>
                                      </p:tavLst>
                                    </p:anim>
                                    <p:animEffect transition="out" filter="fade">
                                      <p:cBhvr>
                                        <p:cTn id="33" dur="500"/>
                                        <p:tgtEl>
                                          <p:spTgt spid="3">
                                            <p:txEl>
                                              <p:pRg st="2" end="2"/>
                                            </p:txEl>
                                          </p:spTgt>
                                        </p:tgtEl>
                                      </p:cBhvr>
                                    </p:animEffect>
                                    <p:set>
                                      <p:cBhvr>
                                        <p:cTn id="34"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54" presetClass="exit" presetSubtype="0" decel="100000" fill="hold" grpId="0" nodeType="clickEffect">
                                  <p:stCondLst>
                                    <p:cond delay="0"/>
                                  </p:stCondLst>
                                  <p:childTnLst>
                                    <p:anim calcmode="lin" valueType="num">
                                      <p:cBhvr>
                                        <p:cTn id="38" dur="500"/>
                                        <p:tgtEl>
                                          <p:spTgt spid="3">
                                            <p:txEl>
                                              <p:pRg st="3" end="3"/>
                                            </p:txEl>
                                          </p:spTgt>
                                        </p:tgtEl>
                                        <p:attrNameLst>
                                          <p:attrName>ppt_w</p:attrName>
                                        </p:attrNameLst>
                                      </p:cBhvr>
                                      <p:tavLst>
                                        <p:tav tm="0">
                                          <p:val>
                                            <p:strVal val="ppt_w"/>
                                          </p:val>
                                        </p:tav>
                                        <p:tav tm="100000">
                                          <p:val>
                                            <p:strVal val="ppt_w*0.05"/>
                                          </p:val>
                                        </p:tav>
                                      </p:tavLst>
                                    </p:anim>
                                    <p:anim calcmode="lin" valueType="num">
                                      <p:cBhvr>
                                        <p:cTn id="39" dur="500"/>
                                        <p:tgtEl>
                                          <p:spTgt spid="3">
                                            <p:txEl>
                                              <p:pRg st="3" end="3"/>
                                            </p:txEl>
                                          </p:spTgt>
                                        </p:tgtEl>
                                        <p:attrNameLst>
                                          <p:attrName>ppt_h</p:attrName>
                                        </p:attrNameLst>
                                      </p:cBhvr>
                                      <p:tavLst>
                                        <p:tav tm="0">
                                          <p:val>
                                            <p:strVal val="ppt_h"/>
                                          </p:val>
                                        </p:tav>
                                        <p:tav tm="100000">
                                          <p:val>
                                            <p:strVal val="ppt_h"/>
                                          </p:val>
                                        </p:tav>
                                      </p:tavLst>
                                    </p:anim>
                                    <p:anim calcmode="lin" valueType="num">
                                      <p:cBhvr>
                                        <p:cTn id="40" dur="500"/>
                                        <p:tgtEl>
                                          <p:spTgt spid="3">
                                            <p:txEl>
                                              <p:pRg st="3" end="3"/>
                                            </p:txEl>
                                          </p:spTgt>
                                        </p:tgtEl>
                                        <p:attrNameLst>
                                          <p:attrName>ppt_x</p:attrName>
                                        </p:attrNameLst>
                                      </p:cBhvr>
                                      <p:tavLst>
                                        <p:tav tm="0">
                                          <p:val>
                                            <p:strVal val="ppt_x"/>
                                          </p:val>
                                        </p:tav>
                                        <p:tav tm="100000">
                                          <p:val>
                                            <p:strVal val="ppt_x-.2"/>
                                          </p:val>
                                        </p:tav>
                                      </p:tavLst>
                                    </p:anim>
                                    <p:anim calcmode="lin" valueType="num">
                                      <p:cBhvr>
                                        <p:cTn id="41" dur="500"/>
                                        <p:tgtEl>
                                          <p:spTgt spid="3">
                                            <p:txEl>
                                              <p:pRg st="3" end="3"/>
                                            </p:txEl>
                                          </p:spTgt>
                                        </p:tgtEl>
                                        <p:attrNameLst>
                                          <p:attrName>ppt_y</p:attrName>
                                        </p:attrNameLst>
                                      </p:cBhvr>
                                      <p:tavLst>
                                        <p:tav tm="0">
                                          <p:val>
                                            <p:strVal val="ppt_y"/>
                                          </p:val>
                                        </p:tav>
                                        <p:tav tm="100000">
                                          <p:val>
                                            <p:strVal val="ppt_y"/>
                                          </p:val>
                                        </p:tav>
                                      </p:tavLst>
                                    </p:anim>
                                    <p:animEffect transition="out" filter="fade">
                                      <p:cBhvr>
                                        <p:cTn id="42" dur="500"/>
                                        <p:tgtEl>
                                          <p:spTgt spid="3">
                                            <p:txEl>
                                              <p:pRg st="3" end="3"/>
                                            </p:txEl>
                                          </p:spTgt>
                                        </p:tgtEl>
                                      </p:cBhvr>
                                    </p:animEffect>
                                    <p:set>
                                      <p:cBhvr>
                                        <p:cTn id="43"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54" presetClass="exit" presetSubtype="0" decel="100000" fill="hold" grpId="0" nodeType="clickEffect">
                                  <p:stCondLst>
                                    <p:cond delay="0"/>
                                  </p:stCondLst>
                                  <p:childTnLst>
                                    <p:anim calcmode="lin" valueType="num">
                                      <p:cBhvr>
                                        <p:cTn id="47" dur="500"/>
                                        <p:tgtEl>
                                          <p:spTgt spid="3">
                                            <p:txEl>
                                              <p:pRg st="4" end="4"/>
                                            </p:txEl>
                                          </p:spTgt>
                                        </p:tgtEl>
                                        <p:attrNameLst>
                                          <p:attrName>ppt_w</p:attrName>
                                        </p:attrNameLst>
                                      </p:cBhvr>
                                      <p:tavLst>
                                        <p:tav tm="0">
                                          <p:val>
                                            <p:strVal val="ppt_w"/>
                                          </p:val>
                                        </p:tav>
                                        <p:tav tm="100000">
                                          <p:val>
                                            <p:strVal val="ppt_w*0.05"/>
                                          </p:val>
                                        </p:tav>
                                      </p:tavLst>
                                    </p:anim>
                                    <p:anim calcmode="lin" valueType="num">
                                      <p:cBhvr>
                                        <p:cTn id="48" dur="500"/>
                                        <p:tgtEl>
                                          <p:spTgt spid="3">
                                            <p:txEl>
                                              <p:pRg st="4" end="4"/>
                                            </p:txEl>
                                          </p:spTgt>
                                        </p:tgtEl>
                                        <p:attrNameLst>
                                          <p:attrName>ppt_h</p:attrName>
                                        </p:attrNameLst>
                                      </p:cBhvr>
                                      <p:tavLst>
                                        <p:tav tm="0">
                                          <p:val>
                                            <p:strVal val="ppt_h"/>
                                          </p:val>
                                        </p:tav>
                                        <p:tav tm="100000">
                                          <p:val>
                                            <p:strVal val="ppt_h"/>
                                          </p:val>
                                        </p:tav>
                                      </p:tavLst>
                                    </p:anim>
                                    <p:anim calcmode="lin" valueType="num">
                                      <p:cBhvr>
                                        <p:cTn id="49" dur="500"/>
                                        <p:tgtEl>
                                          <p:spTgt spid="3">
                                            <p:txEl>
                                              <p:pRg st="4" end="4"/>
                                            </p:txEl>
                                          </p:spTgt>
                                        </p:tgtEl>
                                        <p:attrNameLst>
                                          <p:attrName>ppt_x</p:attrName>
                                        </p:attrNameLst>
                                      </p:cBhvr>
                                      <p:tavLst>
                                        <p:tav tm="0">
                                          <p:val>
                                            <p:strVal val="ppt_x"/>
                                          </p:val>
                                        </p:tav>
                                        <p:tav tm="100000">
                                          <p:val>
                                            <p:strVal val="ppt_x-.2"/>
                                          </p:val>
                                        </p:tav>
                                      </p:tavLst>
                                    </p:anim>
                                    <p:anim calcmode="lin" valueType="num">
                                      <p:cBhvr>
                                        <p:cTn id="50" dur="500"/>
                                        <p:tgtEl>
                                          <p:spTgt spid="3">
                                            <p:txEl>
                                              <p:pRg st="4" end="4"/>
                                            </p:txEl>
                                          </p:spTgt>
                                        </p:tgtEl>
                                        <p:attrNameLst>
                                          <p:attrName>ppt_y</p:attrName>
                                        </p:attrNameLst>
                                      </p:cBhvr>
                                      <p:tavLst>
                                        <p:tav tm="0">
                                          <p:val>
                                            <p:strVal val="ppt_y"/>
                                          </p:val>
                                        </p:tav>
                                        <p:tav tm="100000">
                                          <p:val>
                                            <p:strVal val="ppt_y"/>
                                          </p:val>
                                        </p:tav>
                                      </p:tavLst>
                                    </p:anim>
                                    <p:animEffect transition="out" filter="fade">
                                      <p:cBhvr>
                                        <p:cTn id="51" dur="500"/>
                                        <p:tgtEl>
                                          <p:spTgt spid="3">
                                            <p:txEl>
                                              <p:pRg st="4" end="4"/>
                                            </p:txEl>
                                          </p:spTgt>
                                        </p:tgtEl>
                                      </p:cBhvr>
                                    </p:animEffect>
                                    <p:set>
                                      <p:cBhvr>
                                        <p:cTn id="52"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54" presetClass="exit" presetSubtype="0" decel="100000" fill="hold" grpId="0" nodeType="clickEffect">
                                  <p:stCondLst>
                                    <p:cond delay="0"/>
                                  </p:stCondLst>
                                  <p:childTnLst>
                                    <p:anim calcmode="lin" valueType="num">
                                      <p:cBhvr>
                                        <p:cTn id="56" dur="500"/>
                                        <p:tgtEl>
                                          <p:spTgt spid="3">
                                            <p:txEl>
                                              <p:pRg st="5" end="5"/>
                                            </p:txEl>
                                          </p:spTgt>
                                        </p:tgtEl>
                                        <p:attrNameLst>
                                          <p:attrName>ppt_w</p:attrName>
                                        </p:attrNameLst>
                                      </p:cBhvr>
                                      <p:tavLst>
                                        <p:tav tm="0">
                                          <p:val>
                                            <p:strVal val="ppt_w"/>
                                          </p:val>
                                        </p:tav>
                                        <p:tav tm="100000">
                                          <p:val>
                                            <p:strVal val="ppt_w*0.05"/>
                                          </p:val>
                                        </p:tav>
                                      </p:tavLst>
                                    </p:anim>
                                    <p:anim calcmode="lin" valueType="num">
                                      <p:cBhvr>
                                        <p:cTn id="57" dur="500"/>
                                        <p:tgtEl>
                                          <p:spTgt spid="3">
                                            <p:txEl>
                                              <p:pRg st="5" end="5"/>
                                            </p:txEl>
                                          </p:spTgt>
                                        </p:tgtEl>
                                        <p:attrNameLst>
                                          <p:attrName>ppt_h</p:attrName>
                                        </p:attrNameLst>
                                      </p:cBhvr>
                                      <p:tavLst>
                                        <p:tav tm="0">
                                          <p:val>
                                            <p:strVal val="ppt_h"/>
                                          </p:val>
                                        </p:tav>
                                        <p:tav tm="100000">
                                          <p:val>
                                            <p:strVal val="ppt_h"/>
                                          </p:val>
                                        </p:tav>
                                      </p:tavLst>
                                    </p:anim>
                                    <p:anim calcmode="lin" valueType="num">
                                      <p:cBhvr>
                                        <p:cTn id="58" dur="500"/>
                                        <p:tgtEl>
                                          <p:spTgt spid="3">
                                            <p:txEl>
                                              <p:pRg st="5" end="5"/>
                                            </p:txEl>
                                          </p:spTgt>
                                        </p:tgtEl>
                                        <p:attrNameLst>
                                          <p:attrName>ppt_x</p:attrName>
                                        </p:attrNameLst>
                                      </p:cBhvr>
                                      <p:tavLst>
                                        <p:tav tm="0">
                                          <p:val>
                                            <p:strVal val="ppt_x"/>
                                          </p:val>
                                        </p:tav>
                                        <p:tav tm="100000">
                                          <p:val>
                                            <p:strVal val="ppt_x-.2"/>
                                          </p:val>
                                        </p:tav>
                                      </p:tavLst>
                                    </p:anim>
                                    <p:anim calcmode="lin" valueType="num">
                                      <p:cBhvr>
                                        <p:cTn id="59" dur="500"/>
                                        <p:tgtEl>
                                          <p:spTgt spid="3">
                                            <p:txEl>
                                              <p:pRg st="5" end="5"/>
                                            </p:txEl>
                                          </p:spTgt>
                                        </p:tgtEl>
                                        <p:attrNameLst>
                                          <p:attrName>ppt_y</p:attrName>
                                        </p:attrNameLst>
                                      </p:cBhvr>
                                      <p:tavLst>
                                        <p:tav tm="0">
                                          <p:val>
                                            <p:strVal val="ppt_y"/>
                                          </p:val>
                                        </p:tav>
                                        <p:tav tm="100000">
                                          <p:val>
                                            <p:strVal val="ppt_y"/>
                                          </p:val>
                                        </p:tav>
                                      </p:tavLst>
                                    </p:anim>
                                    <p:animEffect transition="out" filter="fade">
                                      <p:cBhvr>
                                        <p:cTn id="60" dur="500"/>
                                        <p:tgtEl>
                                          <p:spTgt spid="3">
                                            <p:txEl>
                                              <p:pRg st="5" end="5"/>
                                            </p:txEl>
                                          </p:spTgt>
                                        </p:tgtEl>
                                      </p:cBhvr>
                                    </p:animEffect>
                                    <p:set>
                                      <p:cBhvr>
                                        <p:cTn id="61"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54" presetClass="exit" presetSubtype="0" decel="100000" fill="hold" grpId="0" nodeType="clickEffect">
                                  <p:stCondLst>
                                    <p:cond delay="0"/>
                                  </p:stCondLst>
                                  <p:childTnLst>
                                    <p:anim calcmode="lin" valueType="num">
                                      <p:cBhvr>
                                        <p:cTn id="65" dur="500"/>
                                        <p:tgtEl>
                                          <p:spTgt spid="3">
                                            <p:txEl>
                                              <p:pRg st="6" end="6"/>
                                            </p:txEl>
                                          </p:spTgt>
                                        </p:tgtEl>
                                        <p:attrNameLst>
                                          <p:attrName>ppt_w</p:attrName>
                                        </p:attrNameLst>
                                      </p:cBhvr>
                                      <p:tavLst>
                                        <p:tav tm="0">
                                          <p:val>
                                            <p:strVal val="ppt_w"/>
                                          </p:val>
                                        </p:tav>
                                        <p:tav tm="100000">
                                          <p:val>
                                            <p:strVal val="ppt_w*0.05"/>
                                          </p:val>
                                        </p:tav>
                                      </p:tavLst>
                                    </p:anim>
                                    <p:anim calcmode="lin" valueType="num">
                                      <p:cBhvr>
                                        <p:cTn id="66" dur="500"/>
                                        <p:tgtEl>
                                          <p:spTgt spid="3">
                                            <p:txEl>
                                              <p:pRg st="6" end="6"/>
                                            </p:txEl>
                                          </p:spTgt>
                                        </p:tgtEl>
                                        <p:attrNameLst>
                                          <p:attrName>ppt_h</p:attrName>
                                        </p:attrNameLst>
                                      </p:cBhvr>
                                      <p:tavLst>
                                        <p:tav tm="0">
                                          <p:val>
                                            <p:strVal val="ppt_h"/>
                                          </p:val>
                                        </p:tav>
                                        <p:tav tm="100000">
                                          <p:val>
                                            <p:strVal val="ppt_h"/>
                                          </p:val>
                                        </p:tav>
                                      </p:tavLst>
                                    </p:anim>
                                    <p:anim calcmode="lin" valueType="num">
                                      <p:cBhvr>
                                        <p:cTn id="67" dur="500"/>
                                        <p:tgtEl>
                                          <p:spTgt spid="3">
                                            <p:txEl>
                                              <p:pRg st="6" end="6"/>
                                            </p:txEl>
                                          </p:spTgt>
                                        </p:tgtEl>
                                        <p:attrNameLst>
                                          <p:attrName>ppt_x</p:attrName>
                                        </p:attrNameLst>
                                      </p:cBhvr>
                                      <p:tavLst>
                                        <p:tav tm="0">
                                          <p:val>
                                            <p:strVal val="ppt_x"/>
                                          </p:val>
                                        </p:tav>
                                        <p:tav tm="100000">
                                          <p:val>
                                            <p:strVal val="ppt_x-.2"/>
                                          </p:val>
                                        </p:tav>
                                      </p:tavLst>
                                    </p:anim>
                                    <p:anim calcmode="lin" valueType="num">
                                      <p:cBhvr>
                                        <p:cTn id="68" dur="500"/>
                                        <p:tgtEl>
                                          <p:spTgt spid="3">
                                            <p:txEl>
                                              <p:pRg st="6" end="6"/>
                                            </p:txEl>
                                          </p:spTgt>
                                        </p:tgtEl>
                                        <p:attrNameLst>
                                          <p:attrName>ppt_y</p:attrName>
                                        </p:attrNameLst>
                                      </p:cBhvr>
                                      <p:tavLst>
                                        <p:tav tm="0">
                                          <p:val>
                                            <p:strVal val="ppt_y"/>
                                          </p:val>
                                        </p:tav>
                                        <p:tav tm="100000">
                                          <p:val>
                                            <p:strVal val="ppt_y"/>
                                          </p:val>
                                        </p:tav>
                                      </p:tavLst>
                                    </p:anim>
                                    <p:animEffect transition="out" filter="fade">
                                      <p:cBhvr>
                                        <p:cTn id="69" dur="500"/>
                                        <p:tgtEl>
                                          <p:spTgt spid="3">
                                            <p:txEl>
                                              <p:pRg st="6" end="6"/>
                                            </p:txEl>
                                          </p:spTgt>
                                        </p:tgtEl>
                                      </p:cBhvr>
                                    </p:animEffect>
                                    <p:set>
                                      <p:cBhvr>
                                        <p:cTn id="70"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54" presetClass="exit" presetSubtype="0" decel="100000" fill="hold" grpId="0" nodeType="clickEffect">
                                  <p:stCondLst>
                                    <p:cond delay="0"/>
                                  </p:stCondLst>
                                  <p:childTnLst>
                                    <p:anim calcmode="lin" valueType="num">
                                      <p:cBhvr>
                                        <p:cTn id="74" dur="500"/>
                                        <p:tgtEl>
                                          <p:spTgt spid="3">
                                            <p:txEl>
                                              <p:pRg st="7" end="7"/>
                                            </p:txEl>
                                          </p:spTgt>
                                        </p:tgtEl>
                                        <p:attrNameLst>
                                          <p:attrName>ppt_w</p:attrName>
                                        </p:attrNameLst>
                                      </p:cBhvr>
                                      <p:tavLst>
                                        <p:tav tm="0">
                                          <p:val>
                                            <p:strVal val="ppt_w"/>
                                          </p:val>
                                        </p:tav>
                                        <p:tav tm="100000">
                                          <p:val>
                                            <p:strVal val="ppt_w*0.05"/>
                                          </p:val>
                                        </p:tav>
                                      </p:tavLst>
                                    </p:anim>
                                    <p:anim calcmode="lin" valueType="num">
                                      <p:cBhvr>
                                        <p:cTn id="75" dur="500"/>
                                        <p:tgtEl>
                                          <p:spTgt spid="3">
                                            <p:txEl>
                                              <p:pRg st="7" end="7"/>
                                            </p:txEl>
                                          </p:spTgt>
                                        </p:tgtEl>
                                        <p:attrNameLst>
                                          <p:attrName>ppt_h</p:attrName>
                                        </p:attrNameLst>
                                      </p:cBhvr>
                                      <p:tavLst>
                                        <p:tav tm="0">
                                          <p:val>
                                            <p:strVal val="ppt_h"/>
                                          </p:val>
                                        </p:tav>
                                        <p:tav tm="100000">
                                          <p:val>
                                            <p:strVal val="ppt_h"/>
                                          </p:val>
                                        </p:tav>
                                      </p:tavLst>
                                    </p:anim>
                                    <p:anim calcmode="lin" valueType="num">
                                      <p:cBhvr>
                                        <p:cTn id="76" dur="500"/>
                                        <p:tgtEl>
                                          <p:spTgt spid="3">
                                            <p:txEl>
                                              <p:pRg st="7" end="7"/>
                                            </p:txEl>
                                          </p:spTgt>
                                        </p:tgtEl>
                                        <p:attrNameLst>
                                          <p:attrName>ppt_x</p:attrName>
                                        </p:attrNameLst>
                                      </p:cBhvr>
                                      <p:tavLst>
                                        <p:tav tm="0">
                                          <p:val>
                                            <p:strVal val="ppt_x"/>
                                          </p:val>
                                        </p:tav>
                                        <p:tav tm="100000">
                                          <p:val>
                                            <p:strVal val="ppt_x-.2"/>
                                          </p:val>
                                        </p:tav>
                                      </p:tavLst>
                                    </p:anim>
                                    <p:anim calcmode="lin" valueType="num">
                                      <p:cBhvr>
                                        <p:cTn id="77" dur="500"/>
                                        <p:tgtEl>
                                          <p:spTgt spid="3">
                                            <p:txEl>
                                              <p:pRg st="7" end="7"/>
                                            </p:txEl>
                                          </p:spTgt>
                                        </p:tgtEl>
                                        <p:attrNameLst>
                                          <p:attrName>ppt_y</p:attrName>
                                        </p:attrNameLst>
                                      </p:cBhvr>
                                      <p:tavLst>
                                        <p:tav tm="0">
                                          <p:val>
                                            <p:strVal val="ppt_y"/>
                                          </p:val>
                                        </p:tav>
                                        <p:tav tm="100000">
                                          <p:val>
                                            <p:strVal val="ppt_y"/>
                                          </p:val>
                                        </p:tav>
                                      </p:tavLst>
                                    </p:anim>
                                    <p:animEffect transition="out" filter="fade">
                                      <p:cBhvr>
                                        <p:cTn id="78" dur="500"/>
                                        <p:tgtEl>
                                          <p:spTgt spid="3">
                                            <p:txEl>
                                              <p:pRg st="7" end="7"/>
                                            </p:txEl>
                                          </p:spTgt>
                                        </p:tgtEl>
                                      </p:cBhvr>
                                    </p:animEffect>
                                    <p:set>
                                      <p:cBhvr>
                                        <p:cTn id="79"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54" presetClass="exit" presetSubtype="0" decel="100000" fill="hold" grpId="0" nodeType="clickEffect">
                                  <p:stCondLst>
                                    <p:cond delay="0"/>
                                  </p:stCondLst>
                                  <p:childTnLst>
                                    <p:anim calcmode="lin" valueType="num">
                                      <p:cBhvr>
                                        <p:cTn id="83" dur="500"/>
                                        <p:tgtEl>
                                          <p:spTgt spid="3">
                                            <p:txEl>
                                              <p:pRg st="8" end="8"/>
                                            </p:txEl>
                                          </p:spTgt>
                                        </p:tgtEl>
                                        <p:attrNameLst>
                                          <p:attrName>ppt_w</p:attrName>
                                        </p:attrNameLst>
                                      </p:cBhvr>
                                      <p:tavLst>
                                        <p:tav tm="0">
                                          <p:val>
                                            <p:strVal val="ppt_w"/>
                                          </p:val>
                                        </p:tav>
                                        <p:tav tm="100000">
                                          <p:val>
                                            <p:strVal val="ppt_w*0.05"/>
                                          </p:val>
                                        </p:tav>
                                      </p:tavLst>
                                    </p:anim>
                                    <p:anim calcmode="lin" valueType="num">
                                      <p:cBhvr>
                                        <p:cTn id="84" dur="500"/>
                                        <p:tgtEl>
                                          <p:spTgt spid="3">
                                            <p:txEl>
                                              <p:pRg st="8" end="8"/>
                                            </p:txEl>
                                          </p:spTgt>
                                        </p:tgtEl>
                                        <p:attrNameLst>
                                          <p:attrName>ppt_h</p:attrName>
                                        </p:attrNameLst>
                                      </p:cBhvr>
                                      <p:tavLst>
                                        <p:tav tm="0">
                                          <p:val>
                                            <p:strVal val="ppt_h"/>
                                          </p:val>
                                        </p:tav>
                                        <p:tav tm="100000">
                                          <p:val>
                                            <p:strVal val="ppt_h"/>
                                          </p:val>
                                        </p:tav>
                                      </p:tavLst>
                                    </p:anim>
                                    <p:anim calcmode="lin" valueType="num">
                                      <p:cBhvr>
                                        <p:cTn id="85" dur="500"/>
                                        <p:tgtEl>
                                          <p:spTgt spid="3">
                                            <p:txEl>
                                              <p:pRg st="8" end="8"/>
                                            </p:txEl>
                                          </p:spTgt>
                                        </p:tgtEl>
                                        <p:attrNameLst>
                                          <p:attrName>ppt_x</p:attrName>
                                        </p:attrNameLst>
                                      </p:cBhvr>
                                      <p:tavLst>
                                        <p:tav tm="0">
                                          <p:val>
                                            <p:strVal val="ppt_x"/>
                                          </p:val>
                                        </p:tav>
                                        <p:tav tm="100000">
                                          <p:val>
                                            <p:strVal val="ppt_x-.2"/>
                                          </p:val>
                                        </p:tav>
                                      </p:tavLst>
                                    </p:anim>
                                    <p:anim calcmode="lin" valueType="num">
                                      <p:cBhvr>
                                        <p:cTn id="86" dur="500"/>
                                        <p:tgtEl>
                                          <p:spTgt spid="3">
                                            <p:txEl>
                                              <p:pRg st="8" end="8"/>
                                            </p:txEl>
                                          </p:spTgt>
                                        </p:tgtEl>
                                        <p:attrNameLst>
                                          <p:attrName>ppt_y</p:attrName>
                                        </p:attrNameLst>
                                      </p:cBhvr>
                                      <p:tavLst>
                                        <p:tav tm="0">
                                          <p:val>
                                            <p:strVal val="ppt_y"/>
                                          </p:val>
                                        </p:tav>
                                        <p:tav tm="100000">
                                          <p:val>
                                            <p:strVal val="ppt_y"/>
                                          </p:val>
                                        </p:tav>
                                      </p:tavLst>
                                    </p:anim>
                                    <p:animEffect transition="out" filter="fade">
                                      <p:cBhvr>
                                        <p:cTn id="87" dur="500"/>
                                        <p:tgtEl>
                                          <p:spTgt spid="3">
                                            <p:txEl>
                                              <p:pRg st="8" end="8"/>
                                            </p:txEl>
                                          </p:spTgt>
                                        </p:tgtEl>
                                      </p:cBhvr>
                                    </p:animEffect>
                                    <p:set>
                                      <p:cBhvr>
                                        <p:cTn id="88"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54" presetClass="exit" presetSubtype="0" decel="100000" fill="hold" grpId="0" nodeType="clickEffect">
                                  <p:stCondLst>
                                    <p:cond delay="0"/>
                                  </p:stCondLst>
                                  <p:childTnLst>
                                    <p:anim calcmode="lin" valueType="num">
                                      <p:cBhvr>
                                        <p:cTn id="92" dur="500"/>
                                        <p:tgtEl>
                                          <p:spTgt spid="3">
                                            <p:txEl>
                                              <p:pRg st="9" end="9"/>
                                            </p:txEl>
                                          </p:spTgt>
                                        </p:tgtEl>
                                        <p:attrNameLst>
                                          <p:attrName>ppt_w</p:attrName>
                                        </p:attrNameLst>
                                      </p:cBhvr>
                                      <p:tavLst>
                                        <p:tav tm="0">
                                          <p:val>
                                            <p:strVal val="ppt_w"/>
                                          </p:val>
                                        </p:tav>
                                        <p:tav tm="100000">
                                          <p:val>
                                            <p:strVal val="ppt_w*0.05"/>
                                          </p:val>
                                        </p:tav>
                                      </p:tavLst>
                                    </p:anim>
                                    <p:anim calcmode="lin" valueType="num">
                                      <p:cBhvr>
                                        <p:cTn id="93" dur="500"/>
                                        <p:tgtEl>
                                          <p:spTgt spid="3">
                                            <p:txEl>
                                              <p:pRg st="9" end="9"/>
                                            </p:txEl>
                                          </p:spTgt>
                                        </p:tgtEl>
                                        <p:attrNameLst>
                                          <p:attrName>ppt_h</p:attrName>
                                        </p:attrNameLst>
                                      </p:cBhvr>
                                      <p:tavLst>
                                        <p:tav tm="0">
                                          <p:val>
                                            <p:strVal val="ppt_h"/>
                                          </p:val>
                                        </p:tav>
                                        <p:tav tm="100000">
                                          <p:val>
                                            <p:strVal val="ppt_h"/>
                                          </p:val>
                                        </p:tav>
                                      </p:tavLst>
                                    </p:anim>
                                    <p:anim calcmode="lin" valueType="num">
                                      <p:cBhvr>
                                        <p:cTn id="94" dur="500"/>
                                        <p:tgtEl>
                                          <p:spTgt spid="3">
                                            <p:txEl>
                                              <p:pRg st="9" end="9"/>
                                            </p:txEl>
                                          </p:spTgt>
                                        </p:tgtEl>
                                        <p:attrNameLst>
                                          <p:attrName>ppt_x</p:attrName>
                                        </p:attrNameLst>
                                      </p:cBhvr>
                                      <p:tavLst>
                                        <p:tav tm="0">
                                          <p:val>
                                            <p:strVal val="ppt_x"/>
                                          </p:val>
                                        </p:tav>
                                        <p:tav tm="100000">
                                          <p:val>
                                            <p:strVal val="ppt_x-.2"/>
                                          </p:val>
                                        </p:tav>
                                      </p:tavLst>
                                    </p:anim>
                                    <p:anim calcmode="lin" valueType="num">
                                      <p:cBhvr>
                                        <p:cTn id="95" dur="500"/>
                                        <p:tgtEl>
                                          <p:spTgt spid="3">
                                            <p:txEl>
                                              <p:pRg st="9" end="9"/>
                                            </p:txEl>
                                          </p:spTgt>
                                        </p:tgtEl>
                                        <p:attrNameLst>
                                          <p:attrName>ppt_y</p:attrName>
                                        </p:attrNameLst>
                                      </p:cBhvr>
                                      <p:tavLst>
                                        <p:tav tm="0">
                                          <p:val>
                                            <p:strVal val="ppt_y"/>
                                          </p:val>
                                        </p:tav>
                                        <p:tav tm="100000">
                                          <p:val>
                                            <p:strVal val="ppt_y"/>
                                          </p:val>
                                        </p:tav>
                                      </p:tavLst>
                                    </p:anim>
                                    <p:animEffect transition="out" filter="fade">
                                      <p:cBhvr>
                                        <p:cTn id="96" dur="500"/>
                                        <p:tgtEl>
                                          <p:spTgt spid="3">
                                            <p:txEl>
                                              <p:pRg st="9" end="9"/>
                                            </p:txEl>
                                          </p:spTgt>
                                        </p:tgtEl>
                                      </p:cBhvr>
                                    </p:animEffect>
                                    <p:set>
                                      <p:cBhvr>
                                        <p:cTn id="97" dur="1" fill="hold">
                                          <p:stCondLst>
                                            <p:cond delay="499"/>
                                          </p:stCondLst>
                                        </p:cTn>
                                        <p:tgtEl>
                                          <p:spTgt spid="3">
                                            <p:txEl>
                                              <p:pRg st="9" end="9"/>
                                            </p:txEl>
                                          </p:spTgt>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54" presetClass="exit" presetSubtype="0" decel="100000" fill="hold" grpId="0" nodeType="clickEffect">
                                  <p:stCondLst>
                                    <p:cond delay="0"/>
                                  </p:stCondLst>
                                  <p:childTnLst>
                                    <p:anim calcmode="lin" valueType="num">
                                      <p:cBhvr>
                                        <p:cTn id="101" dur="500"/>
                                        <p:tgtEl>
                                          <p:spTgt spid="3">
                                            <p:txEl>
                                              <p:pRg st="10" end="10"/>
                                            </p:txEl>
                                          </p:spTgt>
                                        </p:tgtEl>
                                        <p:attrNameLst>
                                          <p:attrName>ppt_w</p:attrName>
                                        </p:attrNameLst>
                                      </p:cBhvr>
                                      <p:tavLst>
                                        <p:tav tm="0">
                                          <p:val>
                                            <p:strVal val="ppt_w"/>
                                          </p:val>
                                        </p:tav>
                                        <p:tav tm="100000">
                                          <p:val>
                                            <p:strVal val="ppt_w*0.05"/>
                                          </p:val>
                                        </p:tav>
                                      </p:tavLst>
                                    </p:anim>
                                    <p:anim calcmode="lin" valueType="num">
                                      <p:cBhvr>
                                        <p:cTn id="102" dur="500"/>
                                        <p:tgtEl>
                                          <p:spTgt spid="3">
                                            <p:txEl>
                                              <p:pRg st="10" end="10"/>
                                            </p:txEl>
                                          </p:spTgt>
                                        </p:tgtEl>
                                        <p:attrNameLst>
                                          <p:attrName>ppt_h</p:attrName>
                                        </p:attrNameLst>
                                      </p:cBhvr>
                                      <p:tavLst>
                                        <p:tav tm="0">
                                          <p:val>
                                            <p:strVal val="ppt_h"/>
                                          </p:val>
                                        </p:tav>
                                        <p:tav tm="100000">
                                          <p:val>
                                            <p:strVal val="ppt_h"/>
                                          </p:val>
                                        </p:tav>
                                      </p:tavLst>
                                    </p:anim>
                                    <p:anim calcmode="lin" valueType="num">
                                      <p:cBhvr>
                                        <p:cTn id="103" dur="500"/>
                                        <p:tgtEl>
                                          <p:spTgt spid="3">
                                            <p:txEl>
                                              <p:pRg st="10" end="10"/>
                                            </p:txEl>
                                          </p:spTgt>
                                        </p:tgtEl>
                                        <p:attrNameLst>
                                          <p:attrName>ppt_x</p:attrName>
                                        </p:attrNameLst>
                                      </p:cBhvr>
                                      <p:tavLst>
                                        <p:tav tm="0">
                                          <p:val>
                                            <p:strVal val="ppt_x"/>
                                          </p:val>
                                        </p:tav>
                                        <p:tav tm="100000">
                                          <p:val>
                                            <p:strVal val="ppt_x-.2"/>
                                          </p:val>
                                        </p:tav>
                                      </p:tavLst>
                                    </p:anim>
                                    <p:anim calcmode="lin" valueType="num">
                                      <p:cBhvr>
                                        <p:cTn id="104" dur="500"/>
                                        <p:tgtEl>
                                          <p:spTgt spid="3">
                                            <p:txEl>
                                              <p:pRg st="10" end="10"/>
                                            </p:txEl>
                                          </p:spTgt>
                                        </p:tgtEl>
                                        <p:attrNameLst>
                                          <p:attrName>ppt_y</p:attrName>
                                        </p:attrNameLst>
                                      </p:cBhvr>
                                      <p:tavLst>
                                        <p:tav tm="0">
                                          <p:val>
                                            <p:strVal val="ppt_y"/>
                                          </p:val>
                                        </p:tav>
                                        <p:tav tm="100000">
                                          <p:val>
                                            <p:strVal val="ppt_y"/>
                                          </p:val>
                                        </p:tav>
                                      </p:tavLst>
                                    </p:anim>
                                    <p:animEffect transition="out" filter="fade">
                                      <p:cBhvr>
                                        <p:cTn id="105" dur="500"/>
                                        <p:tgtEl>
                                          <p:spTgt spid="3">
                                            <p:txEl>
                                              <p:pRg st="10" end="10"/>
                                            </p:txEl>
                                          </p:spTgt>
                                        </p:tgtEl>
                                      </p:cBhvr>
                                    </p:animEffect>
                                    <p:set>
                                      <p:cBhvr>
                                        <p:cTn id="106" dur="1" fill="hold">
                                          <p:stCondLst>
                                            <p:cond delay="499"/>
                                          </p:stCondLst>
                                        </p:cTn>
                                        <p:tgtEl>
                                          <p:spTgt spid="3">
                                            <p:txEl>
                                              <p:pRg st="10" end="1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fa-IR" b="1" dirty="0" smtClean="0"/>
              <a:t/>
            </a:r>
            <a:br>
              <a:rPr lang="fa-IR" b="1" dirty="0" smtClean="0"/>
            </a:br>
            <a:r>
              <a:rPr lang="fa-IR" b="1" dirty="0" smtClean="0"/>
              <a:t>کمبود</a:t>
            </a:r>
            <a:r>
              <a:rPr lang="en-US" dirty="0" smtClean="0"/>
              <a:t/>
            </a:r>
            <a:br>
              <a:rPr lang="en-US" dirty="0" smtClean="0"/>
            </a:br>
            <a:endParaRPr lang="fa-IR" dirty="0"/>
          </a:p>
        </p:txBody>
      </p:sp>
      <p:sp>
        <p:nvSpPr>
          <p:cNvPr id="3" name="Content Placeholder 2"/>
          <p:cNvSpPr>
            <a:spLocks noGrp="1"/>
          </p:cNvSpPr>
          <p:nvPr>
            <p:ph idx="1"/>
          </p:nvPr>
        </p:nvSpPr>
        <p:spPr/>
        <p:txBody>
          <a:bodyPr>
            <a:normAutofit/>
          </a:bodyPr>
          <a:lstStyle/>
          <a:p>
            <a:pPr algn="just">
              <a:buNone/>
            </a:pPr>
            <a:r>
              <a:rPr lang="fa-IR" dirty="0" smtClean="0">
                <a:cs typeface="B Koodak" pitchFamily="2" charset="-78"/>
              </a:rPr>
              <a:t>مطالعه کل رژیم غذایی توسط </a:t>
            </a:r>
            <a:r>
              <a:rPr lang="en-US" dirty="0" smtClean="0">
                <a:cs typeface="B Koodak" pitchFamily="2" charset="-78"/>
              </a:rPr>
              <a:t>FDA</a:t>
            </a:r>
            <a:r>
              <a:rPr lang="fa-IR" dirty="0" smtClean="0">
                <a:cs typeface="B Koodak" pitchFamily="2" charset="-78"/>
              </a:rPr>
              <a:t> نشان داد که دریافت منگنز در دختران نوجوان کمتر از مقدار توصیه شده می باشد، ولی شواهد فیزیولوژیکی ناکافی بودن مقدار دریافتی گزارش نشده است. داده های اثرات فیزیولوژیکی کمبود منگنز محدود به مطالعات حیوانی می باشد. این مطالعات ضرورت منگنز برای تولید مثل را در حیوانات نشان داده اند . کمبود منگنز در حیوانات سبب ناباروری هر دو  جنس و اختلالات شدید اسکلتی و ناهماهنگی در حرکت عضلات نوزادان که مادران آنها کمبود منگنز داشتند می گردد.</a:t>
            </a:r>
            <a:endParaRPr lang="en-US" dirty="0" smtClean="0">
              <a:cs typeface="B Koodak" pitchFamily="2" charset="-78"/>
            </a:endParaRPr>
          </a:p>
          <a:p>
            <a:pP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fa-IR" b="1" dirty="0" smtClean="0"/>
              <a:t>مسمومیت </a:t>
            </a:r>
            <a:r>
              <a:rPr lang="en-US" dirty="0" smtClean="0"/>
              <a:t/>
            </a:r>
            <a:br>
              <a:rPr lang="en-US" dirty="0" smtClean="0"/>
            </a:br>
            <a:endParaRPr lang="fa-IR" dirty="0"/>
          </a:p>
        </p:txBody>
      </p:sp>
      <p:sp>
        <p:nvSpPr>
          <p:cNvPr id="3" name="Content Placeholder 2"/>
          <p:cNvSpPr>
            <a:spLocks noGrp="1"/>
          </p:cNvSpPr>
          <p:nvPr>
            <p:ph idx="1"/>
          </p:nvPr>
        </p:nvSpPr>
        <p:spPr>
          <a:xfrm>
            <a:off x="357158" y="1071546"/>
            <a:ext cx="7498080" cy="5176854"/>
          </a:xfrm>
        </p:spPr>
        <p:txBody>
          <a:bodyPr>
            <a:normAutofit/>
          </a:bodyPr>
          <a:lstStyle/>
          <a:p>
            <a:pPr algn="just">
              <a:lnSpc>
                <a:spcPct val="150000"/>
              </a:lnSpc>
              <a:buNone/>
            </a:pPr>
            <a:r>
              <a:rPr lang="fa-IR" dirty="0" smtClean="0">
                <a:cs typeface="B Koodak" pitchFamily="2" charset="-78"/>
              </a:rPr>
              <a:t>مسمومیت منگنز در کارگران معادن رخ می دهد که ناشی از جذب منگنز از طریق دستگاه تنفس می باشد. منگنز اضافه که در کبد و سیستم عصبی مرکزی تجمع می یابد سبب بروز علایمی شبیه پارکینسون می شود  مسمومیت در بیمارانی که تغذیه وریدی کامل حاوی منگنز دریافت می کنند نیز گزارش شده است. علایم شامل سردرد، گیجی و نتایج غیر طبیعی </a:t>
            </a:r>
            <a:r>
              <a:rPr lang="en-US" dirty="0" smtClean="0">
                <a:cs typeface="B Koodak" pitchFamily="2" charset="-78"/>
              </a:rPr>
              <a:t>MRI </a:t>
            </a:r>
            <a:r>
              <a:rPr lang="fa-IR" dirty="0" smtClean="0">
                <a:cs typeface="B Koodak" pitchFamily="2" charset="-78"/>
              </a:rPr>
              <a:t> و اختلال عملکردی کبدی می باشد. تعیین حد بالای قابل تحمل دریافت منگنز مشکل می باشد.</a:t>
            </a:r>
            <a:endParaRPr lang="en-US" dirty="0" smtClean="0">
              <a:cs typeface="B Koodak" pitchFamily="2" charset="-78"/>
            </a:endParaRPr>
          </a:p>
          <a:p>
            <a:pPr>
              <a:lnSpc>
                <a:spcPct val="150000"/>
              </a:lnSpc>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8" presetClass="exit" presetSubtype="0" fill="hold" grpId="0" nodeType="clickEffect">
                                  <p:stCondLst>
                                    <p:cond delay="0"/>
                                  </p:stCondLst>
                                  <p:childTnLst>
                                    <p:anim calcmode="lin" valueType="num">
                                      <p:cBhvr>
                                        <p:cTn id="24" dur="15000"/>
                                        <p:tgtEl>
                                          <p:spTgt spid="3">
                                            <p:txEl>
                                              <p:pRg st="0" end="0"/>
                                            </p:txEl>
                                          </p:spTgt>
                                        </p:tgtEl>
                                        <p:attrNameLst>
                                          <p:attrName>ppt_x</p:attrName>
                                        </p:attrNameLst>
                                      </p:cBhvr>
                                      <p:tavLst>
                                        <p:tav tm="0">
                                          <p:val>
                                            <p:strVal val="ppt_x"/>
                                          </p:val>
                                        </p:tav>
                                        <p:tav tm="100000">
                                          <p:val>
                                            <p:strVal val="ppt_x"/>
                                          </p:val>
                                        </p:tav>
                                      </p:tavLst>
                                    </p:anim>
                                    <p:anim calcmode="lin" valueType="num">
                                      <p:cBhvr>
                                        <p:cTn id="25" dur="15000"/>
                                        <p:tgtEl>
                                          <p:spTgt spid="3">
                                            <p:txEl>
                                              <p:pRg st="0" end="0"/>
                                            </p:txEl>
                                          </p:spTgt>
                                        </p:tgtEl>
                                        <p:attrNameLst>
                                          <p:attrName>ppt_y</p:attrName>
                                        </p:attrNameLst>
                                      </p:cBhvr>
                                      <p:tavLst>
                                        <p:tav tm="0">
                                          <p:val>
                                            <p:strVal val="ppt_y-1"/>
                                          </p:val>
                                        </p:tav>
                                        <p:tav tm="100000">
                                          <p:val>
                                            <p:strVal val="ppt_y+1"/>
                                          </p:val>
                                        </p:tav>
                                      </p:tavLst>
                                    </p:anim>
                                    <p:set>
                                      <p:cBhvr>
                                        <p:cTn id="26" dur="1" fill="hold">
                                          <p:stCondLst>
                                            <p:cond delay="14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fa-IR" b="1" dirty="0" smtClean="0"/>
              <a:t>کروم </a:t>
            </a:r>
            <a:r>
              <a:rPr lang="en-US" dirty="0" smtClean="0"/>
              <a:t/>
            </a:r>
            <a:br>
              <a:rPr lang="en-US" dirty="0" smtClean="0"/>
            </a:br>
            <a:endParaRPr lang="fa-IR" dirty="0"/>
          </a:p>
        </p:txBody>
      </p:sp>
      <p:sp>
        <p:nvSpPr>
          <p:cNvPr id="3" name="Content Placeholder 2"/>
          <p:cNvSpPr>
            <a:spLocks noGrp="1"/>
          </p:cNvSpPr>
          <p:nvPr>
            <p:ph idx="1"/>
          </p:nvPr>
        </p:nvSpPr>
        <p:spPr/>
        <p:txBody>
          <a:bodyPr/>
          <a:lstStyle/>
          <a:p>
            <a:pPr algn="just">
              <a:lnSpc>
                <a:spcPct val="150000"/>
              </a:lnSpc>
            </a:pPr>
            <a:r>
              <a:rPr lang="fa-IR" dirty="0" smtClean="0">
                <a:cs typeface="B Koodak" pitchFamily="2" charset="-78"/>
              </a:rPr>
              <a:t>برای اولین بار در اسل 1954 نقش زیستی برای کروم پیشنهاد شد. تا سال 1977  که با مکمل کروم اختلالات متابولیسم گلوکز در بیماران با تغذیه وریدی  بر طرف شد، کروم به عنوان ماده مغذی ضروری شناخته نشده بود. </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mph" presetSubtype="2" fill="hold" grpId="0" nodeType="clickEffect">
                                  <p:stCondLst>
                                    <p:cond delay="0"/>
                                  </p:stCondLst>
                                  <p:childTnLst>
                                    <p:anim to="1.5" calcmode="lin" valueType="num">
                                      <p:cBhvr override="childStyle">
                                        <p:cTn id="6" dur="2000" fill="hold"/>
                                        <p:tgtEl>
                                          <p:spTgt spid="2"/>
                                        </p:tgtEl>
                                        <p:attrNameLst>
                                          <p:attrName>style.fontSize</p:attrName>
                                        </p:attrNameLst>
                                      </p:cBhvr>
                                    </p:anim>
                                  </p:childTnLst>
                                </p:cTn>
                              </p:par>
                            </p:childTnLst>
                          </p:cTn>
                        </p:par>
                      </p:childTnLst>
                    </p:cTn>
                  </p:par>
                  <p:par>
                    <p:cTn id="7" fill="hold">
                      <p:stCondLst>
                        <p:cond delay="indefinite"/>
                      </p:stCondLst>
                      <p:childTnLst>
                        <p:par>
                          <p:cTn id="8" fill="hold">
                            <p:stCondLst>
                              <p:cond delay="0"/>
                            </p:stCondLst>
                            <p:childTnLst>
                              <p:par>
                                <p:cTn id="9" presetID="50" presetClass="exit" presetSubtype="0" accel="100000" fill="hold" grpId="0" nodeType="clickEffect">
                                  <p:stCondLst>
                                    <p:cond delay="0"/>
                                  </p:stCondLst>
                                  <p:childTnLst>
                                    <p:anim calcmode="lin" valueType="num">
                                      <p:cBhvr>
                                        <p:cTn id="10" dur="1000"/>
                                        <p:tgtEl>
                                          <p:spTgt spid="3">
                                            <p:txEl>
                                              <p:pRg st="0" end="0"/>
                                            </p:txEl>
                                          </p:spTgt>
                                        </p:tgtEl>
                                        <p:attrNameLst>
                                          <p:attrName>ppt_w</p:attrName>
                                        </p:attrNameLst>
                                      </p:cBhvr>
                                      <p:tavLst>
                                        <p:tav tm="0">
                                          <p:val>
                                            <p:strVal val="ppt_w"/>
                                          </p:val>
                                        </p:tav>
                                        <p:tav tm="100000">
                                          <p:val>
                                            <p:strVal val="ppt_w+.3"/>
                                          </p:val>
                                        </p:tav>
                                      </p:tavLst>
                                    </p:anim>
                                    <p:anim calcmode="lin" valueType="num">
                                      <p:cBhvr>
                                        <p:cTn id="11" dur="1000"/>
                                        <p:tgtEl>
                                          <p:spTgt spid="3">
                                            <p:txEl>
                                              <p:pRg st="0" end="0"/>
                                            </p:txEl>
                                          </p:spTgt>
                                        </p:tgtEl>
                                        <p:attrNameLst>
                                          <p:attrName>ppt_h</p:attrName>
                                        </p:attrNameLst>
                                      </p:cBhvr>
                                      <p:tavLst>
                                        <p:tav tm="0">
                                          <p:val>
                                            <p:strVal val="ppt_h"/>
                                          </p:val>
                                        </p:tav>
                                        <p:tav tm="100000">
                                          <p:val>
                                            <p:strVal val="ppt_h"/>
                                          </p:val>
                                        </p:tav>
                                      </p:tavLst>
                                    </p:anim>
                                    <p:animEffect transition="out" filter="fade">
                                      <p:cBhvr>
                                        <p:cTn id="12" dur="1000"/>
                                        <p:tgtEl>
                                          <p:spTgt spid="3">
                                            <p:txEl>
                                              <p:pRg st="0" end="0"/>
                                            </p:txEl>
                                          </p:spTgt>
                                        </p:tgtEl>
                                      </p:cBhvr>
                                    </p:animEffect>
                                    <p:set>
                                      <p:cBhvr>
                                        <p:cTn id="13"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جذب ، انتقال ، ذخیره و دفع </a:t>
            </a:r>
            <a:r>
              <a:rPr lang="en-US" dirty="0" smtClean="0"/>
              <a:t/>
            </a:r>
            <a:br>
              <a:rPr lang="en-US" dirty="0" smtClean="0"/>
            </a:br>
            <a:endParaRPr lang="fa-IR" dirty="0"/>
          </a:p>
        </p:txBody>
      </p:sp>
      <p:sp>
        <p:nvSpPr>
          <p:cNvPr id="3" name="Content Placeholder 2"/>
          <p:cNvSpPr>
            <a:spLocks noGrp="1"/>
          </p:cNvSpPr>
          <p:nvPr>
            <p:ph idx="1"/>
          </p:nvPr>
        </p:nvSpPr>
        <p:spPr>
          <a:xfrm>
            <a:off x="428596" y="1142984"/>
            <a:ext cx="7498080" cy="5000660"/>
          </a:xfrm>
        </p:spPr>
        <p:txBody>
          <a:bodyPr>
            <a:normAutofit fontScale="85000" lnSpcReduction="20000"/>
          </a:bodyPr>
          <a:lstStyle/>
          <a:p>
            <a:pPr algn="just">
              <a:lnSpc>
                <a:spcPct val="170000"/>
              </a:lnSpc>
              <a:buClr>
                <a:srgbClr val="7030A0"/>
              </a:buClr>
              <a:buFont typeface="Wingdings" pitchFamily="2" charset="2"/>
              <a:buChar char="ü"/>
            </a:pPr>
            <a:r>
              <a:rPr lang="fa-IR" sz="3400" dirty="0" smtClean="0">
                <a:solidFill>
                  <a:srgbClr val="7030A0"/>
                </a:solidFill>
                <a:cs typeface="B Koodak" pitchFamily="2" charset="-78"/>
              </a:rPr>
              <a:t>جذب:</a:t>
            </a:r>
          </a:p>
          <a:p>
            <a:pPr algn="just">
              <a:lnSpc>
                <a:spcPct val="170000"/>
              </a:lnSpc>
              <a:buClr>
                <a:srgbClr val="7030A0"/>
              </a:buClr>
              <a:buNone/>
            </a:pPr>
            <a:r>
              <a:rPr lang="fa-IR" sz="3400" dirty="0" smtClean="0">
                <a:cs typeface="B Koodak" pitchFamily="2" charset="-78"/>
              </a:rPr>
              <a:t>شکل های کروم آلی و معدنی مانند املاح دیگر به طور متفاوت جذب می شوند . کروم آلی به خوبی جذب می شود ولی به سرعت از بدن عبور می کند. جذب کروم با اگزالات افزایش می یابد و در حیوانات با کمبود آهن بیشتر از حیوانات با وضعیت کافی آهن است . این مسئله نشان دهنده مسیر مشترک جذب کروم با آهن است .جذب کروم از کلرید کروم با نوع کربوهیدرات مصرف شده غذایی تغییر می کند. به طوری که نشاسته در مقایسه با شکر جذب کروم را افزایش می دهد . </a:t>
            </a:r>
            <a:endParaRPr lang="en-US" sz="3400"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xit" presetSubtype="0" fill="hold" grpId="0" nodeType="clickEffect">
                                  <p:stCondLst>
                                    <p:cond delay="0"/>
                                  </p:stCondLst>
                                  <p:childTnLst>
                                    <p:anim to="" calcmode="lin" valueType="num">
                                      <p:cBhvr>
                                        <p:cTn id="15" dur="1"/>
                                        <p:tgtEl>
                                          <p:spTgt spid="3">
                                            <p:txEl>
                                              <p:pRg st="0" end="0"/>
                                            </p:txEl>
                                          </p:spTgt>
                                        </p:tgtEl>
                                        <p:attrNameLst>
                                          <p:attrName/>
                                        </p:attrNameLst>
                                      </p:cBhvr>
                                    </p:anim>
                                    <p:set>
                                      <p:cBhvr>
                                        <p:cTn id="16"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4" presetClass="exit" presetSubtype="0" fill="hold" grpId="0" nodeType="clickEffect">
                                  <p:stCondLst>
                                    <p:cond delay="0"/>
                                  </p:stCondLst>
                                  <p:childTnLst>
                                    <p:anim to="" calcmode="lin" valueType="num">
                                      <p:cBhvr>
                                        <p:cTn id="20" dur="1"/>
                                        <p:tgtEl>
                                          <p:spTgt spid="3">
                                            <p:txEl>
                                              <p:pRg st="1" end="1"/>
                                            </p:txEl>
                                          </p:spTgt>
                                        </p:tgtEl>
                                        <p:attrNameLst>
                                          <p:attrName/>
                                        </p:attrNameLst>
                                      </p:cBhvr>
                                    </p:anim>
                                    <p:set>
                                      <p:cBhvr>
                                        <p:cTn id="21"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285728"/>
            <a:ext cx="7498080" cy="5962672"/>
          </a:xfrm>
        </p:spPr>
        <p:txBody>
          <a:bodyPr>
            <a:normAutofit lnSpcReduction="10000"/>
          </a:bodyPr>
          <a:lstStyle/>
          <a:p>
            <a:pPr>
              <a:lnSpc>
                <a:spcPct val="160000"/>
              </a:lnSpc>
              <a:buNone/>
            </a:pPr>
            <a:r>
              <a:rPr lang="en-US" dirty="0" smtClean="0">
                <a:cs typeface="B Koodak" pitchFamily="2" charset="-78"/>
              </a:rPr>
              <a:t> </a:t>
            </a:r>
          </a:p>
          <a:p>
            <a:pPr>
              <a:lnSpc>
                <a:spcPct val="160000"/>
              </a:lnSpc>
              <a:buClr>
                <a:schemeClr val="accent6">
                  <a:lumMod val="50000"/>
                </a:schemeClr>
              </a:buClr>
              <a:buFont typeface="Wingdings" pitchFamily="2" charset="2"/>
              <a:buChar char="ü"/>
            </a:pPr>
            <a:r>
              <a:rPr lang="fa-IR" dirty="0" smtClean="0">
                <a:solidFill>
                  <a:srgbClr val="7030A0"/>
                </a:solidFill>
                <a:cs typeface="B Koodak" pitchFamily="2" charset="-78"/>
              </a:rPr>
              <a:t>حمل:</a:t>
            </a:r>
          </a:p>
          <a:p>
            <a:pPr>
              <a:lnSpc>
                <a:spcPct val="160000"/>
              </a:lnSpc>
              <a:buNone/>
            </a:pPr>
            <a:r>
              <a:rPr lang="fa-IR" dirty="0" smtClean="0">
                <a:cs typeface="B Koodak" pitchFamily="2" charset="-78"/>
              </a:rPr>
              <a:t>و آهن توسط ترانسفرین حمل می شوند . در صورت بالا بودن اشباع ترانسفرین با آهن ، آلبومین نیز می تواند کروم را حمل کند . آلفا و بتا گلوبولین ها و لیپوپروتئین نیز می توانند به کروم متصل شوند. </a:t>
            </a:r>
            <a:endParaRPr lang="en-US" dirty="0" smtClean="0">
              <a:cs typeface="B Koodak" pitchFamily="2" charset="-78"/>
            </a:endParaRPr>
          </a:p>
          <a:p>
            <a:pPr>
              <a:lnSpc>
                <a:spcPct val="160000"/>
              </a:lnSpc>
              <a:buClr>
                <a:schemeClr val="accent6">
                  <a:lumMod val="50000"/>
                </a:schemeClr>
              </a:buClr>
              <a:buFont typeface="Wingdings" pitchFamily="2" charset="2"/>
              <a:buChar char="ü"/>
            </a:pPr>
            <a:r>
              <a:rPr lang="fa-IR" dirty="0" smtClean="0">
                <a:solidFill>
                  <a:srgbClr val="7030A0"/>
                </a:solidFill>
                <a:cs typeface="B Koodak" pitchFamily="2" charset="-78"/>
              </a:rPr>
              <a:t>دفع : </a:t>
            </a:r>
            <a:r>
              <a:rPr lang="fa-IR" dirty="0" smtClean="0">
                <a:cs typeface="B Koodak" pitchFamily="2" charset="-78"/>
              </a:rPr>
              <a:t>کروم معدنی عمدتاً از طریق کلیه دفع می شود. مقدار کمی از آن نیز از طریق مو، عرق و صفرا دفع می گردد. کروم آلی از طریق صفرا دفع می شود. ورزش سنگین ، ترومای جسمی یا افزایش دریافت قندهای ساده سبب افزایش دفع کروم می گردند. </a:t>
            </a:r>
            <a:endParaRPr lang="en-US" dirty="0" smtClean="0">
              <a:cs typeface="B Koodak" pitchFamily="2" charset="-78"/>
            </a:endParaRPr>
          </a:p>
          <a:p>
            <a:pPr>
              <a:lnSpc>
                <a:spcPct val="160000"/>
              </a:lnSpc>
              <a:buNone/>
            </a:pPr>
            <a:r>
              <a:rPr lang="en-US" dirty="0" smtClean="0">
                <a:cs typeface="B Koodak" pitchFamily="2" charset="-78"/>
              </a:rPr>
              <a:t> </a:t>
            </a:r>
          </a:p>
          <a:p>
            <a:pPr>
              <a:lnSpc>
                <a:spcPct val="160000"/>
              </a:lnSpc>
            </a:pPr>
            <a:endParaRPr lang="fa-IR" dirty="0">
              <a:cs typeface="B Koodak"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fa-IR" b="1" dirty="0" smtClean="0">
                <a:cs typeface="B Koodak" pitchFamily="2" charset="-78"/>
              </a:rPr>
              <a:t>عملکرد</a:t>
            </a:r>
            <a:r>
              <a:rPr lang="en-US" dirty="0" smtClean="0">
                <a:cs typeface="B Koodak" pitchFamily="2" charset="-78"/>
              </a:rPr>
              <a:t/>
            </a:r>
            <a:br>
              <a:rPr lang="en-US" dirty="0" smtClean="0">
                <a:cs typeface="B Koodak" pitchFamily="2" charset="-78"/>
              </a:rPr>
            </a:br>
            <a:endParaRPr lang="fa-IR" dirty="0">
              <a:cs typeface="B Koodak" pitchFamily="2" charset="-78"/>
            </a:endParaRPr>
          </a:p>
        </p:txBody>
      </p:sp>
      <p:sp>
        <p:nvSpPr>
          <p:cNvPr id="3" name="Content Placeholder 2"/>
          <p:cNvSpPr>
            <a:spLocks noGrp="1"/>
          </p:cNvSpPr>
          <p:nvPr>
            <p:ph idx="1"/>
          </p:nvPr>
        </p:nvSpPr>
        <p:spPr>
          <a:xfrm>
            <a:off x="0" y="1214422"/>
            <a:ext cx="7498080" cy="5033978"/>
          </a:xfrm>
        </p:spPr>
        <p:txBody>
          <a:bodyPr>
            <a:normAutofit/>
          </a:bodyPr>
          <a:lstStyle/>
          <a:p>
            <a:pPr algn="just">
              <a:lnSpc>
                <a:spcPct val="150000"/>
              </a:lnSpc>
              <a:buNone/>
            </a:pPr>
            <a:r>
              <a:rPr lang="fa-IR" dirty="0" smtClean="0">
                <a:cs typeface="B Koodak" pitchFamily="2" charset="-78"/>
              </a:rPr>
              <a:t>کروم سبب تقویت عمل انسولین شده و به این ترتیب روی متابولیسم کربوهیدرات ، لیپید و پروتئین اثر دارد. کروم ممکن است اثر مفیدی روی سطوح تری گلیسرید سرم در بیماران </a:t>
            </a:r>
            <a:r>
              <a:rPr lang="en-US" dirty="0" smtClean="0">
                <a:cs typeface="B Koodak" pitchFamily="2" charset="-78"/>
              </a:rPr>
              <a:t>NIDDM</a:t>
            </a:r>
            <a:r>
              <a:rPr lang="fa-IR" dirty="0" smtClean="0">
                <a:cs typeface="B Koodak" pitchFamily="2" charset="-78"/>
              </a:rPr>
              <a:t> داشته باشد.</a:t>
            </a:r>
            <a:endParaRPr lang="en-US" dirty="0" smtClean="0">
              <a:cs typeface="B Koodak" pitchFamily="2" charset="-78"/>
            </a:endParaRPr>
          </a:p>
          <a:p>
            <a:pPr algn="just">
              <a:lnSpc>
                <a:spcPct val="150000"/>
              </a:lnSpc>
              <a:buNone/>
            </a:pPr>
            <a:r>
              <a:rPr lang="fa-IR" dirty="0" smtClean="0">
                <a:cs typeface="B Koodak" pitchFamily="2" charset="-78"/>
              </a:rPr>
              <a:t>یک ترکیب احتمالی کروم – اسید نیکوتینیک مشخص شده است، کروم ممکن است سبب تنظیم سنتز مولکولی شود که این مولکول عمل انسولین  را تقویت می کند. نقش احتمالی دیگر کروم عبارت است از تنطیم بیان ژن  که شییه به عمل روی است .</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2" presetClass="emph" presetSubtype="0" fill="hold" grpId="0" nodeType="clickEffect">
                                  <p:stCondLst>
                                    <p:cond delay="0"/>
                                  </p:stCondLst>
                                  <p:childTnLst>
                                    <p:animClr clrSpc="rgb" dir="cw">
                                      <p:cBhvr override="childStyle">
                                        <p:cTn id="24" dur="100" fill="hold"/>
                                        <p:tgtEl>
                                          <p:spTgt spid="3">
                                            <p:txEl>
                                              <p:pRg st="0" end="0"/>
                                            </p:txEl>
                                          </p:spTgt>
                                        </p:tgtEl>
                                        <p:attrNameLst>
                                          <p:attrName>style.color</p:attrName>
                                        </p:attrNameLst>
                                      </p:cBhvr>
                                      <p:to>
                                        <a:schemeClr val="accent2"/>
                                      </p:to>
                                    </p:animClr>
                                    <p:animClr clrSpc="rgb" dir="cw">
                                      <p:cBhvr>
                                        <p:cTn id="25" dur="100" fill="hold"/>
                                        <p:tgtEl>
                                          <p:spTgt spid="3">
                                            <p:txEl>
                                              <p:pRg st="0" end="0"/>
                                            </p:txEl>
                                          </p:spTgt>
                                        </p:tgtEl>
                                        <p:attrNameLst>
                                          <p:attrName>fillcolor</p:attrName>
                                        </p:attrNameLst>
                                      </p:cBhvr>
                                      <p:to>
                                        <a:schemeClr val="accent2"/>
                                      </p:to>
                                    </p:animClr>
                                    <p:set>
                                      <p:cBhvr>
                                        <p:cTn id="26" dur="100" fill="hold"/>
                                        <p:tgtEl>
                                          <p:spTgt spid="3">
                                            <p:txEl>
                                              <p:pRg st="0" end="0"/>
                                            </p:txEl>
                                          </p:spTgt>
                                        </p:tgtEl>
                                        <p:attrNameLst>
                                          <p:attrName>fill.type</p:attrName>
                                        </p:attrNameLst>
                                      </p:cBhvr>
                                      <p:to>
                                        <p:strVal val="solid"/>
                                      </p:to>
                                    </p:set>
                                    <p:set>
                                      <p:cBhvr>
                                        <p:cTn id="27" dur="100" fill="hold"/>
                                        <p:tgtEl>
                                          <p:spTgt spid="3">
                                            <p:txEl>
                                              <p:pRg st="0" end="0"/>
                                            </p:txEl>
                                          </p:spTgt>
                                        </p:tgtEl>
                                        <p:attrNameLst>
                                          <p:attrName>fill.on</p:attrName>
                                        </p:attrNameLst>
                                      </p:cBhvr>
                                      <p:to>
                                        <p:strVal val="true"/>
                                      </p:to>
                                    </p:set>
                                    <p:animRot by="120000">
                                      <p:cBhvr>
                                        <p:cTn id="28" dur="100" fill="hold">
                                          <p:stCondLst>
                                            <p:cond delay="0"/>
                                          </p:stCondLst>
                                        </p:cTn>
                                        <p:tgtEl>
                                          <p:spTgt spid="3">
                                            <p:txEl>
                                              <p:pRg st="0" end="0"/>
                                            </p:txEl>
                                          </p:spTgt>
                                        </p:tgtEl>
                                        <p:attrNameLst>
                                          <p:attrName>r</p:attrName>
                                        </p:attrNameLst>
                                      </p:cBhvr>
                                    </p:animRot>
                                    <p:animRot by="-240000">
                                      <p:cBhvr>
                                        <p:cTn id="29" dur="200" fill="hold">
                                          <p:stCondLst>
                                            <p:cond delay="200"/>
                                          </p:stCondLst>
                                        </p:cTn>
                                        <p:tgtEl>
                                          <p:spTgt spid="3">
                                            <p:txEl>
                                              <p:pRg st="0" end="0"/>
                                            </p:txEl>
                                          </p:spTgt>
                                        </p:tgtEl>
                                        <p:attrNameLst>
                                          <p:attrName>r</p:attrName>
                                        </p:attrNameLst>
                                      </p:cBhvr>
                                    </p:animRot>
                                    <p:animRot by="240000">
                                      <p:cBhvr>
                                        <p:cTn id="30" dur="200" fill="hold">
                                          <p:stCondLst>
                                            <p:cond delay="400"/>
                                          </p:stCondLst>
                                        </p:cTn>
                                        <p:tgtEl>
                                          <p:spTgt spid="3">
                                            <p:txEl>
                                              <p:pRg st="0" end="0"/>
                                            </p:txEl>
                                          </p:spTgt>
                                        </p:tgtEl>
                                        <p:attrNameLst>
                                          <p:attrName>r</p:attrName>
                                        </p:attrNameLst>
                                      </p:cBhvr>
                                    </p:animRot>
                                    <p:animRot by="-240000">
                                      <p:cBhvr>
                                        <p:cTn id="31" dur="200" fill="hold">
                                          <p:stCondLst>
                                            <p:cond delay="600"/>
                                          </p:stCondLst>
                                        </p:cTn>
                                        <p:tgtEl>
                                          <p:spTgt spid="3">
                                            <p:txEl>
                                              <p:pRg st="0" end="0"/>
                                            </p:txEl>
                                          </p:spTgt>
                                        </p:tgtEl>
                                        <p:attrNameLst>
                                          <p:attrName>r</p:attrName>
                                        </p:attrNameLst>
                                      </p:cBhvr>
                                    </p:animRot>
                                    <p:animRot by="120000">
                                      <p:cBhvr>
                                        <p:cTn id="32" dur="200" fill="hold">
                                          <p:stCondLst>
                                            <p:cond delay="800"/>
                                          </p:stCondLst>
                                        </p:cTn>
                                        <p:tgtEl>
                                          <p:spTgt spid="3">
                                            <p:txEl>
                                              <p:pRg st="0" end="0"/>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32" presetClass="emph" presetSubtype="0" fill="hold" grpId="0" nodeType="clickEffect">
                                  <p:stCondLst>
                                    <p:cond delay="0"/>
                                  </p:stCondLst>
                                  <p:childTnLst>
                                    <p:animClr clrSpc="rgb" dir="cw">
                                      <p:cBhvr override="childStyle">
                                        <p:cTn id="36" dur="100" fill="hold"/>
                                        <p:tgtEl>
                                          <p:spTgt spid="3">
                                            <p:txEl>
                                              <p:pRg st="1" end="1"/>
                                            </p:txEl>
                                          </p:spTgt>
                                        </p:tgtEl>
                                        <p:attrNameLst>
                                          <p:attrName>style.color</p:attrName>
                                        </p:attrNameLst>
                                      </p:cBhvr>
                                      <p:to>
                                        <a:schemeClr val="accent2"/>
                                      </p:to>
                                    </p:animClr>
                                    <p:animClr clrSpc="rgb" dir="cw">
                                      <p:cBhvr>
                                        <p:cTn id="37" dur="100" fill="hold"/>
                                        <p:tgtEl>
                                          <p:spTgt spid="3">
                                            <p:txEl>
                                              <p:pRg st="1" end="1"/>
                                            </p:txEl>
                                          </p:spTgt>
                                        </p:tgtEl>
                                        <p:attrNameLst>
                                          <p:attrName>fillcolor</p:attrName>
                                        </p:attrNameLst>
                                      </p:cBhvr>
                                      <p:to>
                                        <a:schemeClr val="accent2"/>
                                      </p:to>
                                    </p:animClr>
                                    <p:set>
                                      <p:cBhvr>
                                        <p:cTn id="38" dur="100" fill="hold"/>
                                        <p:tgtEl>
                                          <p:spTgt spid="3">
                                            <p:txEl>
                                              <p:pRg st="1" end="1"/>
                                            </p:txEl>
                                          </p:spTgt>
                                        </p:tgtEl>
                                        <p:attrNameLst>
                                          <p:attrName>fill.type</p:attrName>
                                        </p:attrNameLst>
                                      </p:cBhvr>
                                      <p:to>
                                        <p:strVal val="solid"/>
                                      </p:to>
                                    </p:set>
                                    <p:set>
                                      <p:cBhvr>
                                        <p:cTn id="39" dur="100" fill="hold"/>
                                        <p:tgtEl>
                                          <p:spTgt spid="3">
                                            <p:txEl>
                                              <p:pRg st="1" end="1"/>
                                            </p:txEl>
                                          </p:spTgt>
                                        </p:tgtEl>
                                        <p:attrNameLst>
                                          <p:attrName>fill.on</p:attrName>
                                        </p:attrNameLst>
                                      </p:cBhvr>
                                      <p:to>
                                        <p:strVal val="true"/>
                                      </p:to>
                                    </p:set>
                                    <p:animRot by="120000">
                                      <p:cBhvr>
                                        <p:cTn id="40" dur="100" fill="hold">
                                          <p:stCondLst>
                                            <p:cond delay="0"/>
                                          </p:stCondLst>
                                        </p:cTn>
                                        <p:tgtEl>
                                          <p:spTgt spid="3">
                                            <p:txEl>
                                              <p:pRg st="1" end="1"/>
                                            </p:txEl>
                                          </p:spTgt>
                                        </p:tgtEl>
                                        <p:attrNameLst>
                                          <p:attrName>r</p:attrName>
                                        </p:attrNameLst>
                                      </p:cBhvr>
                                    </p:animRot>
                                    <p:animRot by="-240000">
                                      <p:cBhvr>
                                        <p:cTn id="41" dur="200" fill="hold">
                                          <p:stCondLst>
                                            <p:cond delay="200"/>
                                          </p:stCondLst>
                                        </p:cTn>
                                        <p:tgtEl>
                                          <p:spTgt spid="3">
                                            <p:txEl>
                                              <p:pRg st="1" end="1"/>
                                            </p:txEl>
                                          </p:spTgt>
                                        </p:tgtEl>
                                        <p:attrNameLst>
                                          <p:attrName>r</p:attrName>
                                        </p:attrNameLst>
                                      </p:cBhvr>
                                    </p:animRot>
                                    <p:animRot by="240000">
                                      <p:cBhvr>
                                        <p:cTn id="42" dur="200" fill="hold">
                                          <p:stCondLst>
                                            <p:cond delay="400"/>
                                          </p:stCondLst>
                                        </p:cTn>
                                        <p:tgtEl>
                                          <p:spTgt spid="3">
                                            <p:txEl>
                                              <p:pRg st="1" end="1"/>
                                            </p:txEl>
                                          </p:spTgt>
                                        </p:tgtEl>
                                        <p:attrNameLst>
                                          <p:attrName>r</p:attrName>
                                        </p:attrNameLst>
                                      </p:cBhvr>
                                    </p:animRot>
                                    <p:animRot by="-240000">
                                      <p:cBhvr>
                                        <p:cTn id="43" dur="200" fill="hold">
                                          <p:stCondLst>
                                            <p:cond delay="600"/>
                                          </p:stCondLst>
                                        </p:cTn>
                                        <p:tgtEl>
                                          <p:spTgt spid="3">
                                            <p:txEl>
                                              <p:pRg st="1" end="1"/>
                                            </p:txEl>
                                          </p:spTgt>
                                        </p:tgtEl>
                                        <p:attrNameLst>
                                          <p:attrName>r</p:attrName>
                                        </p:attrNameLst>
                                      </p:cBhvr>
                                    </p:animRot>
                                    <p:animRot by="120000">
                                      <p:cBhvr>
                                        <p:cTn id="44" dur="200" fill="hold">
                                          <p:stCondLst>
                                            <p:cond delay="80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DRI</a:t>
            </a:r>
            <a:r>
              <a:rPr lang="en-US" dirty="0" smtClean="0"/>
              <a:t/>
            </a:r>
            <a:br>
              <a:rPr lang="en-US" dirty="0" smtClean="0"/>
            </a:br>
            <a:endParaRPr lang="fa-IR" dirty="0"/>
          </a:p>
        </p:txBody>
      </p:sp>
      <p:sp>
        <p:nvSpPr>
          <p:cNvPr id="3" name="Content Placeholder 2"/>
          <p:cNvSpPr>
            <a:spLocks noGrp="1"/>
          </p:cNvSpPr>
          <p:nvPr>
            <p:ph idx="1"/>
          </p:nvPr>
        </p:nvSpPr>
        <p:spPr>
          <a:xfrm>
            <a:off x="0" y="1428736"/>
            <a:ext cx="7498080" cy="4195778"/>
          </a:xfrm>
        </p:spPr>
        <p:txBody>
          <a:bodyPr/>
          <a:lstStyle/>
          <a:p>
            <a:pPr>
              <a:lnSpc>
                <a:spcPct val="150000"/>
              </a:lnSpc>
            </a:pPr>
            <a:r>
              <a:rPr lang="en-US" dirty="0" smtClean="0">
                <a:cs typeface="B Koodak" pitchFamily="2" charset="-78"/>
              </a:rPr>
              <a:t>AI</a:t>
            </a:r>
            <a:r>
              <a:rPr lang="fa-IR" dirty="0" smtClean="0">
                <a:cs typeface="B Koodak" pitchFamily="2" charset="-78"/>
              </a:rPr>
              <a:t> کروم 35-25 میکروگرم در روز برای مردان 9 سال و بالاتر و 25 – 21 میکروگرم در روز برای زنان همان سن می باشد . بسته به سن کودک  15- 11 میکرو گرم در روز برای کودکان  8-1 سال مشخص شده ات</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19" presetClass="exit" presetSubtype="10" fill="hold" grpId="0" nodeType="clickEffect">
                                  <p:stCondLst>
                                    <p:cond delay="0"/>
                                  </p:stCondLst>
                                  <p:childTnLst>
                                    <p:anim calcmode="lin" valueType="num">
                                      <p:cBhvr>
                                        <p:cTn id="10" dur="5000"/>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منابع غذایی و دریافت </a:t>
            </a:r>
            <a:r>
              <a:rPr lang="en-US" dirty="0" smtClean="0"/>
              <a:t/>
            </a:r>
            <a:br>
              <a:rPr lang="en-US" dirty="0" smtClean="0"/>
            </a:br>
            <a:endParaRPr lang="fa-IR" dirty="0"/>
          </a:p>
        </p:txBody>
      </p:sp>
      <p:sp>
        <p:nvSpPr>
          <p:cNvPr id="3" name="Content Placeholder 2"/>
          <p:cNvSpPr>
            <a:spLocks noGrp="1"/>
          </p:cNvSpPr>
          <p:nvPr>
            <p:ph idx="1"/>
          </p:nvPr>
        </p:nvSpPr>
        <p:spPr>
          <a:xfrm>
            <a:off x="357158" y="1142984"/>
            <a:ext cx="7498080" cy="5105416"/>
          </a:xfrm>
        </p:spPr>
        <p:txBody>
          <a:bodyPr>
            <a:normAutofit/>
          </a:bodyPr>
          <a:lstStyle/>
          <a:p>
            <a:pPr algn="just">
              <a:lnSpc>
                <a:spcPct val="150000"/>
              </a:lnSpc>
              <a:buNone/>
            </a:pPr>
            <a:r>
              <a:rPr lang="fa-IR" dirty="0" smtClean="0">
                <a:cs typeface="B Koodak" pitchFamily="2" charset="-78"/>
              </a:rPr>
              <a:t>مخمر آب جو، صدف ، جگر و سیب زمینی کروم بالایی دارند . غذاهای دریایی ، غلات کامل ، پنیر ، مرغ ، گوشت و سبوس محتوای کرئم متوسطی دارند . تصفیه گندم سبب برداشت کروم همراه با جوانه و سبوس می شود و با تصفیه شکر ، کروم وارد بخش ملاس  می گردد. محصولات لبنی ، میوه جات و سبزیجات کروم کمی دارند.</a:t>
            </a:r>
            <a:endParaRPr lang="en-US" dirty="0" smtClean="0">
              <a:cs typeface="B Koodak" pitchFamily="2" charset="-78"/>
            </a:endParaRPr>
          </a:p>
          <a:p>
            <a:pPr>
              <a:lnSpc>
                <a:spcPct val="150000"/>
              </a:lnSpc>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500042"/>
            <a:ext cx="7239000" cy="1143000"/>
          </a:xfrm>
        </p:spPr>
        <p:txBody>
          <a:bodyPr>
            <a:noAutofit/>
          </a:bodyPr>
          <a:lstStyle/>
          <a:p>
            <a:pPr algn="r"/>
            <a:r>
              <a:rPr lang="fa-IR" sz="2800" b="1" dirty="0" smtClean="0"/>
              <a:t>محتوای کروم برخی غذاها </a:t>
            </a:r>
            <a:r>
              <a:rPr lang="en-US" sz="2800" dirty="0" smtClean="0"/>
              <a:t/>
            </a:r>
            <a:br>
              <a:rPr lang="en-US" sz="2800" dirty="0" smtClean="0"/>
            </a:br>
            <a:endParaRPr lang="fa-IR" sz="2800" dirty="0"/>
          </a:p>
        </p:txBody>
      </p:sp>
      <p:graphicFrame>
        <p:nvGraphicFramePr>
          <p:cNvPr id="4" name="Content Placeholder 3"/>
          <p:cNvGraphicFramePr>
            <a:graphicFrameLocks noGrp="1"/>
          </p:cNvGraphicFramePr>
          <p:nvPr>
            <p:ph idx="1"/>
          </p:nvPr>
        </p:nvGraphicFramePr>
        <p:xfrm>
          <a:off x="457200" y="1609725"/>
          <a:ext cx="7239000" cy="4552968"/>
        </p:xfrm>
        <a:graphic>
          <a:graphicData uri="http://schemas.openxmlformats.org/drawingml/2006/table">
            <a:tbl>
              <a:tblPr rtl="1" firstRow="1" bandRow="1">
                <a:tableStyleId>{793D81CF-94F2-401A-BA57-92F5A7B2D0C5}</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370840">
                <a:tc>
                  <a:txBody>
                    <a:bodyPr/>
                    <a:lstStyle/>
                    <a:p>
                      <a:pPr algn="ctr" rtl="1">
                        <a:lnSpc>
                          <a:spcPct val="150000"/>
                        </a:lnSpc>
                        <a:spcAft>
                          <a:spcPts val="0"/>
                        </a:spcAft>
                      </a:pPr>
                      <a:r>
                        <a:rPr lang="fa-IR" sz="1500" dirty="0"/>
                        <a:t>غذا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میکروگرم </a:t>
                      </a:r>
                      <a:endParaRPr lang="en-US" sz="1100">
                        <a:latin typeface="Calibri"/>
                        <a:ea typeface="Calibri"/>
                        <a:cs typeface="Arial"/>
                      </a:endParaRPr>
                    </a:p>
                  </a:txBody>
                  <a:tcPr marL="66199" marR="66199" marT="0" marB="0"/>
                </a:tc>
                <a:extLst>
                  <a:ext uri="{0D108BD9-81ED-4DB2-BD59-A6C34878D82A}">
                    <a16:rowId xmlns:a16="http://schemas.microsoft.com/office/drawing/2014/main" val="10000"/>
                  </a:ext>
                </a:extLst>
              </a:tr>
              <a:tr h="370840">
                <a:tc>
                  <a:txBody>
                    <a:bodyPr/>
                    <a:lstStyle/>
                    <a:p>
                      <a:pPr algn="ctr" rtl="1">
                        <a:lnSpc>
                          <a:spcPct val="150000"/>
                        </a:lnSpc>
                        <a:spcAft>
                          <a:spcPts val="0"/>
                        </a:spcAft>
                      </a:pPr>
                      <a:r>
                        <a:rPr lang="fa-IR" sz="1500" dirty="0"/>
                        <a:t>بروکلی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22</a:t>
                      </a:r>
                      <a:endParaRPr lang="en-US" sz="1100">
                        <a:latin typeface="Calibri"/>
                        <a:ea typeface="Calibri"/>
                        <a:cs typeface="Arial"/>
                      </a:endParaRPr>
                    </a:p>
                  </a:txBody>
                  <a:tcPr marL="66199" marR="66199" marT="0" marB="0"/>
                </a:tc>
                <a:extLst>
                  <a:ext uri="{0D108BD9-81ED-4DB2-BD59-A6C34878D82A}">
                    <a16:rowId xmlns:a16="http://schemas.microsoft.com/office/drawing/2014/main" val="10001"/>
                  </a:ext>
                </a:extLst>
              </a:tr>
              <a:tr h="370840">
                <a:tc>
                  <a:txBody>
                    <a:bodyPr/>
                    <a:lstStyle/>
                    <a:p>
                      <a:pPr algn="ctr" rtl="1">
                        <a:lnSpc>
                          <a:spcPct val="150000"/>
                        </a:lnSpc>
                        <a:spcAft>
                          <a:spcPts val="0"/>
                        </a:spcAft>
                      </a:pPr>
                      <a:r>
                        <a:rPr lang="fa-IR" sz="1500" dirty="0"/>
                        <a:t>ران بوقلمون ، 3 اونس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4/10</a:t>
                      </a:r>
                      <a:endParaRPr lang="en-US" sz="1100">
                        <a:latin typeface="Calibri"/>
                        <a:ea typeface="Calibri"/>
                        <a:cs typeface="Arial"/>
                      </a:endParaRPr>
                    </a:p>
                  </a:txBody>
                  <a:tcPr marL="66199" marR="66199" marT="0" marB="0"/>
                </a:tc>
                <a:extLst>
                  <a:ext uri="{0D108BD9-81ED-4DB2-BD59-A6C34878D82A}">
                    <a16:rowId xmlns:a16="http://schemas.microsoft.com/office/drawing/2014/main" val="10002"/>
                  </a:ext>
                </a:extLst>
              </a:tr>
              <a:tr h="370840">
                <a:tc>
                  <a:txBody>
                    <a:bodyPr/>
                    <a:lstStyle/>
                    <a:p>
                      <a:pPr algn="ctr" rtl="1">
                        <a:lnSpc>
                          <a:spcPct val="150000"/>
                        </a:lnSpc>
                        <a:spcAft>
                          <a:spcPts val="0"/>
                        </a:spcAft>
                      </a:pPr>
                      <a:r>
                        <a:rPr lang="fa-IR" sz="1500" dirty="0"/>
                        <a:t>آب انگور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5/7</a:t>
                      </a:r>
                      <a:endParaRPr lang="en-US" sz="1100">
                        <a:latin typeface="Calibri"/>
                        <a:ea typeface="Calibri"/>
                        <a:cs typeface="Arial"/>
                      </a:endParaRPr>
                    </a:p>
                  </a:txBody>
                  <a:tcPr marL="66199" marR="66199" marT="0" marB="0"/>
                </a:tc>
                <a:extLst>
                  <a:ext uri="{0D108BD9-81ED-4DB2-BD59-A6C34878D82A}">
                    <a16:rowId xmlns:a16="http://schemas.microsoft.com/office/drawing/2014/main" val="10003"/>
                  </a:ext>
                </a:extLst>
              </a:tr>
              <a:tr h="370840">
                <a:tc>
                  <a:txBody>
                    <a:bodyPr/>
                    <a:lstStyle/>
                    <a:p>
                      <a:pPr algn="ctr" rtl="1">
                        <a:lnSpc>
                          <a:spcPct val="150000"/>
                        </a:lnSpc>
                        <a:spcAft>
                          <a:spcPts val="0"/>
                        </a:spcAft>
                      </a:pPr>
                      <a:r>
                        <a:rPr lang="fa-IR" sz="1500" dirty="0"/>
                        <a:t>شیرینی ، 1 عدد بزرگ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4/3</a:t>
                      </a:r>
                      <a:endParaRPr lang="en-US" sz="1100">
                        <a:latin typeface="Calibri"/>
                        <a:ea typeface="Calibri"/>
                        <a:cs typeface="Arial"/>
                      </a:endParaRPr>
                    </a:p>
                  </a:txBody>
                  <a:tcPr marL="66199" marR="66199" marT="0" marB="0"/>
                </a:tc>
                <a:extLst>
                  <a:ext uri="{0D108BD9-81ED-4DB2-BD59-A6C34878D82A}">
                    <a16:rowId xmlns:a16="http://schemas.microsoft.com/office/drawing/2014/main" val="10004"/>
                  </a:ext>
                </a:extLst>
              </a:tr>
              <a:tr h="370840">
                <a:tc>
                  <a:txBody>
                    <a:bodyPr/>
                    <a:lstStyle/>
                    <a:p>
                      <a:pPr algn="ctr" rtl="1">
                        <a:lnSpc>
                          <a:spcPct val="150000"/>
                        </a:lnSpc>
                        <a:spcAft>
                          <a:spcPts val="0"/>
                        </a:spcAft>
                      </a:pPr>
                      <a:r>
                        <a:rPr lang="fa-IR" sz="1500" dirty="0"/>
                        <a:t>پوره سیب زمینی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7/2</a:t>
                      </a:r>
                      <a:endParaRPr lang="en-US" sz="1100">
                        <a:latin typeface="Calibri"/>
                        <a:ea typeface="Calibri"/>
                        <a:cs typeface="Arial"/>
                      </a:endParaRPr>
                    </a:p>
                  </a:txBody>
                  <a:tcPr marL="66199" marR="66199" marT="0" marB="0"/>
                </a:tc>
                <a:extLst>
                  <a:ext uri="{0D108BD9-81ED-4DB2-BD59-A6C34878D82A}">
                    <a16:rowId xmlns:a16="http://schemas.microsoft.com/office/drawing/2014/main" val="10005"/>
                  </a:ext>
                </a:extLst>
              </a:tr>
              <a:tr h="370840">
                <a:tc>
                  <a:txBody>
                    <a:bodyPr/>
                    <a:lstStyle/>
                    <a:p>
                      <a:pPr algn="ctr" rtl="1">
                        <a:lnSpc>
                          <a:spcPct val="150000"/>
                        </a:lnSpc>
                        <a:spcAft>
                          <a:spcPts val="0"/>
                        </a:spcAft>
                      </a:pPr>
                      <a:r>
                        <a:rPr lang="fa-IR" sz="1500" dirty="0"/>
                        <a:t>آب پرتقال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2/2</a:t>
                      </a:r>
                      <a:endParaRPr lang="en-US" sz="1100">
                        <a:latin typeface="Calibri"/>
                        <a:ea typeface="Calibri"/>
                        <a:cs typeface="Arial"/>
                      </a:endParaRPr>
                    </a:p>
                  </a:txBody>
                  <a:tcPr marL="66199" marR="66199" marT="0" marB="0"/>
                </a:tc>
                <a:extLst>
                  <a:ext uri="{0D108BD9-81ED-4DB2-BD59-A6C34878D82A}">
                    <a16:rowId xmlns:a16="http://schemas.microsoft.com/office/drawing/2014/main" val="10006"/>
                  </a:ext>
                </a:extLst>
              </a:tr>
              <a:tr h="370840">
                <a:tc>
                  <a:txBody>
                    <a:bodyPr/>
                    <a:lstStyle/>
                    <a:p>
                      <a:pPr algn="ctr" rtl="1">
                        <a:lnSpc>
                          <a:spcPct val="150000"/>
                        </a:lnSpc>
                        <a:spcAft>
                          <a:spcPts val="0"/>
                        </a:spcAft>
                      </a:pPr>
                      <a:r>
                        <a:rPr lang="fa-IR" sz="1500" dirty="0"/>
                        <a:t>لوبیا سبز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2/2</a:t>
                      </a:r>
                      <a:endParaRPr lang="en-US" sz="1100">
                        <a:latin typeface="Calibri"/>
                        <a:ea typeface="Calibri"/>
                        <a:cs typeface="Arial"/>
                      </a:endParaRPr>
                    </a:p>
                  </a:txBody>
                  <a:tcPr marL="66199" marR="66199" marT="0" marB="0"/>
                </a:tc>
                <a:extLst>
                  <a:ext uri="{0D108BD9-81ED-4DB2-BD59-A6C34878D82A}">
                    <a16:rowId xmlns:a16="http://schemas.microsoft.com/office/drawing/2014/main" val="10007"/>
                  </a:ext>
                </a:extLst>
              </a:tr>
              <a:tr h="370840">
                <a:tc>
                  <a:txBody>
                    <a:bodyPr/>
                    <a:lstStyle/>
                    <a:p>
                      <a:pPr algn="ctr" rtl="1">
                        <a:lnSpc>
                          <a:spcPct val="150000"/>
                        </a:lnSpc>
                        <a:spcAft>
                          <a:spcPts val="0"/>
                        </a:spcAft>
                      </a:pPr>
                      <a:r>
                        <a:rPr lang="fa-IR" sz="1500" dirty="0"/>
                        <a:t>گوشت گاو خورشتی ، 3 اونس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2</a:t>
                      </a:r>
                      <a:endParaRPr lang="en-US" sz="1100">
                        <a:latin typeface="Calibri"/>
                        <a:ea typeface="Calibri"/>
                        <a:cs typeface="Arial"/>
                      </a:endParaRPr>
                    </a:p>
                  </a:txBody>
                  <a:tcPr marL="66199" marR="66199" marT="0" marB="0"/>
                </a:tc>
                <a:extLst>
                  <a:ext uri="{0D108BD9-81ED-4DB2-BD59-A6C34878D82A}">
                    <a16:rowId xmlns:a16="http://schemas.microsoft.com/office/drawing/2014/main" val="10008"/>
                  </a:ext>
                </a:extLst>
              </a:tr>
              <a:tr h="370840">
                <a:tc>
                  <a:txBody>
                    <a:bodyPr/>
                    <a:lstStyle/>
                    <a:p>
                      <a:pPr algn="ctr" rtl="1">
                        <a:lnSpc>
                          <a:spcPct val="150000"/>
                        </a:lnSpc>
                        <a:spcAft>
                          <a:spcPts val="0"/>
                        </a:spcAft>
                      </a:pPr>
                      <a:r>
                        <a:rPr lang="fa-IR" sz="1500" dirty="0"/>
                        <a:t>کاهو فرنگی ، 1/4 عدد</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8/1</a:t>
                      </a:r>
                      <a:endParaRPr lang="en-US" sz="1100">
                        <a:latin typeface="Calibri"/>
                        <a:ea typeface="Calibri"/>
                        <a:cs typeface="Arial"/>
                      </a:endParaRPr>
                    </a:p>
                  </a:txBody>
                  <a:tcPr marL="66199" marR="66199" marT="0" marB="0"/>
                </a:tc>
                <a:extLst>
                  <a:ext uri="{0D108BD9-81ED-4DB2-BD59-A6C34878D82A}">
                    <a16:rowId xmlns:a16="http://schemas.microsoft.com/office/drawing/2014/main" val="10009"/>
                  </a:ext>
                </a:extLst>
              </a:tr>
              <a:tr h="370840">
                <a:tc>
                  <a:txBody>
                    <a:bodyPr/>
                    <a:lstStyle/>
                    <a:p>
                      <a:pPr algn="ctr" rtl="1">
                        <a:lnSpc>
                          <a:spcPct val="150000"/>
                        </a:lnSpc>
                        <a:spcAft>
                          <a:spcPts val="0"/>
                        </a:spcAft>
                      </a:pPr>
                      <a:r>
                        <a:rPr lang="fa-IR" sz="1500" dirty="0"/>
                        <a:t>سس کچاپ ، ا قاشق غذا خوری</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1</a:t>
                      </a:r>
                      <a:endParaRPr lang="en-US" sz="1100">
                        <a:latin typeface="Calibri"/>
                        <a:ea typeface="Calibri"/>
                        <a:cs typeface="Arial"/>
                      </a:endParaRPr>
                    </a:p>
                  </a:txBody>
                  <a:tcPr marL="66199" marR="66199" marT="0" marB="0"/>
                </a:tc>
                <a:extLst>
                  <a:ext uri="{0D108BD9-81ED-4DB2-BD59-A6C34878D82A}">
                    <a16:rowId xmlns:a16="http://schemas.microsoft.com/office/drawing/2014/main" val="10010"/>
                  </a:ext>
                </a:extLst>
              </a:tr>
              <a:tr h="473728">
                <a:tc>
                  <a:txBody>
                    <a:bodyPr/>
                    <a:lstStyle/>
                    <a:p>
                      <a:pPr algn="ctr" rtl="1">
                        <a:lnSpc>
                          <a:spcPct val="150000"/>
                        </a:lnSpc>
                        <a:spcAft>
                          <a:spcPts val="0"/>
                        </a:spcAft>
                      </a:pPr>
                      <a:r>
                        <a:rPr lang="fa-IR" sz="1500" dirty="0"/>
                        <a:t>پنیر امریکایی ، 1 اونس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dirty="0"/>
                        <a:t>56/0</a:t>
                      </a:r>
                      <a:endParaRPr lang="en-US" sz="1100" dirty="0">
                        <a:latin typeface="Calibri"/>
                        <a:ea typeface="Calibri"/>
                        <a:cs typeface="Arial"/>
                      </a:endParaRPr>
                    </a:p>
                  </a:txBody>
                  <a:tcPr marL="66199" marR="66199" marT="0" marB="0"/>
                </a:tc>
                <a:extLst>
                  <a:ext uri="{0D108BD9-81ED-4DB2-BD59-A6C34878D82A}">
                    <a16:rowId xmlns:a16="http://schemas.microsoft.com/office/drawing/2014/main" val="1001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4" presetClass="exit" presetSubtype="0" decel="100000" fill="hold" nodeType="clickEffect">
                                  <p:stCondLst>
                                    <p:cond delay="0"/>
                                  </p:stCondLst>
                                  <p:childTnLst>
                                    <p:anim calcmode="lin" valueType="num">
                                      <p:cBhvr>
                                        <p:cTn id="13" dur="500"/>
                                        <p:tgtEl>
                                          <p:spTgt spid="4"/>
                                        </p:tgtEl>
                                        <p:attrNameLst>
                                          <p:attrName>ppt_w</p:attrName>
                                        </p:attrNameLst>
                                      </p:cBhvr>
                                      <p:tavLst>
                                        <p:tav tm="0">
                                          <p:val>
                                            <p:strVal val="ppt_w"/>
                                          </p:val>
                                        </p:tav>
                                        <p:tav tm="100000">
                                          <p:val>
                                            <p:strVal val="ppt_w*0.05"/>
                                          </p:val>
                                        </p:tav>
                                      </p:tavLst>
                                    </p:anim>
                                    <p:anim calcmode="lin" valueType="num">
                                      <p:cBhvr>
                                        <p:cTn id="14" dur="500"/>
                                        <p:tgtEl>
                                          <p:spTgt spid="4"/>
                                        </p:tgtEl>
                                        <p:attrNameLst>
                                          <p:attrName>ppt_h</p:attrName>
                                        </p:attrNameLst>
                                      </p:cBhvr>
                                      <p:tavLst>
                                        <p:tav tm="0">
                                          <p:val>
                                            <p:strVal val="ppt_h"/>
                                          </p:val>
                                        </p:tav>
                                        <p:tav tm="100000">
                                          <p:val>
                                            <p:strVal val="ppt_h"/>
                                          </p:val>
                                        </p:tav>
                                      </p:tavLst>
                                    </p:anim>
                                    <p:anim calcmode="lin" valueType="num">
                                      <p:cBhvr>
                                        <p:cTn id="15" dur="500"/>
                                        <p:tgtEl>
                                          <p:spTgt spid="4"/>
                                        </p:tgtEl>
                                        <p:attrNameLst>
                                          <p:attrName>ppt_x</p:attrName>
                                        </p:attrNameLst>
                                      </p:cBhvr>
                                      <p:tavLst>
                                        <p:tav tm="0">
                                          <p:val>
                                            <p:strVal val="ppt_x"/>
                                          </p:val>
                                        </p:tav>
                                        <p:tav tm="100000">
                                          <p:val>
                                            <p:strVal val="ppt_x-.2"/>
                                          </p:val>
                                        </p:tav>
                                      </p:tavLst>
                                    </p:anim>
                                    <p:anim calcmode="lin" valueType="num">
                                      <p:cBhvr>
                                        <p:cTn id="16" dur="500"/>
                                        <p:tgtEl>
                                          <p:spTgt spid="4"/>
                                        </p:tgtEl>
                                        <p:attrNameLst>
                                          <p:attrName>ppt_y</p:attrName>
                                        </p:attrNameLst>
                                      </p:cBhvr>
                                      <p:tavLst>
                                        <p:tav tm="0">
                                          <p:val>
                                            <p:strVal val="ppt_y"/>
                                          </p:val>
                                        </p:tav>
                                        <p:tav tm="100000">
                                          <p:val>
                                            <p:strVal val="ppt_y"/>
                                          </p:val>
                                        </p:tav>
                                      </p:tavLst>
                                    </p:anim>
                                    <p:animEffect transition="out" filter="fade">
                                      <p:cBhvr>
                                        <p:cTn id="17" dur="500"/>
                                        <p:tgtEl>
                                          <p:spTgt spid="4"/>
                                        </p:tgtEl>
                                      </p:cBhvr>
                                    </p:animEffect>
                                    <p:set>
                                      <p:cBhvr>
                                        <p:cTn id="1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1000108"/>
            <a:ext cx="7498080" cy="4500594"/>
          </a:xfrm>
        </p:spPr>
        <p:txBody>
          <a:bodyPr>
            <a:normAutofit/>
          </a:bodyPr>
          <a:lstStyle/>
          <a:p>
            <a:pPr algn="just">
              <a:lnSpc>
                <a:spcPct val="150000"/>
              </a:lnSpc>
              <a:buNone/>
            </a:pPr>
            <a:r>
              <a:rPr lang="fa-IR" sz="2800" dirty="0" smtClean="0">
                <a:cs typeface="B Koodak" pitchFamily="2" charset="-78"/>
              </a:rPr>
              <a:t>دریافت معمول کروم مردان و زنان به ترتیب 25 و 35 در روز است . شیر مادر که براساس شرایط کنترل شده و استانداردهای مناسب اندازه گیری گردید محتوای کرو </a:t>
            </a:r>
            <a:r>
              <a:rPr lang="en-US" sz="2800" i="1" dirty="0" smtClean="0">
                <a:cs typeface="B Koodak" pitchFamily="2" charset="-78"/>
              </a:rPr>
              <a:t>3-8NMOL</a:t>
            </a:r>
            <a:r>
              <a:rPr lang="en-US" sz="2800" dirty="0" smtClean="0">
                <a:cs typeface="B Koodak" pitchFamily="2" charset="-78"/>
              </a:rPr>
              <a:t> </a:t>
            </a:r>
            <a:r>
              <a:rPr lang="fa-IR" sz="2800" dirty="0" smtClean="0">
                <a:cs typeface="B Koodak" pitchFamily="2" charset="-78"/>
              </a:rPr>
              <a:t>در لیتر را نشان داد، که کمتر از دریافت توصیه شده برای شیر خواران است .</a:t>
            </a:r>
            <a:endParaRPr lang="fa-IR" sz="2800"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کمبود</a:t>
            </a:r>
            <a:r>
              <a:rPr lang="en-US" dirty="0" smtClean="0"/>
              <a:t/>
            </a:r>
            <a:br>
              <a:rPr lang="en-US" dirty="0" smtClean="0"/>
            </a:br>
            <a:endParaRPr lang="fa-IR" dirty="0"/>
          </a:p>
        </p:txBody>
      </p:sp>
      <p:sp>
        <p:nvSpPr>
          <p:cNvPr id="3" name="Content Placeholder 2"/>
          <p:cNvSpPr>
            <a:spLocks noGrp="1"/>
          </p:cNvSpPr>
          <p:nvPr>
            <p:ph idx="1"/>
          </p:nvPr>
        </p:nvSpPr>
        <p:spPr>
          <a:xfrm>
            <a:off x="214282" y="1142984"/>
            <a:ext cx="7498080" cy="5105416"/>
          </a:xfrm>
        </p:spPr>
        <p:txBody>
          <a:bodyPr>
            <a:normAutofit/>
          </a:bodyPr>
          <a:lstStyle/>
          <a:p>
            <a:pPr algn="just">
              <a:lnSpc>
                <a:spcPct val="150000"/>
              </a:lnSpc>
              <a:buNone/>
            </a:pPr>
            <a:r>
              <a:rPr lang="fa-IR" sz="2800" dirty="0" smtClean="0">
                <a:cs typeface="B Koodak" pitchFamily="2" charset="-78"/>
              </a:rPr>
              <a:t>کمبود کروم سبب مقاومت به انسولین و بعضی اختلالات لیپیدی می شود که با مکمل یاری کروم بهبود می یابند. </a:t>
            </a:r>
            <a:endParaRPr lang="en-US" sz="2800" dirty="0" smtClean="0">
              <a:cs typeface="B Koodak" pitchFamily="2" charset="-78"/>
            </a:endParaRPr>
          </a:p>
          <a:p>
            <a:pPr algn="just">
              <a:lnSpc>
                <a:spcPct val="150000"/>
              </a:lnSpc>
              <a:buNone/>
            </a:pPr>
            <a:r>
              <a:rPr lang="fa-IR" sz="2800" dirty="0" smtClean="0">
                <a:cs typeface="B Koodak" pitchFamily="2" charset="-78"/>
              </a:rPr>
              <a:t>کمبود کروم در حیوانات شامل اختلال رشد ، افزایش کلسترول و تری گلیسرید سرم ، افزایش بروز پلاک های آئورتی ، جراحات  قرنیه و کاهش باروری و تعدا اسپرم است.</a:t>
            </a:r>
            <a:endParaRPr lang="en-US" sz="2800" dirty="0" smtClean="0">
              <a:cs typeface="B Koodak" pitchFamily="2" charset="-78"/>
            </a:endParaRPr>
          </a:p>
          <a:p>
            <a:pPr algn="just">
              <a:lnSpc>
                <a:spcPct val="150000"/>
              </a:lnSpc>
              <a:buNone/>
            </a:pPr>
            <a:r>
              <a:rPr lang="fa-IR" sz="2800" dirty="0" smtClean="0">
                <a:cs typeface="B Koodak" pitchFamily="2" charset="-78"/>
              </a:rPr>
              <a:t>ادعای اخیر که مصرف مقادیر بالای کروم ( به صورت پیکولینات کروم ) سبب افزایش قدرت بدنی ، بهبود ترکیب بدن ، مقاومت یا خصوصیات دیگر سلامت جسمی می شود ضد و نقیض است . </a:t>
            </a:r>
            <a:endParaRPr lang="en-US" sz="2800" dirty="0" smtClean="0">
              <a:cs typeface="B Koodak" pitchFamily="2" charset="-78"/>
            </a:endParaRPr>
          </a:p>
          <a:p>
            <a:pPr>
              <a:lnSpc>
                <a:spcPct val="150000"/>
              </a:lnSpc>
              <a:buNone/>
            </a:pPr>
            <a:endParaRPr lang="fa-IR" sz="2800"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6" presetClass="emph" presetSubtype="0" fill="hold" grpId="0" nodeType="clickEffect">
                                  <p:stCondLst>
                                    <p:cond delay="0"/>
                                  </p:stCondLst>
                                  <p:childTnLst>
                                    <p:animScale>
                                      <p:cBhvr>
                                        <p:cTn id="15" dur="2000" fill="hold"/>
                                        <p:tgtEl>
                                          <p:spTgt spid="3">
                                            <p:txEl>
                                              <p:pRg st="0" end="0"/>
                                            </p:txEl>
                                          </p:spTgt>
                                        </p:tgtEl>
                                      </p:cBhvr>
                                      <p:by x="150000" y="150000"/>
                                    </p:animScale>
                                  </p:childTnLst>
                                </p:cTn>
                              </p:par>
                            </p:childTnLst>
                          </p:cTn>
                        </p:par>
                      </p:childTnLst>
                    </p:cTn>
                  </p:par>
                  <p:par>
                    <p:cTn id="16" fill="hold">
                      <p:stCondLst>
                        <p:cond delay="indefinite"/>
                      </p:stCondLst>
                      <p:childTnLst>
                        <p:par>
                          <p:cTn id="17" fill="hold">
                            <p:stCondLst>
                              <p:cond delay="0"/>
                            </p:stCondLst>
                            <p:childTnLst>
                              <p:par>
                                <p:cTn id="18" presetID="6" presetClass="emph" presetSubtype="0" fill="hold" grpId="0" nodeType="clickEffect">
                                  <p:stCondLst>
                                    <p:cond delay="0"/>
                                  </p:stCondLst>
                                  <p:childTnLst>
                                    <p:animScale>
                                      <p:cBhvr>
                                        <p:cTn id="19" dur="2000" fill="hold"/>
                                        <p:tgtEl>
                                          <p:spTgt spid="3">
                                            <p:txEl>
                                              <p:pRg st="1" end="1"/>
                                            </p:txEl>
                                          </p:spTgt>
                                        </p:tgtEl>
                                      </p:cBhvr>
                                      <p:by x="150000" y="150000"/>
                                    </p:animScale>
                                  </p:childTnLst>
                                </p:cTn>
                              </p:par>
                            </p:childTnLst>
                          </p:cTn>
                        </p:par>
                      </p:childTnLst>
                    </p:cTn>
                  </p:par>
                  <p:par>
                    <p:cTn id="20" fill="hold">
                      <p:stCondLst>
                        <p:cond delay="indefinite"/>
                      </p:stCondLst>
                      <p:childTnLst>
                        <p:par>
                          <p:cTn id="21" fill="hold">
                            <p:stCondLst>
                              <p:cond delay="0"/>
                            </p:stCondLst>
                            <p:childTnLst>
                              <p:par>
                                <p:cTn id="22" presetID="6" presetClass="emph" presetSubtype="0" fill="hold" grpId="0" nodeType="clickEffect">
                                  <p:stCondLst>
                                    <p:cond delay="0"/>
                                  </p:stCondLst>
                                  <p:childTnLst>
                                    <p:animScale>
                                      <p:cBhvr>
                                        <p:cTn id="23" dur="2000" fill="hold"/>
                                        <p:tgtEl>
                                          <p:spTgt spid="3">
                                            <p:txEl>
                                              <p:pRg st="2" end="2"/>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مسمومیت </a:t>
            </a:r>
            <a:r>
              <a:rPr lang="en-US" dirty="0" smtClean="0"/>
              <a:t/>
            </a:r>
            <a:br>
              <a:rPr lang="en-US" dirty="0" smtClean="0"/>
            </a:br>
            <a:endParaRPr lang="fa-IR" dirty="0"/>
          </a:p>
        </p:txBody>
      </p:sp>
      <p:sp>
        <p:nvSpPr>
          <p:cNvPr id="3" name="Content Placeholder 2"/>
          <p:cNvSpPr>
            <a:spLocks noGrp="1"/>
          </p:cNvSpPr>
          <p:nvPr>
            <p:ph idx="1"/>
          </p:nvPr>
        </p:nvSpPr>
        <p:spPr/>
        <p:txBody>
          <a:bodyPr/>
          <a:lstStyle/>
          <a:p>
            <a:pPr algn="just">
              <a:lnSpc>
                <a:spcPct val="150000"/>
              </a:lnSpc>
              <a:buNone/>
            </a:pPr>
            <a:r>
              <a:rPr lang="fa-IR" dirty="0" smtClean="0">
                <a:cs typeface="B Koodak" pitchFamily="2" charset="-78"/>
              </a:rPr>
              <a:t>مسمومیت کروم از طریق غذا گزارش نشده است ولی مکمل پیکولینات کروم در مقادیر بالا توسط ورزشکاران و وزنه برداران سبب ایجاد عوارض سوء شده است عمده ترین این عوارض جراحات پوستی می باشد.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6" presetClass="emph" presetSubtype="0" fill="hold" grpId="0" nodeType="clickEffect">
                                  <p:stCondLst>
                                    <p:cond delay="0"/>
                                  </p:stCondLst>
                                  <p:childTnLst>
                                    <p:animScale>
                                      <p:cBhvr>
                                        <p:cTn id="11" dur="2000" fill="hold"/>
                                        <p:tgtEl>
                                          <p:spTgt spid="3">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4667758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292</TotalTime>
  <Words>1128</Words>
  <Application>Microsoft Office PowerPoint</Application>
  <PresentationFormat>On-screen Show (4:3)</PresentationFormat>
  <Paragraphs>81</Paragraphs>
  <Slides>20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B Koodak</vt:lpstr>
      <vt:lpstr>Calibri</vt:lpstr>
      <vt:lpstr>Tahoma</vt:lpstr>
      <vt:lpstr>Trebuchet MS</vt:lpstr>
      <vt:lpstr>Wingdings</vt:lpstr>
      <vt:lpstr>Wingdings 2</vt:lpstr>
      <vt:lpstr>Opulent</vt:lpstr>
      <vt:lpstr>بنام خدا</vt:lpstr>
      <vt:lpstr> </vt:lpstr>
      <vt:lpstr>برای اولین بار در سال 1972 کمبود منگنز در انسان گزارش شد و ضرورت آن در انسان تعیین گردید. علایم کمبود شامل کاهش وزن ، درماتیت موقتی ، تهوع و استفراغ متناوب ، تغییرات رنگ مو و رشد آهسته آن می باشد. کمبود منگنز در حیوانات روی تولید مثل ، عملکرد پانکراس و جنبه های متعدد متابولیسم کربوهیدرات نیز اثردارد.     </vt:lpstr>
      <vt:lpstr>جذب ، انتقال ، ذخیره و دفع</vt:lpstr>
      <vt:lpstr> عملکرد  </vt:lpstr>
      <vt:lpstr>DRI </vt:lpstr>
      <vt:lpstr>منابع غذایی و دریافت  </vt:lpstr>
      <vt:lpstr> کمبود </vt:lpstr>
      <vt:lpstr>مسمومیت  </vt:lpstr>
      <vt:lpstr>کروم  </vt:lpstr>
      <vt:lpstr>جذب ، انتقال ، ذخیره و دفع  </vt:lpstr>
      <vt:lpstr>PowerPoint Presentation</vt:lpstr>
      <vt:lpstr>عملکرد </vt:lpstr>
      <vt:lpstr>DRI </vt:lpstr>
      <vt:lpstr>منابع غذایی و دریافت  </vt:lpstr>
      <vt:lpstr>محتوای کروم برخی غذاها  </vt:lpstr>
      <vt:lpstr>PowerPoint Presentation</vt:lpstr>
      <vt:lpstr>کمبود </vt:lpstr>
      <vt:lpstr>مسمومیت  </vt:lpstr>
      <vt:lpstr>پایان</vt:lpstr>
    </vt:vector>
  </TitlesOfParts>
  <Company>MRT www.Win2Farsi.com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38</cp:revision>
  <dcterms:created xsi:type="dcterms:W3CDTF">2009-06-08T02:41:54Z</dcterms:created>
  <dcterms:modified xsi:type="dcterms:W3CDTF">2018-05-05T14:12:30Z</dcterms:modified>
</cp:coreProperties>
</file>