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slideshow.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sldIdLst>
    <p:sldId id="262" r:id="rId2"/>
    <p:sldId id="303" r:id="rId3"/>
    <p:sldId id="309" r:id="rId4"/>
    <p:sldId id="284" r:id="rId5"/>
    <p:sldId id="318" r:id="rId6"/>
    <p:sldId id="322" r:id="rId7"/>
    <p:sldId id="323" r:id="rId8"/>
    <p:sldId id="324" r:id="rId9"/>
    <p:sldId id="325" r:id="rId10"/>
    <p:sldId id="310" r:id="rId11"/>
    <p:sldId id="287" r:id="rId12"/>
    <p:sldId id="300" r:id="rId13"/>
    <p:sldId id="301" r:id="rId14"/>
    <p:sldId id="302" r:id="rId15"/>
    <p:sldId id="312" r:id="rId16"/>
    <p:sldId id="313" r:id="rId17"/>
    <p:sldId id="316" r:id="rId18"/>
    <p:sldId id="320" r:id="rId19"/>
    <p:sldId id="315" r:id="rId20"/>
    <p:sldId id="314" r:id="rId21"/>
    <p:sldId id="319" r:id="rId22"/>
    <p:sldId id="321"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a:srgbClr val="FF0000"/>
    <a:srgbClr val="80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392" autoAdjust="0"/>
  </p:normalViewPr>
  <p:slideViewPr>
    <p:cSldViewPr>
      <p:cViewPr varScale="1">
        <p:scale>
          <a:sx n="68" d="100"/>
          <a:sy n="68" d="100"/>
        </p:scale>
        <p:origin x="144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F887051-2D07-470B-9560-CD904824C090}" type="slidenum">
              <a:rPr lang="en-US"/>
              <a:pPr>
                <a:defRPr/>
              </a:pPr>
              <a:t>‹#›</a:t>
            </a:fld>
            <a:endParaRPr lang="en-US"/>
          </a:p>
        </p:txBody>
      </p:sp>
    </p:spTree>
    <p:extLst>
      <p:ext uri="{BB962C8B-B14F-4D97-AF65-F5344CB8AC3E}">
        <p14:creationId xmlns:p14="http://schemas.microsoft.com/office/powerpoint/2010/main" val="1401986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D6535DA-9CCF-473F-9DAB-EC437D597C9F}" type="slidenum">
              <a:rPr lang="en-US"/>
              <a:pPr>
                <a:defRPr/>
              </a:pPr>
              <a:t>‹#›</a:t>
            </a:fld>
            <a:endParaRPr lang="en-US"/>
          </a:p>
        </p:txBody>
      </p:sp>
    </p:spTree>
    <p:extLst>
      <p:ext uri="{BB962C8B-B14F-4D97-AF65-F5344CB8AC3E}">
        <p14:creationId xmlns:p14="http://schemas.microsoft.com/office/powerpoint/2010/main" val="1410455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6EBAA7E-6CBF-47DC-9C20-57C3C79C073B}" type="slidenum">
              <a:rPr lang="en-US"/>
              <a:pPr>
                <a:defRPr/>
              </a:pPr>
              <a:t>‹#›</a:t>
            </a:fld>
            <a:endParaRPr lang="en-US"/>
          </a:p>
        </p:txBody>
      </p:sp>
    </p:spTree>
    <p:extLst>
      <p:ext uri="{BB962C8B-B14F-4D97-AF65-F5344CB8AC3E}">
        <p14:creationId xmlns:p14="http://schemas.microsoft.com/office/powerpoint/2010/main" val="6199148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4BAB0EE-13EB-42F1-9446-07E7C7072ECF}" type="slidenum">
              <a:rPr lang="en-US"/>
              <a:pPr>
                <a:defRPr/>
              </a:pPr>
              <a:t>‹#›</a:t>
            </a:fld>
            <a:endParaRPr lang="en-US"/>
          </a:p>
        </p:txBody>
      </p:sp>
    </p:spTree>
    <p:extLst>
      <p:ext uri="{BB962C8B-B14F-4D97-AF65-F5344CB8AC3E}">
        <p14:creationId xmlns:p14="http://schemas.microsoft.com/office/powerpoint/2010/main" val="3839341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C88CAA6D-184F-4F58-BC21-B5ABDF245569}" type="slidenum">
              <a:rPr lang="en-US"/>
              <a:pPr>
                <a:defRPr/>
              </a:pPr>
              <a:t>‹#›</a:t>
            </a:fld>
            <a:endParaRPr lang="en-US"/>
          </a:p>
        </p:txBody>
      </p:sp>
    </p:spTree>
    <p:extLst>
      <p:ext uri="{BB962C8B-B14F-4D97-AF65-F5344CB8AC3E}">
        <p14:creationId xmlns:p14="http://schemas.microsoft.com/office/powerpoint/2010/main" val="12561055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37B358D-A975-49FB-A3A0-648733FCFD36}" type="slidenum">
              <a:rPr lang="en-US"/>
              <a:pPr>
                <a:defRPr/>
              </a:pPr>
              <a:t>‹#›</a:t>
            </a:fld>
            <a:endParaRPr lang="en-US"/>
          </a:p>
        </p:txBody>
      </p:sp>
    </p:spTree>
    <p:extLst>
      <p:ext uri="{BB962C8B-B14F-4D97-AF65-F5344CB8AC3E}">
        <p14:creationId xmlns:p14="http://schemas.microsoft.com/office/powerpoint/2010/main" val="781915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488D4FDB-FE79-42A9-861B-649142119CFD}" type="slidenum">
              <a:rPr lang="en-US"/>
              <a:pPr>
                <a:defRPr/>
              </a:pPr>
              <a:t>‹#›</a:t>
            </a:fld>
            <a:endParaRPr lang="en-US"/>
          </a:p>
        </p:txBody>
      </p:sp>
    </p:spTree>
    <p:extLst>
      <p:ext uri="{BB962C8B-B14F-4D97-AF65-F5344CB8AC3E}">
        <p14:creationId xmlns:p14="http://schemas.microsoft.com/office/powerpoint/2010/main" val="17507855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84D54A8-0639-4A92-B04C-69BECC178063}" type="slidenum">
              <a:rPr lang="en-US"/>
              <a:pPr>
                <a:defRPr/>
              </a:pPr>
              <a:t>‹#›</a:t>
            </a:fld>
            <a:endParaRPr lang="en-US"/>
          </a:p>
        </p:txBody>
      </p:sp>
    </p:spTree>
    <p:extLst>
      <p:ext uri="{BB962C8B-B14F-4D97-AF65-F5344CB8AC3E}">
        <p14:creationId xmlns:p14="http://schemas.microsoft.com/office/powerpoint/2010/main" val="26916040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B052BF-C02D-40F9-A51C-73427E700DBD}" type="slidenum">
              <a:rPr lang="en-US"/>
              <a:pPr>
                <a:defRPr/>
              </a:pPr>
              <a:t>‹#›</a:t>
            </a:fld>
            <a:endParaRPr lang="en-US"/>
          </a:p>
        </p:txBody>
      </p:sp>
    </p:spTree>
    <p:extLst>
      <p:ext uri="{BB962C8B-B14F-4D97-AF65-F5344CB8AC3E}">
        <p14:creationId xmlns:p14="http://schemas.microsoft.com/office/powerpoint/2010/main" val="3155474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1FCDF7A-4734-4DC5-BD70-DF79E0A45689}" type="slidenum">
              <a:rPr lang="en-US"/>
              <a:pPr>
                <a:defRPr/>
              </a:pPr>
              <a:t>‹#›</a:t>
            </a:fld>
            <a:endParaRPr lang="en-US"/>
          </a:p>
        </p:txBody>
      </p:sp>
    </p:spTree>
    <p:extLst>
      <p:ext uri="{BB962C8B-B14F-4D97-AF65-F5344CB8AC3E}">
        <p14:creationId xmlns:p14="http://schemas.microsoft.com/office/powerpoint/2010/main" val="3423897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356FEBF-BBC4-412F-83F0-71583CA251B9}" type="slidenum">
              <a:rPr lang="en-US"/>
              <a:pPr>
                <a:defRPr/>
              </a:pPr>
              <a:t>‹#›</a:t>
            </a:fld>
            <a:endParaRPr lang="en-US"/>
          </a:p>
        </p:txBody>
      </p:sp>
    </p:spTree>
    <p:extLst>
      <p:ext uri="{BB962C8B-B14F-4D97-AF65-F5344CB8AC3E}">
        <p14:creationId xmlns:p14="http://schemas.microsoft.com/office/powerpoint/2010/main" val="3103201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144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n-US"/>
          </a:p>
        </p:txBody>
      </p:sp>
      <p:sp>
        <p:nvSpPr>
          <p:cNvPr id="6144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cs typeface="Arial" charset="0"/>
              </a:defRPr>
            </a:lvl1pPr>
          </a:lstStyle>
          <a:p>
            <a:pPr>
              <a:defRPr/>
            </a:pPr>
            <a:endParaRPr lang="en-US"/>
          </a:p>
        </p:txBody>
      </p:sp>
      <p:sp>
        <p:nvSpPr>
          <p:cNvPr id="6144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cs typeface="Arial" charset="0"/>
              </a:defRPr>
            </a:lvl1pPr>
          </a:lstStyle>
          <a:p>
            <a:pPr>
              <a:defRPr/>
            </a:pPr>
            <a:fld id="{7F07D052-A79B-49CD-85F2-7C30743E4DFB}" type="slidenum">
              <a:rPr lang="en-US"/>
              <a:pPr>
                <a:defRPr/>
              </a:pPr>
              <a:t>‹#›</a:t>
            </a:fld>
            <a:endParaRPr lang="en-US"/>
          </a:p>
        </p:txBody>
      </p:sp>
      <p:pic>
        <p:nvPicPr>
          <p:cNvPr id="1031" name="Picture 7" descr="I:\ \ggg\عکسها\Mazhaby\Amaken\کربلا\ياحسين\jhgf.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p:txStyles>
    <p:title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Arial" charset="0"/>
          <a:cs typeface="Arial" charset="0"/>
        </a:defRPr>
      </a:lvl2pPr>
      <a:lvl3pPr algn="ctr" rtl="1" eaLnBrk="0" fontAlgn="base" hangingPunct="0">
        <a:spcBef>
          <a:spcPct val="0"/>
        </a:spcBef>
        <a:spcAft>
          <a:spcPct val="0"/>
        </a:spcAft>
        <a:defRPr sz="4400">
          <a:solidFill>
            <a:schemeClr val="tx2"/>
          </a:solidFill>
          <a:latin typeface="Arial" charset="0"/>
          <a:cs typeface="Arial" charset="0"/>
        </a:defRPr>
      </a:lvl3pPr>
      <a:lvl4pPr algn="ctr" rtl="1" eaLnBrk="0" fontAlgn="base" hangingPunct="0">
        <a:spcBef>
          <a:spcPct val="0"/>
        </a:spcBef>
        <a:spcAft>
          <a:spcPct val="0"/>
        </a:spcAft>
        <a:defRPr sz="4400">
          <a:solidFill>
            <a:schemeClr val="tx2"/>
          </a:solidFill>
          <a:latin typeface="Arial" charset="0"/>
          <a:cs typeface="Arial" charset="0"/>
        </a:defRPr>
      </a:lvl4pPr>
      <a:lvl5pPr algn="ctr" rtl="1" eaLnBrk="0" fontAlgn="base" hangingPunct="0">
        <a:spcBef>
          <a:spcPct val="0"/>
        </a:spcBef>
        <a:spcAft>
          <a:spcPct val="0"/>
        </a:spcAft>
        <a:defRPr sz="4400">
          <a:solidFill>
            <a:schemeClr val="tx2"/>
          </a:solidFill>
          <a:latin typeface="Arial" charset="0"/>
          <a:cs typeface="Arial" charset="0"/>
        </a:defRPr>
      </a:lvl5pPr>
      <a:lvl6pPr marL="457200" algn="ctr" rtl="1" eaLnBrk="1" fontAlgn="base" hangingPunct="1">
        <a:spcBef>
          <a:spcPct val="0"/>
        </a:spcBef>
        <a:spcAft>
          <a:spcPct val="0"/>
        </a:spcAft>
        <a:defRPr sz="4400">
          <a:solidFill>
            <a:schemeClr val="tx2"/>
          </a:solidFill>
          <a:latin typeface="Arial" charset="0"/>
          <a:cs typeface="Arial" charset="0"/>
        </a:defRPr>
      </a:lvl6pPr>
      <a:lvl7pPr marL="914400" algn="ctr" rtl="1" eaLnBrk="1" fontAlgn="base" hangingPunct="1">
        <a:spcBef>
          <a:spcPct val="0"/>
        </a:spcBef>
        <a:spcAft>
          <a:spcPct val="0"/>
        </a:spcAft>
        <a:defRPr sz="4400">
          <a:solidFill>
            <a:schemeClr val="tx2"/>
          </a:solidFill>
          <a:latin typeface="Arial" charset="0"/>
          <a:cs typeface="Arial" charset="0"/>
        </a:defRPr>
      </a:lvl7pPr>
      <a:lvl8pPr marL="1371600" algn="ctr" rtl="1" eaLnBrk="1" fontAlgn="base" hangingPunct="1">
        <a:spcBef>
          <a:spcPct val="0"/>
        </a:spcBef>
        <a:spcAft>
          <a:spcPct val="0"/>
        </a:spcAft>
        <a:defRPr sz="4400">
          <a:solidFill>
            <a:schemeClr val="tx2"/>
          </a:solidFill>
          <a:latin typeface="Arial" charset="0"/>
          <a:cs typeface="Arial" charset="0"/>
        </a:defRPr>
      </a:lvl8pPr>
      <a:lvl9pPr marL="1828800" algn="ctr" rtl="1"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eaLnBrk="1" fontAlgn="base" hangingPunct="1">
        <a:spcBef>
          <a:spcPct val="20000"/>
        </a:spcBef>
        <a:spcAft>
          <a:spcPct val="0"/>
        </a:spcAft>
        <a:buChar char="»"/>
        <a:defRPr sz="2000">
          <a:solidFill>
            <a:schemeClr val="tx1"/>
          </a:solidFill>
          <a:latin typeface="+mn-lt"/>
          <a:cs typeface="+mn-cs"/>
        </a:defRPr>
      </a:lvl6pPr>
      <a:lvl7pPr marL="2971800" indent="-228600" algn="r" rtl="1" eaLnBrk="1" fontAlgn="base" hangingPunct="1">
        <a:spcBef>
          <a:spcPct val="20000"/>
        </a:spcBef>
        <a:spcAft>
          <a:spcPct val="0"/>
        </a:spcAft>
        <a:buChar char="»"/>
        <a:defRPr sz="2000">
          <a:solidFill>
            <a:schemeClr val="tx1"/>
          </a:solidFill>
          <a:latin typeface="+mn-lt"/>
          <a:cs typeface="+mn-cs"/>
        </a:defRPr>
      </a:lvl7pPr>
      <a:lvl8pPr marL="3429000" indent="-228600" algn="r" rtl="1" eaLnBrk="1" fontAlgn="base" hangingPunct="1">
        <a:spcBef>
          <a:spcPct val="20000"/>
        </a:spcBef>
        <a:spcAft>
          <a:spcPct val="0"/>
        </a:spcAft>
        <a:buChar char="»"/>
        <a:defRPr sz="2000">
          <a:solidFill>
            <a:schemeClr val="tx1"/>
          </a:solidFill>
          <a:latin typeface="+mn-lt"/>
          <a:cs typeface="+mn-cs"/>
        </a:defRPr>
      </a:lvl8pPr>
      <a:lvl9pPr marL="3886200" indent="-228600" algn="r" rtl="1" eaLnBrk="1" fontAlgn="base" hangingPunct="1">
        <a:spcBef>
          <a:spcPct val="20000"/>
        </a:spcBef>
        <a:spcAft>
          <a:spcPct val="0"/>
        </a:spcAft>
        <a:buChar char="»"/>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1403648" y="1988840"/>
            <a:ext cx="5810944" cy="914400"/>
          </a:xfrm>
          <a:prstGeom prst="rect">
            <a:avLst/>
          </a:prstGeom>
          <a:ln>
            <a:headEnd type="none" w="med" len="med"/>
            <a:tailEnd type="none" w="med" len="me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rtlCol="1" anchor="t" anchorCtr="0" compatLnSpc="1">
            <a:prstTxWarp prst="textNoShape">
              <a:avLst/>
            </a:prstTxWarp>
          </a:bodyPr>
          <a:lstStyle/>
          <a:p>
            <a:pPr marL="0" marR="0" indent="0" algn="ctr" defTabSz="914400" rtl="1" eaLnBrk="1" fontAlgn="base" latinLnBrk="0" hangingPunct="1">
              <a:lnSpc>
                <a:spcPct val="100000"/>
              </a:lnSpc>
              <a:spcBef>
                <a:spcPct val="0"/>
              </a:spcBef>
              <a:spcAft>
                <a:spcPct val="0"/>
              </a:spcAft>
              <a:buClrTx/>
              <a:buSzTx/>
              <a:buFontTx/>
              <a:buNone/>
              <a:tabLst/>
            </a:pPr>
            <a:r>
              <a:rPr lang="fa-IR" sz="4000" dirty="0" smtClean="0">
                <a:latin typeface="Andalus" pitchFamily="18" charset="-78"/>
                <a:cs typeface="Andalus" pitchFamily="18" charset="-78"/>
              </a:rPr>
              <a:t>بسم الله الرحمن الرحیم</a:t>
            </a:r>
            <a:endParaRPr kumimoji="0" lang="fa-IR" sz="4000" b="0" i="0" u="none" strike="noStrike" cap="none" normalizeH="0" baseline="0" dirty="0" smtClean="0">
              <a:ln>
                <a:noFill/>
              </a:ln>
              <a:solidFill>
                <a:schemeClr val="tx1"/>
              </a:solidFill>
              <a:effectLst/>
              <a:latin typeface="Andalus" pitchFamily="18" charset="-78"/>
              <a:cs typeface="Andalus" pitchFamily="18" charset="-78"/>
            </a:endParaRPr>
          </a:p>
        </p:txBody>
      </p:sp>
    </p:spTree>
  </p:cSld>
  <p:clrMapOvr>
    <a:masterClrMapping/>
  </p:clrMapOvr>
  <p:transition spd="slow" advTm="17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bwMode="auto">
          <a:xfrm>
            <a:off x="2771800" y="1916832"/>
            <a:ext cx="3888432" cy="2963218"/>
          </a:xfrm>
          <a:prstGeom prst="roundRect">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rtlCol="1"/>
          <a:lstStyle/>
          <a:p>
            <a:pPr algn="r" rtl="1">
              <a:defRPr/>
            </a:pPr>
            <a:r>
              <a:rPr lang="fa-IR" dirty="0">
                <a:solidFill>
                  <a:schemeClr val="bg1"/>
                </a:solidFill>
              </a:rPr>
              <a:t>فهرست مطالب</a:t>
            </a:r>
            <a:r>
              <a:rPr lang="fa-IR" dirty="0">
                <a:solidFill>
                  <a:schemeClr val="bg1"/>
                </a:solidFill>
                <a:sym typeface="Wingdings" pitchFamily="2" charset="2"/>
              </a:rPr>
              <a:t>: (شاخصه های هیئت مطلوب)</a:t>
            </a:r>
            <a:endParaRPr lang="fa-IR" dirty="0">
              <a:solidFill>
                <a:schemeClr val="bg1"/>
              </a:solidFill>
            </a:endParaRPr>
          </a:p>
          <a:p>
            <a:pPr algn="r" rtl="1">
              <a:defRPr/>
            </a:pPr>
            <a:endParaRPr lang="fa-IR" dirty="0">
              <a:solidFill>
                <a:schemeClr val="bg1"/>
              </a:solidFill>
            </a:endParaRPr>
          </a:p>
          <a:p>
            <a:pPr algn="r" rtl="1">
              <a:defRPr/>
            </a:pPr>
            <a:endParaRPr lang="fa-IR" dirty="0">
              <a:solidFill>
                <a:schemeClr val="bg1"/>
              </a:solidFill>
            </a:endParaRPr>
          </a:p>
          <a:p>
            <a:pPr algn="r" rtl="1">
              <a:defRPr/>
            </a:pPr>
            <a:r>
              <a:rPr lang="fa-IR" dirty="0">
                <a:solidFill>
                  <a:schemeClr val="bg1"/>
                </a:solidFill>
              </a:rPr>
              <a:t>مناسبت ها</a:t>
            </a:r>
          </a:p>
          <a:p>
            <a:pPr algn="r" rtl="1">
              <a:defRPr/>
            </a:pPr>
            <a:r>
              <a:rPr lang="fa-IR" dirty="0">
                <a:solidFill>
                  <a:schemeClr val="bg1"/>
                </a:solidFill>
              </a:rPr>
              <a:t> </a:t>
            </a:r>
          </a:p>
          <a:p>
            <a:pPr algn="r" rtl="1">
              <a:defRPr/>
            </a:pPr>
            <a:r>
              <a:rPr lang="fa-IR" dirty="0">
                <a:solidFill>
                  <a:schemeClr val="bg1"/>
                </a:solidFill>
              </a:rPr>
              <a:t>زیاد کردن دهه و شهادت</a:t>
            </a: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bwMode="auto">
          <a:xfrm>
            <a:off x="1691680" y="2560082"/>
            <a:ext cx="5760640" cy="1739082"/>
          </a:xfrm>
          <a:prstGeom prst="roundRect">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rtlCol="1"/>
          <a:lstStyle/>
          <a:p>
            <a:pPr algn="ctr" rtl="1">
              <a:lnSpc>
                <a:spcPct val="200000"/>
              </a:lnSpc>
              <a:defRPr/>
            </a:pPr>
            <a:r>
              <a:rPr lang="fa-IR" sz="3600" dirty="0">
                <a:solidFill>
                  <a:schemeClr val="bg1"/>
                </a:solidFill>
                <a:cs typeface="B Homa" pitchFamily="2" charset="-78"/>
              </a:rPr>
              <a:t>مناسبت ها</a:t>
            </a:r>
          </a:p>
          <a:p>
            <a:pPr algn="r" rtl="1">
              <a:defRPr/>
            </a:pPr>
            <a:endParaRPr lang="fa-IR" dirty="0">
              <a:solidFill>
                <a:schemeClr val="bg1"/>
              </a:solidFill>
            </a:endParaRP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a:off x="1908175" y="549275"/>
            <a:ext cx="5327650" cy="787400"/>
          </a:xfrm>
          <a:prstGeom prst="roundRect">
            <a:avLst>
              <a:gd name="adj" fmla="val 50000"/>
            </a:avLst>
          </a:prstGeom>
          <a:gradFill rotWithShape="1">
            <a:gsLst>
              <a:gs pos="0">
                <a:schemeClr val="bg1"/>
              </a:gs>
              <a:gs pos="100000">
                <a:srgbClr val="FFFF00"/>
              </a:gs>
            </a:gsLst>
            <a:lin ang="5400000" scaled="1"/>
          </a:gradFill>
          <a:ln>
            <a:noFill/>
          </a:ln>
          <a:effectLst>
            <a:outerShdw dist="81320" dir="3080412" algn="ctr" rotWithShape="0">
              <a:srgbClr val="000000">
                <a:alpha val="20000"/>
              </a:srgbClr>
            </a:outerShdw>
          </a:effectLst>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rtl="1"/>
            <a:r>
              <a:rPr lang="fa-IR" sz="3200">
                <a:solidFill>
                  <a:srgbClr val="000000"/>
                </a:solidFill>
                <a:cs typeface="B Homa" pitchFamily="2" charset="-78"/>
              </a:rPr>
              <a:t>شاخصه های هیئت مطلوب</a:t>
            </a:r>
            <a:endParaRPr lang="en-US" sz="3200">
              <a:solidFill>
                <a:srgbClr val="000000"/>
              </a:solidFill>
              <a:cs typeface="B Homa" pitchFamily="2" charset="-78"/>
            </a:endParaRPr>
          </a:p>
        </p:txBody>
      </p:sp>
      <p:sp>
        <p:nvSpPr>
          <p:cNvPr id="17412" name="Rounded Rectangle 9"/>
          <p:cNvSpPr>
            <a:spLocks noChangeArrowheads="1"/>
          </p:cNvSpPr>
          <p:nvPr/>
        </p:nvSpPr>
        <p:spPr bwMode="auto">
          <a:xfrm>
            <a:off x="1280071" y="1484784"/>
            <a:ext cx="5164137" cy="2016373"/>
          </a:xfrm>
          <a:prstGeom prst="roundRect">
            <a:avLst>
              <a:gd name="adj" fmla="val 16667"/>
            </a:avLst>
          </a:prstGeom>
          <a:solidFill>
            <a:srgbClr val="00B050"/>
          </a:solidFill>
          <a:ln w="9525" algn="ctr">
            <a:noFill/>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pPr algn="r" rtl="1">
              <a:defRPr/>
            </a:pPr>
            <a:r>
              <a:rPr lang="fa-IR" dirty="0"/>
              <a:t>برخی جمله ای از مقام معظم رهبری نقل می کنند  به این مضمون: </a:t>
            </a:r>
            <a:r>
              <a:rPr lang="fa-IR" dirty="0" smtClean="0"/>
              <a:t>«فاطمیه </a:t>
            </a:r>
            <a:r>
              <a:rPr lang="fa-IR" dirty="0"/>
              <a:t>باید عاشورایی برگزار شود</a:t>
            </a:r>
            <a:r>
              <a:rPr lang="fa-IR" dirty="0" smtClean="0"/>
              <a:t>.»</a:t>
            </a:r>
            <a:endParaRPr lang="fa-IR" dirty="0"/>
          </a:p>
          <a:p>
            <a:pPr algn="r" rtl="1">
              <a:defRPr/>
            </a:pPr>
            <a:r>
              <a:rPr lang="fa-IR" dirty="0"/>
              <a:t>این جمله </a:t>
            </a:r>
            <a:r>
              <a:rPr lang="fa-IR" dirty="0" smtClean="0"/>
              <a:t>حضرت آقا </a:t>
            </a:r>
            <a:r>
              <a:rPr lang="fa-IR" dirty="0"/>
              <a:t>نیست. آآقا فرمودند فاطمیه همان کاری که حضرت زهرا کرد بشود یعنی سخنرانی و گریه.</a:t>
            </a:r>
          </a:p>
          <a:p>
            <a:pPr algn="r" rtl="1">
              <a:defRPr/>
            </a:pPr>
            <a:r>
              <a:rPr lang="fa-IR" dirty="0"/>
              <a:t>عاشورا فقط باید عاشورایی برگزار شود. دستور اهل بیت اینست که </a:t>
            </a:r>
            <a:r>
              <a:rPr lang="fa-IR" dirty="0">
                <a:solidFill>
                  <a:srgbClr val="FFFF00"/>
                </a:solidFill>
              </a:rPr>
              <a:t>محرم باید پر رنگ</a:t>
            </a:r>
            <a:r>
              <a:rPr lang="fa-IR" dirty="0"/>
              <a:t> باشد.</a:t>
            </a:r>
          </a:p>
        </p:txBody>
      </p:sp>
      <p:sp>
        <p:nvSpPr>
          <p:cNvPr id="12" name="AutoShape 6"/>
          <p:cNvSpPr>
            <a:spLocks noChangeArrowheads="1"/>
          </p:cNvSpPr>
          <p:nvPr/>
        </p:nvSpPr>
        <p:spPr bwMode="auto">
          <a:xfrm>
            <a:off x="6443663" y="1844675"/>
            <a:ext cx="2305050" cy="850900"/>
          </a:xfrm>
          <a:prstGeom prst="roundRect">
            <a:avLst>
              <a:gd name="adj" fmla="val 50000"/>
            </a:avLst>
          </a:prstGeom>
          <a:solidFill>
            <a:srgbClr val="FFFFFF"/>
          </a:solidFill>
          <a:ln w="12700">
            <a:solidFill>
              <a:schemeClr val="accent1">
                <a:lumMod val="50000"/>
              </a:schemeClr>
            </a:solidFill>
            <a:round/>
            <a:headEnd/>
            <a:tailEnd/>
          </a:ln>
        </p:spPr>
        <p:txBody>
          <a:bodyPr wrap="none" anchor="ctr"/>
          <a:lstStyle/>
          <a:p>
            <a:pPr algn="ctr" rtl="1">
              <a:defRPr/>
            </a:pPr>
            <a:r>
              <a:rPr lang="fa-IR" sz="2500" b="1" dirty="0">
                <a:solidFill>
                  <a:srgbClr val="000000"/>
                </a:solidFill>
                <a:latin typeface="Adobe Arabic" pitchFamily="18" charset="-78"/>
                <a:cs typeface="Adobe Arabic" pitchFamily="18" charset="-78"/>
              </a:rPr>
              <a:t>مناسبت ها</a:t>
            </a:r>
            <a:endParaRPr lang="en-ZA" sz="2500" b="1" dirty="0">
              <a:solidFill>
                <a:srgbClr val="000000"/>
              </a:solidFill>
              <a:latin typeface="Adobe Arabic" pitchFamily="18" charset="-78"/>
              <a:cs typeface="Adobe Arabic" pitchFamily="18" charset="-78"/>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from="(-#ppt_w/2)" to="(#ppt_x)" calcmode="lin" valueType="num">
                                      <p:cBhvr>
                                        <p:cTn id="7" dur="600" fill="hold">
                                          <p:stCondLst>
                                            <p:cond delay="0"/>
                                          </p:stCondLst>
                                        </p:cTn>
                                        <p:tgtEl>
                                          <p:spTgt spid="4"/>
                                        </p:tgtEl>
                                        <p:attrNameLst>
                                          <p:attrName>ppt_x</p:attrName>
                                        </p:attrNameLst>
                                      </p:cBhvr>
                                    </p:anim>
                                    <p:anim from="0" to="-1.0" calcmode="lin" valueType="num">
                                      <p:cBhvr>
                                        <p:cTn id="8" dur="200" decel="50000" autoRev="1" fill="hold">
                                          <p:stCondLst>
                                            <p:cond delay="600"/>
                                          </p:stCondLst>
                                        </p:cTn>
                                        <p:tgtEl>
                                          <p:spTgt spid="4"/>
                                        </p:tgtEl>
                                        <p:attrNameLst>
                                          <p:attrName>xshear</p:attrName>
                                        </p:attrNameLst>
                                      </p:cBhvr>
                                    </p:anim>
                                    <p:animScale>
                                      <p:cBhvr>
                                        <p:cTn id="9" dur="200" decel="100000" autoRev="1" fill="hold">
                                          <p:stCondLst>
                                            <p:cond delay="600"/>
                                          </p:stCondLst>
                                        </p:cTn>
                                        <p:tgtEl>
                                          <p:spTgt spid="4"/>
                                        </p:tgtEl>
                                      </p:cBhvr>
                                      <p:from x="100000" y="100000"/>
                                      <p:to x="80000" y="100000"/>
                                    </p:animScale>
                                    <p:anim by="(#ppt_h/3+#ppt_w*0.1)" calcmode="lin" valueType="num">
                                      <p:cBhvr additive="sum">
                                        <p:cTn id="10" dur="200" decel="100000" autoRev="1" fill="hold">
                                          <p:stCondLst>
                                            <p:cond delay="600"/>
                                          </p:stCondLst>
                                        </p:cTn>
                                        <p:tgtEl>
                                          <p:spTgt spid="4"/>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50" presetClass="entr" presetSubtype="0" decel="10000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strVal val="#ppt_w+.3"/>
                                          </p:val>
                                        </p:tav>
                                        <p:tav tm="100000">
                                          <p:val>
                                            <p:strVal val="#ppt_w"/>
                                          </p:val>
                                        </p:tav>
                                      </p:tavLst>
                                    </p:anim>
                                    <p:anim calcmode="lin" valueType="num">
                                      <p:cBhvr>
                                        <p:cTn id="16" dur="1000" fill="hold"/>
                                        <p:tgtEl>
                                          <p:spTgt spid="12"/>
                                        </p:tgtEl>
                                        <p:attrNameLst>
                                          <p:attrName>ppt_h</p:attrName>
                                        </p:attrNameLst>
                                      </p:cBhvr>
                                      <p:tavLst>
                                        <p:tav tm="0">
                                          <p:val>
                                            <p:strVal val="#ppt_h"/>
                                          </p:val>
                                        </p:tav>
                                        <p:tav tm="100000">
                                          <p:val>
                                            <p:strVal val="#ppt_h"/>
                                          </p:val>
                                        </p:tav>
                                      </p:tavLst>
                                    </p:anim>
                                    <p:animEffect transition="in" filter="fade">
                                      <p:cBhvr>
                                        <p:cTn id="17" dur="1000"/>
                                        <p:tgtEl>
                                          <p:spTgt spid="1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nodeType="clickEffect">
                                  <p:stCondLst>
                                    <p:cond delay="0"/>
                                  </p:stCondLst>
                                  <p:childTnLst>
                                    <p:set>
                                      <p:cBhvr>
                                        <p:cTn id="21" dur="1" fill="hold">
                                          <p:stCondLst>
                                            <p:cond delay="0"/>
                                          </p:stCondLst>
                                        </p:cTn>
                                        <p:tgtEl>
                                          <p:spTgt spid="17412"/>
                                        </p:tgtEl>
                                        <p:attrNameLst>
                                          <p:attrName>style.visibility</p:attrName>
                                        </p:attrNameLst>
                                      </p:cBhvr>
                                      <p:to>
                                        <p:strVal val="visible"/>
                                      </p:to>
                                    </p:set>
                                    <p:animEffect transition="in" filter="randombar(horizontal)">
                                      <p:cBhvr>
                                        <p:cTn id="22" dur="5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a:off x="1908175" y="549275"/>
            <a:ext cx="5327650" cy="787400"/>
          </a:xfrm>
          <a:prstGeom prst="roundRect">
            <a:avLst>
              <a:gd name="adj" fmla="val 50000"/>
            </a:avLst>
          </a:prstGeom>
          <a:gradFill rotWithShape="1">
            <a:gsLst>
              <a:gs pos="0">
                <a:schemeClr val="bg1"/>
              </a:gs>
              <a:gs pos="100000">
                <a:srgbClr val="FFFF00"/>
              </a:gs>
            </a:gsLst>
            <a:lin ang="5400000" scaled="1"/>
          </a:gradFill>
          <a:ln>
            <a:noFill/>
          </a:ln>
          <a:effectLst>
            <a:outerShdw dist="81320" dir="3080412" algn="ctr" rotWithShape="0">
              <a:srgbClr val="000000">
                <a:alpha val="20000"/>
              </a:srgbClr>
            </a:outerShdw>
          </a:effectLst>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rtl="1"/>
            <a:r>
              <a:rPr lang="fa-IR" sz="3200">
                <a:solidFill>
                  <a:srgbClr val="000000"/>
                </a:solidFill>
                <a:cs typeface="B Homa" pitchFamily="2" charset="-78"/>
              </a:rPr>
              <a:t>شاخصه های هیئت مطلوب</a:t>
            </a:r>
            <a:endParaRPr lang="en-US" sz="3200">
              <a:solidFill>
                <a:srgbClr val="000000"/>
              </a:solidFill>
              <a:cs typeface="B Homa" pitchFamily="2" charset="-78"/>
            </a:endParaRPr>
          </a:p>
        </p:txBody>
      </p:sp>
      <p:sp>
        <p:nvSpPr>
          <p:cNvPr id="12" name="AutoShape 6"/>
          <p:cNvSpPr>
            <a:spLocks noChangeArrowheads="1"/>
          </p:cNvSpPr>
          <p:nvPr/>
        </p:nvSpPr>
        <p:spPr bwMode="auto">
          <a:xfrm>
            <a:off x="6443663" y="1412875"/>
            <a:ext cx="2305050" cy="850900"/>
          </a:xfrm>
          <a:prstGeom prst="roundRect">
            <a:avLst>
              <a:gd name="adj" fmla="val 50000"/>
            </a:avLst>
          </a:prstGeom>
          <a:solidFill>
            <a:srgbClr val="FFFFFF"/>
          </a:solidFill>
          <a:ln w="12700">
            <a:solidFill>
              <a:schemeClr val="accent1">
                <a:lumMod val="50000"/>
              </a:schemeClr>
            </a:solidFill>
            <a:round/>
            <a:headEnd/>
            <a:tailEnd/>
          </a:ln>
        </p:spPr>
        <p:txBody>
          <a:bodyPr wrap="none" anchor="ctr"/>
          <a:lstStyle/>
          <a:p>
            <a:pPr algn="ctr" rtl="1">
              <a:defRPr/>
            </a:pPr>
            <a:r>
              <a:rPr lang="fa-IR" sz="2500" b="1" dirty="0">
                <a:solidFill>
                  <a:srgbClr val="000000"/>
                </a:solidFill>
                <a:latin typeface="Adobe Arabic" pitchFamily="18" charset="-78"/>
                <a:cs typeface="Adobe Arabic" pitchFamily="18" charset="-78"/>
              </a:rPr>
              <a:t>مناسبت ها</a:t>
            </a:r>
            <a:endParaRPr lang="en-ZA" sz="2500" b="1" dirty="0">
              <a:solidFill>
                <a:srgbClr val="000000"/>
              </a:solidFill>
              <a:latin typeface="Adobe Arabic" pitchFamily="18" charset="-78"/>
              <a:cs typeface="Adobe Arabic" pitchFamily="18" charset="-78"/>
            </a:endParaRPr>
          </a:p>
        </p:txBody>
      </p:sp>
      <p:sp>
        <p:nvSpPr>
          <p:cNvPr id="2" name="Rounded Rectangle 1"/>
          <p:cNvSpPr/>
          <p:nvPr/>
        </p:nvSpPr>
        <p:spPr bwMode="auto">
          <a:xfrm>
            <a:off x="1187624" y="2564904"/>
            <a:ext cx="6336704" cy="1836204"/>
          </a:xfrm>
          <a:prstGeom prst="roundRect">
            <a:avLst/>
          </a:prstGeom>
          <a:solidFill>
            <a:schemeClr val="accent1">
              <a:lumMod val="50000"/>
            </a:schemeClr>
          </a:solidFill>
          <a:ln w="9525" cap="flat" cmpd="sng" algn="ctr">
            <a:noFill/>
            <a:prstDash val="solid"/>
            <a:round/>
            <a:headEnd type="none" w="med" len="med"/>
            <a:tailEnd type="none" w="med" len="me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rtlCol="1"/>
          <a:lstStyle/>
          <a:p>
            <a:pPr algn="r" rtl="1">
              <a:lnSpc>
                <a:spcPct val="150000"/>
              </a:lnSpc>
              <a:defRPr/>
            </a:pPr>
            <a:r>
              <a:rPr lang="fa-IR" sz="1600" dirty="0">
                <a:latin typeface="Arial" charset="0"/>
                <a:cs typeface="B Homa" pitchFamily="2" charset="-78"/>
              </a:rPr>
              <a:t>برخی از جمله </a:t>
            </a:r>
            <a:r>
              <a:rPr lang="fa-IR" sz="1600" dirty="0">
                <a:solidFill>
                  <a:srgbClr val="FFFF00"/>
                </a:solidFill>
                <a:latin typeface="Arial" charset="0"/>
                <a:cs typeface="B Homa" pitchFamily="2" charset="-78"/>
              </a:rPr>
              <a:t>کل یوم عاشورا و کل ارض کربلا</a:t>
            </a:r>
            <a:r>
              <a:rPr lang="fa-IR" sz="1600" dirty="0">
                <a:latin typeface="Arial" charset="0"/>
                <a:cs typeface="B Homa" pitchFamily="2" charset="-78"/>
              </a:rPr>
              <a:t> این برداشت غلط را کردند که عزاداری ها را زیاد کنیم. حتی فکر می کنند روایت است .</a:t>
            </a:r>
          </a:p>
          <a:p>
            <a:pPr lvl="1" algn="r" rtl="1">
              <a:lnSpc>
                <a:spcPct val="150000"/>
              </a:lnSpc>
              <a:defRPr/>
            </a:pPr>
            <a:r>
              <a:rPr lang="fa-IR" sz="1600" dirty="0">
                <a:latin typeface="Arial" charset="0"/>
                <a:cs typeface="B Homa" pitchFamily="2" charset="-78"/>
              </a:rPr>
              <a:t>این صحیح نیست این حرف </a:t>
            </a:r>
            <a:r>
              <a:rPr lang="fa-IR" sz="1600" dirty="0" smtClean="0">
                <a:latin typeface="Arial" charset="0"/>
                <a:cs typeface="B Homa" pitchFamily="2" charset="-78"/>
              </a:rPr>
              <a:t>برداشت از یک شعر است که در جای خودش توضیح داده می شود.</a:t>
            </a:r>
            <a:r>
              <a:rPr lang="fa-IR" sz="1600" dirty="0" smtClean="0">
                <a:latin typeface="Arial" charset="0"/>
                <a:cs typeface="B Homa" pitchFamily="2" charset="-78"/>
              </a:rPr>
              <a:t> </a:t>
            </a:r>
            <a:r>
              <a:rPr lang="fa-IR" sz="1600" dirty="0">
                <a:latin typeface="Arial" charset="0"/>
                <a:cs typeface="B Homa" pitchFamily="2" charset="-78"/>
              </a:rPr>
              <a:t>و </a:t>
            </a:r>
            <a:r>
              <a:rPr lang="fa-IR" sz="1600" dirty="0" smtClean="0">
                <a:latin typeface="Arial" charset="0"/>
                <a:cs typeface="B Homa" pitchFamily="2" charset="-78"/>
              </a:rPr>
              <a:t>منظورآن </a:t>
            </a:r>
            <a:r>
              <a:rPr lang="fa-IR" sz="1600" dirty="0">
                <a:latin typeface="Arial" charset="0"/>
                <a:cs typeface="B Homa" pitchFamily="2" charset="-78"/>
              </a:rPr>
              <a:t>نبرد همیشگی حق و باطل در همه زمینه هاست</a:t>
            </a:r>
            <a:r>
              <a:rPr lang="fa-IR" sz="1600" dirty="0" smtClean="0">
                <a:latin typeface="Arial" charset="0"/>
                <a:cs typeface="B Homa" pitchFamily="2" charset="-78"/>
              </a:rPr>
              <a:t>.</a:t>
            </a:r>
            <a:endParaRPr lang="fa-IR" sz="1600" dirty="0">
              <a:latin typeface="Arial" charset="0"/>
              <a:cs typeface="B Homa" pitchFamily="2" charset="-78"/>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from="(-#ppt_w/2)" to="(#ppt_x)" calcmode="lin" valueType="num">
                                      <p:cBhvr>
                                        <p:cTn id="7" dur="600" fill="hold">
                                          <p:stCondLst>
                                            <p:cond delay="0"/>
                                          </p:stCondLst>
                                        </p:cTn>
                                        <p:tgtEl>
                                          <p:spTgt spid="4"/>
                                        </p:tgtEl>
                                        <p:attrNameLst>
                                          <p:attrName>ppt_x</p:attrName>
                                        </p:attrNameLst>
                                      </p:cBhvr>
                                    </p:anim>
                                    <p:anim from="0" to="-1.0" calcmode="lin" valueType="num">
                                      <p:cBhvr>
                                        <p:cTn id="8" dur="200" decel="50000" autoRev="1" fill="hold">
                                          <p:stCondLst>
                                            <p:cond delay="600"/>
                                          </p:stCondLst>
                                        </p:cTn>
                                        <p:tgtEl>
                                          <p:spTgt spid="4"/>
                                        </p:tgtEl>
                                        <p:attrNameLst>
                                          <p:attrName>xshear</p:attrName>
                                        </p:attrNameLst>
                                      </p:cBhvr>
                                    </p:anim>
                                    <p:animScale>
                                      <p:cBhvr>
                                        <p:cTn id="9" dur="200" decel="100000" autoRev="1" fill="hold">
                                          <p:stCondLst>
                                            <p:cond delay="600"/>
                                          </p:stCondLst>
                                        </p:cTn>
                                        <p:tgtEl>
                                          <p:spTgt spid="4"/>
                                        </p:tgtEl>
                                      </p:cBhvr>
                                      <p:from x="100000" y="100000"/>
                                      <p:to x="80000" y="100000"/>
                                    </p:animScale>
                                    <p:anim by="(#ppt_h/3+#ppt_w*0.1)" calcmode="lin" valueType="num">
                                      <p:cBhvr additive="sum">
                                        <p:cTn id="10" dur="200" decel="100000" autoRev="1" fill="hold">
                                          <p:stCondLst>
                                            <p:cond delay="600"/>
                                          </p:stCondLst>
                                        </p:cTn>
                                        <p:tgtEl>
                                          <p:spTgt spid="4"/>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50" presetClass="entr" presetSubtype="0" decel="10000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strVal val="#ppt_w+.3"/>
                                          </p:val>
                                        </p:tav>
                                        <p:tav tm="100000">
                                          <p:val>
                                            <p:strVal val="#ppt_w"/>
                                          </p:val>
                                        </p:tav>
                                      </p:tavLst>
                                    </p:anim>
                                    <p:anim calcmode="lin" valueType="num">
                                      <p:cBhvr>
                                        <p:cTn id="16" dur="1000" fill="hold"/>
                                        <p:tgtEl>
                                          <p:spTgt spid="12"/>
                                        </p:tgtEl>
                                        <p:attrNameLst>
                                          <p:attrName>ppt_h</p:attrName>
                                        </p:attrNameLst>
                                      </p:cBhvr>
                                      <p:tavLst>
                                        <p:tav tm="0">
                                          <p:val>
                                            <p:strVal val="#ppt_h"/>
                                          </p:val>
                                        </p:tav>
                                        <p:tav tm="100000">
                                          <p:val>
                                            <p:strVal val="#ppt_h"/>
                                          </p:val>
                                        </p:tav>
                                      </p:tavLst>
                                    </p:anim>
                                    <p:animEffect transition="in" filter="fade">
                                      <p:cBhvr>
                                        <p:cTn id="17" dur="1000"/>
                                        <p:tgtEl>
                                          <p:spTgt spid="1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a:off x="1908175" y="549275"/>
            <a:ext cx="5327650" cy="787400"/>
          </a:xfrm>
          <a:prstGeom prst="roundRect">
            <a:avLst>
              <a:gd name="adj" fmla="val 50000"/>
            </a:avLst>
          </a:prstGeom>
          <a:gradFill rotWithShape="1">
            <a:gsLst>
              <a:gs pos="0">
                <a:schemeClr val="bg1"/>
              </a:gs>
              <a:gs pos="100000">
                <a:srgbClr val="FFFF00"/>
              </a:gs>
            </a:gsLst>
            <a:lin ang="5400000" scaled="1"/>
          </a:gradFill>
          <a:ln>
            <a:noFill/>
          </a:ln>
          <a:effectLst>
            <a:outerShdw dist="81320" dir="3080412" algn="ctr" rotWithShape="0">
              <a:srgbClr val="000000">
                <a:alpha val="20000"/>
              </a:srgbClr>
            </a:outerShdw>
          </a:effectLst>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rtl="1"/>
            <a:r>
              <a:rPr lang="fa-IR" sz="3200">
                <a:solidFill>
                  <a:srgbClr val="000000"/>
                </a:solidFill>
                <a:cs typeface="B Homa" pitchFamily="2" charset="-78"/>
              </a:rPr>
              <a:t>شاخصه های هیئت مطلوب</a:t>
            </a:r>
            <a:endParaRPr lang="en-US" sz="3200">
              <a:solidFill>
                <a:srgbClr val="000000"/>
              </a:solidFill>
              <a:cs typeface="B Homa" pitchFamily="2" charset="-78"/>
            </a:endParaRPr>
          </a:p>
        </p:txBody>
      </p:sp>
      <p:sp>
        <p:nvSpPr>
          <p:cNvPr id="12" name="AutoShape 6"/>
          <p:cNvSpPr>
            <a:spLocks noChangeArrowheads="1"/>
          </p:cNvSpPr>
          <p:nvPr/>
        </p:nvSpPr>
        <p:spPr bwMode="auto">
          <a:xfrm>
            <a:off x="6443663" y="1412875"/>
            <a:ext cx="2305050" cy="850900"/>
          </a:xfrm>
          <a:prstGeom prst="roundRect">
            <a:avLst>
              <a:gd name="adj" fmla="val 50000"/>
            </a:avLst>
          </a:prstGeom>
          <a:solidFill>
            <a:srgbClr val="FFFFFF"/>
          </a:solidFill>
          <a:ln w="12700">
            <a:solidFill>
              <a:schemeClr val="accent1">
                <a:lumMod val="50000"/>
              </a:schemeClr>
            </a:solidFill>
            <a:round/>
            <a:headEnd/>
            <a:tailEnd/>
          </a:ln>
        </p:spPr>
        <p:txBody>
          <a:bodyPr wrap="none" anchor="ctr"/>
          <a:lstStyle/>
          <a:p>
            <a:pPr algn="ctr" rtl="1">
              <a:defRPr/>
            </a:pPr>
            <a:r>
              <a:rPr lang="fa-IR" sz="2500" b="1" dirty="0">
                <a:solidFill>
                  <a:srgbClr val="000000"/>
                </a:solidFill>
                <a:latin typeface="Adobe Arabic" pitchFamily="18" charset="-78"/>
                <a:cs typeface="Adobe Arabic" pitchFamily="18" charset="-78"/>
              </a:rPr>
              <a:t>مناسبت ها</a:t>
            </a:r>
            <a:endParaRPr lang="en-ZA" sz="2500" b="1" dirty="0">
              <a:solidFill>
                <a:srgbClr val="000000"/>
              </a:solidFill>
              <a:latin typeface="Adobe Arabic" pitchFamily="18" charset="-78"/>
              <a:cs typeface="Adobe Arabic" pitchFamily="18" charset="-78"/>
            </a:endParaRPr>
          </a:p>
        </p:txBody>
      </p:sp>
      <p:sp>
        <p:nvSpPr>
          <p:cNvPr id="2" name="Rounded Rectangle 1"/>
          <p:cNvSpPr/>
          <p:nvPr/>
        </p:nvSpPr>
        <p:spPr bwMode="auto">
          <a:xfrm>
            <a:off x="1475657" y="3032956"/>
            <a:ext cx="5976664" cy="1908212"/>
          </a:xfrm>
          <a:prstGeom prst="roundRect">
            <a:avLst/>
          </a:prstGeom>
          <a:solidFill>
            <a:schemeClr val="accent1">
              <a:lumMod val="50000"/>
            </a:schemeClr>
          </a:solidFill>
          <a:ln w="9525" cap="flat" cmpd="sng" algn="ctr">
            <a:noFill/>
            <a:prstDash val="solid"/>
            <a:round/>
            <a:headEnd type="none" w="med" len="med"/>
            <a:tailEnd type="none" w="med" len="me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rtlCol="1"/>
          <a:lstStyle/>
          <a:p>
            <a:pPr algn="r" rtl="1">
              <a:defRPr/>
            </a:pPr>
            <a:r>
              <a:rPr lang="fa-IR" sz="1600" dirty="0" smtClean="0">
                <a:latin typeface="Arial" charset="0"/>
                <a:cs typeface="B Homa" pitchFamily="2" charset="-78"/>
              </a:rPr>
              <a:t>زیاد </a:t>
            </a:r>
            <a:r>
              <a:rPr lang="fa-IR" sz="1600" dirty="0">
                <a:latin typeface="Arial" charset="0"/>
                <a:cs typeface="B Homa" pitchFamily="2" charset="-78"/>
              </a:rPr>
              <a:t>کردن عزاداری ها مبنی ندارد بلکه ضربه زننده هم است:</a:t>
            </a:r>
          </a:p>
          <a:p>
            <a:pPr algn="r" rtl="1">
              <a:defRPr/>
            </a:pPr>
            <a:r>
              <a:rPr lang="fa-IR" sz="1600" dirty="0">
                <a:latin typeface="Arial" charset="0"/>
                <a:cs typeface="B Homa" pitchFamily="2" charset="-78"/>
              </a:rPr>
              <a:t>مناسبتهایی چون : وفات ام البنین وفات حضرت خدیجه , وفات حضرت ام کلثوم, وفات حضرت ابوطالب, شهادت حضرت حمزه ,وفات حضرت عبد العظیم ودهه محسنیه ودهه صادقیه وکاظمیه ومسلمیه و....(این مناسبتها الآن </a:t>
            </a:r>
            <a:r>
              <a:rPr lang="fa-IR" sz="1600" dirty="0" smtClean="0">
                <a:latin typeface="Arial" charset="0"/>
                <a:cs typeface="B Homa" pitchFamily="2" charset="-78"/>
              </a:rPr>
              <a:t>در بعضی از هیئتها مراسم گرفته می شود !)</a:t>
            </a:r>
            <a:endParaRPr lang="fa-IR" dirty="0">
              <a:latin typeface="Arial" charset="0"/>
              <a:cs typeface="Arial" charset="0"/>
            </a:endParaRPr>
          </a:p>
        </p:txBody>
      </p:sp>
    </p:spTree>
    <p:extLst>
      <p:ext uri="{BB962C8B-B14F-4D97-AF65-F5344CB8AC3E}">
        <p14:creationId xmlns:p14="http://schemas.microsoft.com/office/powerpoint/2010/main" val="3765454441"/>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from="(-#ppt_w/2)" to="(#ppt_x)" calcmode="lin" valueType="num">
                                      <p:cBhvr>
                                        <p:cTn id="7" dur="600" fill="hold">
                                          <p:stCondLst>
                                            <p:cond delay="0"/>
                                          </p:stCondLst>
                                        </p:cTn>
                                        <p:tgtEl>
                                          <p:spTgt spid="4"/>
                                        </p:tgtEl>
                                        <p:attrNameLst>
                                          <p:attrName>ppt_x</p:attrName>
                                        </p:attrNameLst>
                                      </p:cBhvr>
                                    </p:anim>
                                    <p:anim from="0" to="-1.0" calcmode="lin" valueType="num">
                                      <p:cBhvr>
                                        <p:cTn id="8" dur="200" decel="50000" autoRev="1" fill="hold">
                                          <p:stCondLst>
                                            <p:cond delay="600"/>
                                          </p:stCondLst>
                                        </p:cTn>
                                        <p:tgtEl>
                                          <p:spTgt spid="4"/>
                                        </p:tgtEl>
                                        <p:attrNameLst>
                                          <p:attrName>xshear</p:attrName>
                                        </p:attrNameLst>
                                      </p:cBhvr>
                                    </p:anim>
                                    <p:animScale>
                                      <p:cBhvr>
                                        <p:cTn id="9" dur="200" decel="100000" autoRev="1" fill="hold">
                                          <p:stCondLst>
                                            <p:cond delay="600"/>
                                          </p:stCondLst>
                                        </p:cTn>
                                        <p:tgtEl>
                                          <p:spTgt spid="4"/>
                                        </p:tgtEl>
                                      </p:cBhvr>
                                      <p:from x="100000" y="100000"/>
                                      <p:to x="80000" y="100000"/>
                                    </p:animScale>
                                    <p:anim by="(#ppt_h/3+#ppt_w*0.1)" calcmode="lin" valueType="num">
                                      <p:cBhvr additive="sum">
                                        <p:cTn id="10" dur="200" decel="100000" autoRev="1" fill="hold">
                                          <p:stCondLst>
                                            <p:cond delay="600"/>
                                          </p:stCondLst>
                                        </p:cTn>
                                        <p:tgtEl>
                                          <p:spTgt spid="4"/>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50" presetClass="entr" presetSubtype="0" decel="10000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strVal val="#ppt_w+.3"/>
                                          </p:val>
                                        </p:tav>
                                        <p:tav tm="100000">
                                          <p:val>
                                            <p:strVal val="#ppt_w"/>
                                          </p:val>
                                        </p:tav>
                                      </p:tavLst>
                                    </p:anim>
                                    <p:anim calcmode="lin" valueType="num">
                                      <p:cBhvr>
                                        <p:cTn id="16" dur="1000" fill="hold"/>
                                        <p:tgtEl>
                                          <p:spTgt spid="12"/>
                                        </p:tgtEl>
                                        <p:attrNameLst>
                                          <p:attrName>ppt_h</p:attrName>
                                        </p:attrNameLst>
                                      </p:cBhvr>
                                      <p:tavLst>
                                        <p:tav tm="0">
                                          <p:val>
                                            <p:strVal val="#ppt_h"/>
                                          </p:val>
                                        </p:tav>
                                        <p:tav tm="100000">
                                          <p:val>
                                            <p:strVal val="#ppt_h"/>
                                          </p:val>
                                        </p:tav>
                                      </p:tavLst>
                                    </p:anim>
                                    <p:animEffect transition="in" filter="fade">
                                      <p:cBhvr>
                                        <p:cTn id="17" dur="1000"/>
                                        <p:tgtEl>
                                          <p:spTgt spid="1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a:off x="1908175" y="549275"/>
            <a:ext cx="5327650" cy="787400"/>
          </a:xfrm>
          <a:prstGeom prst="roundRect">
            <a:avLst>
              <a:gd name="adj" fmla="val 50000"/>
            </a:avLst>
          </a:prstGeom>
          <a:gradFill rotWithShape="1">
            <a:gsLst>
              <a:gs pos="0">
                <a:schemeClr val="bg1"/>
              </a:gs>
              <a:gs pos="100000">
                <a:srgbClr val="FFFF00"/>
              </a:gs>
            </a:gsLst>
            <a:lin ang="5400000" scaled="1"/>
          </a:gradFill>
          <a:ln>
            <a:noFill/>
          </a:ln>
          <a:effectLst>
            <a:outerShdw dist="81320" dir="3080412" algn="ctr" rotWithShape="0">
              <a:srgbClr val="000000">
                <a:alpha val="20000"/>
              </a:srgbClr>
            </a:outerShdw>
          </a:effectLst>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rtl="1"/>
            <a:r>
              <a:rPr lang="fa-IR" sz="3200">
                <a:solidFill>
                  <a:srgbClr val="000000"/>
                </a:solidFill>
                <a:cs typeface="B Homa" pitchFamily="2" charset="-78"/>
              </a:rPr>
              <a:t>شاخصه های هیئت مطلوب</a:t>
            </a:r>
            <a:endParaRPr lang="en-US" sz="3200">
              <a:solidFill>
                <a:srgbClr val="000000"/>
              </a:solidFill>
              <a:cs typeface="B Homa" pitchFamily="2" charset="-78"/>
            </a:endParaRPr>
          </a:p>
        </p:txBody>
      </p:sp>
      <p:sp>
        <p:nvSpPr>
          <p:cNvPr id="12" name="AutoShape 6"/>
          <p:cNvSpPr>
            <a:spLocks noChangeArrowheads="1"/>
          </p:cNvSpPr>
          <p:nvPr/>
        </p:nvSpPr>
        <p:spPr bwMode="auto">
          <a:xfrm>
            <a:off x="6443663" y="1412875"/>
            <a:ext cx="2305050" cy="850900"/>
          </a:xfrm>
          <a:prstGeom prst="roundRect">
            <a:avLst>
              <a:gd name="adj" fmla="val 50000"/>
            </a:avLst>
          </a:prstGeom>
          <a:solidFill>
            <a:srgbClr val="FFFFFF"/>
          </a:solidFill>
          <a:ln w="12700">
            <a:solidFill>
              <a:schemeClr val="accent1">
                <a:lumMod val="50000"/>
              </a:schemeClr>
            </a:solidFill>
            <a:round/>
            <a:headEnd/>
            <a:tailEnd/>
          </a:ln>
        </p:spPr>
        <p:txBody>
          <a:bodyPr wrap="none" anchor="ctr"/>
          <a:lstStyle/>
          <a:p>
            <a:pPr algn="ctr" rtl="1">
              <a:defRPr/>
            </a:pPr>
            <a:r>
              <a:rPr lang="fa-IR" sz="2500" b="1" dirty="0">
                <a:solidFill>
                  <a:srgbClr val="000000"/>
                </a:solidFill>
                <a:latin typeface="Adobe Arabic" pitchFamily="18" charset="-78"/>
                <a:cs typeface="Adobe Arabic" pitchFamily="18" charset="-78"/>
              </a:rPr>
              <a:t>مناسبت ها</a:t>
            </a:r>
            <a:endParaRPr lang="en-ZA" sz="2500" b="1" dirty="0">
              <a:solidFill>
                <a:srgbClr val="000000"/>
              </a:solidFill>
              <a:latin typeface="Adobe Arabic" pitchFamily="18" charset="-78"/>
              <a:cs typeface="Adobe Arabic" pitchFamily="18" charset="-78"/>
            </a:endParaRPr>
          </a:p>
        </p:txBody>
      </p:sp>
      <p:sp>
        <p:nvSpPr>
          <p:cNvPr id="2" name="Rounded Rectangle 1"/>
          <p:cNvSpPr/>
          <p:nvPr/>
        </p:nvSpPr>
        <p:spPr bwMode="auto">
          <a:xfrm>
            <a:off x="1619673" y="2348881"/>
            <a:ext cx="5760640" cy="1656183"/>
          </a:xfrm>
          <a:prstGeom prst="roundRect">
            <a:avLst/>
          </a:prstGeom>
          <a:solidFill>
            <a:schemeClr val="accent1">
              <a:lumMod val="50000"/>
            </a:schemeClr>
          </a:solidFill>
          <a:ln w="9525" cap="flat" cmpd="sng" algn="ctr">
            <a:noFill/>
            <a:prstDash val="solid"/>
            <a:round/>
            <a:headEnd type="none" w="med" len="med"/>
            <a:tailEnd type="none" w="med" len="me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rtlCol="1"/>
          <a:lstStyle/>
          <a:p>
            <a:pPr algn="r" rtl="1">
              <a:defRPr/>
            </a:pPr>
            <a:r>
              <a:rPr lang="fa-IR" sz="1600" dirty="0" smtClean="0">
                <a:latin typeface="Arial" charset="0"/>
                <a:cs typeface="B Homa" pitchFamily="2" charset="-78"/>
              </a:rPr>
              <a:t>سوال </a:t>
            </a:r>
            <a:r>
              <a:rPr lang="fa-IR" sz="1600" dirty="0">
                <a:latin typeface="Arial" charset="0"/>
                <a:cs typeface="B Homa" pitchFamily="2" charset="-78"/>
              </a:rPr>
              <a:t>من اینست چه فضیلتی هست که این عزیزان دارند ومادر های باقی اهل بیت ندارند؟ در حالی که بواسطه ائمه آنها هم فضیلت دارند و بلکه برای بعضی ها روایاتی وارد شده مثل مادر حضرت صادق و مادر امام زمان .آیا آنها را هم وارد کنیم؟ یعنی از تاریخ و تراجم وفات آنهارا هم پیدا کنیم و مراسم بگیریم؟</a:t>
            </a:r>
          </a:p>
          <a:p>
            <a:pPr algn="r" rtl="1">
              <a:defRPr/>
            </a:pPr>
            <a:endParaRPr lang="fa-IR" dirty="0">
              <a:latin typeface="Arial" charset="0"/>
              <a:cs typeface="B Davat" pitchFamily="2" charset="-78"/>
            </a:endParaRPr>
          </a:p>
          <a:p>
            <a:pPr algn="r" rtl="1">
              <a:defRPr/>
            </a:pPr>
            <a:r>
              <a:rPr lang="fa-IR" dirty="0">
                <a:latin typeface="Arial" charset="0"/>
                <a:cs typeface="Arial" charset="0"/>
              </a:rPr>
              <a:t> </a:t>
            </a:r>
          </a:p>
        </p:txBody>
      </p:sp>
    </p:spTree>
    <p:extLst>
      <p:ext uri="{BB962C8B-B14F-4D97-AF65-F5344CB8AC3E}">
        <p14:creationId xmlns:p14="http://schemas.microsoft.com/office/powerpoint/2010/main" val="3765454441"/>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from="(-#ppt_w/2)" to="(#ppt_x)" calcmode="lin" valueType="num">
                                      <p:cBhvr>
                                        <p:cTn id="7" dur="600" fill="hold">
                                          <p:stCondLst>
                                            <p:cond delay="0"/>
                                          </p:stCondLst>
                                        </p:cTn>
                                        <p:tgtEl>
                                          <p:spTgt spid="4"/>
                                        </p:tgtEl>
                                        <p:attrNameLst>
                                          <p:attrName>ppt_x</p:attrName>
                                        </p:attrNameLst>
                                      </p:cBhvr>
                                    </p:anim>
                                    <p:anim from="0" to="-1.0" calcmode="lin" valueType="num">
                                      <p:cBhvr>
                                        <p:cTn id="8" dur="200" decel="50000" autoRev="1" fill="hold">
                                          <p:stCondLst>
                                            <p:cond delay="600"/>
                                          </p:stCondLst>
                                        </p:cTn>
                                        <p:tgtEl>
                                          <p:spTgt spid="4"/>
                                        </p:tgtEl>
                                        <p:attrNameLst>
                                          <p:attrName>xshear</p:attrName>
                                        </p:attrNameLst>
                                      </p:cBhvr>
                                    </p:anim>
                                    <p:animScale>
                                      <p:cBhvr>
                                        <p:cTn id="9" dur="200" decel="100000" autoRev="1" fill="hold">
                                          <p:stCondLst>
                                            <p:cond delay="600"/>
                                          </p:stCondLst>
                                        </p:cTn>
                                        <p:tgtEl>
                                          <p:spTgt spid="4"/>
                                        </p:tgtEl>
                                      </p:cBhvr>
                                      <p:from x="100000" y="100000"/>
                                      <p:to x="80000" y="100000"/>
                                    </p:animScale>
                                    <p:anim by="(#ppt_h/3+#ppt_w*0.1)" calcmode="lin" valueType="num">
                                      <p:cBhvr additive="sum">
                                        <p:cTn id="10" dur="200" decel="100000" autoRev="1" fill="hold">
                                          <p:stCondLst>
                                            <p:cond delay="600"/>
                                          </p:stCondLst>
                                        </p:cTn>
                                        <p:tgtEl>
                                          <p:spTgt spid="4"/>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50" presetClass="entr" presetSubtype="0" decel="10000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strVal val="#ppt_w+.3"/>
                                          </p:val>
                                        </p:tav>
                                        <p:tav tm="100000">
                                          <p:val>
                                            <p:strVal val="#ppt_w"/>
                                          </p:val>
                                        </p:tav>
                                      </p:tavLst>
                                    </p:anim>
                                    <p:anim calcmode="lin" valueType="num">
                                      <p:cBhvr>
                                        <p:cTn id="16" dur="1000" fill="hold"/>
                                        <p:tgtEl>
                                          <p:spTgt spid="12"/>
                                        </p:tgtEl>
                                        <p:attrNameLst>
                                          <p:attrName>ppt_h</p:attrName>
                                        </p:attrNameLst>
                                      </p:cBhvr>
                                      <p:tavLst>
                                        <p:tav tm="0">
                                          <p:val>
                                            <p:strVal val="#ppt_h"/>
                                          </p:val>
                                        </p:tav>
                                        <p:tav tm="100000">
                                          <p:val>
                                            <p:strVal val="#ppt_h"/>
                                          </p:val>
                                        </p:tav>
                                      </p:tavLst>
                                    </p:anim>
                                    <p:animEffect transition="in" filter="fade">
                                      <p:cBhvr>
                                        <p:cTn id="17" dur="1000"/>
                                        <p:tgtEl>
                                          <p:spTgt spid="1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a:off x="1908175" y="549275"/>
            <a:ext cx="5327650" cy="787400"/>
          </a:xfrm>
          <a:prstGeom prst="roundRect">
            <a:avLst>
              <a:gd name="adj" fmla="val 50000"/>
            </a:avLst>
          </a:prstGeom>
          <a:gradFill rotWithShape="1">
            <a:gsLst>
              <a:gs pos="0">
                <a:schemeClr val="bg1"/>
              </a:gs>
              <a:gs pos="100000">
                <a:srgbClr val="FFFF00"/>
              </a:gs>
            </a:gsLst>
            <a:lin ang="5400000" scaled="1"/>
          </a:gradFill>
          <a:ln>
            <a:noFill/>
          </a:ln>
          <a:effectLst>
            <a:outerShdw dist="81320" dir="3080412" algn="ctr" rotWithShape="0">
              <a:srgbClr val="000000">
                <a:alpha val="20000"/>
              </a:srgbClr>
            </a:outerShdw>
          </a:effectLst>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rtl="1"/>
            <a:r>
              <a:rPr lang="fa-IR" sz="3200">
                <a:solidFill>
                  <a:srgbClr val="000000"/>
                </a:solidFill>
                <a:cs typeface="B Homa" pitchFamily="2" charset="-78"/>
              </a:rPr>
              <a:t>شاخصه های هیئت مطلوب</a:t>
            </a:r>
            <a:endParaRPr lang="en-US" sz="3200">
              <a:solidFill>
                <a:srgbClr val="000000"/>
              </a:solidFill>
              <a:cs typeface="B Homa" pitchFamily="2" charset="-78"/>
            </a:endParaRPr>
          </a:p>
        </p:txBody>
      </p:sp>
      <p:sp>
        <p:nvSpPr>
          <p:cNvPr id="12" name="AutoShape 6"/>
          <p:cNvSpPr>
            <a:spLocks noChangeArrowheads="1"/>
          </p:cNvSpPr>
          <p:nvPr/>
        </p:nvSpPr>
        <p:spPr bwMode="auto">
          <a:xfrm>
            <a:off x="6443663" y="1412875"/>
            <a:ext cx="2305050" cy="850900"/>
          </a:xfrm>
          <a:prstGeom prst="roundRect">
            <a:avLst>
              <a:gd name="adj" fmla="val 50000"/>
            </a:avLst>
          </a:prstGeom>
          <a:solidFill>
            <a:srgbClr val="FFFFFF"/>
          </a:solidFill>
          <a:ln w="12700">
            <a:solidFill>
              <a:schemeClr val="accent1">
                <a:lumMod val="50000"/>
              </a:schemeClr>
            </a:solidFill>
            <a:round/>
            <a:headEnd/>
            <a:tailEnd/>
          </a:ln>
        </p:spPr>
        <p:txBody>
          <a:bodyPr wrap="none" anchor="ctr"/>
          <a:lstStyle/>
          <a:p>
            <a:pPr algn="ctr" rtl="1">
              <a:defRPr/>
            </a:pPr>
            <a:r>
              <a:rPr lang="fa-IR" sz="2500" b="1" dirty="0">
                <a:solidFill>
                  <a:srgbClr val="000000"/>
                </a:solidFill>
                <a:latin typeface="Adobe Arabic" pitchFamily="18" charset="-78"/>
                <a:cs typeface="Adobe Arabic" pitchFamily="18" charset="-78"/>
              </a:rPr>
              <a:t>مناسبت ها</a:t>
            </a:r>
            <a:endParaRPr lang="en-ZA" sz="2500" b="1" dirty="0">
              <a:solidFill>
                <a:srgbClr val="000000"/>
              </a:solidFill>
              <a:latin typeface="Adobe Arabic" pitchFamily="18" charset="-78"/>
              <a:cs typeface="Adobe Arabic" pitchFamily="18" charset="-78"/>
            </a:endParaRPr>
          </a:p>
        </p:txBody>
      </p:sp>
      <p:sp>
        <p:nvSpPr>
          <p:cNvPr id="2" name="Rounded Rectangle 1"/>
          <p:cNvSpPr/>
          <p:nvPr/>
        </p:nvSpPr>
        <p:spPr bwMode="auto">
          <a:xfrm>
            <a:off x="1403649" y="2348881"/>
            <a:ext cx="6336704" cy="1368151"/>
          </a:xfrm>
          <a:prstGeom prst="roundRect">
            <a:avLst/>
          </a:prstGeom>
          <a:solidFill>
            <a:schemeClr val="accent1">
              <a:lumMod val="50000"/>
            </a:schemeClr>
          </a:solidFill>
          <a:ln w="9525" cap="flat" cmpd="sng" algn="ctr">
            <a:noFill/>
            <a:prstDash val="solid"/>
            <a:round/>
            <a:headEnd type="none" w="med" len="med"/>
            <a:tailEnd type="none" w="med" len="me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rtlCol="1"/>
          <a:lstStyle/>
          <a:p>
            <a:pPr algn="r" rtl="1">
              <a:defRPr/>
            </a:pPr>
            <a:r>
              <a:rPr lang="fa-IR" sz="1600" dirty="0" smtClean="0">
                <a:latin typeface="Arial" charset="0"/>
                <a:cs typeface="B Homa" pitchFamily="2" charset="-78"/>
              </a:rPr>
              <a:t>حال </a:t>
            </a:r>
            <a:r>
              <a:rPr lang="fa-IR" sz="1600" dirty="0">
                <a:latin typeface="Arial" charset="0"/>
                <a:cs typeface="B Homa" pitchFamily="2" charset="-78"/>
              </a:rPr>
              <a:t>که اصحاب اهل بیت مثل حضرت حمزه و حضرت عبد العظیم هستند باقی صحابه جلیل القدر چطور؟ وفات یا شهادت آنها را هم از تواریخ و تراجم بیابیم برای آنها هم مراسم بگیریم</a:t>
            </a:r>
            <a:r>
              <a:rPr lang="fa-IR" sz="1600" dirty="0" smtClean="0">
                <a:latin typeface="Arial" charset="0"/>
                <a:cs typeface="B Homa" pitchFamily="2" charset="-78"/>
              </a:rPr>
              <a:t>؟</a:t>
            </a:r>
            <a:endParaRPr lang="fa-IR" sz="1600" dirty="0">
              <a:latin typeface="Arial" charset="0"/>
              <a:cs typeface="B Homa" pitchFamily="2" charset="-78"/>
            </a:endParaRPr>
          </a:p>
        </p:txBody>
      </p:sp>
    </p:spTree>
    <p:extLst>
      <p:ext uri="{BB962C8B-B14F-4D97-AF65-F5344CB8AC3E}">
        <p14:creationId xmlns:p14="http://schemas.microsoft.com/office/powerpoint/2010/main" val="3765454441"/>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from="(-#ppt_w/2)" to="(#ppt_x)" calcmode="lin" valueType="num">
                                      <p:cBhvr>
                                        <p:cTn id="7" dur="600" fill="hold">
                                          <p:stCondLst>
                                            <p:cond delay="0"/>
                                          </p:stCondLst>
                                        </p:cTn>
                                        <p:tgtEl>
                                          <p:spTgt spid="4"/>
                                        </p:tgtEl>
                                        <p:attrNameLst>
                                          <p:attrName>ppt_x</p:attrName>
                                        </p:attrNameLst>
                                      </p:cBhvr>
                                    </p:anim>
                                    <p:anim from="0" to="-1.0" calcmode="lin" valueType="num">
                                      <p:cBhvr>
                                        <p:cTn id="8" dur="200" decel="50000" autoRev="1" fill="hold">
                                          <p:stCondLst>
                                            <p:cond delay="600"/>
                                          </p:stCondLst>
                                        </p:cTn>
                                        <p:tgtEl>
                                          <p:spTgt spid="4"/>
                                        </p:tgtEl>
                                        <p:attrNameLst>
                                          <p:attrName>xshear</p:attrName>
                                        </p:attrNameLst>
                                      </p:cBhvr>
                                    </p:anim>
                                    <p:animScale>
                                      <p:cBhvr>
                                        <p:cTn id="9" dur="200" decel="100000" autoRev="1" fill="hold">
                                          <p:stCondLst>
                                            <p:cond delay="600"/>
                                          </p:stCondLst>
                                        </p:cTn>
                                        <p:tgtEl>
                                          <p:spTgt spid="4"/>
                                        </p:tgtEl>
                                      </p:cBhvr>
                                      <p:from x="100000" y="100000"/>
                                      <p:to x="80000" y="100000"/>
                                    </p:animScale>
                                    <p:anim by="(#ppt_h/3+#ppt_w*0.1)" calcmode="lin" valueType="num">
                                      <p:cBhvr additive="sum">
                                        <p:cTn id="10" dur="200" decel="100000" autoRev="1" fill="hold">
                                          <p:stCondLst>
                                            <p:cond delay="600"/>
                                          </p:stCondLst>
                                        </p:cTn>
                                        <p:tgtEl>
                                          <p:spTgt spid="4"/>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50" presetClass="entr" presetSubtype="0" decel="10000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strVal val="#ppt_w+.3"/>
                                          </p:val>
                                        </p:tav>
                                        <p:tav tm="100000">
                                          <p:val>
                                            <p:strVal val="#ppt_w"/>
                                          </p:val>
                                        </p:tav>
                                      </p:tavLst>
                                    </p:anim>
                                    <p:anim calcmode="lin" valueType="num">
                                      <p:cBhvr>
                                        <p:cTn id="16" dur="1000" fill="hold"/>
                                        <p:tgtEl>
                                          <p:spTgt spid="12"/>
                                        </p:tgtEl>
                                        <p:attrNameLst>
                                          <p:attrName>ppt_h</p:attrName>
                                        </p:attrNameLst>
                                      </p:cBhvr>
                                      <p:tavLst>
                                        <p:tav tm="0">
                                          <p:val>
                                            <p:strVal val="#ppt_h"/>
                                          </p:val>
                                        </p:tav>
                                        <p:tav tm="100000">
                                          <p:val>
                                            <p:strVal val="#ppt_h"/>
                                          </p:val>
                                        </p:tav>
                                      </p:tavLst>
                                    </p:anim>
                                    <p:animEffect transition="in" filter="fade">
                                      <p:cBhvr>
                                        <p:cTn id="17" dur="1000"/>
                                        <p:tgtEl>
                                          <p:spTgt spid="1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a:off x="1908175" y="549275"/>
            <a:ext cx="5327650" cy="787400"/>
          </a:xfrm>
          <a:prstGeom prst="roundRect">
            <a:avLst>
              <a:gd name="adj" fmla="val 50000"/>
            </a:avLst>
          </a:prstGeom>
          <a:gradFill rotWithShape="1">
            <a:gsLst>
              <a:gs pos="0">
                <a:schemeClr val="bg1"/>
              </a:gs>
              <a:gs pos="100000">
                <a:srgbClr val="FFFF00"/>
              </a:gs>
            </a:gsLst>
            <a:lin ang="5400000" scaled="1"/>
          </a:gradFill>
          <a:ln>
            <a:noFill/>
          </a:ln>
          <a:effectLst>
            <a:outerShdw dist="81320" dir="3080412" algn="ctr" rotWithShape="0">
              <a:srgbClr val="000000">
                <a:alpha val="20000"/>
              </a:srgbClr>
            </a:outerShdw>
          </a:effectLst>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rtl="1"/>
            <a:r>
              <a:rPr lang="fa-IR" sz="3200">
                <a:solidFill>
                  <a:srgbClr val="000000"/>
                </a:solidFill>
                <a:cs typeface="B Homa" pitchFamily="2" charset="-78"/>
              </a:rPr>
              <a:t>شاخصه های هیئت مطلوب</a:t>
            </a:r>
            <a:endParaRPr lang="en-US" sz="3200">
              <a:solidFill>
                <a:srgbClr val="000000"/>
              </a:solidFill>
              <a:cs typeface="B Homa" pitchFamily="2" charset="-78"/>
            </a:endParaRPr>
          </a:p>
        </p:txBody>
      </p:sp>
      <p:sp>
        <p:nvSpPr>
          <p:cNvPr id="12" name="AutoShape 6"/>
          <p:cNvSpPr>
            <a:spLocks noChangeArrowheads="1"/>
          </p:cNvSpPr>
          <p:nvPr/>
        </p:nvSpPr>
        <p:spPr bwMode="auto">
          <a:xfrm>
            <a:off x="6443663" y="1412875"/>
            <a:ext cx="2305050" cy="850900"/>
          </a:xfrm>
          <a:prstGeom prst="roundRect">
            <a:avLst>
              <a:gd name="adj" fmla="val 50000"/>
            </a:avLst>
          </a:prstGeom>
          <a:solidFill>
            <a:srgbClr val="FFFFFF"/>
          </a:solidFill>
          <a:ln w="12700">
            <a:solidFill>
              <a:schemeClr val="accent1">
                <a:lumMod val="50000"/>
              </a:schemeClr>
            </a:solidFill>
            <a:round/>
            <a:headEnd/>
            <a:tailEnd/>
          </a:ln>
        </p:spPr>
        <p:txBody>
          <a:bodyPr wrap="none" anchor="ctr"/>
          <a:lstStyle/>
          <a:p>
            <a:pPr algn="ctr" rtl="1">
              <a:defRPr/>
            </a:pPr>
            <a:r>
              <a:rPr lang="fa-IR" sz="2500" b="1" dirty="0">
                <a:solidFill>
                  <a:srgbClr val="000000"/>
                </a:solidFill>
                <a:latin typeface="Adobe Arabic" pitchFamily="18" charset="-78"/>
                <a:cs typeface="Adobe Arabic" pitchFamily="18" charset="-78"/>
              </a:rPr>
              <a:t>مناسبت ها</a:t>
            </a:r>
            <a:endParaRPr lang="en-ZA" sz="2500" b="1" dirty="0">
              <a:solidFill>
                <a:srgbClr val="000000"/>
              </a:solidFill>
              <a:latin typeface="Adobe Arabic" pitchFamily="18" charset="-78"/>
              <a:cs typeface="Adobe Arabic" pitchFamily="18" charset="-78"/>
            </a:endParaRPr>
          </a:p>
        </p:txBody>
      </p:sp>
      <p:sp>
        <p:nvSpPr>
          <p:cNvPr id="2" name="Rounded Rectangle 1"/>
          <p:cNvSpPr/>
          <p:nvPr/>
        </p:nvSpPr>
        <p:spPr bwMode="auto">
          <a:xfrm>
            <a:off x="1475657" y="3430539"/>
            <a:ext cx="6264696" cy="1510629"/>
          </a:xfrm>
          <a:prstGeom prst="roundRect">
            <a:avLst/>
          </a:prstGeom>
          <a:solidFill>
            <a:schemeClr val="accent1">
              <a:lumMod val="50000"/>
            </a:schemeClr>
          </a:solidFill>
          <a:ln w="9525" cap="flat" cmpd="sng" algn="ctr">
            <a:noFill/>
            <a:prstDash val="solid"/>
            <a:round/>
            <a:headEnd type="none" w="med" len="med"/>
            <a:tailEnd type="none" w="med" len="me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rtlCol="1"/>
          <a:lstStyle/>
          <a:p>
            <a:pPr algn="r" rtl="1">
              <a:defRPr/>
            </a:pPr>
            <a:r>
              <a:rPr lang="fa-IR" sz="1600" dirty="0" smtClean="0">
                <a:latin typeface="Arial" charset="0"/>
                <a:cs typeface="B Homa" pitchFamily="2" charset="-78"/>
              </a:rPr>
              <a:t>ما </a:t>
            </a:r>
            <a:r>
              <a:rPr lang="fa-IR" sz="1600" dirty="0">
                <a:latin typeface="Arial" charset="0"/>
                <a:cs typeface="B Homa" pitchFamily="2" charset="-78"/>
              </a:rPr>
              <a:t>بطور عادی ماه های زیادی را از مردم گرفته ایم محرم وصفر وماه رمضان که عروسی نگیرند و حرمت نگه دارند و... به علاوه تمام شهادتهای ائمه و دو فاطمیه  که بعضا تا دوماه حساب می شود.</a:t>
            </a:r>
          </a:p>
          <a:p>
            <a:pPr algn="r" rtl="1">
              <a:defRPr/>
            </a:pPr>
            <a:r>
              <a:rPr lang="fa-IR" sz="1600" dirty="0">
                <a:latin typeface="Arial" charset="0"/>
                <a:cs typeface="B Homa" pitchFamily="2" charset="-78"/>
              </a:rPr>
              <a:t>بعضا تا شش ماه می شود حساب کنید اضافه کردن به این مناسبت ها چه وضعی را به وجود می آورد.</a:t>
            </a:r>
          </a:p>
          <a:p>
            <a:pPr algn="r" rtl="1">
              <a:defRPr/>
            </a:pPr>
            <a:endParaRPr lang="fa-IR" dirty="0">
              <a:latin typeface="Arial" charset="0"/>
              <a:cs typeface="B Davat" pitchFamily="2" charset="-78"/>
            </a:endParaRPr>
          </a:p>
          <a:p>
            <a:pPr algn="r" rtl="1">
              <a:defRPr/>
            </a:pPr>
            <a:r>
              <a:rPr lang="fa-IR" dirty="0">
                <a:latin typeface="Arial" charset="0"/>
                <a:cs typeface="Arial" charset="0"/>
              </a:rPr>
              <a:t> </a:t>
            </a:r>
          </a:p>
        </p:txBody>
      </p:sp>
      <p:sp>
        <p:nvSpPr>
          <p:cNvPr id="3" name="Up Arrow Callout 2"/>
          <p:cNvSpPr/>
          <p:nvPr/>
        </p:nvSpPr>
        <p:spPr bwMode="auto">
          <a:xfrm>
            <a:off x="1475658" y="5085184"/>
            <a:ext cx="6264696" cy="1512168"/>
          </a:xfrm>
          <a:prstGeom prst="upArrowCallout">
            <a:avLst/>
          </a:prstGeom>
          <a:solidFill>
            <a:schemeClr val="tx1">
              <a:lumMod val="95000"/>
              <a:lumOff val="5000"/>
            </a:schemeClr>
          </a:solidFill>
          <a:ln w="9525" cap="flat" cmpd="sng" algn="ctr">
            <a:noFill/>
            <a:prstDash val="solid"/>
            <a:round/>
            <a:headEnd type="none" w="med" len="med"/>
            <a:tailEnd type="none" w="med" len="med"/>
          </a:ln>
          <a:effectLst/>
          <a:scene3d>
            <a:camera prst="orthographicFront">
              <a:rot lat="0" lon="0" rev="0"/>
            </a:camera>
            <a:lightRig rig="glow" dir="t">
              <a:rot lat="0" lon="0" rev="14100000"/>
            </a:lightRig>
          </a:scene3d>
          <a:sp3d prstMaterial="softEdge">
            <a:bevelT w="127000" prst="artDeco"/>
          </a:sp3d>
        </p:spPr>
        <p:txBody>
          <a:bodyPr vert="horz" wrap="square" lIns="91440" tIns="45720" rIns="91440" bIns="45720" numCol="1" rtlCol="1" anchor="t" anchorCtr="0" compatLnSpc="1">
            <a:prstTxWarp prst="textNoShape">
              <a:avLst/>
            </a:prstTxWarp>
          </a:bodyPr>
          <a:lstStyle/>
          <a:p>
            <a:pPr marL="0" marR="0" indent="0" algn="r" defTabSz="914400" rtl="1" eaLnBrk="1" fontAlgn="base" latinLnBrk="0" hangingPunct="1">
              <a:lnSpc>
                <a:spcPct val="100000"/>
              </a:lnSpc>
              <a:spcBef>
                <a:spcPct val="0"/>
              </a:spcBef>
              <a:spcAft>
                <a:spcPct val="0"/>
              </a:spcAft>
              <a:buClrTx/>
              <a:buSzTx/>
              <a:buFontTx/>
              <a:buNone/>
              <a:tabLst/>
            </a:pPr>
            <a:r>
              <a:rPr kumimoji="0" lang="fa-IR" sz="1800" b="0" i="0" u="none" strike="noStrike" cap="none" normalizeH="0" baseline="0" dirty="0" smtClean="0">
                <a:ln>
                  <a:noFill/>
                </a:ln>
                <a:solidFill>
                  <a:schemeClr val="bg1"/>
                </a:solidFill>
                <a:effectLst/>
                <a:latin typeface="Arial" charset="0"/>
                <a:cs typeface="Arial" charset="0"/>
              </a:rPr>
              <a:t>طوری می شود که همه روزهای سال را می توان وفات یا شهادت</a:t>
            </a:r>
            <a:r>
              <a:rPr kumimoji="0" lang="fa-IR" sz="1800" b="0" i="0" u="none" strike="noStrike" cap="none" normalizeH="0" dirty="0" smtClean="0">
                <a:ln>
                  <a:noFill/>
                </a:ln>
                <a:solidFill>
                  <a:schemeClr val="bg1"/>
                </a:solidFill>
                <a:effectLst/>
                <a:latin typeface="Arial" charset="0"/>
                <a:cs typeface="Arial" charset="0"/>
              </a:rPr>
              <a:t> بزرگان قرار داد! می توان آنقدر هم در اهمیت آن سخن گفت که همه راغب شوند مجلس بگیرند آیا این سیره اهل بیت علیهم السلام بود؟ </a:t>
            </a:r>
            <a:r>
              <a:rPr kumimoji="0" lang="fa-IR" sz="1800" b="0" i="0" u="none" strike="noStrike" cap="none" normalizeH="0" baseline="0" dirty="0" smtClean="0">
                <a:ln>
                  <a:noFill/>
                </a:ln>
                <a:solidFill>
                  <a:schemeClr val="bg1"/>
                </a:solidFill>
                <a:effectLst/>
                <a:latin typeface="Arial" charset="0"/>
                <a:cs typeface="Arial" charset="0"/>
              </a:rPr>
              <a:t> </a:t>
            </a:r>
            <a:endParaRPr kumimoji="0" lang="fa-IR" sz="1800" b="0" i="0" u="none" strike="noStrike" cap="none" normalizeH="0" baseline="0" dirty="0" smtClean="0">
              <a:ln>
                <a:noFill/>
              </a:ln>
              <a:solidFill>
                <a:schemeClr val="bg1"/>
              </a:solidFill>
              <a:effectLst/>
              <a:latin typeface="Arial" charset="0"/>
              <a:cs typeface="Arial" charset="0"/>
            </a:endParaRPr>
          </a:p>
        </p:txBody>
      </p:sp>
    </p:spTree>
    <p:extLst>
      <p:ext uri="{BB962C8B-B14F-4D97-AF65-F5344CB8AC3E}">
        <p14:creationId xmlns:p14="http://schemas.microsoft.com/office/powerpoint/2010/main" val="3765454441"/>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from="(-#ppt_w/2)" to="(#ppt_x)" calcmode="lin" valueType="num">
                                      <p:cBhvr>
                                        <p:cTn id="7" dur="600" fill="hold">
                                          <p:stCondLst>
                                            <p:cond delay="0"/>
                                          </p:stCondLst>
                                        </p:cTn>
                                        <p:tgtEl>
                                          <p:spTgt spid="4"/>
                                        </p:tgtEl>
                                        <p:attrNameLst>
                                          <p:attrName>ppt_x</p:attrName>
                                        </p:attrNameLst>
                                      </p:cBhvr>
                                    </p:anim>
                                    <p:anim from="0" to="-1.0" calcmode="lin" valueType="num">
                                      <p:cBhvr>
                                        <p:cTn id="8" dur="200" decel="50000" autoRev="1" fill="hold">
                                          <p:stCondLst>
                                            <p:cond delay="600"/>
                                          </p:stCondLst>
                                        </p:cTn>
                                        <p:tgtEl>
                                          <p:spTgt spid="4"/>
                                        </p:tgtEl>
                                        <p:attrNameLst>
                                          <p:attrName>xshear</p:attrName>
                                        </p:attrNameLst>
                                      </p:cBhvr>
                                    </p:anim>
                                    <p:animScale>
                                      <p:cBhvr>
                                        <p:cTn id="9" dur="200" decel="100000" autoRev="1" fill="hold">
                                          <p:stCondLst>
                                            <p:cond delay="600"/>
                                          </p:stCondLst>
                                        </p:cTn>
                                        <p:tgtEl>
                                          <p:spTgt spid="4"/>
                                        </p:tgtEl>
                                      </p:cBhvr>
                                      <p:from x="100000" y="100000"/>
                                      <p:to x="80000" y="100000"/>
                                    </p:animScale>
                                    <p:anim by="(#ppt_h/3+#ppt_w*0.1)" calcmode="lin" valueType="num">
                                      <p:cBhvr additive="sum">
                                        <p:cTn id="10" dur="200" decel="100000" autoRev="1" fill="hold">
                                          <p:stCondLst>
                                            <p:cond delay="600"/>
                                          </p:stCondLst>
                                        </p:cTn>
                                        <p:tgtEl>
                                          <p:spTgt spid="4"/>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50" presetClass="entr" presetSubtype="0" decel="10000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strVal val="#ppt_w+.3"/>
                                          </p:val>
                                        </p:tav>
                                        <p:tav tm="100000">
                                          <p:val>
                                            <p:strVal val="#ppt_w"/>
                                          </p:val>
                                        </p:tav>
                                      </p:tavLst>
                                    </p:anim>
                                    <p:anim calcmode="lin" valueType="num">
                                      <p:cBhvr>
                                        <p:cTn id="16" dur="1000" fill="hold"/>
                                        <p:tgtEl>
                                          <p:spTgt spid="12"/>
                                        </p:tgtEl>
                                        <p:attrNameLst>
                                          <p:attrName>ppt_h</p:attrName>
                                        </p:attrNameLst>
                                      </p:cBhvr>
                                      <p:tavLst>
                                        <p:tav tm="0">
                                          <p:val>
                                            <p:strVal val="#ppt_h"/>
                                          </p:val>
                                        </p:tav>
                                        <p:tav tm="100000">
                                          <p:val>
                                            <p:strVal val="#ppt_h"/>
                                          </p:val>
                                        </p:tav>
                                      </p:tavLst>
                                    </p:anim>
                                    <p:animEffect transition="in" filter="fade">
                                      <p:cBhvr>
                                        <p:cTn id="17" dur="1000"/>
                                        <p:tgtEl>
                                          <p:spTgt spid="1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arn(inVertical)">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bwMode="auto">
          <a:xfrm>
            <a:off x="1691680" y="2559459"/>
            <a:ext cx="5760640" cy="1739082"/>
          </a:xfrm>
          <a:prstGeom prst="roundRect">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rtlCol="1"/>
          <a:lstStyle/>
          <a:p>
            <a:pPr algn="r" rtl="1">
              <a:defRPr/>
            </a:pPr>
            <a:endParaRPr lang="fa-IR" dirty="0">
              <a:solidFill>
                <a:schemeClr val="bg1"/>
              </a:solidFill>
            </a:endParaRPr>
          </a:p>
          <a:p>
            <a:pPr algn="ctr" rtl="1">
              <a:lnSpc>
                <a:spcPct val="150000"/>
              </a:lnSpc>
              <a:defRPr/>
            </a:pPr>
            <a:r>
              <a:rPr lang="fa-IR" sz="3600" dirty="0">
                <a:solidFill>
                  <a:schemeClr val="bg1"/>
                </a:solidFill>
                <a:cs typeface="B Homa" pitchFamily="2" charset="-78"/>
              </a:rPr>
              <a:t>زیاد کردن دهه و شهادت</a:t>
            </a:r>
          </a:p>
          <a:p>
            <a:pPr algn="r" rtl="1">
              <a:defRPr/>
            </a:pPr>
            <a:endParaRPr lang="fa-IR" dirty="0">
              <a:solidFill>
                <a:schemeClr val="bg1"/>
              </a:solidFill>
            </a:endParaRP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225123" y="2924944"/>
            <a:ext cx="8640960" cy="2808312"/>
          </a:xfrm>
          <a:prstGeom prst="roundRect">
            <a:avLst/>
          </a:prstGeom>
          <a:ln>
            <a:headEnd type="none" w="med" len="med"/>
            <a:tailEnd type="none" w="med" len="med"/>
          </a:ln>
        </p:spPr>
        <p:style>
          <a:lnRef idx="0">
            <a:schemeClr val="dk1"/>
          </a:lnRef>
          <a:fillRef idx="3">
            <a:schemeClr val="dk1"/>
          </a:fillRef>
          <a:effectRef idx="3">
            <a:schemeClr val="dk1"/>
          </a:effectRef>
          <a:fontRef idx="minor">
            <a:schemeClr val="lt1"/>
          </a:fontRef>
        </p:style>
        <p:txBody>
          <a:bodyPr rtlCol="1"/>
          <a:lstStyle/>
          <a:p>
            <a:pPr algn="r" rtl="1">
              <a:defRPr/>
            </a:pPr>
            <a:r>
              <a:rPr lang="fa-IR" sz="2000" dirty="0">
                <a:solidFill>
                  <a:schemeClr val="bg1">
                    <a:lumMod val="95000"/>
                  </a:schemeClr>
                </a:solidFill>
              </a:rPr>
              <a:t>زیاد کردن دهه و شهادت و رسمی کردن آن سیاه پوشیدن وخواستن از مردم که حرمت نگه دارند وشادی نکنند : </a:t>
            </a:r>
          </a:p>
          <a:p>
            <a:pPr algn="r" rtl="1">
              <a:defRPr/>
            </a:pPr>
            <a:r>
              <a:rPr lang="fa-IR" sz="2000" dirty="0">
                <a:solidFill>
                  <a:srgbClr val="FFC000"/>
                </a:solidFill>
              </a:rPr>
              <a:t>ا</a:t>
            </a:r>
            <a:r>
              <a:rPr lang="fa-IR" sz="2000" dirty="0">
                <a:solidFill>
                  <a:srgbClr val="FFFF00"/>
                </a:solidFill>
              </a:rPr>
              <a:t>ولا</a:t>
            </a:r>
            <a:r>
              <a:rPr lang="fa-IR" sz="2000" dirty="0">
                <a:solidFill>
                  <a:schemeClr val="bg1">
                    <a:lumMod val="95000"/>
                  </a:schemeClr>
                </a:solidFill>
              </a:rPr>
              <a:t> باعث می شود زده شوند و از دین بدشان بیاید تصویر سیاه و غم از دین در دلشان نقش ببندد و در ماههای  مهم مثل محرم هم حرمت نگه ندارند چون به ستوه می آیند وعامه تحمل این همه عزا را ندارند.</a:t>
            </a:r>
          </a:p>
          <a:p>
            <a:pPr algn="r" rtl="1">
              <a:defRPr/>
            </a:pPr>
            <a:r>
              <a:rPr lang="fa-IR" sz="2000" dirty="0">
                <a:solidFill>
                  <a:schemeClr val="bg1">
                    <a:lumMod val="95000"/>
                  </a:schemeClr>
                </a:solidFill>
              </a:rPr>
              <a:t> </a:t>
            </a:r>
          </a:p>
        </p:txBody>
      </p:sp>
      <p:sp>
        <p:nvSpPr>
          <p:cNvPr id="5" name="AutoShape 6"/>
          <p:cNvSpPr>
            <a:spLocks noChangeArrowheads="1"/>
          </p:cNvSpPr>
          <p:nvPr/>
        </p:nvSpPr>
        <p:spPr bwMode="auto">
          <a:xfrm>
            <a:off x="6227763" y="1844675"/>
            <a:ext cx="2520950" cy="850900"/>
          </a:xfrm>
          <a:prstGeom prst="roundRect">
            <a:avLst>
              <a:gd name="adj" fmla="val 50000"/>
            </a:avLst>
          </a:prstGeom>
          <a:solidFill>
            <a:srgbClr val="FFFFFF"/>
          </a:solidFill>
          <a:ln w="12700">
            <a:solidFill>
              <a:schemeClr val="accent1">
                <a:lumMod val="50000"/>
              </a:schemeClr>
            </a:solidFill>
            <a:round/>
            <a:headEnd/>
            <a:tailEnd/>
          </a:ln>
        </p:spPr>
        <p:txBody>
          <a:bodyPr wrap="none" anchor="ctr"/>
          <a:lstStyle/>
          <a:p>
            <a:pPr algn="ctr" rtl="1">
              <a:defRPr/>
            </a:pPr>
            <a:r>
              <a:rPr lang="fa-IR" sz="2500" b="1" dirty="0">
                <a:solidFill>
                  <a:srgbClr val="000000"/>
                </a:solidFill>
                <a:latin typeface="Adobe Arabic" pitchFamily="18" charset="-78"/>
                <a:cs typeface="Adobe Arabic" pitchFamily="18" charset="-78"/>
              </a:rPr>
              <a:t>زیاد کردن دهه و شهادت</a:t>
            </a:r>
            <a:endParaRPr lang="en-ZA" sz="2500" b="1" dirty="0">
              <a:solidFill>
                <a:srgbClr val="000000"/>
              </a:solidFill>
              <a:latin typeface="Adobe Arabic" pitchFamily="18" charset="-78"/>
              <a:cs typeface="Adobe Arabic" pitchFamily="18" charset="-78"/>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1187624" y="3140968"/>
            <a:ext cx="6912768" cy="1584176"/>
          </a:xfrm>
          <a:prstGeom prst="roundRect">
            <a:avLst/>
          </a:prstGeom>
          <a:ln>
            <a:headEnd type="none" w="med" len="med"/>
            <a:tailEnd type="none" w="med" len="med"/>
          </a:ln>
        </p:spPr>
        <p:style>
          <a:lnRef idx="0">
            <a:schemeClr val="dk1"/>
          </a:lnRef>
          <a:fillRef idx="3">
            <a:schemeClr val="dk1"/>
          </a:fillRef>
          <a:effectRef idx="3">
            <a:schemeClr val="dk1"/>
          </a:effectRef>
          <a:fontRef idx="minor">
            <a:schemeClr val="lt1"/>
          </a:fontRef>
        </p:style>
        <p:txBody>
          <a:bodyPr rtlCol="1"/>
          <a:lstStyle/>
          <a:p>
            <a:pPr algn="r" rtl="1">
              <a:defRPr/>
            </a:pPr>
            <a:endParaRPr lang="fa-IR" sz="2000" dirty="0">
              <a:solidFill>
                <a:schemeClr val="bg1">
                  <a:lumMod val="95000"/>
                </a:schemeClr>
              </a:solidFill>
            </a:endParaRPr>
          </a:p>
          <a:p>
            <a:pPr algn="r" rtl="1">
              <a:defRPr/>
            </a:pPr>
            <a:r>
              <a:rPr lang="fa-IR" sz="2000" dirty="0">
                <a:solidFill>
                  <a:schemeClr val="bg1">
                    <a:lumMod val="95000"/>
                  </a:schemeClr>
                </a:solidFill>
              </a:rPr>
              <a:t> </a:t>
            </a:r>
          </a:p>
          <a:p>
            <a:pPr algn="r" rtl="1">
              <a:defRPr/>
            </a:pPr>
            <a:r>
              <a:rPr lang="fa-IR" sz="2000" dirty="0">
                <a:solidFill>
                  <a:schemeClr val="bg1">
                    <a:lumMod val="95000"/>
                  </a:schemeClr>
                </a:solidFill>
              </a:rPr>
              <a:t>و </a:t>
            </a:r>
            <a:r>
              <a:rPr lang="fa-IR" sz="2000" dirty="0">
                <a:solidFill>
                  <a:srgbClr val="FFFF00"/>
                </a:solidFill>
              </a:rPr>
              <a:t>ثانیا</a:t>
            </a:r>
            <a:r>
              <a:rPr lang="fa-IR" sz="2000" dirty="0">
                <a:solidFill>
                  <a:schemeClr val="bg1">
                    <a:lumMod val="95000"/>
                  </a:schemeClr>
                </a:solidFill>
              </a:rPr>
              <a:t> باعث می شود محرم که اوج است با بقیه مساوی شود که این خلاف دستور است . دیگر پر رنگ بودن محرم معنا پیدا نمی کند.</a:t>
            </a:r>
          </a:p>
          <a:p>
            <a:pPr algn="r" rtl="1">
              <a:defRPr/>
            </a:pPr>
            <a:endParaRPr lang="fa-IR" sz="2000" dirty="0">
              <a:solidFill>
                <a:schemeClr val="bg1">
                  <a:lumMod val="9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251520" y="620688"/>
            <a:ext cx="8640960" cy="4320480"/>
          </a:xfrm>
          <a:prstGeom prst="roundRect">
            <a:avLst/>
          </a:prstGeom>
          <a:ln>
            <a:headEnd type="none" w="med" len="med"/>
            <a:tailEnd type="none" w="med" len="med"/>
          </a:ln>
        </p:spPr>
        <p:style>
          <a:lnRef idx="0">
            <a:schemeClr val="dk1"/>
          </a:lnRef>
          <a:fillRef idx="3">
            <a:schemeClr val="dk1"/>
          </a:fillRef>
          <a:effectRef idx="3">
            <a:schemeClr val="dk1"/>
          </a:effectRef>
          <a:fontRef idx="minor">
            <a:schemeClr val="lt1"/>
          </a:fontRef>
        </p:style>
        <p:txBody>
          <a:bodyPr rtlCol="1"/>
          <a:lstStyle/>
          <a:p>
            <a:pPr algn="r" rtl="1">
              <a:defRPr/>
            </a:pPr>
            <a:endParaRPr lang="fa-IR" sz="2000" dirty="0">
              <a:solidFill>
                <a:schemeClr val="bg1">
                  <a:lumMod val="95000"/>
                </a:schemeClr>
              </a:solidFill>
            </a:endParaRPr>
          </a:p>
          <a:p>
            <a:pPr algn="r" rtl="1">
              <a:defRPr/>
            </a:pPr>
            <a:r>
              <a:rPr lang="fa-IR" sz="2000" dirty="0">
                <a:solidFill>
                  <a:schemeClr val="bg1">
                    <a:lumMod val="95000"/>
                  </a:schemeClr>
                </a:solidFill>
              </a:rPr>
              <a:t>و</a:t>
            </a:r>
            <a:r>
              <a:rPr lang="fa-IR" sz="2000" dirty="0">
                <a:solidFill>
                  <a:srgbClr val="FFFF00"/>
                </a:solidFill>
              </a:rPr>
              <a:t>ثالثا</a:t>
            </a:r>
            <a:r>
              <a:rPr lang="fa-IR" sz="2000" dirty="0">
                <a:solidFill>
                  <a:schemeClr val="bg1">
                    <a:lumMod val="95000"/>
                  </a:schemeClr>
                </a:solidFill>
              </a:rPr>
              <a:t> باعث می شود خود هیئتی ها هم دچار برخی افراط کاری ها شوند بدیهی است وقتی این حجم عزا تزریق شود مراسم عید الزهرا آنطور می شود و در برخی جا ها تا چهل روز عید الزهرا می گیرند. که خلاف شرع است.( اعمالی انجام می شود که قابل بیان نیست)</a:t>
            </a:r>
          </a:p>
          <a:p>
            <a:pPr algn="r" rtl="1">
              <a:defRPr/>
            </a:pPr>
            <a:r>
              <a:rPr lang="fa-IR" sz="2000" dirty="0">
                <a:solidFill>
                  <a:schemeClr val="bg1">
                    <a:lumMod val="95000"/>
                  </a:schemeClr>
                </a:solidFill>
              </a:rPr>
              <a:t> (( رجوع کنید به پیام آیت الله شبیری در مورد زیادکردن دهه و همچنین به </a:t>
            </a:r>
            <a:r>
              <a:rPr lang="fa-IR" sz="2000" dirty="0">
                <a:solidFill>
                  <a:srgbClr val="FFFF00"/>
                </a:solidFill>
              </a:rPr>
              <a:t>سخنرانی آقا </a:t>
            </a:r>
            <a:r>
              <a:rPr lang="fa-IR" sz="2000" dirty="0">
                <a:solidFill>
                  <a:schemeClr val="bg1">
                    <a:lumMod val="95000"/>
                  </a:schemeClr>
                </a:solidFill>
              </a:rPr>
              <a:t>در مورد فرق فاطمیه و شهادت موسی بن جعفر وباقی اهل بیت با شهادت امام حسین ))</a:t>
            </a:r>
          </a:p>
          <a:p>
            <a:pPr algn="r" rtl="1">
              <a:defRPr/>
            </a:pPr>
            <a:r>
              <a:rPr lang="fa-IR" sz="2000" dirty="0">
                <a:solidFill>
                  <a:schemeClr val="bg1">
                    <a:lumMod val="95000"/>
                  </a:schemeClr>
                </a:solidFill>
              </a:rPr>
              <a:t>بنابراین باید تعادل و میانه روی در مورد برگزاری مراسم و مناسبت ها و کیفیت برگزاری مناسبت ها رعایت شود . </a:t>
            </a:r>
          </a:p>
          <a:p>
            <a:pPr algn="r" rtl="1">
              <a:defRPr/>
            </a:pPr>
            <a:r>
              <a:rPr lang="fa-IR" sz="2000" dirty="0">
                <a:solidFill>
                  <a:schemeClr val="bg1">
                    <a:lumMod val="95000"/>
                  </a:schemeClr>
                </a:solidFill>
              </a:rPr>
              <a:t>نباید بنایی را گذاشت که نه اهل بیت گفته اند نه علما صحیح می دانند صرفا چون ما خوشمان می آید داخل دین حسابش کنیم.</a:t>
            </a:r>
          </a:p>
          <a:p>
            <a:pPr algn="r" rtl="1">
              <a:defRPr/>
            </a:pPr>
            <a:r>
              <a:rPr lang="fa-IR" sz="2000" dirty="0">
                <a:solidFill>
                  <a:schemeClr val="bg1">
                    <a:lumMod val="95000"/>
                  </a:schemeClr>
                </a:solidFill>
              </a:rPr>
              <a:t>در ادامه از پایگاه اطلاع رسانی بیت مقام معظم رهبری و آیت الله شبیری  کلام ایشان را می آوریم:</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270581" y="1412776"/>
            <a:ext cx="8640960" cy="5084696"/>
          </a:xfrm>
          <a:prstGeom prst="roundRect">
            <a:avLst/>
          </a:prstGeom>
          <a:ln>
            <a:headEnd type="none" w="med" len="med"/>
            <a:tailEnd type="none" w="med" len="med"/>
          </a:ln>
        </p:spPr>
        <p:style>
          <a:lnRef idx="0">
            <a:schemeClr val="dk1"/>
          </a:lnRef>
          <a:fillRef idx="3">
            <a:schemeClr val="dk1"/>
          </a:fillRef>
          <a:effectRef idx="3">
            <a:schemeClr val="dk1"/>
          </a:effectRef>
          <a:fontRef idx="minor">
            <a:schemeClr val="lt1"/>
          </a:fontRef>
        </p:style>
        <p:txBody>
          <a:bodyPr rtlCol="1"/>
          <a:lstStyle/>
          <a:p>
            <a:pPr algn="r" rtl="1">
              <a:defRPr/>
            </a:pPr>
            <a:r>
              <a:rPr lang="fa-IR" sz="2000" dirty="0" smtClean="0"/>
              <a:t>۱۳۷۰/۱۲/۱۳</a:t>
            </a:r>
            <a:r>
              <a:rPr lang="fa-IR" sz="2000" dirty="0"/>
              <a:t/>
            </a:r>
            <a:br>
              <a:rPr lang="fa-IR" sz="2000" dirty="0"/>
            </a:br>
            <a:r>
              <a:rPr lang="fa-IR" sz="2000" dirty="0"/>
              <a:t>بیانات در دیدار اعضای گروه ویژه و گروه معارف اسلامی صدای جمهوری اسلامی ایران‌</a:t>
            </a:r>
            <a:br>
              <a:rPr lang="fa-IR" sz="2000" dirty="0"/>
            </a:br>
            <a:r>
              <a:rPr lang="fa-IR" sz="2000" dirty="0"/>
              <a:t>بسم‌اللَّه‌الرّحمن‌الرّحیم‌</a:t>
            </a:r>
            <a:br>
              <a:rPr lang="fa-IR" sz="2000" dirty="0"/>
            </a:br>
            <a:r>
              <a:rPr lang="fa-IR" sz="2000" dirty="0"/>
              <a:t>مسأله‌ی دیگر، مسأله‌ی روضه‌هاست. روضه‌خوانی و سینه‌زنی باید باشد؛ اما نه در هر عزایی. این را بدانید که روضه خواندن و گریه کردن - آن سنت سنیه - </a:t>
            </a:r>
            <a:r>
              <a:rPr lang="fa-IR" sz="2000" dirty="0">
                <a:solidFill>
                  <a:srgbClr val="FFFF00"/>
                </a:solidFill>
              </a:rPr>
              <a:t>مربوط به همه‌ی ائمه نیست</a:t>
            </a:r>
            <a:r>
              <a:rPr lang="fa-IR" sz="2000" dirty="0"/>
              <a:t>؛ متعلق به بعضی از ائمه است. حالا یک وقت در جمع و مجلسی کسی روضه‌یی میخواند، عده‌یی دلشان نرم میشود و گریه میکنند؛ این عیبی ندارد. اصلاً عزاداری کردن یک حرف است، روضه‌خوانی و سینه‌زنی راه انداختن یک حرف دیگر است. روضه‌خوانی و سینه‌زنی راه انداختن، مخصوص امام حسین است؛ حداکثر مربوط به بعضی از ائمه است؛ </a:t>
            </a:r>
            <a:r>
              <a:rPr lang="fa-IR" sz="2000" dirty="0">
                <a:solidFill>
                  <a:srgbClr val="FFFF00"/>
                </a:solidFill>
              </a:rPr>
              <a:t>آن هم نه به این وسعت</a:t>
            </a:r>
            <a:r>
              <a:rPr lang="fa-IR" sz="2000" dirty="0"/>
              <a:t>. مثلاً در شب و روز تاسوعا و عاشورا بخصوص، در شب و روز بیست‌ویکم ماه رمضان، سینه‌زنی و عزاداری و برپایی جلسات خوب است؛ ولی مثلاً در مورد حضرت موسی بن جعفر (علیه‌السّلام) - با این‌که وفات آن بزرگوار از وفاتهای دارای روضه‌خوانی است - </a:t>
            </a:r>
            <a:r>
              <a:rPr lang="fa-IR" sz="2000" dirty="0">
                <a:solidFill>
                  <a:srgbClr val="FF0000"/>
                </a:solidFill>
              </a:rPr>
              <a:t>من لزومی نمیبینم که سینه‌زنی بشود</a:t>
            </a:r>
            <a:r>
              <a:rPr lang="fa-IR" sz="2000" dirty="0"/>
              <a:t>؛ یا مثلاً در سالگرد شهادت حضرت زهرا (سلام‌اللَّه‌علیها) مناسبتی ندارد که ما بیاییم نوحه‌خوانی و سینه‌زنی کنیم؛ بهتر این است که در آن موارد، </a:t>
            </a:r>
            <a:r>
              <a:rPr lang="fa-IR" sz="2000" dirty="0">
                <a:solidFill>
                  <a:srgbClr val="FFFF00"/>
                </a:solidFill>
              </a:rPr>
              <a:t>شرح مصایبشان گفته بشود</a:t>
            </a:r>
            <a:r>
              <a:rPr lang="fa-IR" sz="2000" dirty="0"/>
              <a:t>. </a:t>
            </a:r>
            <a:r>
              <a:rPr lang="fa-IR" sz="2000" dirty="0">
                <a:solidFill>
                  <a:srgbClr val="FFFF00"/>
                </a:solidFill>
              </a:rPr>
              <a:t>شرح مصایب، گریه‌آور است.</a:t>
            </a:r>
            <a:br>
              <a:rPr lang="fa-IR" sz="2000" dirty="0">
                <a:solidFill>
                  <a:srgbClr val="FFFF00"/>
                </a:solidFill>
              </a:rPr>
            </a:br>
            <a:endParaRPr lang="fa-IR" sz="2000" dirty="0">
              <a:solidFill>
                <a:srgbClr val="FFFF00"/>
              </a:solidFill>
            </a:endParaRPr>
          </a:p>
        </p:txBody>
      </p:sp>
      <p:sp>
        <p:nvSpPr>
          <p:cNvPr id="5" name="Round Diagonal Corner Rectangle 4"/>
          <p:cNvSpPr/>
          <p:nvPr/>
        </p:nvSpPr>
        <p:spPr bwMode="auto">
          <a:xfrm>
            <a:off x="3432995" y="417029"/>
            <a:ext cx="3237717" cy="914400"/>
          </a:xfrm>
          <a:prstGeom prst="round2DiagRect">
            <a:avLst>
              <a:gd name="adj1" fmla="val 49426"/>
              <a:gd name="adj2" fmla="val 0"/>
            </a:avLst>
          </a:prstGeom>
          <a:solidFill>
            <a:srgbClr val="660033"/>
          </a:solidFill>
          <a:ln w="9525" cap="flat" cmpd="sng" algn="ctr">
            <a:noFill/>
            <a:prstDash val="solid"/>
            <a:round/>
            <a:headEnd type="none" w="med" len="med"/>
            <a:tailEnd type="none" w="med" len="med"/>
          </a:ln>
          <a:effectLst>
            <a:glow rad="228600">
              <a:schemeClr val="accent6">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rtlCol="1"/>
          <a:lstStyle/>
          <a:p>
            <a:pPr algn="ctr">
              <a:defRPr/>
            </a:pPr>
            <a:r>
              <a:rPr lang="fa-IR" dirty="0">
                <a:solidFill>
                  <a:schemeClr val="bg1"/>
                </a:solidFill>
                <a:latin typeface="Arial" charset="0"/>
                <a:cs typeface="Arial" charset="0"/>
              </a:rPr>
              <a:t>کلام رهبری</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258416" y="2132856"/>
            <a:ext cx="8640960" cy="3024336"/>
          </a:xfrm>
          <a:prstGeom prst="roundRect">
            <a:avLst/>
          </a:prstGeom>
          <a:ln>
            <a:headEnd type="none" w="med" len="med"/>
            <a:tailEnd type="none" w="med" len="med"/>
          </a:ln>
        </p:spPr>
        <p:style>
          <a:lnRef idx="0">
            <a:schemeClr val="dk1"/>
          </a:lnRef>
          <a:fillRef idx="3">
            <a:schemeClr val="dk1"/>
          </a:fillRef>
          <a:effectRef idx="3">
            <a:schemeClr val="dk1"/>
          </a:effectRef>
          <a:fontRef idx="minor">
            <a:schemeClr val="lt1"/>
          </a:fontRef>
        </p:style>
        <p:txBody>
          <a:bodyPr rtlCol="1"/>
          <a:lstStyle/>
          <a:p>
            <a:pPr algn="r" rtl="1">
              <a:defRPr/>
            </a:pPr>
            <a:r>
              <a:rPr lang="fa-IR" sz="2000" dirty="0"/>
              <a:t>من خودم الان در ایام ماه محرّم که نمیتوانم روضه بروم، چون آن احساس و عشقی که در دل هر شیعه هست و دلش میخواهد در عزاداری شرکت کند، لذا من این را با خواندن «نفس‌المهموم» حاج شیخ عباس قمی(11) - که یک کتاب عربی است - اشباع می کنم؛ این خودش گریه‌آور است و برای من کار چند نفر روضه‌خوان را میکند. حتماً لازم نیست که عزاداری به همان شکل سنتىِ روضه‌خوانی باشد که اولش چیزی میخوانند و بعد هم احیاناً آخرش دمی میگیرند و سینه‌یی میزنند؛ نه، شرح حال را بیان کنید؛ مثلاً یک نفر با بیان خوب و لحن محزونی، وضع زندان رفتن حضرت </a:t>
            </a:r>
            <a:r>
              <a:rPr lang="fa-IR" sz="2000" dirty="0" smtClean="0"/>
              <a:t>موسی بن‌جعفر </a:t>
            </a:r>
            <a:r>
              <a:rPr lang="fa-IR" sz="2000" dirty="0"/>
              <a:t>را بیان کند؛ حوادث تلخ زندان را بیان کند؛ بعد شهادت حضرت را بیان کند؛ بعد مراسم تشییع را بیان کند؛ در این صورت هر کس که آن‌جا نشسته باشد، </a:t>
            </a:r>
            <a:r>
              <a:rPr lang="fa-IR" sz="2000" dirty="0">
                <a:solidFill>
                  <a:srgbClr val="FFFF00"/>
                </a:solidFill>
              </a:rPr>
              <a:t>دلش نرم</a:t>
            </a:r>
            <a:r>
              <a:rPr lang="fa-IR" sz="2000" dirty="0"/>
              <a:t> می شود.</a:t>
            </a:r>
            <a:endParaRPr lang="fa-IR" sz="2000" dirty="0">
              <a:solidFill>
                <a:srgbClr val="FFFFFF">
                  <a:lumMod val="95000"/>
                </a:srgb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299986" y="1304764"/>
            <a:ext cx="8640960" cy="4248472"/>
          </a:xfrm>
          <a:prstGeom prst="roundRect">
            <a:avLst/>
          </a:prstGeom>
          <a:ln>
            <a:headEnd type="none" w="med" len="med"/>
            <a:tailEnd type="none" w="med" len="med"/>
          </a:ln>
        </p:spPr>
        <p:style>
          <a:lnRef idx="0">
            <a:schemeClr val="dk1"/>
          </a:lnRef>
          <a:fillRef idx="3">
            <a:schemeClr val="dk1"/>
          </a:fillRef>
          <a:effectRef idx="3">
            <a:schemeClr val="dk1"/>
          </a:effectRef>
          <a:fontRef idx="minor">
            <a:schemeClr val="lt1"/>
          </a:fontRef>
        </p:style>
        <p:txBody>
          <a:bodyPr rtlCol="1"/>
          <a:lstStyle/>
          <a:p>
            <a:pPr algn="r" rtl="1">
              <a:defRPr/>
            </a:pPr>
            <a:r>
              <a:rPr lang="fa-IR" dirty="0">
                <a:solidFill>
                  <a:schemeClr val="bg1"/>
                </a:solidFill>
              </a:rPr>
              <a:t>شبیه همان صداهای ناهنجار، نوای شیپوری است که معمولاً در ایام عزا بین دو برنامه گذاشته میشود؛ که آن هم انصافاً گوشخراش است. من یک وقت به برخی از دوستان گفتم که شما میتوانید برای ایجاد فاصله بین دو برنامه، از صدایی شبیه برخورد یک قاشق با یک کاسه‌ی فلزی استفاده کنید؛ واقعاً چه لزومی دارد که حتماً یک موسیقی باشد، که ما چون موسیقی را در این روزها حرام میدانیم و نباید بگذاریم - روزهای دیگر که حرام نیست - آن وقت بیاییم از شیپور بدصدایی، آن هم صدای گرفته‌ی خش‌داری استفاده کنیم؟! باید چیز مناسبی انتخاب بشود. در زمان رژیم گذشته هم از این صدا استفاده میشد. من دیده بودم که در ایام وفات، بین برنامه‌ها از شیپوری استفاده میشد که حالا هم گذاشته میشود! چیز جدید و خوبی ابداع کنید. البته نباید افراط بشود و عده‌یی از آن طرف بروند و بگویند فلانی گفت که این شیپور بد است؛ پس بیاییم مثلاً سنتور یا ویولونی بیاوریم و بگذاریم! نه، من میگویم اصلاً لزومی ندارد که موسیقی باشد. اگر نمیخواهید موسیقی بگذارید - که عیبی هم ندارد - اصلاً موسیقی نگذارید؛ اما اگر یک چیز مناسب عزا دارید، آن را بگذارید</a:t>
            </a:r>
            <a:r>
              <a:rPr lang="fa-IR" dirty="0" smtClean="0">
                <a:solidFill>
                  <a:schemeClr val="bg1"/>
                </a:solidFill>
              </a:rPr>
              <a:t>.</a:t>
            </a:r>
            <a:endParaRPr lang="fa-IR" sz="2000" dirty="0">
              <a:solidFill>
                <a:schemeClr val="bg1">
                  <a:lumMod val="9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249394" y="908720"/>
            <a:ext cx="8640960" cy="4268141"/>
          </a:xfrm>
          <a:prstGeom prst="roundRect">
            <a:avLst/>
          </a:prstGeom>
          <a:ln>
            <a:headEnd type="none" w="med" len="med"/>
            <a:tailEnd type="none" w="med" len="med"/>
          </a:ln>
        </p:spPr>
        <p:style>
          <a:lnRef idx="0">
            <a:schemeClr val="dk1"/>
          </a:lnRef>
          <a:fillRef idx="3">
            <a:schemeClr val="dk1"/>
          </a:fillRef>
          <a:effectRef idx="3">
            <a:schemeClr val="dk1"/>
          </a:effectRef>
          <a:fontRef idx="minor">
            <a:schemeClr val="lt1"/>
          </a:fontRef>
        </p:style>
        <p:txBody>
          <a:bodyPr rtlCol="1"/>
          <a:lstStyle/>
          <a:p>
            <a:pPr algn="r" rtl="1">
              <a:defRPr/>
            </a:pPr>
            <a:r>
              <a:rPr lang="fa-IR" dirty="0">
                <a:solidFill>
                  <a:srgbClr val="FFFFFF"/>
                </a:solidFill>
              </a:rPr>
              <a:t/>
            </a:r>
            <a:br>
              <a:rPr lang="fa-IR" dirty="0">
                <a:solidFill>
                  <a:srgbClr val="FFFFFF"/>
                </a:solidFill>
              </a:rPr>
            </a:br>
            <a:r>
              <a:rPr lang="fa-IR" dirty="0">
                <a:solidFill>
                  <a:srgbClr val="FFFFFF"/>
                </a:solidFill>
              </a:rPr>
              <a:t>آن‌جاهایی هم که سینه‌زنی و نوحه‌خوانی هست، از مداح خوش‌صدا استفاده کنید. گاهی آدمهای بدصدایی میآیند و شما صداهای ناهنجار نکره‌یی را در آن‌جا میگذارید که با شنیدن این صداها آدم ناگهان از جا میپرد و اصلاً بدش میآید که این صداها چیست! بروید خواننده‌های خوش‌صدایی را بیاورید و در برنامه‌های خودتان از صدایشان استفاده کنید. همین خواننده‌های معمولی بیایند شعر عزاداری بخوانند، یا در مدح ائمه شعر بخوانند؛ مگر ننگشان میکند؟! شعرای بزرگ ما در مدح و عزای ائمه شعر گفته‌اند. این دوازده بند محتشم، از لحاظ هنر شعری، جزو شعرهای درجه‌ی یک است. محتشم، دیگر هم شعر به این خوبی ندارد. من دیوان محتشم و غزلیاتش را دیده‌ام؛ این دوازده بند چیز فوق‌العاده‌یی است؛ از لحاظ شعری، حد اعلای شعر است. شعری مثل شعر محتشم، در حد بالای هنری سروده شده است؛ اما مثلاً آقایی ننگش بکند آن را بخواند! خوشبختانه ما خواننده‌های جوان داریم. بعضی از جوانانی که تازه روی کار آمده‌اند، صداهای خوبی هم دارند؛ این‌گونه اشعار را در اختیارشان بگذارید تا بخوانند</a:t>
            </a:r>
            <a:r>
              <a:rPr lang="fa-IR" dirty="0">
                <a:solidFill>
                  <a:srgbClr val="000000"/>
                </a:solidFill>
              </a:rPr>
              <a:t>.</a:t>
            </a:r>
            <a:endParaRPr lang="fa-IR" sz="2000" dirty="0">
              <a:solidFill>
                <a:srgbClr val="FFFFFF">
                  <a:lumMod val="95000"/>
                </a:srgb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طرح تحول\نرم افزار رسم اعظم\چند رسانه\هیئت کامل\811119542_358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188913"/>
            <a:ext cx="7632700" cy="6154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wheel(1)">
                                      <p:cBhvr>
                                        <p:cTn id="7" dur="2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270581" y="1628800"/>
            <a:ext cx="8640960" cy="4176464"/>
          </a:xfrm>
          <a:prstGeom prst="roundRect">
            <a:avLst/>
          </a:prstGeom>
          <a:ln>
            <a:headEnd type="none" w="med" len="med"/>
            <a:tailEnd type="none" w="med" len="med"/>
          </a:ln>
        </p:spPr>
        <p:style>
          <a:lnRef idx="0">
            <a:schemeClr val="dk1"/>
          </a:lnRef>
          <a:fillRef idx="3">
            <a:schemeClr val="dk1"/>
          </a:fillRef>
          <a:effectRef idx="3">
            <a:schemeClr val="dk1"/>
          </a:effectRef>
          <a:fontRef idx="minor">
            <a:schemeClr val="lt1"/>
          </a:fontRef>
        </p:style>
        <p:txBody>
          <a:bodyPr rtlCol="1"/>
          <a:lstStyle/>
          <a:p>
            <a:pPr algn="r" rtl="1">
              <a:defRPr/>
            </a:pPr>
            <a:r>
              <a:rPr lang="fa-IR" sz="2000" dirty="0"/>
              <a:t/>
            </a:r>
            <a:br>
              <a:rPr lang="fa-IR" sz="2000" dirty="0"/>
            </a:br>
            <a:r>
              <a:rPr lang="fa-IR" sz="2000" dirty="0"/>
              <a:t>افراط در عزاداری ها به تفریط می انجامد</a:t>
            </a:r>
            <a:br>
              <a:rPr lang="fa-IR" sz="2000" dirty="0"/>
            </a:br>
            <a:r>
              <a:rPr lang="fa-IR" sz="2000" dirty="0"/>
              <a:t>آیت الله العظمی شبیری زنجانی نسبت به ترویج دهه های پیاپی عزاداری هشدار دادند و گفتند: افراط در عزاداری ها به تفریط می انجامد. از آنجا که جامعه نمی تواند نسبت به همه عزاداری های پیاپی مراقبت داشته باشد سرانجام به انکار مجموع عزاداری روی میاورد.</a:t>
            </a:r>
            <a:br>
              <a:rPr lang="fa-IR" sz="2000" dirty="0"/>
            </a:br>
            <a:r>
              <a:rPr lang="fa-IR" sz="2000" dirty="0"/>
              <a:t>به گزارش پایگاه اطلاع رسانی آیت الله العظمی شبیری زنجانی، این مرجع عالی قدر عصر روز چهارشنبه (21/12/92) در جمع تعدادی از روحانیون و طلبه های حوزه علمیه قم که در دفتر ایشان حضور داشتند، ترویج دهه های پیاپی عزاداری را زمینه ساز رویگردانی جامعه از عزای اهل بیت علیهم السلام دانستند و گفتند: همین طور پشت سر هم دهه درست کردن،توسط جامعه قابل پذیرش نیست و به مرور زمان زمینه انکار مجموعه عزاداری ها را به وجود می آورد.افراط در عزاداری ها به تفریط می انجامد.</a:t>
            </a:r>
            <a:br>
              <a:rPr lang="fa-IR" sz="2000" dirty="0"/>
            </a:br>
            <a:endParaRPr lang="fa-IR" sz="2000" dirty="0">
              <a:solidFill>
                <a:schemeClr val="bg1">
                  <a:lumMod val="95000"/>
                </a:schemeClr>
              </a:solidFill>
            </a:endParaRPr>
          </a:p>
        </p:txBody>
      </p:sp>
      <p:sp>
        <p:nvSpPr>
          <p:cNvPr id="2" name="Round Diagonal Corner Rectangle 1"/>
          <p:cNvSpPr/>
          <p:nvPr/>
        </p:nvSpPr>
        <p:spPr bwMode="auto">
          <a:xfrm>
            <a:off x="3491880" y="511910"/>
            <a:ext cx="3237717" cy="914400"/>
          </a:xfrm>
          <a:prstGeom prst="round2DiagRect">
            <a:avLst>
              <a:gd name="adj1" fmla="val 49426"/>
              <a:gd name="adj2" fmla="val 0"/>
            </a:avLst>
          </a:prstGeom>
          <a:solidFill>
            <a:srgbClr val="660033"/>
          </a:solidFill>
          <a:ln w="9525" cap="flat" cmpd="sng" algn="ctr">
            <a:noFill/>
            <a:prstDash val="solid"/>
            <a:round/>
            <a:headEnd type="none" w="med" len="med"/>
            <a:tailEnd type="none" w="med" len="med"/>
          </a:ln>
          <a:effectLst>
            <a:glow rad="228600">
              <a:schemeClr val="accent6">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rtlCol="1"/>
          <a:lstStyle/>
          <a:p>
            <a:pPr algn="ctr">
              <a:defRPr/>
            </a:pPr>
            <a:r>
              <a:rPr lang="fa-IR" dirty="0">
                <a:solidFill>
                  <a:schemeClr val="bg1"/>
                </a:solidFill>
                <a:latin typeface="Arial" charset="0"/>
                <a:cs typeface="Arial" charset="0"/>
              </a:rPr>
              <a:t>کلام آیت الله شبیری</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251520" y="1052736"/>
            <a:ext cx="8640959" cy="4077072"/>
          </a:xfrm>
          <a:prstGeom prst="roundRect">
            <a:avLst/>
          </a:prstGeom>
          <a:ln>
            <a:headEnd type="none" w="med" len="med"/>
            <a:tailEnd type="none" w="med" len="med"/>
          </a:ln>
        </p:spPr>
        <p:style>
          <a:lnRef idx="0">
            <a:schemeClr val="dk1"/>
          </a:lnRef>
          <a:fillRef idx="3">
            <a:schemeClr val="dk1"/>
          </a:fillRef>
          <a:effectRef idx="3">
            <a:schemeClr val="dk1"/>
          </a:effectRef>
          <a:fontRef idx="minor">
            <a:schemeClr val="lt1"/>
          </a:fontRef>
        </p:style>
        <p:txBody>
          <a:bodyPr rtlCol="1"/>
          <a:lstStyle/>
          <a:p>
            <a:pPr algn="r" rtl="1">
              <a:defRPr/>
            </a:pPr>
            <a:r>
              <a:rPr lang="fa-IR" sz="2000" dirty="0">
                <a:solidFill>
                  <a:srgbClr val="FFFFFF"/>
                </a:solidFill>
              </a:rPr>
              <a:t>این فقیه وارسته با تاکید بر اینکه موضوع هتک عزاداری را عرف تشخیص می دهد و مسأله ای شرعی نیست، خاطرنشان کردند: حدیث خاصی راجع به مدت زمان عزاداری ها وجود ندارد. از نظر شرعی هتک حرمت عزای اهل بیت – علیهم السلام- خلاف شرع است، اما این که چه کاری هتک حرمت است را خود افراد باید تشخیص بدهند.</a:t>
            </a:r>
            <a:br>
              <a:rPr lang="fa-IR" sz="2000" dirty="0">
                <a:solidFill>
                  <a:srgbClr val="FFFFFF"/>
                </a:solidFill>
              </a:rPr>
            </a:br>
            <a:r>
              <a:rPr lang="fa-IR" sz="2000" dirty="0">
                <a:solidFill>
                  <a:srgbClr val="FFFFFF"/>
                </a:solidFill>
              </a:rPr>
              <a:t>ایشان افزودند: عقیده ما درباره اینکه آیا شادی در ایامی غیر از روز شهادت، موجب هتک حرمت می شود یا خیر، حجت نیست بلکه تشخیص این موضوع بر عهده عرف است جامعه مشخص می کند تا چه زمانی باید عزا نگه داشته شود.</a:t>
            </a:r>
            <a:br>
              <a:rPr lang="fa-IR" sz="2000" dirty="0">
                <a:solidFill>
                  <a:srgbClr val="FFFFFF"/>
                </a:solidFill>
              </a:rPr>
            </a:br>
            <a:r>
              <a:rPr lang="fa-IR" sz="2000" dirty="0">
                <a:solidFill>
                  <a:srgbClr val="FFFFFF"/>
                </a:solidFill>
              </a:rPr>
              <a:t>ایشان با ابراز نگرانی از اینکه عده ای امروزه با افراط در عزاداری ها زمینه هتک حرمت را فراهم می کنند فرمودند: این افراد در این زمینه مسئولند.آیا واقعا کسی که مدعی محب اهل بیت – علیهم السلام- بودن است موظف به چنین کارهایی است؟!</a:t>
            </a:r>
            <a:br>
              <a:rPr lang="fa-IR" sz="2000" dirty="0">
                <a:solidFill>
                  <a:srgbClr val="FFFFFF"/>
                </a:solidFill>
              </a:rPr>
            </a:br>
            <a:endParaRPr lang="fa-IR" sz="2000" dirty="0">
              <a:solidFill>
                <a:srgbClr val="FFFFFF">
                  <a:lumMod val="95000"/>
                </a:srgb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238955" y="2204864"/>
            <a:ext cx="8640960" cy="2520280"/>
          </a:xfrm>
          <a:prstGeom prst="roundRect">
            <a:avLst/>
          </a:prstGeom>
          <a:ln>
            <a:headEnd type="none" w="med" len="med"/>
            <a:tailEnd type="none" w="med" len="med"/>
          </a:ln>
        </p:spPr>
        <p:style>
          <a:lnRef idx="0">
            <a:schemeClr val="dk1"/>
          </a:lnRef>
          <a:fillRef idx="3">
            <a:schemeClr val="dk1"/>
          </a:fillRef>
          <a:effectRef idx="3">
            <a:schemeClr val="dk1"/>
          </a:effectRef>
          <a:fontRef idx="minor">
            <a:schemeClr val="lt1"/>
          </a:fontRef>
        </p:style>
        <p:txBody>
          <a:bodyPr rtlCol="1"/>
          <a:lstStyle/>
          <a:p>
            <a:pPr algn="r" rtl="1">
              <a:defRPr/>
            </a:pPr>
            <a:r>
              <a:rPr lang="fa-IR" sz="2000" dirty="0">
                <a:solidFill>
                  <a:srgbClr val="FFFFFF"/>
                </a:solidFill>
              </a:rPr>
              <a:t>امروزه برخی از منبری ها و بعضی از مداح های بی تقوا حرفهای بی سند و مجالس بی سندی را ترویج می کنند نظر عرف، پس از ترویج آن در جامعه، ممکن است به اینکه هرگونه مجلس شادی در این ایام، هتک حرمت باشد تغییر کند .البته در این صورت موضوع هتک حرمت محقق است و افراد هم شرعا موظفند هتک حرمت نکنند ولی آیا ما باید دنبال این باشیم که آنقدر در اذهان مردم بعضی از مصادیق را به عنوان هتک عزاداری مطرح کنیم و آن را تبلیغ کنیم تا واقعا عرف آن را هتک بداند؟ آیا شرع چنین سفارشی به ما کرده است؟</a:t>
            </a:r>
            <a:endParaRPr lang="fa-IR" sz="2000" dirty="0">
              <a:solidFill>
                <a:srgbClr val="FFFFFF">
                  <a:lumMod val="95000"/>
                </a:srgb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ggg\عکسها\WhatsApp Images\علما\811116472_976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381000"/>
            <a:ext cx="6096000"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86332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فرزند شما">
  <a:themeElements>
    <a:clrScheme name="جشن سما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جشن سما">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جشن سما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جشن سما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جشن سما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جشن سما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جشن سما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جشن سما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جشن سما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جشن سما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جشن سما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جشن سما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جشن سما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جشن سما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فرزند شما</Template>
  <TotalTime>791</TotalTime>
  <Words>1262</Words>
  <Application>Microsoft Office PowerPoint</Application>
  <PresentationFormat>On-screen Show (4:3)</PresentationFormat>
  <Paragraphs>60</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Adobe Arabic</vt:lpstr>
      <vt:lpstr>Andalus</vt:lpstr>
      <vt:lpstr>Arial</vt:lpstr>
      <vt:lpstr>B Davat</vt:lpstr>
      <vt:lpstr>B Homa</vt:lpstr>
      <vt:lpstr>Wingdings</vt:lpstr>
      <vt:lpstr>فرزند شما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Office07</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shobair</dc:creator>
  <cp:lastModifiedBy>ANINA Rayaneh</cp:lastModifiedBy>
  <cp:revision>73</cp:revision>
  <cp:lastPrinted>1601-01-01T00:00:00Z</cp:lastPrinted>
  <dcterms:created xsi:type="dcterms:W3CDTF">2009-11-24T16:54:15Z</dcterms:created>
  <dcterms:modified xsi:type="dcterms:W3CDTF">2017-11-19T19:01:44Z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8</vt:i4>
  </property>
</Properties>
</file>