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257" r:id="rId3"/>
    <p:sldId id="258" r:id="rId4"/>
    <p:sldId id="259" r:id="rId5"/>
    <p:sldId id="260" r:id="rId6"/>
    <p:sldId id="261" r:id="rId7"/>
    <p:sldId id="275" r:id="rId8"/>
    <p:sldId id="262" r:id="rId9"/>
    <p:sldId id="263" r:id="rId10"/>
    <p:sldId id="264" r:id="rId11"/>
    <p:sldId id="265" r:id="rId12"/>
    <p:sldId id="266" r:id="rId13"/>
    <p:sldId id="274" r:id="rId14"/>
    <p:sldId id="267" r:id="rId15"/>
    <p:sldId id="268" r:id="rId16"/>
    <p:sldId id="269" r:id="rId17"/>
    <p:sldId id="270" r:id="rId18"/>
    <p:sldId id="271" r:id="rId19"/>
    <p:sldId id="272"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AF749859-801B-42B6-8C4D-98D078073153}" type="datetimeFigureOut">
              <a:rPr lang="en-US" smtClean="0"/>
              <a:t>11/21/2019</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1064A8A-5A85-41F7-8CAA-F0904F4A566F}" type="slidenum">
              <a:rPr lang="en-US" smtClean="0"/>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F749859-801B-42B6-8C4D-98D078073153}" type="datetimeFigureOut">
              <a:rPr lang="en-US" smtClean="0"/>
              <a:t>11/21/2019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1064A8A-5A85-41F7-8CAA-F0904F4A566F}"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AF749859-801B-42B6-8C4D-98D078073153}" type="datetimeFigureOut">
              <a:rPr lang="en-US" smtClean="0"/>
              <a:t>11/21/2019</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1064A8A-5A85-41F7-8CAA-F0904F4A566F}" type="slidenum">
              <a:rPr lang="en-US" smtClean="0"/>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F749859-801B-42B6-8C4D-98D078073153}" type="datetimeFigureOut">
              <a:rPr lang="en-US" smtClean="0"/>
              <a:t>11/21/2019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71064A8A-5A85-41F7-8CAA-F0904F4A566F}" type="slidenum">
              <a:rPr lang="en-US" smtClean="0"/>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F749859-801B-42B6-8C4D-98D078073153}" type="datetimeFigureOut">
              <a:rPr lang="en-US" smtClean="0"/>
              <a:t>11/21/2019</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71064A8A-5A85-41F7-8CAA-F0904F4A566F}"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F749859-801B-42B6-8C4D-98D078073153}" type="datetimeFigureOut">
              <a:rPr lang="en-US" smtClean="0"/>
              <a:t>11/21/2019</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71064A8A-5A85-41F7-8CAA-F0904F4A566F}" type="slidenum">
              <a:rPr lang="en-US" smtClean="0"/>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AF749859-801B-42B6-8C4D-98D078073153}" type="datetimeFigureOut">
              <a:rPr lang="en-US" smtClean="0"/>
              <a:t>11/21/2019</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71064A8A-5A85-41F7-8CAA-F0904F4A566F}"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AF749859-801B-42B6-8C4D-98D078073153}" type="datetimeFigureOut">
              <a:rPr lang="en-US" smtClean="0"/>
              <a:t>11/21/2019</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1064A8A-5A85-41F7-8CAA-F0904F4A566F}" type="slidenum">
              <a:rPr lang="en-US" smtClean="0"/>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AF749859-801B-42B6-8C4D-98D078073153}" type="datetimeFigureOut">
              <a:rPr lang="en-US" smtClean="0"/>
              <a:t>11/21/2019</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1064A8A-5A85-41F7-8CAA-F0904F4A566F}" type="slidenum">
              <a:rPr lang="en-US" smtClean="0"/>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F749859-801B-42B6-8C4D-98D078073153}" type="datetimeFigureOut">
              <a:rPr lang="en-US" smtClean="0"/>
              <a:t>11/21/2019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1064A8A-5A85-41F7-8CAA-F0904F4A566F}"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F749859-801B-42B6-8C4D-98D078073153}" type="datetimeFigureOut">
              <a:rPr lang="en-US" smtClean="0"/>
              <a:t>11/21/2019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71064A8A-5A85-41F7-8CAA-F0904F4A566F}"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AF749859-801B-42B6-8C4D-98D078073153}" type="datetimeFigureOut">
              <a:rPr lang="en-US" smtClean="0"/>
              <a:t>11/21/2019</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1064A8A-5A85-41F7-8CAA-F0904F4A566F}" type="slidenum">
              <a:rPr lang="en-US" smtClean="0"/>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340768"/>
            <a:ext cx="5780087"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365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24200" y="2782669"/>
            <a:ext cx="5243743" cy="923330"/>
          </a:xfrm>
          <a:prstGeom prst="rect">
            <a:avLst/>
          </a:prstGeom>
        </p:spPr>
        <p:txBody>
          <a:bodyPr wrap="none">
            <a:spAutoFit/>
          </a:bodyPr>
          <a:lstStyle/>
          <a:p>
            <a:pPr latinLnBrk="1"/>
            <a:r>
              <a:rPr lang="ar-SA" sz="5400" dirty="0">
                <a:solidFill>
                  <a:srgbClr val="FFFF00"/>
                </a:solidFill>
              </a:rPr>
              <a:t>مکتب </a:t>
            </a:r>
            <a:r>
              <a:rPr lang="fa-IR" sz="5400" dirty="0" smtClean="0">
                <a:solidFill>
                  <a:srgbClr val="FFFF00"/>
                </a:solidFill>
              </a:rPr>
              <a:t>معماری </a:t>
            </a:r>
            <a:r>
              <a:rPr lang="ar-SA" sz="5400" dirty="0" smtClean="0">
                <a:solidFill>
                  <a:srgbClr val="FFFF00"/>
                </a:solidFill>
              </a:rPr>
              <a:t>باهاوس</a:t>
            </a:r>
            <a:endParaRPr lang="en-US" sz="5400" dirty="0">
              <a:solidFill>
                <a:srgbClr val="FFFF00"/>
              </a:solidFill>
            </a:endParaRPr>
          </a:p>
        </p:txBody>
      </p:sp>
    </p:spTree>
    <p:extLst>
      <p:ext uri="{BB962C8B-B14F-4D97-AF65-F5344CB8AC3E}">
        <p14:creationId xmlns:p14="http://schemas.microsoft.com/office/powerpoint/2010/main" val="1167905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enovo\Desktop\thUJEY20L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8458200" cy="624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6979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889844"/>
            <a:ext cx="8458200" cy="5262979"/>
          </a:xfrm>
          <a:prstGeom prst="rect">
            <a:avLst/>
          </a:prstGeom>
        </p:spPr>
        <p:txBody>
          <a:bodyPr wrap="square">
            <a:spAutoFit/>
          </a:bodyPr>
          <a:lstStyle/>
          <a:p>
            <a:pPr algn="r" rtl="1" latinLnBrk="1"/>
            <a:r>
              <a:rPr lang="ar-SA" sz="2400" dirty="0"/>
              <a:t>باهاوس نام يك مكتب معماري است كه از نام مدرسه هنر و معماري باهاوس در </a:t>
            </a:r>
            <a:r>
              <a:rPr lang="ar-SA" sz="2400" dirty="0" smtClean="0"/>
              <a:t>آلم</a:t>
            </a:r>
            <a:r>
              <a:rPr lang="fa-IR" sz="2400" dirty="0" smtClean="0"/>
              <a:t>ان</a:t>
            </a:r>
            <a:r>
              <a:rPr lang="ar-SA" sz="2400" dirty="0" smtClean="0"/>
              <a:t> </a:t>
            </a:r>
            <a:r>
              <a:rPr lang="fa-IR" sz="2400" dirty="0" smtClean="0"/>
              <a:t>گر</a:t>
            </a:r>
            <a:r>
              <a:rPr lang="ar-SA" sz="2400" dirty="0" smtClean="0"/>
              <a:t>فته </a:t>
            </a:r>
            <a:r>
              <a:rPr lang="ar-SA" sz="2400" dirty="0"/>
              <a:t>شده است. اين مدرسه معماري كه از سال 1919 تا 1933 فعاليت مي</a:t>
            </a:r>
            <a:r>
              <a:rPr lang="en-US" sz="2400" dirty="0"/>
              <a:t>‌</a:t>
            </a:r>
            <a:r>
              <a:rPr lang="ar-SA" sz="2400" dirty="0"/>
              <a:t>كرده است، پيشگام مدرنيسم در معماري بود و دستاوردهاي آن هنوز نيز در رشته</a:t>
            </a:r>
            <a:r>
              <a:rPr lang="en-US" sz="2400" dirty="0"/>
              <a:t>‌</a:t>
            </a:r>
            <a:r>
              <a:rPr lang="ar-SA" sz="2400" dirty="0"/>
              <a:t>هاي هنر </a:t>
            </a:r>
            <a:r>
              <a:rPr lang="ar-SA" sz="2400" dirty="0" smtClean="0"/>
              <a:t>و</a:t>
            </a:r>
            <a:endParaRPr lang="fa-IR" sz="2400" dirty="0" smtClean="0"/>
          </a:p>
          <a:p>
            <a:pPr algn="r" rtl="1" latinLnBrk="1"/>
            <a:r>
              <a:rPr lang="ar-SA" sz="2400" dirty="0" smtClean="0"/>
              <a:t> </a:t>
            </a:r>
            <a:r>
              <a:rPr lang="ar-SA" sz="2400" dirty="0"/>
              <a:t>معماري به دانشجويان تدريس مي</a:t>
            </a:r>
            <a:r>
              <a:rPr lang="en-US" sz="2400" dirty="0"/>
              <a:t>‌</a:t>
            </a:r>
            <a:r>
              <a:rPr lang="ar-SA" sz="2400" dirty="0"/>
              <a:t>شود. ساختمان و كارگاه</a:t>
            </a:r>
            <a:r>
              <a:rPr lang="en-US" sz="2400" dirty="0"/>
              <a:t>‌</a:t>
            </a:r>
            <a:r>
              <a:rPr lang="ar-SA" sz="2400" dirty="0"/>
              <a:t>هاي اين مدرسه در دو شهر دسائو و وايمار آلمان از سال 1996 در فهرست ميراث جهاني يونسكو ثبت شده </a:t>
            </a:r>
            <a:endParaRPr lang="en-US" sz="2400" dirty="0" smtClean="0"/>
          </a:p>
          <a:p>
            <a:pPr algn="r" rtl="1" latinLnBrk="1"/>
            <a:r>
              <a:rPr lang="ar-SA" sz="2400" dirty="0" smtClean="0"/>
              <a:t>است</a:t>
            </a:r>
            <a:r>
              <a:rPr lang="ar-SA" sz="2400" dirty="0"/>
              <a:t>.</a:t>
            </a:r>
            <a:endParaRPr lang="en-US" sz="2400" dirty="0"/>
          </a:p>
          <a:p>
            <a:pPr algn="r" rtl="1" latinLnBrk="1"/>
            <a:r>
              <a:rPr lang="en-US" sz="2400" dirty="0"/>
              <a:t> </a:t>
            </a:r>
          </a:p>
          <a:p>
            <a:pPr algn="r" rtl="1" latinLnBrk="1"/>
            <a:r>
              <a:rPr lang="ar-SA" sz="2400" dirty="0"/>
              <a:t>این موسسه آموزشی در سال 1919 در وایمار و در پی ادغام مدارس حرفه ای و </a:t>
            </a:r>
            <a:endParaRPr lang="fa-IR" sz="2400" dirty="0" smtClean="0"/>
          </a:p>
          <a:p>
            <a:pPr algn="r" rtl="1" latinLnBrk="1"/>
            <a:r>
              <a:rPr lang="ar-SA" sz="2400" dirty="0" smtClean="0"/>
              <a:t>هنری </a:t>
            </a:r>
            <a:r>
              <a:rPr lang="ar-SA" sz="2400" dirty="0"/>
              <a:t>تاسیس شده بود و تحت مدیریت والتر گروپیوس قرار داشت. این مدرسه در دهه </a:t>
            </a:r>
            <a:endParaRPr lang="fa-IR" sz="2400" dirty="0" smtClean="0"/>
          </a:p>
          <a:p>
            <a:pPr algn="r" rtl="1" latinLnBrk="1"/>
            <a:r>
              <a:rPr lang="ar-SA" sz="2400" dirty="0" smtClean="0"/>
              <a:t>1920 </a:t>
            </a:r>
            <a:r>
              <a:rPr lang="ar-SA" sz="2400" dirty="0"/>
              <a:t>کانون جنجالهای فراوانی بود. </a:t>
            </a:r>
            <a:endParaRPr lang="en-US" sz="2400" dirty="0"/>
          </a:p>
          <a:p>
            <a:pPr algn="r" rtl="1"/>
            <a:r>
              <a:rPr lang="ar-SA" sz="2400" dirty="0"/>
              <a:t>در اینجا لازم است دو جنبه از شهرت این مدرسه مورد بررسی قرار گیرد : اول اینکه ادعا می شود روش آموزش در آنجا منحصرا متناسب با طراحی صنعتی تحول یافته </a:t>
            </a:r>
            <a:r>
              <a:rPr lang="ar-SA" sz="2400" dirty="0" smtClean="0"/>
              <a:t>است</a:t>
            </a:r>
            <a:r>
              <a:rPr lang="fa-IR" sz="2400" dirty="0" smtClean="0"/>
              <a:t>،</a:t>
            </a:r>
            <a:r>
              <a:rPr lang="ar-SA" sz="2400" dirty="0" smtClean="0"/>
              <a:t> </a:t>
            </a:r>
            <a:r>
              <a:rPr lang="ar-SA" sz="2400" dirty="0"/>
              <a:t>دوم اینکه این موسسه را مهد طراحی صنعتی مدرن می دانند.</a:t>
            </a:r>
            <a:endParaRPr lang="en-US" sz="2400" dirty="0"/>
          </a:p>
        </p:txBody>
      </p:sp>
    </p:spTree>
    <p:extLst>
      <p:ext uri="{BB962C8B-B14F-4D97-AF65-F5344CB8AC3E}">
        <p14:creationId xmlns:p14="http://schemas.microsoft.com/office/powerpoint/2010/main" val="3936975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579418"/>
            <a:ext cx="8382000" cy="3046988"/>
          </a:xfrm>
          <a:prstGeom prst="rect">
            <a:avLst/>
          </a:prstGeom>
        </p:spPr>
        <p:txBody>
          <a:bodyPr wrap="square">
            <a:spAutoFit/>
          </a:bodyPr>
          <a:lstStyle/>
          <a:p>
            <a:pPr algn="r"/>
            <a:r>
              <a:rPr lang="ar-SA" sz="2400" dirty="0"/>
              <a:t>در سالهای اولیه تاسیس مدرسه باوهاوس، هدف اصلی، یکپارچه کردن هنر و حرفه بود. اولین مرحله ساختار آموزشی، دوره ابتدایی بود که یوهانس ایتن آن را بنا نهاد. سپری کردن این دوره برای تمام هنرجویان اجباری بود. در این دوره، یادگیری حالت عملی داشت. در حین کار عملی، شکل، رنگ، ماده و بافت بر پایه مطالعات نظری بررسی و ترکیب می شدند. پس از آن نوبت آموزش در کارگاه فرا می رسید که شامل دو رشته دروس هنری و حرفه ای می شد و از سال 1924 رشته معماری نیز به آن افزوده شد. در این دوره برای تدریس کارهای تخصصی، همان شیوه دوره ابتدایی به کار گرفته می شد.</a:t>
            </a:r>
            <a:endParaRPr lang="en-US" sz="2400" dirty="0"/>
          </a:p>
        </p:txBody>
      </p:sp>
    </p:spTree>
    <p:extLst>
      <p:ext uri="{BB962C8B-B14F-4D97-AF65-F5344CB8AC3E}">
        <p14:creationId xmlns:p14="http://schemas.microsoft.com/office/powerpoint/2010/main" val="36325801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82341"/>
            <a:ext cx="8229600" cy="4154984"/>
          </a:xfrm>
          <a:prstGeom prst="rect">
            <a:avLst/>
          </a:prstGeom>
        </p:spPr>
        <p:txBody>
          <a:bodyPr wrap="square">
            <a:spAutoFit/>
          </a:bodyPr>
          <a:lstStyle/>
          <a:p>
            <a:pPr algn="r" rtl="1" latinLnBrk="1"/>
            <a:r>
              <a:rPr lang="ar-SA" sz="2400" dirty="0"/>
              <a:t>در زمان ایتن به نگرش متافیزیکی ( انتزاعی ) اهمیت می دادند و بر تجربه به </a:t>
            </a:r>
            <a:endParaRPr lang="fa-IR" sz="2400" dirty="0" smtClean="0"/>
          </a:p>
          <a:p>
            <a:pPr algn="r" rtl="1" latinLnBrk="1"/>
            <a:r>
              <a:rPr lang="ar-SA" sz="2400" dirty="0" smtClean="0"/>
              <a:t>مث</a:t>
            </a:r>
            <a:r>
              <a:rPr lang="fa-IR" sz="2400" dirty="0" smtClean="0"/>
              <a:t>ا</a:t>
            </a:r>
            <a:r>
              <a:rPr lang="ar-SA" sz="2400" dirty="0" smtClean="0"/>
              <a:t>به </a:t>
            </a:r>
            <a:r>
              <a:rPr lang="ar-SA" sz="2400" dirty="0"/>
              <a:t>ابزاری برای خودیابی تاکید می کردند. پس از کناره گیری ایتن در سال 1923، لازلو موهولی - ناگی و یوزف آلبرس، مدریت دوره ابتدایی را به عهده گرفتند. آنها بر عینیت فنی و اقتصاد، و به دست آوردن حداکثر نتیجه با حداقل تلاش، تاکید می </a:t>
            </a:r>
            <a:endParaRPr lang="fa-IR" sz="2400" dirty="0" smtClean="0"/>
          </a:p>
          <a:p>
            <a:pPr algn="r" rtl="1" latinLnBrk="1"/>
            <a:r>
              <a:rPr lang="ar-SA" sz="2400" dirty="0" smtClean="0"/>
              <a:t>ورزیدند </a:t>
            </a:r>
            <a:r>
              <a:rPr lang="ar-SA" sz="2400" dirty="0"/>
              <a:t>که بار دیگر به اشکال هندسی و انتزاعی منجر شد که ریشه در یک </a:t>
            </a:r>
            <a:r>
              <a:rPr lang="ar-SA" sz="2400" dirty="0" smtClean="0"/>
              <a:t>نظر</a:t>
            </a:r>
            <a:r>
              <a:rPr lang="fa-IR" sz="2400" dirty="0" smtClean="0"/>
              <a:t>یه</a:t>
            </a:r>
            <a:r>
              <a:rPr lang="ar-SA" sz="2400" dirty="0" smtClean="0"/>
              <a:t> </a:t>
            </a:r>
            <a:endParaRPr lang="fa-IR" sz="2400" dirty="0" smtClean="0"/>
          </a:p>
          <a:p>
            <a:pPr algn="r" rtl="1" latinLnBrk="1"/>
            <a:r>
              <a:rPr lang="ar-SA" sz="2400" dirty="0" smtClean="0"/>
              <a:t>ایدئالیست </a:t>
            </a:r>
            <a:r>
              <a:rPr lang="ar-SA" sz="2400" dirty="0"/>
              <a:t>افلاطونی داشت. </a:t>
            </a:r>
            <a:endParaRPr lang="en-US" sz="2400" dirty="0"/>
          </a:p>
          <a:p>
            <a:pPr algn="r" rtl="1"/>
            <a:r>
              <a:rPr lang="ar-SA" sz="2400" dirty="0"/>
              <a:t>این تغییر منعکس کننده تحولی در عقاید گروپیوس بود. وی در سال 1923 ایده " هنر و تکنولوژی به عنوان یک واحد نو" را تبلیغ می کرد. منظور واقعی از این ایده در سال 1926 در رساله ای تحت عنوان " اصول تولیدی باوهاوس" چنین خلاصه شده </a:t>
            </a:r>
            <a:r>
              <a:rPr lang="ar-SA" sz="2400" dirty="0" smtClean="0"/>
              <a:t>بو</a:t>
            </a:r>
            <a:r>
              <a:rPr lang="fa-IR" sz="2400" dirty="0" smtClean="0"/>
              <a:t>د.</a:t>
            </a:r>
            <a:r>
              <a:rPr lang="ar-SA" sz="2400" dirty="0" smtClean="0"/>
              <a:t> </a:t>
            </a:r>
            <a:endParaRPr lang="en-US" sz="2400" dirty="0"/>
          </a:p>
        </p:txBody>
      </p:sp>
    </p:spTree>
    <p:extLst>
      <p:ext uri="{BB962C8B-B14F-4D97-AF65-F5344CB8AC3E}">
        <p14:creationId xmlns:p14="http://schemas.microsoft.com/office/powerpoint/2010/main" val="212198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enovo\Desktop\هاوس\th4A9LOT5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8382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5812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82341"/>
            <a:ext cx="8305800" cy="3785652"/>
          </a:xfrm>
          <a:prstGeom prst="rect">
            <a:avLst/>
          </a:prstGeom>
        </p:spPr>
        <p:txBody>
          <a:bodyPr wrap="square">
            <a:spAutoFit/>
          </a:bodyPr>
          <a:lstStyle/>
          <a:p>
            <a:pPr algn="r" rtl="1" latinLnBrk="1"/>
            <a:r>
              <a:rPr lang="ar-SA" sz="2400" dirty="0"/>
              <a:t>کارگاههای باوهاوس اساسا آزمایشگاههایی هستند که در آنها نمونه هایی از </a:t>
            </a:r>
            <a:endParaRPr lang="fa-IR" sz="2400" dirty="0" smtClean="0"/>
          </a:p>
          <a:p>
            <a:pPr algn="r" rtl="1" latinLnBrk="1"/>
            <a:r>
              <a:rPr lang="ar-SA" sz="2400" dirty="0" smtClean="0"/>
              <a:t>محصولاتی </a:t>
            </a:r>
            <a:r>
              <a:rPr lang="ar-SA" sz="2400" dirty="0"/>
              <a:t>که برای تولید انبوه و زمان ما مناسب هستند، بدقت تولید و به </a:t>
            </a:r>
            <a:r>
              <a:rPr lang="ar-SA" sz="2400" dirty="0" smtClean="0"/>
              <a:t>طور</a:t>
            </a:r>
            <a:endParaRPr lang="fa-IR" sz="2400" dirty="0" smtClean="0"/>
          </a:p>
          <a:p>
            <a:pPr algn="r" rtl="1" latinLnBrk="1"/>
            <a:r>
              <a:rPr lang="ar-SA" sz="2400" dirty="0" smtClean="0"/>
              <a:t> </a:t>
            </a:r>
            <a:r>
              <a:rPr lang="ar-SA" sz="2400" dirty="0"/>
              <a:t>مداوم </a:t>
            </a:r>
            <a:r>
              <a:rPr lang="ar-SA" sz="2400" dirty="0" smtClean="0"/>
              <a:t>اصلاح </a:t>
            </a:r>
            <a:r>
              <a:rPr lang="ar-SA" sz="2400" dirty="0"/>
              <a:t>می شوند. </a:t>
            </a:r>
            <a:endParaRPr lang="fa-IR" sz="2400" dirty="0" smtClean="0"/>
          </a:p>
          <a:p>
            <a:pPr algn="r" rtl="1" latinLnBrk="1"/>
            <a:r>
              <a:rPr lang="ar-SA" sz="2400" dirty="0" smtClean="0"/>
              <a:t>باوهاوس </a:t>
            </a:r>
            <a:r>
              <a:rPr lang="ar-SA" sz="2400" dirty="0"/>
              <a:t>قصد دارد در این آزمایشگاهها متخصصانی برای صنایع و حرفه های </a:t>
            </a:r>
            <a:endParaRPr lang="fa-IR" sz="2400" dirty="0" smtClean="0"/>
          </a:p>
          <a:p>
            <a:pPr algn="r" rtl="1" latinLnBrk="1"/>
            <a:r>
              <a:rPr lang="ar-SA" sz="2400" dirty="0" smtClean="0"/>
              <a:t>مختلف </a:t>
            </a:r>
            <a:r>
              <a:rPr lang="ar-SA" sz="2400" dirty="0"/>
              <a:t>تربیت کند که در تکنولوژی و فرم به یک اندازه تبحر داشته باشند.</a:t>
            </a:r>
            <a:endParaRPr lang="en-US" sz="2400" dirty="0"/>
          </a:p>
          <a:p>
            <a:pPr algn="r" rtl="1" latinLnBrk="1"/>
            <a:r>
              <a:rPr lang="en-US" sz="2400" dirty="0"/>
              <a:t> </a:t>
            </a:r>
          </a:p>
          <a:p>
            <a:pPr algn="r" rtl="1"/>
            <a:r>
              <a:rPr lang="ar-SA" sz="2400" dirty="0"/>
              <a:t>برای خلق مجمو عه ای از نمونه های استاندارد که به تمام ضرورتهای اقتصاد، تکنولوژی و فرم بپردازد لازم است بهترین، همه فن حریفترین و فرهیخته ترین افرادی را انتخاب کرد که در زمینه کار کارگاهی مجرب باشند و از عناصر طراحی و مکانیک و قوانینی که درآنها نهفته است اطلاع کامل داشته باشند.</a:t>
            </a:r>
            <a:endParaRPr lang="en-US" sz="2400" dirty="0"/>
          </a:p>
        </p:txBody>
      </p:sp>
    </p:spTree>
    <p:extLst>
      <p:ext uri="{BB962C8B-B14F-4D97-AF65-F5344CB8AC3E}">
        <p14:creationId xmlns:p14="http://schemas.microsoft.com/office/powerpoint/2010/main" val="2876850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028343"/>
            <a:ext cx="8382000" cy="4893647"/>
          </a:xfrm>
          <a:prstGeom prst="rect">
            <a:avLst/>
          </a:prstGeom>
        </p:spPr>
        <p:txBody>
          <a:bodyPr wrap="square">
            <a:spAutoFit/>
          </a:bodyPr>
          <a:lstStyle/>
          <a:p>
            <a:pPr algn="r" rtl="1"/>
            <a:r>
              <a:rPr lang="ar-SA" sz="2400" dirty="0"/>
              <a:t>برای ارزیابی بیانات گروپیوس، لازم است اصطلاحات او را در بافت کار مدرسه باوهاوس بررسی کرد. برای مثال درباوهاوس، کارگاهها به شکل سنتی باقی مانده بودند و تجربه به دست آمده در آنها ارتباطی با عملکرد صنعتی نداشت. </a:t>
            </a:r>
            <a:endParaRPr lang="fa-IR" sz="2400" dirty="0" smtClean="0"/>
          </a:p>
          <a:p>
            <a:pPr algn="r" rtl="1"/>
            <a:r>
              <a:rPr lang="ar-SA" sz="2400" dirty="0" smtClean="0"/>
              <a:t>مفهوم </a:t>
            </a:r>
            <a:r>
              <a:rPr lang="ar-SA" sz="2400" dirty="0"/>
              <a:t>استاندارد در باوهاوس، به همان اندازه با مفهوم صنعتی آن متفاوت بود و گروپیوس مانند موته زیوس و لوکوربوزیه آن را به معنای نمونه ای فرهنگی که بر حسب زیبایی شناسی فرم تعریف می شد، به کار می برد. عقاید گروپیوس درمورد اقتصاد و فرم که به قوانین زیربنایی وابسته بود، گرایش به انتزاع زیبایی شناختی را نشان می دهند که در جنبشهای هنری معاصر نیز هویداست. </a:t>
            </a:r>
            <a:endParaRPr lang="fa-IR" sz="2400" dirty="0" smtClean="0"/>
          </a:p>
          <a:p>
            <a:pPr algn="r" rtl="1"/>
            <a:r>
              <a:rPr lang="ar-SA" sz="2400" dirty="0" smtClean="0"/>
              <a:t>این </a:t>
            </a:r>
            <a:r>
              <a:rPr lang="ar-SA" sz="2400" dirty="0"/>
              <a:t>موضوع اصلا تعجب آور نیست، چرا که باوهاوس نقطه تلاقی عقاید و شخصیتهای بسیاری بود. گروپیوس و لوکوربوزیه با هم زیر نظر پیتر بیرنس کارکرده بودند. ال لیسیتسکی در سال 1921 از باوهاوس دیدن کرد و واسیلی کاندینسکی، استاد رشته نقاشی وی چوتماس در سال 1922 روسیه را ترک کرد و در باوهاوس به تدریس مشغول </a:t>
            </a:r>
            <a:r>
              <a:rPr lang="fa-IR" sz="2400" dirty="0" smtClean="0"/>
              <a:t>شد.</a:t>
            </a:r>
            <a:endParaRPr lang="en-US" sz="2400" dirty="0"/>
          </a:p>
        </p:txBody>
      </p:sp>
    </p:spTree>
    <p:extLst>
      <p:ext uri="{BB962C8B-B14F-4D97-AF65-F5344CB8AC3E}">
        <p14:creationId xmlns:p14="http://schemas.microsoft.com/office/powerpoint/2010/main" val="2789556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399"/>
            <a:ext cx="8610600" cy="6001643"/>
          </a:xfrm>
          <a:prstGeom prst="rect">
            <a:avLst/>
          </a:prstGeom>
        </p:spPr>
        <p:txBody>
          <a:bodyPr wrap="square">
            <a:spAutoFit/>
          </a:bodyPr>
          <a:lstStyle/>
          <a:p>
            <a:pPr algn="r" rtl="1" latinLnBrk="1"/>
            <a:r>
              <a:rPr lang="ar-SA" sz="2400" dirty="0" smtClean="0"/>
              <a:t>سبك </a:t>
            </a:r>
            <a:r>
              <a:rPr lang="ar-SA" sz="2400" dirty="0"/>
              <a:t>فرآورده های «باوهاوس» خصلت هندسی و ساده داشت و به سبب صرفه جویی </a:t>
            </a:r>
            <a:endParaRPr lang="en-US" sz="2400" dirty="0" smtClean="0"/>
          </a:p>
          <a:p>
            <a:pPr algn="r" rtl="1" latinLnBrk="1"/>
            <a:r>
              <a:rPr lang="ar-SA" sz="2400" dirty="0" smtClean="0"/>
              <a:t>در </a:t>
            </a:r>
            <a:r>
              <a:rPr lang="ar-SA" sz="2400" dirty="0"/>
              <a:t>وسایل و مطالعه در كیفیت مواد از سادگی خط و شكل برخوردار بود . باوهاوس كه در ابتدا به عنوان یك مدرسه و مكتب خانه هنری كارش را آغاز كرده بود توانست </a:t>
            </a:r>
            <a:r>
              <a:rPr lang="ar-SA" sz="2400" dirty="0" smtClean="0"/>
              <a:t>با</a:t>
            </a:r>
            <a:endParaRPr lang="fa-IR" sz="2400" dirty="0" smtClean="0"/>
          </a:p>
          <a:p>
            <a:pPr algn="r" rtl="1" latinLnBrk="1"/>
            <a:r>
              <a:rPr lang="ar-SA" sz="2400" dirty="0" smtClean="0"/>
              <a:t> </a:t>
            </a:r>
            <a:r>
              <a:rPr lang="ar-SA" sz="2400" dirty="0"/>
              <a:t>ورود مقتدرانه در حوزه هنر كاربردی بر اكثر مكاتب مدرن اروپا در زمان جنگ </a:t>
            </a:r>
            <a:endParaRPr lang="fa-IR" sz="2400" dirty="0" smtClean="0"/>
          </a:p>
          <a:p>
            <a:pPr algn="r" rtl="1" latinLnBrk="1"/>
            <a:r>
              <a:rPr lang="ar-SA" sz="2400" dirty="0" smtClean="0"/>
              <a:t>جهانی </a:t>
            </a:r>
            <a:r>
              <a:rPr lang="ar-SA" sz="2400" dirty="0"/>
              <a:t>دوم تأثیر بگذارد. عمده شهرت این مدرسه در مجامع هنری به سه دلیل بود</a:t>
            </a:r>
            <a:r>
              <a:rPr lang="ar-SA" sz="2400" dirty="0" smtClean="0"/>
              <a:t>:</a:t>
            </a:r>
            <a:endParaRPr lang="en-US" sz="2400" dirty="0"/>
          </a:p>
          <a:p>
            <a:pPr algn="r" rtl="1" latinLnBrk="1"/>
            <a:r>
              <a:rPr lang="ar-SA" sz="2400" dirty="0"/>
              <a:t>نخست، حضور اساتیدی همچون «پل كله»، «واسیلی كاندینسكی»، «موهولی ناگی» و «جوزف آلبرز» </a:t>
            </a:r>
            <a:r>
              <a:rPr lang="ar-SA" sz="2400" dirty="0" smtClean="0"/>
              <a:t>؛</a:t>
            </a:r>
            <a:endParaRPr lang="en-US" sz="2400" dirty="0"/>
          </a:p>
          <a:p>
            <a:pPr algn="r" rtl="1" latinLnBrk="1"/>
            <a:r>
              <a:rPr lang="ar-SA" sz="2400" dirty="0"/>
              <a:t>دوم به دلیل روش آموزش آن كه منحصراً متناسب به طراحی صنعتی تحول یافته بود و سوم به دلیل پیوند دادن هنر و صنعت در این موسسه آن را مهد طراحی صنعتی مدرن می شناختند</a:t>
            </a:r>
            <a:r>
              <a:rPr lang="ar-SA" sz="2400" dirty="0" smtClean="0"/>
              <a:t>.</a:t>
            </a:r>
            <a:endParaRPr lang="en-US" sz="2400" dirty="0"/>
          </a:p>
          <a:p>
            <a:pPr algn="r" rtl="1" latinLnBrk="1"/>
            <a:r>
              <a:rPr lang="ar-SA" sz="2400" dirty="0"/>
              <a:t>مدرسه معماري باهاوس كه در زبان آلماني به معني «خانه معماري» است، در </a:t>
            </a:r>
            <a:r>
              <a:rPr lang="ar-SA" sz="2400" dirty="0" smtClean="0"/>
              <a:t>دوران</a:t>
            </a:r>
            <a:endParaRPr lang="fa-IR" sz="2400" dirty="0" smtClean="0"/>
          </a:p>
          <a:p>
            <a:pPr algn="r" rtl="1" latinLnBrk="1"/>
            <a:r>
              <a:rPr lang="ar-SA" sz="2400" dirty="0" smtClean="0"/>
              <a:t> </a:t>
            </a:r>
            <a:r>
              <a:rPr lang="ar-SA" sz="2400" dirty="0"/>
              <a:t>فعاليت چهارده ساله خود در آلمان، در سه شهر مختلف و تحت نظر سه آرشيتكت </a:t>
            </a:r>
            <a:endParaRPr lang="fa-IR" sz="2400" dirty="0" smtClean="0"/>
          </a:p>
          <a:p>
            <a:pPr algn="r" rtl="1" latinLnBrk="1"/>
            <a:r>
              <a:rPr lang="ar-SA" sz="2400" dirty="0" smtClean="0"/>
              <a:t>بزرگ </a:t>
            </a:r>
            <a:r>
              <a:rPr lang="ar-SA" sz="2400" dirty="0"/>
              <a:t>كه مديريت باهاوس را نيز بر عهده داشته</a:t>
            </a:r>
            <a:r>
              <a:rPr lang="en-US" sz="2400" dirty="0"/>
              <a:t>‌</a:t>
            </a:r>
            <a:r>
              <a:rPr lang="ar-SA" sz="2400" dirty="0"/>
              <a:t>اند، فعاليت كرده است. اين مدرسه </a:t>
            </a:r>
            <a:endParaRPr lang="fa-IR" sz="2400" dirty="0" smtClean="0"/>
          </a:p>
          <a:p>
            <a:pPr algn="r" rtl="1" latinLnBrk="1"/>
            <a:r>
              <a:rPr lang="ar-SA" sz="2400" dirty="0" smtClean="0"/>
              <a:t>ابتدا </a:t>
            </a:r>
            <a:r>
              <a:rPr lang="ar-SA" sz="2400" dirty="0"/>
              <a:t>از سال 1919 تا 1925 در شهر وايمار، سپس از سال 1925 تا 1932 در دسائو و بالاخره از سال 1932 تا 1933، يعني زماني كه اين مدرسه به دستور حكومت نازي </a:t>
            </a:r>
            <a:endParaRPr lang="fa-IR" sz="2400" dirty="0" smtClean="0"/>
          </a:p>
          <a:p>
            <a:pPr algn="r" rtl="1" latinLnBrk="1"/>
            <a:r>
              <a:rPr lang="ar-SA" sz="2400" dirty="0" smtClean="0"/>
              <a:t>آلمان </a:t>
            </a:r>
            <a:r>
              <a:rPr lang="ar-SA" sz="2400" dirty="0"/>
              <a:t>تعطيل شد، در برلين فعاليت مي</a:t>
            </a:r>
            <a:r>
              <a:rPr lang="en-US" sz="2400" dirty="0"/>
              <a:t>‌</a:t>
            </a:r>
            <a:r>
              <a:rPr lang="ar-SA" sz="2400" dirty="0"/>
              <a:t>كرد.</a:t>
            </a:r>
            <a:endParaRPr lang="en-US" sz="2400" dirty="0"/>
          </a:p>
        </p:txBody>
      </p:sp>
    </p:spTree>
    <p:extLst>
      <p:ext uri="{BB962C8B-B14F-4D97-AF65-F5344CB8AC3E}">
        <p14:creationId xmlns:p14="http://schemas.microsoft.com/office/powerpoint/2010/main" val="316829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443841"/>
            <a:ext cx="8382000" cy="4154984"/>
          </a:xfrm>
          <a:prstGeom prst="rect">
            <a:avLst/>
          </a:prstGeom>
        </p:spPr>
        <p:txBody>
          <a:bodyPr wrap="square">
            <a:spAutoFit/>
          </a:bodyPr>
          <a:lstStyle/>
          <a:p>
            <a:pPr algn="r" rtl="1"/>
            <a:r>
              <a:rPr lang="ar-SA" sz="2400" dirty="0"/>
              <a:t>گروپيوس اعتقاد داشت كه با پايان جنگ جهاني اول، دوره جديدي از تاريخ آغاز شده است و قصد داشت در مدرسه باهاوس، سبك معماري جديدي را كه بازتابي از اين دوران باشد، به وجود بياورد. </a:t>
            </a:r>
            <a:endParaRPr lang="fa-IR" sz="2400" dirty="0" smtClean="0"/>
          </a:p>
          <a:p>
            <a:pPr algn="r" rtl="1"/>
            <a:r>
              <a:rPr lang="ar-SA" sz="2400" dirty="0" smtClean="0"/>
              <a:t>به </a:t>
            </a:r>
            <a:r>
              <a:rPr lang="ar-SA" sz="2400" dirty="0"/>
              <a:t>اعتقاد گروپيوس، اين سبك معماري كه مي</a:t>
            </a:r>
            <a:r>
              <a:rPr lang="en-US" sz="2400" dirty="0"/>
              <a:t>‌</a:t>
            </a:r>
            <a:r>
              <a:rPr lang="ar-SA" sz="2400" dirty="0"/>
              <a:t>شد اصول آن را به تمام كالاهاي مصرفي تعميم داد، بايد ارزان، كاركردگرا و سازگار با توليد انبوه مي</a:t>
            </a:r>
            <a:r>
              <a:rPr lang="en-US" sz="2400" dirty="0"/>
              <a:t>‌</a:t>
            </a:r>
            <a:r>
              <a:rPr lang="ar-SA" sz="2400" dirty="0"/>
              <a:t>بود. گروپيوس براي دستيابي به اين هدف، مي</a:t>
            </a:r>
            <a:r>
              <a:rPr lang="en-US" sz="2400" dirty="0"/>
              <a:t>‌</a:t>
            </a:r>
            <a:r>
              <a:rPr lang="ar-SA" sz="2400" dirty="0"/>
              <a:t>خواست هنرمندان و صنعت</a:t>
            </a:r>
            <a:r>
              <a:rPr lang="en-US" sz="2400" dirty="0"/>
              <a:t>‌</a:t>
            </a:r>
            <a:r>
              <a:rPr lang="ar-SA" sz="2400" dirty="0"/>
              <a:t>گران را با هم متحد كند تا به محصولي كاركردي و قابل استفاده، و در عين حال با ارزش از لحاظ هنري، دست يابد. اين ايده در بيانيه افتتاحيه مدرسه باهاوس به خوبي مشخص است: «ما در پي آنيم كه جامعه تازه</a:t>
            </a:r>
            <a:r>
              <a:rPr lang="en-US" sz="2400" dirty="0"/>
              <a:t>‌</a:t>
            </a:r>
            <a:r>
              <a:rPr lang="ar-SA" sz="2400" dirty="0"/>
              <a:t>اي از هنرمندان پديد آوريم تا در ميان آن</a:t>
            </a:r>
            <a:r>
              <a:rPr lang="en-US" sz="2400" dirty="0"/>
              <a:t>‌</a:t>
            </a:r>
            <a:r>
              <a:rPr lang="ar-SA" sz="2400" dirty="0"/>
              <a:t>ها ديگر تعصب حرفه</a:t>
            </a:r>
            <a:r>
              <a:rPr lang="en-US" sz="2400" dirty="0"/>
              <a:t>‌</a:t>
            </a:r>
            <a:r>
              <a:rPr lang="ar-SA" sz="2400" dirty="0"/>
              <a:t>اي كه اكنون چون ديواري بلند هنرمندان و صنعتگران را از هم جدا مي</a:t>
            </a:r>
            <a:r>
              <a:rPr lang="en-US" sz="2400" dirty="0"/>
              <a:t>‌</a:t>
            </a:r>
            <a:r>
              <a:rPr lang="ar-SA" sz="2400" dirty="0"/>
              <a:t>سازد، وجود نداشته باشد .»</a:t>
            </a:r>
            <a:endParaRPr lang="en-US" sz="2400" dirty="0"/>
          </a:p>
        </p:txBody>
      </p:sp>
    </p:spTree>
    <p:extLst>
      <p:ext uri="{BB962C8B-B14F-4D97-AF65-F5344CB8AC3E}">
        <p14:creationId xmlns:p14="http://schemas.microsoft.com/office/powerpoint/2010/main" val="92345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889844"/>
            <a:ext cx="8534400" cy="5262979"/>
          </a:xfrm>
          <a:prstGeom prst="rect">
            <a:avLst/>
          </a:prstGeom>
        </p:spPr>
        <p:txBody>
          <a:bodyPr wrap="square">
            <a:spAutoFit/>
          </a:bodyPr>
          <a:lstStyle/>
          <a:p>
            <a:pPr algn="r" rtl="1" latinLnBrk="1"/>
            <a:r>
              <a:rPr lang="ar-SA" sz="2400" dirty="0"/>
              <a:t>برنامه</a:t>
            </a:r>
            <a:r>
              <a:rPr lang="en-US" sz="2400" dirty="0" smtClean="0"/>
              <a:t>‌</a:t>
            </a:r>
            <a:r>
              <a:rPr lang="fa-IR" sz="2400" dirty="0" smtClean="0"/>
              <a:t> </a:t>
            </a:r>
            <a:r>
              <a:rPr lang="ar-SA" sz="2400" dirty="0" smtClean="0"/>
              <a:t>ريزان </a:t>
            </a:r>
            <a:r>
              <a:rPr lang="ar-SA" sz="2400" dirty="0"/>
              <a:t>مدرسه باهاوس هنرهاي زيبا را از صنايع دستي كاربردي ممتاز و </a:t>
            </a:r>
            <a:endParaRPr lang="fa-IR" sz="2400" dirty="0" smtClean="0"/>
          </a:p>
          <a:p>
            <a:pPr algn="r" rtl="1" latinLnBrk="1"/>
            <a:r>
              <a:rPr lang="ar-SA" sz="2400" dirty="0" smtClean="0"/>
              <a:t>متفاوت </a:t>
            </a:r>
            <a:r>
              <a:rPr lang="ar-SA" sz="2400" dirty="0"/>
              <a:t>نمي</a:t>
            </a:r>
            <a:r>
              <a:rPr lang="en-US" sz="2400" dirty="0"/>
              <a:t>‌</a:t>
            </a:r>
            <a:r>
              <a:rPr lang="ar-SA" sz="2400" dirty="0"/>
              <a:t>دانستند و بر اين باور بودند كه هنر و معماري مدرن بايد پاسخگوي نيازها و اقتضائات جامعه صنعتي مدرن باشد و طراحي خوب بايد از عهده آزمون</a:t>
            </a:r>
            <a:r>
              <a:rPr lang="en-US" sz="2400" dirty="0"/>
              <a:t>‌</a:t>
            </a:r>
            <a:r>
              <a:rPr lang="ar-SA" sz="2400" dirty="0"/>
              <a:t>هاي </a:t>
            </a:r>
            <a:endParaRPr lang="fa-IR" sz="2400" dirty="0" smtClean="0"/>
          </a:p>
          <a:p>
            <a:pPr algn="r" rtl="1" latinLnBrk="1"/>
            <a:r>
              <a:rPr lang="ar-SA" sz="2400" dirty="0" smtClean="0"/>
              <a:t>زيباشناختي </a:t>
            </a:r>
            <a:r>
              <a:rPr lang="ar-SA" sz="2400" dirty="0"/>
              <a:t>و مهندسي برآيد . </a:t>
            </a:r>
            <a:endParaRPr lang="fa-IR" sz="2400" dirty="0" smtClean="0"/>
          </a:p>
          <a:p>
            <a:pPr algn="r" rtl="1" latinLnBrk="1"/>
            <a:r>
              <a:rPr lang="ar-SA" sz="2400" dirty="0" smtClean="0"/>
              <a:t>ويژگي </a:t>
            </a:r>
            <a:r>
              <a:rPr lang="ar-SA" sz="2400" dirty="0"/>
              <a:t>عمده سبك باهاوس تكيه هر چه بيشتر بر كاركردگرايي، بهره</a:t>
            </a:r>
            <a:r>
              <a:rPr lang="en-US" sz="2400" dirty="0" smtClean="0"/>
              <a:t>‌</a:t>
            </a:r>
            <a:r>
              <a:rPr lang="fa-IR" sz="2400" dirty="0" smtClean="0"/>
              <a:t> </a:t>
            </a:r>
            <a:r>
              <a:rPr lang="ar-SA" sz="2400" dirty="0" smtClean="0"/>
              <a:t>گيري </a:t>
            </a:r>
            <a:r>
              <a:rPr lang="ar-SA" sz="2400" dirty="0"/>
              <a:t>بهينه از </a:t>
            </a:r>
            <a:endParaRPr lang="fa-IR" sz="2400" dirty="0" smtClean="0"/>
          </a:p>
          <a:p>
            <a:pPr algn="r" rtl="1" latinLnBrk="1"/>
            <a:r>
              <a:rPr lang="ar-SA" sz="2400" dirty="0" smtClean="0"/>
              <a:t>خواص </a:t>
            </a:r>
            <a:r>
              <a:rPr lang="ar-SA" sz="2400" dirty="0"/>
              <a:t>مواد و مصالح صنعتي، احتراز از تزئينات تجملي در نماي ساختمان</a:t>
            </a:r>
            <a:r>
              <a:rPr lang="en-US" sz="2400" dirty="0"/>
              <a:t>‌</a:t>
            </a:r>
            <a:r>
              <a:rPr lang="ar-SA" sz="2400" dirty="0"/>
              <a:t>ها </a:t>
            </a:r>
            <a:r>
              <a:rPr lang="ar-SA" sz="2400" dirty="0" smtClean="0"/>
              <a:t>و</a:t>
            </a:r>
            <a:endParaRPr lang="fa-IR" sz="2400" dirty="0" smtClean="0"/>
          </a:p>
          <a:p>
            <a:pPr algn="r" rtl="1" latinLnBrk="1"/>
            <a:r>
              <a:rPr lang="ar-SA" sz="2400" dirty="0" smtClean="0"/>
              <a:t> </a:t>
            </a:r>
            <a:r>
              <a:rPr lang="ar-SA" sz="2400" dirty="0"/>
              <a:t>فرآورده</a:t>
            </a:r>
            <a:r>
              <a:rPr lang="en-US" sz="2400" dirty="0"/>
              <a:t>‌</a:t>
            </a:r>
            <a:r>
              <a:rPr lang="ar-SA" sz="2400" dirty="0"/>
              <a:t>هاي صنعتي بود. دستيابي به نوعي هماهنگي بين ضرورت</a:t>
            </a:r>
            <a:r>
              <a:rPr lang="en-US" sz="2400" dirty="0"/>
              <a:t>‌</a:t>
            </a:r>
            <a:r>
              <a:rPr lang="ar-SA" sz="2400" dirty="0"/>
              <a:t>هاي كاركردي </a:t>
            </a:r>
            <a:r>
              <a:rPr lang="ar-SA" sz="2400" dirty="0" smtClean="0"/>
              <a:t>و</a:t>
            </a:r>
            <a:endParaRPr lang="fa-IR" sz="2400" dirty="0" smtClean="0"/>
          </a:p>
          <a:p>
            <a:pPr algn="r" rtl="1" latinLnBrk="1"/>
            <a:r>
              <a:rPr lang="ar-SA" sz="2400" dirty="0" smtClean="0"/>
              <a:t> </a:t>
            </a:r>
            <a:r>
              <a:rPr lang="ar-SA" sz="2400" dirty="0"/>
              <a:t>كيفيت زيباشناختي، خوش</a:t>
            </a:r>
            <a:r>
              <a:rPr lang="en-US" sz="2400" dirty="0"/>
              <a:t>‌</a:t>
            </a:r>
            <a:r>
              <a:rPr lang="ar-SA" sz="2400" dirty="0"/>
              <a:t>ساختي و خوش تركيبي محصولات صنعتي از ديگر اهداف موسسان مدرسه باهاوس بود . </a:t>
            </a:r>
            <a:endParaRPr lang="en-US" sz="2400" dirty="0"/>
          </a:p>
          <a:p>
            <a:pPr algn="r" rtl="1" latinLnBrk="1"/>
            <a:r>
              <a:rPr lang="ar-SA" sz="2400" dirty="0"/>
              <a:t>استادان باهاوس به شاگردان خود ياد مي</a:t>
            </a:r>
            <a:r>
              <a:rPr lang="en-US" sz="2400" dirty="0"/>
              <a:t>‌</a:t>
            </a:r>
            <a:r>
              <a:rPr lang="ar-SA" sz="2400" dirty="0"/>
              <a:t>دادند كه همه چيز را بر مبناي نيازها طراحي كنند و از هيچ عنصري كه فاقد كاركرد باشد و تنها جنبه زيباشناسانه داشته باشد استفاده نكنند. در مدرسه باهاوس تاريخ معماري جايي ميان دروس دانشجويان نداشتند، چرا كه در باهاوس قرار بود همه چيز بر مبناي اصول اوليه معماري و بدون توجه به </a:t>
            </a:r>
            <a:r>
              <a:rPr lang="ar-SA" sz="2400" dirty="0" smtClean="0"/>
              <a:t>آثار</a:t>
            </a:r>
            <a:endParaRPr lang="fa-IR" sz="2400" dirty="0" smtClean="0"/>
          </a:p>
          <a:p>
            <a:pPr algn="r" rtl="1" latinLnBrk="1"/>
            <a:r>
              <a:rPr lang="ar-SA" sz="2400" dirty="0" smtClean="0"/>
              <a:t> </a:t>
            </a:r>
            <a:r>
              <a:rPr lang="ar-SA" sz="2400" dirty="0"/>
              <a:t>گذشتگان ساخته شود . </a:t>
            </a:r>
            <a:endParaRPr lang="en-US" sz="2400" dirty="0"/>
          </a:p>
        </p:txBody>
      </p:sp>
    </p:spTree>
    <p:extLst>
      <p:ext uri="{BB962C8B-B14F-4D97-AF65-F5344CB8AC3E}">
        <p14:creationId xmlns:p14="http://schemas.microsoft.com/office/powerpoint/2010/main" val="2747400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enovo\Desktop\هاوس\thQIJF8N6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81000"/>
            <a:ext cx="8382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113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762000"/>
            <a:ext cx="8458200" cy="5170646"/>
          </a:xfrm>
          <a:prstGeom prst="rect">
            <a:avLst/>
          </a:prstGeom>
        </p:spPr>
        <p:txBody>
          <a:bodyPr wrap="square">
            <a:spAutoFit/>
          </a:bodyPr>
          <a:lstStyle/>
          <a:p>
            <a:pPr rtl="1" latinLnBrk="1"/>
            <a:r>
              <a:rPr lang="ar-SA" dirty="0"/>
              <a:t>. </a:t>
            </a:r>
            <a:endParaRPr lang="en-US" dirty="0"/>
          </a:p>
          <a:p>
            <a:pPr algn="r" rtl="1" latinLnBrk="1"/>
            <a:r>
              <a:rPr lang="ar-SA" sz="2400" dirty="0"/>
              <a:t>باهاوس در ابتدا براي تأمين بودجه خود به سوبسيدي كه از جمهوري وايمار مي</a:t>
            </a:r>
            <a:r>
              <a:rPr lang="en-US" sz="2400" dirty="0"/>
              <a:t>‌</a:t>
            </a:r>
            <a:r>
              <a:rPr lang="ar-SA" sz="2400" dirty="0"/>
              <a:t>گرفت وابسته بود. اما بعد از ايجاد تغييراتي در حكومت محلي وايمار، اين مدرسه در سال </a:t>
            </a:r>
            <a:endParaRPr lang="fa-IR" sz="2400" dirty="0" smtClean="0"/>
          </a:p>
          <a:p>
            <a:pPr algn="r" rtl="1" latinLnBrk="1"/>
            <a:r>
              <a:rPr lang="fa-IR" sz="2400" dirty="0"/>
              <a:t>1</a:t>
            </a:r>
            <a:r>
              <a:rPr lang="ar-SA" sz="2400" dirty="0" smtClean="0"/>
              <a:t>925 </a:t>
            </a:r>
            <a:r>
              <a:rPr lang="ar-SA" sz="2400" dirty="0"/>
              <a:t>به شهر دسائو كه بافت صنعتي و شهري بيشتري داشت و با ايده</a:t>
            </a:r>
            <a:r>
              <a:rPr lang="en-US" sz="2400" dirty="0"/>
              <a:t>‌</a:t>
            </a:r>
            <a:r>
              <a:rPr lang="ar-SA" sz="2400" dirty="0"/>
              <a:t>هاي مدرن </a:t>
            </a:r>
            <a:endParaRPr lang="fa-IR" sz="2400" dirty="0" smtClean="0"/>
          </a:p>
          <a:p>
            <a:pPr algn="r" rtl="1" latinLnBrk="1"/>
            <a:r>
              <a:rPr lang="ar-SA" sz="2400" dirty="0" smtClean="0"/>
              <a:t>مدرسه</a:t>
            </a:r>
            <a:r>
              <a:rPr lang="en-US" sz="2400" dirty="0"/>
              <a:t>‌</a:t>
            </a:r>
            <a:r>
              <a:rPr lang="ar-SA" sz="2400" dirty="0"/>
              <a:t>ي باهاوس هم</a:t>
            </a:r>
            <a:r>
              <a:rPr lang="en-US" sz="2400" dirty="0"/>
              <a:t>‌</a:t>
            </a:r>
            <a:r>
              <a:rPr lang="ar-SA" sz="2400" dirty="0"/>
              <a:t>خوان بود، منتقل شد. پس از انتقال مدرسه باهاوس به دسائو، </a:t>
            </a:r>
            <a:endParaRPr lang="fa-IR" sz="2400" dirty="0" smtClean="0"/>
          </a:p>
          <a:p>
            <a:pPr algn="r" rtl="1" latinLnBrk="1"/>
            <a:r>
              <a:rPr lang="ar-SA" sz="2400" dirty="0" smtClean="0"/>
              <a:t>بخش </a:t>
            </a:r>
            <a:r>
              <a:rPr lang="ar-SA" sz="2400" dirty="0"/>
              <a:t>طراحي صنعتي اين مدرسه كه مشكل كمتري با حكومت محافظه</a:t>
            </a:r>
            <a:r>
              <a:rPr lang="en-US" sz="2400" dirty="0"/>
              <a:t>‌</a:t>
            </a:r>
            <a:r>
              <a:rPr lang="ar-SA" sz="2400" dirty="0"/>
              <a:t>كار محلي </a:t>
            </a:r>
            <a:endParaRPr lang="fa-IR" sz="2400" dirty="0" smtClean="0"/>
          </a:p>
          <a:p>
            <a:pPr algn="r" rtl="1" latinLnBrk="1"/>
            <a:r>
              <a:rPr lang="ar-SA" sz="2400" dirty="0" smtClean="0"/>
              <a:t>داشتند</a:t>
            </a:r>
            <a:r>
              <a:rPr lang="ar-SA" sz="2400" dirty="0"/>
              <a:t>، در وايمار باقي ماندند. مدرسه طراحي صنعتي باهاوس بعدها نام خود را به </a:t>
            </a:r>
            <a:endParaRPr lang="fa-IR" sz="2400" dirty="0" smtClean="0"/>
          </a:p>
          <a:p>
            <a:pPr algn="r" rtl="1" latinLnBrk="1"/>
            <a:r>
              <a:rPr lang="ar-SA" sz="2400" dirty="0" smtClean="0"/>
              <a:t>دانشكده </a:t>
            </a:r>
            <a:r>
              <a:rPr lang="ar-SA" sz="2400" dirty="0"/>
              <a:t>فني معماري و مهندسي عمران تغيير داد و از سال 1996 به بعد نيز به نام </a:t>
            </a:r>
            <a:endParaRPr lang="fa-IR" sz="2400" dirty="0" smtClean="0"/>
          </a:p>
          <a:p>
            <a:pPr algn="r" rtl="1" latinLnBrk="1"/>
            <a:r>
              <a:rPr lang="ar-SA" sz="2400" dirty="0" smtClean="0"/>
              <a:t>دانشكده </a:t>
            </a:r>
            <a:r>
              <a:rPr lang="ar-SA" sz="2400" dirty="0"/>
              <a:t>باهاوس آلمان خوانده مي</a:t>
            </a:r>
            <a:r>
              <a:rPr lang="en-US" sz="2400" dirty="0"/>
              <a:t>‌</a:t>
            </a:r>
            <a:r>
              <a:rPr lang="ar-SA" sz="2400" dirty="0"/>
              <a:t>شود . </a:t>
            </a:r>
            <a:endParaRPr lang="en-US" sz="2400" dirty="0"/>
          </a:p>
          <a:p>
            <a:pPr algn="r" rtl="1" latinLnBrk="1"/>
            <a:r>
              <a:rPr lang="en-US" sz="2400" dirty="0"/>
              <a:t> </a:t>
            </a:r>
          </a:p>
          <a:p>
            <a:pPr algn="r" rtl="1" latinLnBrk="1"/>
            <a:r>
              <a:rPr lang="en-US" sz="2400" dirty="0"/>
              <a:t> </a:t>
            </a:r>
          </a:p>
          <a:p>
            <a:pPr algn="r" rtl="1" latinLnBrk="1"/>
            <a:r>
              <a:rPr lang="ar-SA" sz="2400" dirty="0"/>
              <a:t>در سال 1927 سبك باهاوس و آثار آرشيتكت</a:t>
            </a:r>
            <a:r>
              <a:rPr lang="en-US" sz="2400" dirty="0"/>
              <a:t>‌</a:t>
            </a:r>
            <a:r>
              <a:rPr lang="ar-SA" sz="2400" dirty="0"/>
              <a:t>هاي مشهور آن نمايشگاه معماري </a:t>
            </a:r>
            <a:endParaRPr lang="fa-IR" sz="2400" dirty="0" smtClean="0"/>
          </a:p>
          <a:p>
            <a:pPr algn="r" rtl="1" latinLnBrk="1"/>
            <a:r>
              <a:rPr lang="ar-SA" sz="2400" dirty="0" smtClean="0"/>
              <a:t>اشتوتگارت </a:t>
            </a:r>
            <a:r>
              <a:rPr lang="ar-SA" sz="2400" dirty="0"/>
              <a:t>را كه با موضوع خانه</a:t>
            </a:r>
            <a:r>
              <a:rPr lang="en-US" sz="2400" dirty="0"/>
              <a:t>‌</a:t>
            </a:r>
            <a:r>
              <a:rPr lang="ar-SA" sz="2400" dirty="0"/>
              <a:t>سازي برگزار مي</a:t>
            </a:r>
            <a:r>
              <a:rPr lang="en-US" sz="2400" dirty="0"/>
              <a:t>‌</a:t>
            </a:r>
            <a:r>
              <a:rPr lang="ar-SA" sz="2400" dirty="0"/>
              <a:t>شد، به شدت تحت تأثير خود قرار داد . </a:t>
            </a:r>
            <a:endParaRPr lang="en-US" sz="2400" dirty="0"/>
          </a:p>
        </p:txBody>
      </p:sp>
    </p:spTree>
    <p:extLst>
      <p:ext uri="{BB962C8B-B14F-4D97-AF65-F5344CB8AC3E}">
        <p14:creationId xmlns:p14="http://schemas.microsoft.com/office/powerpoint/2010/main" val="209363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524000"/>
            <a:ext cx="8458200" cy="3416320"/>
          </a:xfrm>
          <a:prstGeom prst="rect">
            <a:avLst/>
          </a:prstGeom>
        </p:spPr>
        <p:txBody>
          <a:bodyPr wrap="square">
            <a:spAutoFit/>
          </a:bodyPr>
          <a:lstStyle/>
          <a:p>
            <a:pPr algn="r" rtl="1" latinLnBrk="1"/>
            <a:r>
              <a:rPr lang="ar-SA" sz="2400" dirty="0"/>
              <a:t>پس از گروپيوس، مديريت باهاوس را هانس مه</a:t>
            </a:r>
            <a:r>
              <a:rPr lang="en-US" sz="2400" dirty="0"/>
              <a:t>‌</a:t>
            </a:r>
            <a:r>
              <a:rPr lang="ar-SA" sz="2400" dirty="0"/>
              <a:t>ير و سپس ميز وان دروهه به عهده </a:t>
            </a:r>
            <a:endParaRPr lang="fa-IR" sz="2400" dirty="0" smtClean="0"/>
          </a:p>
          <a:p>
            <a:pPr algn="r" rtl="1" latinLnBrk="1"/>
            <a:r>
              <a:rPr lang="ar-SA" sz="2400" dirty="0" smtClean="0"/>
              <a:t>گرفتند</a:t>
            </a:r>
            <a:r>
              <a:rPr lang="ar-SA" sz="2400" dirty="0"/>
              <a:t>. با قدرت رسيدن رژيم نازي</a:t>
            </a:r>
            <a:r>
              <a:rPr lang="en-US" sz="2400" dirty="0"/>
              <a:t>‌</a:t>
            </a:r>
            <a:r>
              <a:rPr lang="ar-SA" sz="2400" dirty="0"/>
              <a:t>ها در آلمان و افزايش فشار سياسي بر اين مدرسه، باهاوس در سال 1933 تعطيل شد. حزب نازي و ديگر گروه</a:t>
            </a:r>
            <a:r>
              <a:rPr lang="en-US" sz="2400" dirty="0"/>
              <a:t>‌</a:t>
            </a:r>
            <a:r>
              <a:rPr lang="ar-SA" sz="2400" dirty="0"/>
              <a:t>هاي فاشيستي آلمان </a:t>
            </a:r>
            <a:r>
              <a:rPr lang="ar-SA" sz="2400" dirty="0" smtClean="0"/>
              <a:t>از</a:t>
            </a:r>
            <a:endParaRPr lang="fa-IR" sz="2400" dirty="0" smtClean="0"/>
          </a:p>
          <a:p>
            <a:pPr algn="r" rtl="1" latinLnBrk="1"/>
            <a:r>
              <a:rPr lang="ar-SA" sz="2400" dirty="0" smtClean="0"/>
              <a:t> </a:t>
            </a:r>
            <a:r>
              <a:rPr lang="ar-SA" sz="2400" dirty="0"/>
              <a:t>ابتدا با فعاليت مدرسه باهاوس مخالف بودند و آن را سنگر كمونيسم مي</a:t>
            </a:r>
            <a:r>
              <a:rPr lang="en-US" sz="2400" dirty="0"/>
              <a:t>‌</a:t>
            </a:r>
            <a:r>
              <a:rPr lang="ar-SA" sz="2400" dirty="0"/>
              <a:t>دانستند . </a:t>
            </a:r>
            <a:endParaRPr lang="fa-IR" sz="2400" dirty="0" smtClean="0"/>
          </a:p>
          <a:p>
            <a:pPr algn="r" rtl="1" latinLnBrk="1"/>
            <a:endParaRPr lang="fa-IR" sz="2400" dirty="0" smtClean="0"/>
          </a:p>
          <a:p>
            <a:pPr algn="r" rtl="1" latinLnBrk="1"/>
            <a:r>
              <a:rPr lang="ar-SA" sz="2400" dirty="0" smtClean="0"/>
              <a:t>نويسندگان </a:t>
            </a:r>
            <a:r>
              <a:rPr lang="ar-SA" sz="2400" dirty="0"/>
              <a:t>نازي چون ويلهلم فريك و آلفرد روزنبرگ نيز در نوشته</a:t>
            </a:r>
            <a:r>
              <a:rPr lang="en-US" sz="2400" dirty="0"/>
              <a:t>‌</a:t>
            </a:r>
            <a:r>
              <a:rPr lang="ar-SA" sz="2400" dirty="0"/>
              <a:t>هاشان باهاوس را غيرآلماني مي</a:t>
            </a:r>
            <a:r>
              <a:rPr lang="en-US" sz="2400" dirty="0"/>
              <a:t>‌</a:t>
            </a:r>
            <a:r>
              <a:rPr lang="ar-SA" sz="2400" dirty="0"/>
              <a:t>ناميدند و سبك مدرن آن را به باد انتقاد مي</a:t>
            </a:r>
            <a:r>
              <a:rPr lang="en-US" sz="2400" dirty="0"/>
              <a:t>‌</a:t>
            </a:r>
            <a:r>
              <a:rPr lang="ar-SA" sz="2400" dirty="0"/>
              <a:t>گرفتند. در واقع باهاوس يكي </a:t>
            </a:r>
            <a:endParaRPr lang="fa-IR" sz="2400" dirty="0" smtClean="0"/>
          </a:p>
          <a:p>
            <a:pPr algn="r" rtl="1" latinLnBrk="1"/>
            <a:r>
              <a:rPr lang="ar-SA" sz="2400" dirty="0" smtClean="0"/>
              <a:t>از </a:t>
            </a:r>
            <a:r>
              <a:rPr lang="ar-SA" sz="2400" dirty="0"/>
              <a:t>مظاهر «هنر منحط» بود كه هيتلر و حزب نازي آلمان كمر به نابودي آن بسته </a:t>
            </a:r>
            <a:endParaRPr lang="fa-IR" sz="2400" dirty="0" smtClean="0"/>
          </a:p>
          <a:p>
            <a:pPr algn="r" rtl="1" latinLnBrk="1"/>
            <a:r>
              <a:rPr lang="ar-SA" sz="2400" dirty="0" smtClean="0"/>
              <a:t>بودند </a:t>
            </a:r>
            <a:r>
              <a:rPr lang="ar-SA" sz="2400" dirty="0"/>
              <a:t>. </a:t>
            </a:r>
            <a:endParaRPr lang="en-US" sz="2400" dirty="0"/>
          </a:p>
        </p:txBody>
      </p:sp>
    </p:spTree>
    <p:extLst>
      <p:ext uri="{BB962C8B-B14F-4D97-AF65-F5344CB8AC3E}">
        <p14:creationId xmlns:p14="http://schemas.microsoft.com/office/powerpoint/2010/main" val="1124957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443841"/>
            <a:ext cx="8458200" cy="4154984"/>
          </a:xfrm>
          <a:prstGeom prst="rect">
            <a:avLst/>
          </a:prstGeom>
        </p:spPr>
        <p:txBody>
          <a:bodyPr wrap="square">
            <a:spAutoFit/>
          </a:bodyPr>
          <a:lstStyle/>
          <a:p>
            <a:pPr algn="r" rtl="1" latinLnBrk="1"/>
            <a:r>
              <a:rPr lang="ar-SA" sz="2400" dirty="0"/>
              <a:t>از جمله مهم</a:t>
            </a:r>
            <a:r>
              <a:rPr lang="en-US" sz="2400" dirty="0"/>
              <a:t>‌</a:t>
            </a:r>
            <a:r>
              <a:rPr lang="ar-SA" sz="2400" dirty="0"/>
              <a:t>ترين ساختمان</a:t>
            </a:r>
            <a:r>
              <a:rPr lang="en-US" sz="2400" dirty="0"/>
              <a:t>‌</a:t>
            </a:r>
            <a:r>
              <a:rPr lang="ar-SA" sz="2400" dirty="0"/>
              <a:t>ها و آثاري كه در طول فعاليت مدرسه باهاوس عمدتاً به </a:t>
            </a:r>
            <a:endParaRPr lang="fa-IR" sz="2400" dirty="0" smtClean="0"/>
          </a:p>
          <a:p>
            <a:pPr algn="r" rtl="1" latinLnBrk="1"/>
            <a:r>
              <a:rPr lang="ar-SA" sz="2400" dirty="0" smtClean="0"/>
              <a:t>دست </a:t>
            </a:r>
            <a:r>
              <a:rPr lang="ar-SA" sz="2400" dirty="0"/>
              <a:t>استادان و مديران مدرسه ساخته شد مي</a:t>
            </a:r>
            <a:r>
              <a:rPr lang="en-US" sz="2400" dirty="0"/>
              <a:t>‌</a:t>
            </a:r>
            <a:r>
              <a:rPr lang="ar-SA" sz="2400" dirty="0"/>
              <a:t>توان به عمارت سامرفيلد و خانه اوته در برلين، خانه اوئرباخ در يانا و برج تريبيون در شيكاگو (كه مدرسه باهاوس پس </a:t>
            </a:r>
            <a:r>
              <a:rPr lang="ar-SA" sz="2400" dirty="0" smtClean="0"/>
              <a:t>از</a:t>
            </a:r>
            <a:endParaRPr lang="fa-IR" sz="2400" dirty="0" smtClean="0"/>
          </a:p>
          <a:p>
            <a:pPr algn="r" rtl="1" latinLnBrk="1"/>
            <a:r>
              <a:rPr lang="ar-SA" sz="2400" dirty="0" smtClean="0"/>
              <a:t> </a:t>
            </a:r>
            <a:r>
              <a:rPr lang="ar-SA" sz="2400" dirty="0"/>
              <a:t>برنده شدن در يك مسابقه بين</a:t>
            </a:r>
            <a:r>
              <a:rPr lang="en-US" sz="2400" dirty="0"/>
              <a:t>‌</a:t>
            </a:r>
            <a:r>
              <a:rPr lang="ar-SA" sz="2400" dirty="0"/>
              <a:t>المللي طراحي آن را بر عهده گرفت) اشاره كرد. </a:t>
            </a:r>
            <a:endParaRPr lang="fa-IR" sz="2400" dirty="0" smtClean="0"/>
          </a:p>
          <a:p>
            <a:pPr algn="r" rtl="1" latinLnBrk="1"/>
            <a:r>
              <a:rPr lang="ar-SA" sz="2400" dirty="0" smtClean="0"/>
              <a:t>اما </a:t>
            </a:r>
            <a:r>
              <a:rPr lang="ar-SA" sz="2400" dirty="0"/>
              <a:t>مهم</a:t>
            </a:r>
            <a:r>
              <a:rPr lang="en-US" sz="2400" dirty="0"/>
              <a:t>‌</a:t>
            </a:r>
            <a:r>
              <a:rPr lang="ar-SA" sz="2400" dirty="0"/>
              <a:t>ترين بنايي كه سبك معماري باهاوس در اين دوره در آن متجلي شده است، </a:t>
            </a:r>
            <a:endParaRPr lang="fa-IR" sz="2400" dirty="0" smtClean="0"/>
          </a:p>
          <a:p>
            <a:pPr algn="r" rtl="1" latinLnBrk="1"/>
            <a:r>
              <a:rPr lang="ar-SA" sz="2400" dirty="0" smtClean="0"/>
              <a:t>ساختمان </a:t>
            </a:r>
            <a:r>
              <a:rPr lang="ar-SA" sz="2400" dirty="0"/>
              <a:t>خود مدرسه در دسائو است كه توسط والتر گروپيوس، مدير وقت باهاوس، </a:t>
            </a:r>
            <a:endParaRPr lang="fa-IR" sz="2400" dirty="0" smtClean="0"/>
          </a:p>
          <a:p>
            <a:pPr algn="r" rtl="1" latinLnBrk="1"/>
            <a:r>
              <a:rPr lang="ar-SA" sz="2400" dirty="0" smtClean="0"/>
              <a:t>طراحي </a:t>
            </a:r>
            <a:r>
              <a:rPr lang="ar-SA" sz="2400" dirty="0"/>
              <a:t>شده است . </a:t>
            </a:r>
            <a:endParaRPr lang="en-US" sz="2400" dirty="0"/>
          </a:p>
          <a:p>
            <a:pPr algn="r" rtl="1" latinLnBrk="1"/>
            <a:r>
              <a:rPr lang="en-US" sz="2400" dirty="0"/>
              <a:t> </a:t>
            </a:r>
          </a:p>
          <a:p>
            <a:pPr algn="r" rtl="1" latinLnBrk="1"/>
            <a:r>
              <a:rPr lang="en-US" sz="2400" dirty="0"/>
              <a:t> </a:t>
            </a:r>
          </a:p>
          <a:p>
            <a:pPr algn="r" rtl="1"/>
            <a:r>
              <a:rPr lang="ar-SA" sz="2400" dirty="0"/>
              <a:t>پس از به قدرت رسيدن نازي</a:t>
            </a:r>
            <a:r>
              <a:rPr lang="en-US" sz="2400" dirty="0"/>
              <a:t>‌</a:t>
            </a:r>
            <a:r>
              <a:rPr lang="ar-SA" sz="2400" dirty="0"/>
              <a:t>ها مدرسه «باوهاوس» علی رغم موفقیت های بسیارش در آشتی دادن هنر و صنعت در ۱۱ آوریل سال ۱۹۳۳ توسط دولت نازی تعطیل شد.</a:t>
            </a:r>
            <a:endParaRPr lang="en-US" sz="2400" dirty="0"/>
          </a:p>
        </p:txBody>
      </p:sp>
    </p:spTree>
    <p:extLst>
      <p:ext uri="{BB962C8B-B14F-4D97-AF65-F5344CB8AC3E}">
        <p14:creationId xmlns:p14="http://schemas.microsoft.com/office/powerpoint/2010/main" val="102769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7927" y="1981200"/>
            <a:ext cx="8382000" cy="3046988"/>
          </a:xfrm>
          <a:prstGeom prst="rect">
            <a:avLst/>
          </a:prstGeom>
        </p:spPr>
        <p:txBody>
          <a:bodyPr wrap="square">
            <a:spAutoFit/>
          </a:bodyPr>
          <a:lstStyle/>
          <a:p>
            <a:pPr algn="r" rtl="1" latinLnBrk="1"/>
            <a:r>
              <a:rPr lang="ar-SA" sz="2400" dirty="0" smtClean="0"/>
              <a:t>مديران </a:t>
            </a:r>
            <a:r>
              <a:rPr lang="ar-SA" sz="2400" dirty="0"/>
              <a:t>و استادان مدرسه كه همه از معماران طراز اول آن زمان بودند، به كشورهاي مختلف در اروپاي غربي، آمريكا و همچنين اسرائيل مهاجرت كردند. </a:t>
            </a:r>
            <a:endParaRPr lang="fa-IR" sz="2400" dirty="0" smtClean="0"/>
          </a:p>
          <a:p>
            <a:pPr algn="r" rtl="1" latinLnBrk="1"/>
            <a:r>
              <a:rPr lang="ar-SA" sz="2400" dirty="0" smtClean="0"/>
              <a:t>همچنين </a:t>
            </a:r>
            <a:r>
              <a:rPr lang="ar-SA" sz="2400" dirty="0"/>
              <a:t>شماري از معماران باهاوس كه به شيكاگو رفته بودند، باهاوس جديد را در </a:t>
            </a:r>
            <a:endParaRPr lang="fa-IR" sz="2400" dirty="0" smtClean="0"/>
          </a:p>
          <a:p>
            <a:pPr algn="r" rtl="1" latinLnBrk="1"/>
            <a:r>
              <a:rPr lang="ar-SA" sz="2400" dirty="0" smtClean="0"/>
              <a:t>اين </a:t>
            </a:r>
            <a:r>
              <a:rPr lang="ar-SA" sz="2400" dirty="0"/>
              <a:t>شهر تأسيس كردند و به تربيت معماران جوان ادامه دادند . </a:t>
            </a:r>
            <a:endParaRPr lang="fa-IR" sz="2400" dirty="0" smtClean="0"/>
          </a:p>
          <a:p>
            <a:pPr algn="r" rtl="1" latinLnBrk="1"/>
            <a:endParaRPr lang="en-US" sz="2400" dirty="0"/>
          </a:p>
          <a:p>
            <a:pPr algn="r" rtl="1"/>
            <a:r>
              <a:rPr lang="ar-SA" sz="2400" dirty="0"/>
              <a:t>اين مسئله كمك قابل توجهي به ترويج سبك معماري باهاوس در سراسر جهان كرد و آن را به گفتمان مسلط در معماري و طراحي صنعتي مدرن تبديل كرد، چنان كه اين مكتب هنري امروز نيز هم</a:t>
            </a:r>
            <a:r>
              <a:rPr lang="en-US" sz="2400" dirty="0"/>
              <a:t>‌</a:t>
            </a:r>
            <a:r>
              <a:rPr lang="ar-SA" sz="2400" dirty="0"/>
              <a:t>چنان نفوذ جهاني خود را حفظ كرده است</a:t>
            </a:r>
            <a:r>
              <a:rPr lang="ar-SA" dirty="0"/>
              <a:t> </a:t>
            </a:r>
            <a:endParaRPr lang="en-US" dirty="0"/>
          </a:p>
        </p:txBody>
      </p:sp>
    </p:spTree>
    <p:extLst>
      <p:ext uri="{BB962C8B-B14F-4D97-AF65-F5344CB8AC3E}">
        <p14:creationId xmlns:p14="http://schemas.microsoft.com/office/powerpoint/2010/main" val="334043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lenovo\Desktop\thMAJSHQM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8382000" cy="6248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54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229600" cy="1143000"/>
          </a:xfrm>
        </p:spPr>
        <p:txBody>
          <a:bodyPr>
            <a:noAutofit/>
          </a:bodyPr>
          <a:lstStyle/>
          <a:p>
            <a:pPr algn="ctr"/>
            <a:r>
              <a:rPr lang="fa-IR" sz="9600" dirty="0" smtClean="0">
                <a:solidFill>
                  <a:srgbClr val="FF0000"/>
                </a:solidFill>
              </a:rPr>
              <a:t>پایان</a:t>
            </a:r>
            <a:endParaRPr lang="en-US" sz="9600" dirty="0">
              <a:solidFill>
                <a:srgbClr val="FF0000"/>
              </a:solidFill>
            </a:endParaRPr>
          </a:p>
        </p:txBody>
      </p:sp>
    </p:spTree>
    <p:extLst>
      <p:ext uri="{BB962C8B-B14F-4D97-AF65-F5344CB8AC3E}">
        <p14:creationId xmlns:p14="http://schemas.microsoft.com/office/powerpoint/2010/main" val="3162929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39</TotalTime>
  <Words>1661</Words>
  <Application>Microsoft Office PowerPoint</Application>
  <PresentationFormat>On-screen Show (4:3)</PresentationFormat>
  <Paragraphs>81</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Foundry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OMID</dc:creator>
  <cp:lastModifiedBy>MRT Pack 24 DVDs</cp:lastModifiedBy>
  <cp:revision>8</cp:revision>
  <dcterms:created xsi:type="dcterms:W3CDTF">2016-07-08T10:43:18Z</dcterms:created>
  <dcterms:modified xsi:type="dcterms:W3CDTF">2019-11-21T19:45:32Z</dcterms:modified>
</cp:coreProperties>
</file>