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20" r:id="rId1"/>
  </p:sldMasterIdLst>
  <p:notesMasterIdLst>
    <p:notesMasterId r:id="rId22"/>
  </p:notesMasterIdLst>
  <p:sldIdLst>
    <p:sldId id="278" r:id="rId2"/>
    <p:sldId id="260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50" d="100"/>
          <a:sy n="50" d="100"/>
        </p:scale>
        <p:origin x="-1956" y="-4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59150DF9-E4D4-4F28-A8F8-17D82FCEAF10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135BA32-D11F-4DB1-B841-E7E1E46C481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149084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A9F3D-F094-4554-9AFF-5D4B4101C148}" type="datetime8">
              <a:rPr lang="fa-IR" smtClean="0"/>
              <a:t>2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tjamshidi</a:t>
            </a: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9A3B3-702B-4654-9456-CCCA52C2F0AA}" type="datetime8">
              <a:rPr lang="fa-IR" smtClean="0"/>
              <a:t>2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tjamshidi</a:t>
            </a: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C1762-1F5C-4B6D-98D9-CFC226622FDA}" type="datetime8">
              <a:rPr lang="fa-IR" smtClean="0"/>
              <a:t>2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tjamshidi</a:t>
            </a: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6A0BE-352C-4F9B-A61F-F235D60DE8C7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tjamshidi</a:t>
            </a: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56E67-89AC-495A-9CCB-4276846642B7}" type="datetime8">
              <a:rPr lang="fa-IR" smtClean="0"/>
              <a:t>2 مه 20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tjamshidi</a:t>
            </a:r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‹#›</a:t>
            </a:fld>
            <a:endParaRPr lang="fa-IR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F9326-9AFC-493D-8FB7-D40440826941}" type="datetime8">
              <a:rPr lang="fa-IR" smtClean="0"/>
              <a:t>2 مه 20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tjamshidi</a:t>
            </a:r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0AE82-3787-4A18-B42A-5F73D6360C7A}" type="datetime8">
              <a:rPr lang="fa-IR" smtClean="0"/>
              <a:t>2 مه 20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tjamshidi</a:t>
            </a:r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17BD9-2E70-4992-AC85-813A0268AE8D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tjamshidi</a:t>
            </a: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8F382-10B0-4E5D-8127-4FC22762F493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tjamshidi</a:t>
            </a: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9E07-405C-40BA-BDBF-B23127C1C5D8}" type="datetime8">
              <a:rPr lang="fa-IR" smtClean="0"/>
              <a:t>2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tjamshidi</a:t>
            </a: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C41CE-45EB-41EE-A067-0D4E7E1E60FE}" type="datetime8">
              <a:rPr lang="fa-IR" smtClean="0"/>
              <a:t>2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tjamshidi</a:t>
            </a: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B8B58E1-CB88-4145-9862-82750C510878}" type="datetime8">
              <a:rPr lang="fa-IR" smtClean="0"/>
              <a:t>2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tjamshidi</a:t>
            </a:r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FEF05E0-E4E0-4FB5-9F3F-8AEAD2B8C2EA}" type="slidenum">
              <a:rPr lang="fa-IR" smtClean="0"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marL="320040" indent="-320040" algn="r" defTabSz="914400" rtl="1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2860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41229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692696"/>
            <a:ext cx="7056784" cy="5328592"/>
          </a:xfrm>
        </p:spPr>
        <p:txBody>
          <a:bodyPr/>
          <a:lstStyle/>
          <a:p>
            <a:pPr marL="0" indent="0" algn="ctr">
              <a:buNone/>
            </a:pPr>
            <a:r>
              <a:rPr lang="fa-IR" dirty="0" smtClean="0"/>
              <a:t/>
            </a:r>
            <a:br>
              <a:rPr lang="fa-IR" dirty="0" smtClean="0"/>
            </a:br>
            <a:r>
              <a:rPr lang="fa-IR" dirty="0"/>
              <a:t/>
            </a:r>
            <a:br>
              <a:rPr lang="fa-IR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fa-IR" dirty="0" smtClean="0"/>
              <a:t>مکانیسمهای دفاعی</a:t>
            </a:r>
            <a:br>
              <a:rPr lang="fa-IR" dirty="0" smtClean="0"/>
            </a:br>
            <a:endParaRPr lang="fa-IR" dirty="0"/>
          </a:p>
        </p:txBody>
      </p:sp>
      <p:sp>
        <p:nvSpPr>
          <p:cNvPr id="4" name="5-Point Star 3"/>
          <p:cNvSpPr/>
          <p:nvPr/>
        </p:nvSpPr>
        <p:spPr>
          <a:xfrm>
            <a:off x="1475656" y="908720"/>
            <a:ext cx="6480720" cy="9361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5060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>
                <a:solidFill>
                  <a:srgbClr val="FF0000"/>
                </a:solidFill>
              </a:rPr>
              <a:t>مکانیسم های دفاعی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fa-IR" b="1" dirty="0"/>
              <a:t>به شیوه هایی اطلاق می شود که بدون رودر رویی با خود مسئله، احساس </a:t>
            </a:r>
            <a:r>
              <a:rPr lang="fa-IR" b="1" dirty="0" smtClean="0"/>
              <a:t>اضطراب </a:t>
            </a:r>
            <a:r>
              <a:rPr lang="fa-IR" b="1" dirty="0"/>
              <a:t>راکم می کند.</a:t>
            </a:r>
          </a:p>
          <a:p>
            <a:pPr algn="just"/>
            <a:r>
              <a:rPr lang="fa-IR" b="1" dirty="0"/>
              <a:t>فروید برای فرایندهای ناهشیاری که واقعیت را تحریف می کنند تا آدمی را در برابر اضطراب محافظت کنند،اصطلاح مکانیسم های دفاعی رابکار برد.</a:t>
            </a:r>
          </a:p>
          <a:p>
            <a:pPr algn="just"/>
            <a:r>
              <a:rPr lang="fa-IR" b="1" dirty="0"/>
              <a:t>این شگردها تغییری دروضع عینی خطرنمی دهند بلکه فقط شیوۀ ادراک یااندیشه آدمی را دربارۀآن عوض  می کنند.</a:t>
            </a:r>
          </a:p>
          <a:p>
            <a:pPr algn="just"/>
            <a:endParaRPr lang="fa-IR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46351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577112"/>
          </a:xfrm>
        </p:spPr>
        <p:txBody>
          <a:bodyPr/>
          <a:lstStyle/>
          <a:p>
            <a:pPr marL="0" indent="0" algn="ctr">
              <a:buNone/>
            </a:pPr>
            <a:r>
              <a:rPr lang="fa-IR" sz="4400" dirty="0" smtClean="0">
                <a:solidFill>
                  <a:srgbClr val="FF0000"/>
                </a:solidFill>
              </a:rPr>
              <a:t>ویژگیهای مکانیسم دفاعی</a:t>
            </a:r>
            <a:endParaRPr lang="fa-IR" sz="4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fa-IR" sz="2400" b="1" dirty="0"/>
              <a:t>1-غیر ارادی و ناخوداگاه</a:t>
            </a:r>
          </a:p>
          <a:p>
            <a:pPr marL="45720" indent="0" algn="just">
              <a:buNone/>
            </a:pPr>
            <a:r>
              <a:rPr lang="fa-IR" sz="2400" b="1" dirty="0"/>
              <a:t>2-سبب کاهش یا رفع اضطراب</a:t>
            </a:r>
          </a:p>
          <a:p>
            <a:pPr marL="45720" indent="0" algn="just">
              <a:buNone/>
            </a:pPr>
            <a:r>
              <a:rPr lang="fa-IR" sz="2400" b="1" dirty="0"/>
              <a:t>3-جنبه خودفریبی دارند ولی به فرد فرصت می دهند تا به طور منطقی با مشکلاتش روبرو شود</a:t>
            </a:r>
          </a:p>
          <a:p>
            <a:pPr marL="45720" indent="0" algn="just">
              <a:buNone/>
            </a:pPr>
            <a:r>
              <a:rPr lang="fa-IR" sz="2400" b="1" dirty="0"/>
              <a:t>4-کاربرد عمومی دارد</a:t>
            </a:r>
          </a:p>
          <a:p>
            <a:pPr marL="45720" indent="0" algn="just">
              <a:buNone/>
            </a:pPr>
            <a:r>
              <a:rPr lang="fa-IR" sz="2400" b="1" dirty="0"/>
              <a:t>5-استفاده از انها مفید می باشد</a:t>
            </a:r>
          </a:p>
          <a:p>
            <a:pPr marL="45720" indent="0" algn="just">
              <a:buNone/>
            </a:pPr>
            <a:endParaRPr lang="fa-IR" sz="24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98275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5</a:t>
            </a:fld>
            <a:endParaRPr lang="fa-I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>
                <a:solidFill>
                  <a:srgbClr val="FF0000"/>
                </a:solidFill>
              </a:rPr>
              <a:t>انکار</a:t>
            </a:r>
            <a:r>
              <a:rPr lang="en-US" dirty="0">
                <a:solidFill>
                  <a:srgbClr val="FF0000"/>
                </a:solidFill>
              </a:rPr>
              <a:t>Denial 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fa-IR" sz="2800" dirty="0"/>
              <a:t>نادیده گرفتن واقعیت و حقایق نا مطلوب</a:t>
            </a:r>
          </a:p>
          <a:p>
            <a:pPr marL="45720" indent="0" algn="ctr">
              <a:buNone/>
            </a:pPr>
            <a:r>
              <a:rPr lang="fa-IR" sz="2800" dirty="0"/>
              <a:t>تصمیم گیری بر اساس تمایل درونی </a:t>
            </a:r>
          </a:p>
          <a:p>
            <a:pPr marL="45720" indent="0" algn="ctr">
              <a:buNone/>
            </a:pPr>
            <a:r>
              <a:rPr lang="fa-IR" sz="2800" dirty="0"/>
              <a:t>یکی از واکنشهای شایع دفاعی</a:t>
            </a:r>
          </a:p>
          <a:p>
            <a:pPr marL="45720" indent="0" algn="ctr">
              <a:buNone/>
            </a:pPr>
            <a:r>
              <a:rPr lang="fa-IR" sz="2800" dirty="0" smtClean="0"/>
              <a:t>مثال: فرد معتادی که سعی دارد به دیگران ثابت کند که معتاد نیست </a:t>
            </a: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222240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6</a:t>
            </a:fld>
            <a:endParaRPr lang="fa-I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sz="4000" dirty="0" smtClean="0">
                <a:solidFill>
                  <a:srgbClr val="FF0000"/>
                </a:solidFill>
              </a:rPr>
              <a:t>سرکوب</a:t>
            </a:r>
            <a:r>
              <a:rPr lang="en-US" sz="4000" dirty="0">
                <a:solidFill>
                  <a:srgbClr val="FF0000"/>
                </a:solidFill>
              </a:rPr>
              <a:t/>
            </a:r>
            <a:br>
              <a:rPr lang="en-US" sz="4000" dirty="0">
                <a:solidFill>
                  <a:srgbClr val="FF0000"/>
                </a:solidFill>
              </a:rPr>
            </a:br>
            <a:r>
              <a:rPr lang="en-US" sz="4000" dirty="0">
                <a:solidFill>
                  <a:srgbClr val="FF0000"/>
                </a:solidFill>
              </a:rPr>
              <a:t>repression</a:t>
            </a:r>
            <a:endParaRPr lang="fa-IR" sz="4000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fa-IR" sz="4000" dirty="0"/>
              <a:t>بیرون راندن افکار و رویدادهای نا مطبوع از وجدان آگاه</a:t>
            </a:r>
            <a:r>
              <a:rPr lang="fa-IR" sz="4000" dirty="0" smtClean="0"/>
              <a:t>.</a:t>
            </a:r>
          </a:p>
          <a:p>
            <a:pPr marL="45720" indent="0" algn="just">
              <a:buNone/>
            </a:pPr>
            <a:r>
              <a:rPr lang="fa-IR" sz="4000" b="1" dirty="0" smtClean="0">
                <a:solidFill>
                  <a:schemeClr val="accent4"/>
                </a:solidFill>
              </a:rPr>
              <a:t>تنها مکانیسمی که به صورت ارادی و عمدی انجام می شود.</a:t>
            </a:r>
            <a:endParaRPr lang="fa-IR" sz="4000" b="1" dirty="0">
              <a:solidFill>
                <a:schemeClr val="accent4"/>
              </a:solidFill>
            </a:endParaRPr>
          </a:p>
          <a:p>
            <a:pPr marL="45720" indent="0" algn="just">
              <a:buNone/>
            </a:pPr>
            <a:endParaRPr lang="fa-IR" sz="4000" dirty="0"/>
          </a:p>
        </p:txBody>
      </p:sp>
    </p:spTree>
    <p:extLst>
      <p:ext uri="{BB962C8B-B14F-4D97-AF65-F5344CB8AC3E}">
        <p14:creationId xmlns:p14="http://schemas.microsoft.com/office/powerpoint/2010/main" val="38380638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7</a:t>
            </a:fld>
            <a:endParaRPr lang="fa-I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>
                <a:solidFill>
                  <a:srgbClr val="FF0000"/>
                </a:solidFill>
              </a:rPr>
              <a:t>دلیل تراشی</a:t>
            </a:r>
            <a:br>
              <a:rPr lang="fa-IR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rationalization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fa-IR" sz="3200" dirty="0"/>
              <a:t>طرح دلایل نادرست و غیر منطقی جهت </a:t>
            </a:r>
            <a:r>
              <a:rPr lang="fa-IR" sz="3200" dirty="0" smtClean="0"/>
              <a:t>توجیه</a:t>
            </a:r>
            <a:r>
              <a:rPr lang="fa-IR" sz="3200" dirty="0"/>
              <a:t>.</a:t>
            </a:r>
          </a:p>
          <a:p>
            <a:pPr marL="45720" indent="0">
              <a:buNone/>
            </a:pPr>
            <a:r>
              <a:rPr lang="fa-IR" sz="3200" dirty="0"/>
              <a:t>سرپوش گذاشتن بر ناکامیها.</a:t>
            </a:r>
          </a:p>
          <a:p>
            <a:pPr marL="45720" indent="0">
              <a:buNone/>
            </a:pP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14658707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8</a:t>
            </a:fld>
            <a:endParaRPr lang="fa-I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>
                <a:solidFill>
                  <a:srgbClr val="FF0000"/>
                </a:solidFill>
              </a:rPr>
              <a:t>واکنش سازی</a:t>
            </a:r>
            <a:br>
              <a:rPr lang="fa-IR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reaction formation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2800" dirty="0"/>
              <a:t>از سرکوبی ناشی می شود و نوعی افراط در جبران است.</a:t>
            </a:r>
          </a:p>
          <a:p>
            <a:pPr algn="just"/>
            <a:r>
              <a:rPr lang="fa-IR" sz="2800" dirty="0"/>
              <a:t>سرکوبی میل یا آرزویی که از ابراز آن شرم داریم.</a:t>
            </a:r>
          </a:p>
          <a:p>
            <a:pPr algn="just"/>
            <a:r>
              <a:rPr lang="fa-IR" sz="2800" dirty="0"/>
              <a:t>در سازگاری با محیط و جامعه مؤثر است.</a:t>
            </a:r>
          </a:p>
          <a:p>
            <a:pPr algn="just"/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12428850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9</a:t>
            </a:fld>
            <a:endParaRPr lang="fa-I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 smtClean="0">
                <a:solidFill>
                  <a:srgbClr val="FF0000"/>
                </a:solidFill>
              </a:rPr>
              <a:t>برون فکنی</a:t>
            </a:r>
            <a:r>
              <a:rPr lang="fa-IR" dirty="0">
                <a:solidFill>
                  <a:srgbClr val="FF0000"/>
                </a:solidFill>
              </a:rPr>
              <a:t/>
            </a:r>
            <a:br>
              <a:rPr lang="fa-IR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projection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3200" dirty="0"/>
              <a:t>نسبت دادن افکارو انگیزه ها و احساسات به دیگران.</a:t>
            </a:r>
          </a:p>
          <a:p>
            <a:pPr algn="just"/>
            <a:r>
              <a:rPr lang="fa-IR" sz="3200" dirty="0"/>
              <a:t>جلوه کردن در پوشش آرزوهای برآورده نشده.</a:t>
            </a:r>
          </a:p>
          <a:p>
            <a:pPr algn="just"/>
            <a:r>
              <a:rPr lang="fa-IR" sz="3200" dirty="0"/>
              <a:t>نتیجه احساس گناه.</a:t>
            </a:r>
          </a:p>
          <a:p>
            <a:pPr algn="just"/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23668395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10</a:t>
            </a:fld>
            <a:endParaRPr lang="fa-I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>
                <a:solidFill>
                  <a:srgbClr val="FF0000"/>
                </a:solidFill>
              </a:rPr>
              <a:t>درون فکنی</a:t>
            </a:r>
            <a:br>
              <a:rPr lang="fa-IR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introjection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2800" dirty="0"/>
              <a:t>نسبت دادن گرایشها  آرزوها و اهداف دیگران به خود.</a:t>
            </a:r>
          </a:p>
          <a:p>
            <a:pPr algn="just"/>
            <a:r>
              <a:rPr lang="fa-IR" sz="2800" dirty="0"/>
              <a:t>شخص خود را مسوؤل ناکامی های دیگران معرفی میکند .</a:t>
            </a:r>
          </a:p>
          <a:p>
            <a:pPr algn="just"/>
            <a:r>
              <a:rPr lang="fa-IR" sz="2800" dirty="0"/>
              <a:t>برانگیختن مهربانی و همکاری دیگران.</a:t>
            </a:r>
          </a:p>
          <a:p>
            <a:pPr algn="just"/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25640102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11</a:t>
            </a:fld>
            <a:endParaRPr lang="fa-I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>
                <a:solidFill>
                  <a:srgbClr val="FF0000"/>
                </a:solidFill>
              </a:rPr>
              <a:t>همانند سازی</a:t>
            </a:r>
            <a:br>
              <a:rPr lang="fa-IR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identification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3600" dirty="0"/>
              <a:t>نوعی درون فکنی.</a:t>
            </a:r>
          </a:p>
          <a:p>
            <a:pPr algn="just"/>
            <a:r>
              <a:rPr lang="fa-IR" sz="3600" dirty="0"/>
              <a:t>همانند سازی ازلحاظ ظاهر  لباس  </a:t>
            </a:r>
            <a:r>
              <a:rPr lang="fa-IR" sz="3600" dirty="0" smtClean="0"/>
              <a:t>رفتار   و</a:t>
            </a:r>
            <a:r>
              <a:rPr lang="fa-IR" sz="3600" dirty="0"/>
              <a:t>... با اشخاص کامیاب و موفق.</a:t>
            </a:r>
          </a:p>
          <a:p>
            <a:pPr algn="just"/>
            <a:endParaRPr lang="fa-IR" sz="3600" dirty="0"/>
          </a:p>
        </p:txBody>
      </p:sp>
    </p:spTree>
    <p:extLst>
      <p:ext uri="{BB962C8B-B14F-4D97-AF65-F5344CB8AC3E}">
        <p14:creationId xmlns:p14="http://schemas.microsoft.com/office/powerpoint/2010/main" val="26064008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12</a:t>
            </a:fld>
            <a:endParaRPr lang="fa-I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>
                <a:solidFill>
                  <a:srgbClr val="FF0000"/>
                </a:solidFill>
              </a:rPr>
              <a:t>تصعید-----والایش</a:t>
            </a:r>
            <a:br>
              <a:rPr lang="fa-IR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sublimation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3200" dirty="0">
                <a:solidFill>
                  <a:srgbClr val="404040"/>
                </a:solidFill>
                <a:ea typeface="Calibri"/>
                <a:cs typeface="Arial"/>
              </a:rPr>
              <a:t>فرد تکانه غیر قابل قبول را در مسیر قابل قبول اجتماعی قرار می دهد </a:t>
            </a:r>
            <a:r>
              <a:rPr lang="fa-IR" sz="3200">
                <a:solidFill>
                  <a:srgbClr val="404040"/>
                </a:solidFill>
                <a:ea typeface="Calibri"/>
                <a:cs typeface="Arial"/>
              </a:rPr>
              <a:t>. </a:t>
            </a:r>
            <a:endParaRPr lang="fa-IR" sz="3200" smtClean="0">
              <a:solidFill>
                <a:srgbClr val="404040"/>
              </a:solidFill>
              <a:ea typeface="Calibri"/>
              <a:cs typeface="Arial"/>
            </a:endParaRPr>
          </a:p>
          <a:p>
            <a:pPr marL="45720" indent="0" algn="just">
              <a:buNone/>
            </a:pPr>
            <a:endParaRPr lang="fa-IR" sz="3200" dirty="0">
              <a:solidFill>
                <a:srgbClr val="404040"/>
              </a:solidFill>
              <a:ea typeface="Calibri"/>
              <a:cs typeface="Arial"/>
            </a:endParaRPr>
          </a:p>
          <a:p>
            <a:pPr algn="just"/>
            <a:r>
              <a:rPr lang="fa-IR" sz="3200" dirty="0" smtClean="0">
                <a:solidFill>
                  <a:srgbClr val="404040"/>
                </a:solidFill>
                <a:latin typeface="Calibri"/>
                <a:ea typeface="Calibri"/>
                <a:cs typeface="Arial"/>
              </a:rPr>
              <a:t>به </a:t>
            </a:r>
            <a:r>
              <a:rPr lang="fa-IR" sz="3200" dirty="0">
                <a:solidFill>
                  <a:srgbClr val="404040"/>
                </a:solidFill>
                <a:latin typeface="Calibri"/>
                <a:ea typeface="Calibri"/>
                <a:cs typeface="Arial"/>
              </a:rPr>
              <a:t>عبارتی انرژی حاصل از تمایلات سرکوب شده به طرف کار اجتماعی قابل قبول هدایت می شود .</a:t>
            </a:r>
            <a:endParaRPr lang="en-US" sz="2400" dirty="0">
              <a:latin typeface="Calibri"/>
              <a:ea typeface="Calibri"/>
              <a:cs typeface="Arial"/>
            </a:endParaRPr>
          </a:p>
          <a:p>
            <a:pPr algn="just"/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1004208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13</a:t>
            </a:fld>
            <a:endParaRPr lang="fa-I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>
                <a:solidFill>
                  <a:srgbClr val="FF0000"/>
                </a:solidFill>
              </a:rPr>
              <a:t>جابجایی</a:t>
            </a:r>
            <a:br>
              <a:rPr lang="fa-IR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displacement of affect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3600" dirty="0"/>
              <a:t>تغییر دادن مسیر انگیزه به منظور ارضاء وانتخاب هدفی دیگر.</a:t>
            </a:r>
          </a:p>
          <a:p>
            <a:pPr algn="just"/>
            <a:r>
              <a:rPr lang="fa-IR" sz="3600" dirty="0"/>
              <a:t>حمله به افراد بی گناه جهت رهایی از تنشها و هیجانات.</a:t>
            </a:r>
          </a:p>
          <a:p>
            <a:pPr algn="just"/>
            <a:endParaRPr lang="fa-IR" sz="3600" dirty="0"/>
          </a:p>
        </p:txBody>
      </p:sp>
    </p:spTree>
    <p:extLst>
      <p:ext uri="{BB962C8B-B14F-4D97-AF65-F5344CB8AC3E}">
        <p14:creationId xmlns:p14="http://schemas.microsoft.com/office/powerpoint/2010/main" val="5141631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14</a:t>
            </a:fld>
            <a:endParaRPr lang="fa-I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>
                <a:solidFill>
                  <a:srgbClr val="FF0000"/>
                </a:solidFill>
              </a:rPr>
              <a:t>جبران  </a:t>
            </a:r>
            <a:r>
              <a:rPr lang="en-US" dirty="0">
                <a:solidFill>
                  <a:srgbClr val="FF0000"/>
                </a:solidFill>
              </a:rPr>
              <a:t>Compensation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2800" dirty="0"/>
              <a:t>-------جبران ناکامیها از طریق فعالیتهای دیگر </a:t>
            </a:r>
          </a:p>
          <a:p>
            <a:pPr algn="just"/>
            <a:r>
              <a:rPr lang="fa-IR" sz="2800" dirty="0"/>
              <a:t>------جبران به دوصورت مستقیم یا غیر مستقیم</a:t>
            </a:r>
          </a:p>
          <a:p>
            <a:pPr algn="just"/>
            <a:r>
              <a:rPr lang="fa-IR" sz="2800" dirty="0"/>
              <a:t>جبران به عنوان بهترین وسیله برای مقابله با کمبودها و ناکامی های فرد است</a:t>
            </a:r>
          </a:p>
          <a:p>
            <a:pPr algn="just"/>
            <a:endParaRPr lang="fa-IR" sz="2800" dirty="0"/>
          </a:p>
          <a:p>
            <a:pPr algn="just"/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3225870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15</a:t>
            </a:fld>
            <a:endParaRPr lang="fa-I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>
                <a:solidFill>
                  <a:srgbClr val="FF0000"/>
                </a:solidFill>
              </a:rPr>
              <a:t>خیالبافی</a:t>
            </a:r>
            <a:br>
              <a:rPr lang="fa-IR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fantasy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2400" b="1" dirty="0"/>
              <a:t>عدم تحقق آرزوها و خواستها.</a:t>
            </a:r>
          </a:p>
          <a:p>
            <a:pPr algn="just"/>
            <a:r>
              <a:rPr lang="fa-IR" sz="2400" b="1" dirty="0"/>
              <a:t>چاره موقتی رفع حقارت.</a:t>
            </a:r>
          </a:p>
          <a:p>
            <a:pPr algn="just"/>
            <a:r>
              <a:rPr lang="fa-IR" sz="2400" b="1" dirty="0"/>
              <a:t>روبرو شدن با حقایق پس از خارج شدن از  خیالات.</a:t>
            </a:r>
          </a:p>
          <a:p>
            <a:pPr algn="just"/>
            <a:r>
              <a:rPr lang="fa-IR" sz="2400" b="1" dirty="0"/>
              <a:t>رؤیا نوعی از خیالبافی است که در خواب رخ می دهد.</a:t>
            </a:r>
          </a:p>
          <a:p>
            <a:pPr algn="just"/>
            <a:endParaRPr lang="fa-IR" sz="2400" b="1" dirty="0"/>
          </a:p>
        </p:txBody>
      </p:sp>
    </p:spTree>
    <p:extLst>
      <p:ext uri="{BB962C8B-B14F-4D97-AF65-F5344CB8AC3E}">
        <p14:creationId xmlns:p14="http://schemas.microsoft.com/office/powerpoint/2010/main" val="22208506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16</a:t>
            </a:fld>
            <a:endParaRPr lang="fa-I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>
                <a:solidFill>
                  <a:srgbClr val="FF0000"/>
                </a:solidFill>
              </a:rPr>
              <a:t>برگشت</a:t>
            </a:r>
            <a:br>
              <a:rPr lang="fa-IR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regression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3600" dirty="0"/>
              <a:t>بازگشت به رفتار دوران کودکی.</a:t>
            </a:r>
          </a:p>
          <a:p>
            <a:pPr algn="just"/>
            <a:r>
              <a:rPr lang="fa-IR" sz="3600" dirty="0"/>
              <a:t>انجام اعمالی که انتظار آن نمی رود مثل: گریه کردن سروصداو...</a:t>
            </a:r>
          </a:p>
          <a:p>
            <a:pPr algn="just"/>
            <a:endParaRPr lang="fa-IR" sz="3600" dirty="0"/>
          </a:p>
        </p:txBody>
      </p:sp>
    </p:spTree>
    <p:extLst>
      <p:ext uri="{BB962C8B-B14F-4D97-AF65-F5344CB8AC3E}">
        <p14:creationId xmlns:p14="http://schemas.microsoft.com/office/powerpoint/2010/main" val="25490000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17</a:t>
            </a:fld>
            <a:endParaRPr lang="fa-I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 smtClean="0">
                <a:solidFill>
                  <a:srgbClr val="FF0000"/>
                </a:solidFill>
              </a:rPr>
              <a:t>تجزیه</a:t>
            </a:r>
            <a:br>
              <a:rPr lang="fa-IR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Dissociation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fa-IR" sz="3600" dirty="0" smtClean="0"/>
              <a:t>کنار گذاشتن و جداکردن ناخودآگاه بعضی رفتارها از الگوهای رفتاری عادی یا خودآگاه فرد</a:t>
            </a:r>
            <a:endParaRPr lang="fa-IR" sz="3600" dirty="0"/>
          </a:p>
        </p:txBody>
      </p:sp>
    </p:spTree>
    <p:extLst>
      <p:ext uri="{BB962C8B-B14F-4D97-AF65-F5344CB8AC3E}">
        <p14:creationId xmlns:p14="http://schemas.microsoft.com/office/powerpoint/2010/main" val="1834912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18</a:t>
            </a:fld>
            <a:endParaRPr lang="fa-I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 smtClean="0">
                <a:solidFill>
                  <a:srgbClr val="FF0000"/>
                </a:solidFill>
              </a:rPr>
              <a:t>ابطال</a:t>
            </a:r>
            <a:br>
              <a:rPr lang="fa-IR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Undoing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2800" dirty="0" smtClean="0"/>
              <a:t>یک مکانیسم دفاعی ابتدایی</a:t>
            </a:r>
          </a:p>
          <a:p>
            <a:pPr algn="just"/>
            <a:r>
              <a:rPr lang="fa-IR" sz="2800" dirty="0" smtClean="0"/>
              <a:t>بعضی رفتارهای نامقبول گذشته به صورت نمادی و رمزی و به شکلی معکوس و معمولا به صورت تکراری جامه عمل به خود می پوشند</a:t>
            </a: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14434551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19</a:t>
            </a:fld>
            <a:endParaRPr lang="fa-I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 smtClean="0">
                <a:solidFill>
                  <a:srgbClr val="FF0000"/>
                </a:solidFill>
              </a:rPr>
              <a:t>جداسازی</a:t>
            </a:r>
            <a:br>
              <a:rPr lang="fa-IR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Isolation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fa-IR" sz="3200" dirty="0" smtClean="0"/>
              <a:t>خارج کردن عاطفه و احساسی که باید به همراه یک فکر یا خاطره دردناک باشد </a:t>
            </a: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32973666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F05E0-E4E0-4FB5-9F3F-8AEAD2B8C2EA}" type="slidenum">
              <a:rPr lang="fa-IR" smtClean="0"/>
              <a:t>20</a:t>
            </a:fld>
            <a:endParaRPr lang="fa-I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a-IR" dirty="0" smtClean="0">
                <a:solidFill>
                  <a:srgbClr val="FF0000"/>
                </a:solidFill>
              </a:rPr>
              <a:t>تبدیل</a:t>
            </a:r>
            <a:br>
              <a:rPr lang="fa-IR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Conversion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fa-IR" sz="3200" dirty="0" smtClean="0"/>
              <a:t>فرایندی که به وسیله آن کشمکش روانی به علایم فیزیکی «تبدیل» می شود</a:t>
            </a: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3346991377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308</TotalTime>
  <Words>528</Words>
  <Application>Microsoft Office PowerPoint</Application>
  <PresentationFormat>On-screen Show (4:3)</PresentationFormat>
  <Paragraphs>86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Slipstream</vt:lpstr>
      <vt:lpstr>بنام خدا</vt:lpstr>
      <vt:lpstr>    مکانیسمهای دفاعی </vt:lpstr>
      <vt:lpstr>مکانیسم های دفاعی</vt:lpstr>
      <vt:lpstr>ویژگیهای مکانیسم دفاعی</vt:lpstr>
      <vt:lpstr>انکارDenial </vt:lpstr>
      <vt:lpstr>سرکوب repression</vt:lpstr>
      <vt:lpstr>دلیل تراشی rationalization</vt:lpstr>
      <vt:lpstr>واکنش سازی reaction formation</vt:lpstr>
      <vt:lpstr>برون فکنی projection</vt:lpstr>
      <vt:lpstr>درون فکنی introjection</vt:lpstr>
      <vt:lpstr>همانند سازی identification</vt:lpstr>
      <vt:lpstr>تصعید-----والایش sublimation</vt:lpstr>
      <vt:lpstr>جابجایی displacement of affect</vt:lpstr>
      <vt:lpstr>جبران  Compensation</vt:lpstr>
      <vt:lpstr>خیالبافی fantasy</vt:lpstr>
      <vt:lpstr>برگشت regression</vt:lpstr>
      <vt:lpstr>تجزیه Dissociation</vt:lpstr>
      <vt:lpstr>ابطال Undoing</vt:lpstr>
      <vt:lpstr>جداسازی Isolation</vt:lpstr>
      <vt:lpstr>تبدیل Conversion</vt:lpstr>
    </vt:vector>
  </TitlesOfParts>
  <Company>05513336609,09155515527,09385517115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Hepta computer</dc:creator>
  <cp:lastModifiedBy>Windows User</cp:lastModifiedBy>
  <cp:revision>49</cp:revision>
  <dcterms:created xsi:type="dcterms:W3CDTF">2013-10-07T18:14:56Z</dcterms:created>
  <dcterms:modified xsi:type="dcterms:W3CDTF">2020-05-01T20:20:24Z</dcterms:modified>
</cp:coreProperties>
</file>